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32E8A046-9DDE-4B82-A5B9-9736CB82847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233085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2E8A046-9DDE-4B82-A5B9-9736CB82847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216384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2E8A046-9DDE-4B82-A5B9-9736CB82847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167987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2E8A046-9DDE-4B82-A5B9-9736CB82847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408692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E8A046-9DDE-4B82-A5B9-9736CB828476}"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156326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32E8A046-9DDE-4B82-A5B9-9736CB828476}"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833606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32E8A046-9DDE-4B82-A5B9-9736CB828476}" type="datetimeFigureOut">
              <a:rPr lang="en-US" smtClean="0"/>
              <a:t>7/10/2021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398108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32E8A046-9DDE-4B82-A5B9-9736CB828476}" type="datetimeFigureOut">
              <a:rPr lang="en-US" smtClean="0"/>
              <a:t>7/10/2021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73766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2E8A046-9DDE-4B82-A5B9-9736CB828476}" type="datetimeFigureOut">
              <a:rPr lang="en-US" smtClean="0"/>
              <a:t>7/10/2021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293950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2E8A046-9DDE-4B82-A5B9-9736CB828476}"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401041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2E8A046-9DDE-4B82-A5B9-9736CB828476}"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5E018A4-B7C4-4C32-B67A-375DECBD4A2A}" type="slidenum">
              <a:rPr lang="en-US" smtClean="0"/>
              <a:t>‹#›</a:t>
            </a:fld>
            <a:endParaRPr lang="en-US"/>
          </a:p>
        </p:txBody>
      </p:sp>
    </p:spTree>
    <p:extLst>
      <p:ext uri="{BB962C8B-B14F-4D97-AF65-F5344CB8AC3E}">
        <p14:creationId xmlns:p14="http://schemas.microsoft.com/office/powerpoint/2010/main" val="414061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A046-9DDE-4B82-A5B9-9736CB828476}" type="datetimeFigureOut">
              <a:rPr lang="en-US" smtClean="0"/>
              <a:t>7/10/2021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018A4-B7C4-4C32-B67A-375DECBD4A2A}" type="slidenum">
              <a:rPr lang="en-US" smtClean="0"/>
              <a:t>‹#›</a:t>
            </a:fld>
            <a:endParaRPr lang="en-US"/>
          </a:p>
        </p:txBody>
      </p:sp>
    </p:spTree>
    <p:extLst>
      <p:ext uri="{BB962C8B-B14F-4D97-AF65-F5344CB8AC3E}">
        <p14:creationId xmlns:p14="http://schemas.microsoft.com/office/powerpoint/2010/main" val="68789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Segment Tree</a:t>
            </a: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1254009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a:t>
            </a:r>
            <a:r>
              <a:rPr lang="en-US" dirty="0" smtClean="0">
                <a:latin typeface="Times New Roman" panose="02020603050405020304" pitchFamily="18" charset="0"/>
                <a:cs typeface="Times New Roman" panose="02020603050405020304" pitchFamily="18" charset="0"/>
              </a:rPr>
              <a:t>Tree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Height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The height of the Segment Tree is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m:rPr>
                        <m:sty m:val="p"/>
                      </m:rPr>
                      <a:rPr lang="en-US" sz="2400" i="0" dirty="0" err="1">
                        <a:latin typeface="Cambria Math" panose="02040503050406030204" pitchFamily="18" charset="0"/>
                        <a:cs typeface="Times New Roman" panose="02020603050405020304" pitchFamily="18" charset="0"/>
                      </a:rPr>
                      <m:t>log</m:t>
                    </m:r>
                    <m:r>
                      <a:rPr lang="en-US" sz="2400" b="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𝑛</m:t>
                    </m:r>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because when going down from the root to the leaves the size of the segments decreases approximately by half.</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5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191263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Construction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A Segment Tree can be constructed efficiently as follows.</a:t>
            </a: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start at the bottom level, the leaf vertices.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vertex is a leaf vertex, if its corresponding segment covers only one value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Therefore </a:t>
            </a:r>
            <a:r>
              <a:rPr lang="en-US" sz="2400" dirty="0">
                <a:latin typeface="Times New Roman" panose="02020603050405020304" pitchFamily="18" charset="0"/>
                <a:cs typeface="Times New Roman" panose="02020603050405020304" pitchFamily="18" charset="0"/>
              </a:rPr>
              <a:t>we can simply copy the values of the elements </a:t>
            </a:r>
            <a:r>
              <a:rPr lang="en-US" sz="2400" dirty="0" smtClean="0">
                <a:latin typeface="Times New Roman" panose="02020603050405020304" pitchFamily="18" charset="0"/>
                <a:cs typeface="Times New Roman" panose="02020603050405020304" pitchFamily="18" charset="0"/>
              </a:rPr>
              <a:t>a[</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the basis of these values, we can compute the sums of the previous level.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on the basis of those, we can compute the sums of the previous, and repeat the procedure until we reach the root vertex. </a:t>
            </a:r>
            <a:endParaRPr lang="en-US" sz="2400" dirty="0" smtClean="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63856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Construction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convenient to describe this operation recursively: we start the construction at the root vertex and the construction procedure, if called on a not-leaf vertex, first recursively constructs the two child vertices, and than sums up the computed sums of these children.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it is called on a leaf vertex, it simply uses the value of the array</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time complexity of the construction is O(n).</a:t>
            </a: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71286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For now we are going to answer sum queries.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an input we receive two integers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𝑙</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and we have to compute the sum of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m:rPr>
                        <m:sty m:val="p"/>
                      </m:rPr>
                      <a:rPr lang="en-US" sz="2400" i="0" dirty="0" err="1">
                        <a:latin typeface="Cambria Math" panose="02040503050406030204" pitchFamily="18" charset="0"/>
                        <a:cs typeface="Times New Roman" panose="02020603050405020304" pitchFamily="18" charset="0"/>
                      </a:rPr>
                      <m:t>log</m:t>
                    </m:r>
                    <m:r>
                      <a:rPr lang="en-US" sz="2400" b="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𝑛</m:t>
                    </m:r>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time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do this, we will traverse the Segment Tree and use the precomputed sums of the segments.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Let's </a:t>
                </a:r>
                <a:r>
                  <a:rPr lang="en-US" sz="2400" dirty="0">
                    <a:latin typeface="Times New Roman" panose="02020603050405020304" pitchFamily="18" charset="0"/>
                    <a:cs typeface="Times New Roman" panose="02020603050405020304" pitchFamily="18" charset="0"/>
                  </a:rPr>
                  <a:t>assume that we are currently at the vertex that covers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𝑡</m:t>
                    </m:r>
                    <m:r>
                      <a:rPr lang="en-US" sz="2400" b="0" i="1" dirty="0" smtClean="0">
                        <a:latin typeface="Cambria Math" panose="02040503050406030204" pitchFamily="18" charset="0"/>
                        <a:cs typeface="Times New Roman" panose="02020603050405020304" pitchFamily="18" charset="0"/>
                      </a:rPr>
                      <m:t>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err="1">
                            <a:latin typeface="Cambria Math" panose="02040503050406030204" pitchFamily="18" charset="0"/>
                            <a:cs typeface="Times New Roman" panose="02020603050405020304" pitchFamily="18" charset="0"/>
                          </a:rPr>
                          <m:t>𝑙</m:t>
                        </m:r>
                      </m:sub>
                    </m:sSub>
                    <m:r>
                      <a:rPr lang="en-US" sz="2400" i="1" dirty="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𝑡</m:t>
                    </m:r>
                    <m:r>
                      <a:rPr lang="en-US" sz="2400" b="0" i="1" dirty="0" smtClean="0">
                        <a:latin typeface="Cambria Math" panose="02040503050406030204" pitchFamily="18" charset="0"/>
                        <a:cs typeface="Times New Roman" panose="02020603050405020304" pitchFamily="18" charset="0"/>
                      </a:rPr>
                      <m:t>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err="1">
                            <a:latin typeface="Cambria Math" panose="02040503050406030204" pitchFamily="18" charset="0"/>
                            <a:cs typeface="Times New Roman" panose="02020603050405020304" pitchFamily="18" charset="0"/>
                          </a:rPr>
                          <m:t>𝑟</m:t>
                        </m:r>
                      </m:sub>
                    </m:sSub>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There are three possible cases.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2129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The easiest case is when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equal to the corresponding segment of the current vertex (i.e.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𝑡</m:t>
                    </m:r>
                    <m:r>
                      <a:rPr lang="en-US" sz="2400" b="0" i="1" dirty="0" smtClean="0">
                        <a:latin typeface="Cambria Math" panose="02040503050406030204" pitchFamily="18" charset="0"/>
                        <a:cs typeface="Times New Roman" panose="02020603050405020304" pitchFamily="18" charset="0"/>
                      </a:rPr>
                      <m:t>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err="1">
                            <a:latin typeface="Cambria Math" panose="02040503050406030204" pitchFamily="18" charset="0"/>
                            <a:cs typeface="Times New Roman" panose="02020603050405020304" pitchFamily="18" charset="0"/>
                          </a:rPr>
                          <m:t>𝑙</m:t>
                        </m:r>
                      </m:sub>
                    </m:sSub>
                    <m:r>
                      <a:rPr lang="en-US" sz="2400" i="1" dirty="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𝑡𝑟</m:t>
                    </m:r>
                    <m:r>
                      <a:rPr lang="en-US" sz="2400" b="0" i="1" dirty="0" smtClean="0">
                        <a:latin typeface="Cambria Math" panose="02040503050406030204" pitchFamily="18" charset="0"/>
                        <a:cs typeface="Times New Roman" panose="02020603050405020304" pitchFamily="18" charset="0"/>
                      </a:rPr>
                      <m:t>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b="0" i="1" dirty="0" smtClean="0">
                            <a:latin typeface="Cambria Math" panose="02040503050406030204" pitchFamily="18" charset="0"/>
                            <a:cs typeface="Times New Roman" panose="02020603050405020304" pitchFamily="18" charset="0"/>
                          </a:rPr>
                          <m:t>𝑟</m:t>
                        </m:r>
                      </m:sub>
                    </m:sSub>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then we are finished and can return the precomputed sum that is stored in the vertex</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Alternatively the segment of the query can fall completely into the domain of either the left or the right child</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Recall </a:t>
                </a:r>
                <a:r>
                  <a:rPr lang="en-US" sz="2400" dirty="0">
                    <a:latin typeface="Times New Roman" panose="02020603050405020304" pitchFamily="18" charset="0"/>
                    <a:cs typeface="Times New Roman" panose="02020603050405020304" pitchFamily="18" charset="0"/>
                  </a:rPr>
                  <a:t>that the left child covers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𝑡</m:t>
                    </m:r>
                    <m:r>
                      <a:rPr lang="en-US" sz="2400" b="0" i="1" dirty="0" smtClean="0">
                        <a:latin typeface="Cambria Math" panose="02040503050406030204" pitchFamily="18" charset="0"/>
                        <a:cs typeface="Times New Roman" panose="02020603050405020304" pitchFamily="18" charset="0"/>
                      </a:rPr>
                      <m:t>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err="1">
                            <a:latin typeface="Cambria Math" panose="02040503050406030204" pitchFamily="18" charset="0"/>
                            <a:cs typeface="Times New Roman" panose="02020603050405020304" pitchFamily="18" charset="0"/>
                          </a:rPr>
                          <m:t>𝑙</m:t>
                        </m:r>
                      </m:sub>
                    </m:sSub>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𝑡𝑟𝑒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a:latin typeface="Cambria Math" panose="02040503050406030204" pitchFamily="18" charset="0"/>
                            <a:cs typeface="Times New Roman" panose="02020603050405020304" pitchFamily="18" charset="0"/>
                          </a:rPr>
                          <m:t>𝑚</m:t>
                        </m:r>
                      </m:sub>
                    </m:sSub>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and the right vertex covers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𝑡𝑟𝑒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smtClean="0">
                            <a:latin typeface="Cambria Math" panose="02040503050406030204" pitchFamily="18" charset="0"/>
                            <a:cs typeface="Times New Roman" panose="02020603050405020304" pitchFamily="18" charset="0"/>
                          </a:rPr>
                          <m:t>𝑚</m:t>
                        </m:r>
                      </m:sub>
                    </m:sSub>
                    <m:r>
                      <a:rPr lang="en-US" sz="2400" i="1" dirty="0" smtClean="0">
                        <a:latin typeface="Cambria Math" panose="02040503050406030204" pitchFamily="18" charset="0"/>
                        <a:cs typeface="Times New Roman" panose="02020603050405020304" pitchFamily="18" charset="0"/>
                      </a:rPr>
                      <m:t>+1…</m:t>
                    </m:r>
                    <m:r>
                      <a:rPr lang="en-US" sz="2400" i="1" dirty="0" err="1">
                        <a:latin typeface="Cambria Math" panose="02040503050406030204" pitchFamily="18" charset="0"/>
                        <a:cs typeface="Times New Roman" panose="02020603050405020304" pitchFamily="18" charset="0"/>
                      </a:rPr>
                      <m:t>𝑡𝑟</m:t>
                    </m:r>
                    <m:r>
                      <a:rPr lang="en-US" sz="2400" b="0" i="1" dirty="0" smtClean="0">
                        <a:latin typeface="Cambria Math" panose="02040503050406030204" pitchFamily="18" charset="0"/>
                        <a:cs typeface="Times New Roman" panose="02020603050405020304" pitchFamily="18" charset="0"/>
                      </a:rPr>
                      <m:t>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b="0" i="1" dirty="0" smtClean="0">
                            <a:latin typeface="Cambria Math" panose="02040503050406030204" pitchFamily="18" charset="0"/>
                            <a:cs typeface="Times New Roman" panose="02020603050405020304" pitchFamily="18" charset="0"/>
                          </a:rPr>
                          <m:t>𝑟</m:t>
                        </m:r>
                      </m:sub>
                    </m:sSub>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with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𝑡𝑚</m:t>
                    </m:r>
                    <m:r>
                      <a:rPr lang="en-US" sz="240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i="1" dirty="0" err="1">
                            <a:latin typeface="Cambria Math" panose="02040503050406030204" pitchFamily="18" charset="0"/>
                            <a:cs typeface="Times New Roman" panose="02020603050405020304" pitchFamily="18" charset="0"/>
                          </a:rPr>
                          <m:t>𝑡𝑙</m:t>
                        </m:r>
                        <m:r>
                          <a:rPr lang="en-US" sz="2400" i="1" dirty="0" err="1">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𝑡𝑟</m:t>
                        </m:r>
                      </m:num>
                      <m:den>
                        <m:r>
                          <a:rPr lang="en-US" sz="2400" b="0" i="1" dirty="0" smtClean="0">
                            <a:latin typeface="Cambria Math" panose="02040503050406030204" pitchFamily="18" charset="0"/>
                            <a:cs typeface="Times New Roman" panose="02020603050405020304" pitchFamily="18" charset="0"/>
                          </a:rPr>
                          <m:t>2</m:t>
                        </m:r>
                      </m:den>
                    </m:f>
                  </m:oMath>
                </a14:m>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In this case we can simply go to the child vertex, which corresponding segment covers the query segment, and execute the algorithm described here with that vertex.</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928" b="-3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88115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And then there is the last case, the query segment intersects with both children. </a:t>
                </a: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case we have no other option as to make two recursive calls, one for each child.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First </a:t>
                </a:r>
                <a:r>
                  <a:rPr lang="en-US" sz="2400" dirty="0">
                    <a:latin typeface="Times New Roman" panose="02020603050405020304" pitchFamily="18" charset="0"/>
                    <a:cs typeface="Times New Roman" panose="02020603050405020304" pitchFamily="18" charset="0"/>
                  </a:rPr>
                  <a:t>we go to the left child, compute a partial answer for this vertex (i.e. the sum of values of the intersection between the segment of the query and the segment of the left child), then go to the right child, compute the partial answer using that vertex, and then combine the answers by adding them.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other words, since the left child represents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𝑡</m:t>
                    </m:r>
                    <m:r>
                      <a:rPr lang="en-US" sz="2400" b="0" i="1" dirty="0" smtClean="0">
                        <a:latin typeface="Cambria Math" panose="02040503050406030204" pitchFamily="18" charset="0"/>
                        <a:cs typeface="Times New Roman" panose="02020603050405020304" pitchFamily="18" charset="0"/>
                      </a:rPr>
                      <m:t>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err="1">
                            <a:latin typeface="Cambria Math" panose="02040503050406030204" pitchFamily="18" charset="0"/>
                            <a:cs typeface="Times New Roman" panose="02020603050405020304" pitchFamily="18" charset="0"/>
                          </a:rPr>
                          <m:t>𝑙</m:t>
                        </m:r>
                      </m:sub>
                    </m:sSub>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𝑡𝑟𝑒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b="0" i="1" dirty="0" smtClean="0">
                            <a:latin typeface="Cambria Math" panose="02040503050406030204" pitchFamily="18" charset="0"/>
                            <a:cs typeface="Times New Roman" panose="02020603050405020304" pitchFamily="18" charset="0"/>
                          </a:rPr>
                          <m:t>𝑚</m:t>
                        </m:r>
                      </m:sub>
                    </m:sSub>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and the right child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𝑡𝑟𝑒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smtClean="0">
                            <a:latin typeface="Cambria Math" panose="02040503050406030204" pitchFamily="18" charset="0"/>
                            <a:cs typeface="Times New Roman" panose="02020603050405020304" pitchFamily="18" charset="0"/>
                          </a:rPr>
                          <m:t>𝑚</m:t>
                        </m:r>
                      </m:sub>
                    </m:sSub>
                    <m:r>
                      <a:rPr lang="en-US" sz="2400" i="1" dirty="0" smtClean="0">
                        <a:latin typeface="Cambria Math" panose="02040503050406030204" pitchFamily="18" charset="0"/>
                        <a:cs typeface="Times New Roman" panose="02020603050405020304" pitchFamily="18" charset="0"/>
                      </a:rPr>
                      <m:t>+1…</m:t>
                    </m:r>
                    <m:r>
                      <a:rPr lang="en-US" sz="2400" i="1" dirty="0" err="1">
                        <a:latin typeface="Cambria Math" panose="02040503050406030204" pitchFamily="18" charset="0"/>
                        <a:cs typeface="Times New Roman" panose="02020603050405020304" pitchFamily="18" charset="0"/>
                      </a:rPr>
                      <m:t>𝑡𝑟</m:t>
                    </m:r>
                    <m:r>
                      <a:rPr lang="en-US" sz="2400" b="0" i="1" dirty="0" smtClean="0">
                        <a:latin typeface="Cambria Math" panose="02040503050406030204" pitchFamily="18" charset="0"/>
                        <a:cs typeface="Times New Roman" panose="02020603050405020304" pitchFamily="18" charset="0"/>
                      </a:rPr>
                      <m:t>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b="0" i="1" dirty="0" smtClean="0">
                            <a:latin typeface="Cambria Math" panose="02040503050406030204" pitchFamily="18" charset="0"/>
                            <a:cs typeface="Times New Roman" panose="02020603050405020304" pitchFamily="18" charset="0"/>
                          </a:rPr>
                          <m:t>𝑟</m:t>
                        </m:r>
                      </m:sub>
                    </m:sSub>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we compute the sum query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𝑡𝑟𝑒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𝑒</m:t>
                        </m:r>
                      </m:e>
                      <m:sub>
                        <m:r>
                          <a:rPr lang="en-US" sz="2400" i="1" dirty="0" smtClean="0">
                            <a:latin typeface="Cambria Math" panose="02040503050406030204" pitchFamily="18" charset="0"/>
                            <a:cs typeface="Times New Roman" panose="02020603050405020304" pitchFamily="18" charset="0"/>
                          </a:rPr>
                          <m:t>𝑚</m:t>
                        </m:r>
                      </m:sub>
                    </m:sSub>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using the left child, and the sum query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𝑡𝑟𝑒</m:t>
                    </m:r>
                    <m:sSub>
                      <m:sSubPr>
                        <m:ctrlPr>
                          <a:rPr lang="en-US" sz="2400" b="0" i="1" dirty="0" smtClean="0">
                            <a:latin typeface="Cambria Math" panose="02040503050406030204" pitchFamily="18" charset="0"/>
                            <a:cs typeface="Times New Roman" panose="02020603050405020304" pitchFamily="18" charset="0"/>
                          </a:rPr>
                        </m:ctrlPr>
                      </m:sSubPr>
                      <m:e>
                        <m:r>
                          <a:rPr lang="en-US" sz="2400" i="1" dirty="0" smtClean="0">
                            <a:latin typeface="Cambria Math" panose="02040503050406030204" pitchFamily="18" charset="0"/>
                            <a:cs typeface="Times New Roman" panose="02020603050405020304" pitchFamily="18" charset="0"/>
                          </a:rPr>
                          <m:t>𝑒</m:t>
                        </m:r>
                      </m:e>
                      <m:sub>
                        <m:r>
                          <a:rPr lang="en-US" sz="2400" i="1" dirty="0" smtClean="0">
                            <a:latin typeface="Cambria Math" panose="02040503050406030204" pitchFamily="18" charset="0"/>
                            <a:cs typeface="Times New Roman" panose="02020603050405020304" pitchFamily="18" charset="0"/>
                          </a:rPr>
                          <m:t>𝑚</m:t>
                        </m:r>
                      </m:sub>
                    </m:sSub>
                    <m:r>
                      <a:rPr lang="en-US" sz="2400" i="1" dirty="0" smtClean="0">
                        <a:latin typeface="Cambria Math" panose="02040503050406030204" pitchFamily="18" charset="0"/>
                        <a:cs typeface="Times New Roman" panose="02020603050405020304" pitchFamily="18" charset="0"/>
                      </a:rPr>
                      <m:t>+1…</m:t>
                    </m:r>
                    <m:r>
                      <a:rPr lang="en-US" sz="2400" i="1" dirty="0" smtClean="0">
                        <a:latin typeface="Cambria Math" panose="02040503050406030204" pitchFamily="18" charset="0"/>
                        <a:cs typeface="Times New Roman" panose="02020603050405020304" pitchFamily="18" charset="0"/>
                      </a:rPr>
                      <m:t>𝑟</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using the right child.</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69110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processing a sum query is a function that recursively calls itself once with either the left or the right child (without changing the query boundaries), or twice, once for the left and once for the right child (by splitting the query into two subqueries).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the recursion ends, whenever the boundaries of the current query segment coincides with the boundaries of the segment of the current vertex. In that case the answer will be the precomputed value of the sum of this segment, which is stored in the tree</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 other words, the calculation of the query is a traversal of the tree, which spreads through all necessary branches of the tree, and uses the precomputed sum values of the segments in the tree.</a:t>
            </a: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83837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Obviously we will </a:t>
                </a:r>
                <a:r>
                  <a:rPr lang="en-US" sz="2400" dirty="0">
                    <a:latin typeface="Times New Roman" panose="02020603050405020304" pitchFamily="18" charset="0"/>
                    <a:cs typeface="Times New Roman" panose="02020603050405020304" pitchFamily="18" charset="0"/>
                  </a:rPr>
                  <a:t>start the traversal from the root vertex of the </a:t>
                </a:r>
                <a:r>
                  <a:rPr lang="en-US" sz="2400" dirty="0" smtClean="0">
                    <a:latin typeface="Times New Roman" panose="02020603050405020304" pitchFamily="18" charset="0"/>
                    <a:cs typeface="Times New Roman" panose="02020603050405020304" pitchFamily="18" charset="0"/>
                  </a:rPr>
                  <a:t>segment tree.</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Complexity </a:t>
                </a:r>
                <a:r>
                  <a:rPr lang="en-US" sz="2400" dirty="0">
                    <a:latin typeface="Times New Roman" panose="02020603050405020304" pitchFamily="18" charset="0"/>
                    <a:cs typeface="Times New Roman" panose="02020603050405020304" pitchFamily="18" charset="0"/>
                  </a:rPr>
                  <a:t>of this </a:t>
                </a:r>
                <a:r>
                  <a:rPr lang="en-US" sz="2400" dirty="0" smtClean="0">
                    <a:latin typeface="Times New Roman" panose="02020603050405020304" pitchFamily="18" charset="0"/>
                    <a:cs typeface="Times New Roman" panose="02020603050405020304" pitchFamily="18" charset="0"/>
                  </a:rPr>
                  <a:t>algorithm is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m:rPr>
                        <m:sty m:val="p"/>
                      </m:rPr>
                      <a:rPr lang="en-US" sz="2400" i="0" dirty="0" err="1">
                        <a:latin typeface="Cambria Math" panose="02040503050406030204" pitchFamily="18" charset="0"/>
                        <a:cs typeface="Times New Roman" panose="02020603050405020304" pitchFamily="18" charset="0"/>
                      </a:rPr>
                      <m:t>log</m:t>
                    </m:r>
                    <m:r>
                      <a:rPr lang="en-US" sz="2400" b="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𝑛</m:t>
                    </m:r>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procedure is illustrated in the following image. Again the array a=[1,3,−2,8,−7] is used, and here we want to compute the </a:t>
                </a:r>
                <a:r>
                  <a:rPr lang="en-US" sz="2400" dirty="0" smtClean="0">
                    <a:latin typeface="Times New Roman" panose="02020603050405020304" pitchFamily="18" charset="0"/>
                    <a:cs typeface="Times New Roman" panose="02020603050405020304" pitchFamily="18" charset="0"/>
                  </a:rPr>
                  <a:t>sum</a:t>
                </a:r>
                <a:r>
                  <a:rPr lang="ru-RU" sz="2400" dirty="0" smtClean="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2400" i="1">
                            <a:latin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up>
                        <m:r>
                          <a:rPr lang="en-US" sz="2400" i="1">
                            <a:latin typeface="Cambria Math" panose="02040503050406030204" pitchFamily="18" charset="0"/>
                            <a:cs typeface="Times New Roman" panose="02020603050405020304" pitchFamily="18" charset="0"/>
                          </a:rPr>
                          <m:t>4</m:t>
                        </m:r>
                      </m:sup>
                      <m:e>
                        <m:r>
                          <a:rPr lang="en-US" sz="2400" i="1">
                            <a:latin typeface="Cambria Math" panose="02040503050406030204" pitchFamily="18" charset="0"/>
                            <a:cs typeface="Times New Roman" panose="02020603050405020304" pitchFamily="18" charset="0"/>
                          </a:rPr>
                          <m:t>𝑎</m:t>
                        </m:r>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𝑖</m:t>
                            </m:r>
                          </m:e>
                        </m:d>
                        <m:r>
                          <a:rPr lang="ru-RU" sz="2400" b="0" i="1" smtClean="0">
                            <a:latin typeface="Cambria Math" panose="02040503050406030204" pitchFamily="18" charset="0"/>
                            <a:cs typeface="Times New Roman" panose="02020603050405020304" pitchFamily="18" charset="0"/>
                          </a:rPr>
                          <m:t>. </m:t>
                        </m:r>
                      </m:e>
                    </m:nary>
                  </m:oMath>
                </a14:m>
                <a:r>
                  <a:rPr lang="en-US" sz="2400" dirty="0">
                    <a:latin typeface="Times New Roman" panose="02020603050405020304" pitchFamily="18" charset="0"/>
                    <a:cs typeface="Times New Roman" panose="02020603050405020304" pitchFamily="18" charset="0"/>
                  </a:rPr>
                  <a:t>The colored vertices will be visited, and we will use the precomputed values of the green vertices. This gives us the result −2+1=−1.</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153762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 </a:t>
            </a:r>
            <a:r>
              <a:rPr lang="en-US" dirty="0">
                <a:latin typeface="Times New Roman" panose="02020603050405020304" pitchFamily="18" charset="0"/>
                <a:cs typeface="Times New Roman" panose="02020603050405020304" pitchFamily="18" charset="0"/>
              </a:rPr>
              <a:t>Visualization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we want to compute the sum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e>
                    </m:nary>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5" name="Таблица 4"/>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tc>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6" name="Таблица 5"/>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7" name="Таблица 6"/>
          <p:cNvGraphicFramePr>
            <a:graphicFrameLocks noGrp="1"/>
          </p:cNvGraphicFramePr>
          <p:nvPr>
            <p:extLst/>
          </p:nvPr>
        </p:nvGraphicFramePr>
        <p:xfrm>
          <a:off x="6951697" y="3569172"/>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8" name="Таблица 7"/>
          <p:cNvGraphicFramePr>
            <a:graphicFrameLocks noGrp="1"/>
          </p:cNvGraphicFramePr>
          <p:nvPr>
            <p:extLst/>
          </p:nvPr>
        </p:nvGraphicFramePr>
        <p:xfrm>
          <a:off x="3721447" y="4671284"/>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9" name="Таблица 8"/>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0" name="Таблица 9"/>
          <p:cNvGraphicFramePr>
            <a:graphicFrameLocks noGrp="1"/>
          </p:cNvGraphicFramePr>
          <p:nvPr>
            <p:extLst/>
          </p:nvPr>
        </p:nvGraphicFramePr>
        <p:xfrm>
          <a:off x="6729734"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8</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1" name="Таблица 10"/>
          <p:cNvGraphicFramePr>
            <a:graphicFrameLocks noGrp="1"/>
          </p:cNvGraphicFramePr>
          <p:nvPr>
            <p:extLst/>
          </p:nvPr>
        </p:nvGraphicFramePr>
        <p:xfrm>
          <a:off x="7812927"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2" name="Таблица 11"/>
          <p:cNvGraphicFramePr>
            <a:graphicFrameLocks noGrp="1"/>
          </p:cNvGraphicFramePr>
          <p:nvPr>
            <p:extLst/>
          </p:nvPr>
        </p:nvGraphicFramePr>
        <p:xfrm>
          <a:off x="3404294" y="5702866"/>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3" name="Таблица 12"/>
          <p:cNvGraphicFramePr>
            <a:graphicFrameLocks noGrp="1"/>
          </p:cNvGraphicFramePr>
          <p:nvPr>
            <p:extLst/>
          </p:nvPr>
        </p:nvGraphicFramePr>
        <p:xfrm>
          <a:off x="4672906" y="5704620"/>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cxnSp>
        <p:nvCxnSpPr>
          <p:cNvPr id="14" name="Прямая соединительная линия 13"/>
          <p:cNvCxnSpPr>
            <a:stCxn id="5" idx="2"/>
            <a:endCxn id="7" idx="0"/>
          </p:cNvCxnSpPr>
          <p:nvPr/>
        </p:nvCxnSpPr>
        <p:spPr>
          <a:xfrm>
            <a:off x="6096000" y="2984268"/>
            <a:ext cx="1490003" cy="584904"/>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a:endCxn id="6"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cxnSp>
        <p:nvCxnSpPr>
          <p:cNvPr id="16" name="Прямая соединительная линия 15"/>
          <p:cNvCxnSpPr>
            <a:stCxn id="6" idx="2"/>
            <a:endCxn id="8" idx="0"/>
          </p:cNvCxnSpPr>
          <p:nvPr/>
        </p:nvCxnSpPr>
        <p:spPr>
          <a:xfrm flipH="1">
            <a:off x="4355753" y="4086381"/>
            <a:ext cx="634306" cy="584903"/>
          </a:xfrm>
          <a:prstGeom prst="line">
            <a:avLst/>
          </a:prstGeom>
        </p:spPr>
        <p:style>
          <a:lnRef idx="3">
            <a:schemeClr val="dk1"/>
          </a:lnRef>
          <a:fillRef idx="0">
            <a:schemeClr val="dk1"/>
          </a:fillRef>
          <a:effectRef idx="2">
            <a:schemeClr val="dk1"/>
          </a:effectRef>
          <a:fontRef idx="minor">
            <a:schemeClr val="tx1"/>
          </a:fontRef>
        </p:style>
      </p:cxnSp>
      <p:cxnSp>
        <p:nvCxnSpPr>
          <p:cNvPr id="17" name="Прямая соединительная линия 16"/>
          <p:cNvCxnSpPr>
            <a:stCxn id="9" idx="0"/>
            <a:endCxn id="6" idx="2"/>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cxnSp>
        <p:nvCxnSpPr>
          <p:cNvPr id="18" name="Прямая соединительная линия 17"/>
          <p:cNvCxnSpPr>
            <a:stCxn id="10" idx="0"/>
            <a:endCxn id="7" idx="2"/>
          </p:cNvCxnSpPr>
          <p:nvPr/>
        </p:nvCxnSpPr>
        <p:spPr>
          <a:xfrm flipV="1">
            <a:off x="7046887" y="4086381"/>
            <a:ext cx="539116" cy="584902"/>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a:stCxn id="7" idx="2"/>
            <a:endCxn id="11" idx="0"/>
          </p:cNvCxnSpPr>
          <p:nvPr/>
        </p:nvCxnSpPr>
        <p:spPr>
          <a:xfrm>
            <a:off x="7586003" y="4086381"/>
            <a:ext cx="544077" cy="584902"/>
          </a:xfrm>
          <a:prstGeom prst="line">
            <a:avLst/>
          </a:prstGeom>
        </p:spPr>
        <p:style>
          <a:lnRef idx="3">
            <a:schemeClr val="dk1"/>
          </a:lnRef>
          <a:fillRef idx="0">
            <a:schemeClr val="dk1"/>
          </a:fillRef>
          <a:effectRef idx="2">
            <a:schemeClr val="dk1"/>
          </a:effectRef>
          <a:fontRef idx="minor">
            <a:schemeClr val="tx1"/>
          </a:fontRef>
        </p:style>
      </p:cxnSp>
      <p:cxnSp>
        <p:nvCxnSpPr>
          <p:cNvPr id="20" name="Прямая соединительная линия 19"/>
          <p:cNvCxnSpPr>
            <a:stCxn id="8" idx="2"/>
            <a:endCxn id="13" idx="0"/>
          </p:cNvCxnSpPr>
          <p:nvPr/>
        </p:nvCxnSpPr>
        <p:spPr>
          <a:xfrm>
            <a:off x="4355753" y="5188493"/>
            <a:ext cx="634306" cy="516127"/>
          </a:xfrm>
          <a:prstGeom prst="line">
            <a:avLst/>
          </a:prstGeom>
        </p:spPr>
        <p:style>
          <a:lnRef idx="3">
            <a:schemeClr val="dk1"/>
          </a:lnRef>
          <a:fillRef idx="0">
            <a:schemeClr val="dk1"/>
          </a:fillRef>
          <a:effectRef idx="2">
            <a:schemeClr val="dk1"/>
          </a:effectRef>
          <a:fontRef idx="minor">
            <a:schemeClr val="tx1"/>
          </a:fontRef>
        </p:style>
      </p:cxnSp>
      <p:cxnSp>
        <p:nvCxnSpPr>
          <p:cNvPr id="21" name="Прямая соединительная линия 20"/>
          <p:cNvCxnSpPr>
            <a:stCxn id="12" idx="0"/>
            <a:endCxn id="8" idx="2"/>
          </p:cNvCxnSpPr>
          <p:nvPr/>
        </p:nvCxnSpPr>
        <p:spPr>
          <a:xfrm flipV="1">
            <a:off x="3721447" y="5188493"/>
            <a:ext cx="634306" cy="51437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2" name="Таблица 21"/>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3" name="Таблица 22"/>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4" name="Таблица 23"/>
          <p:cNvGraphicFramePr>
            <a:graphicFrameLocks noGrp="1"/>
          </p:cNvGraphicFramePr>
          <p:nvPr>
            <p:extLst/>
          </p:nvPr>
        </p:nvGraphicFramePr>
        <p:xfrm>
          <a:off x="2914363" y="500131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4</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5" name="Таблица 24"/>
          <p:cNvGraphicFramePr>
            <a:graphicFrameLocks noGrp="1"/>
          </p:cNvGraphicFramePr>
          <p:nvPr>
            <p:extLst/>
          </p:nvPr>
        </p:nvGraphicFramePr>
        <p:xfrm>
          <a:off x="2534748" y="5886532"/>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6" name="Таблица 25"/>
          <p:cNvGraphicFramePr>
            <a:graphicFrameLocks noGrp="1"/>
          </p:cNvGraphicFramePr>
          <p:nvPr>
            <p:extLst/>
          </p:nvPr>
        </p:nvGraphicFramePr>
        <p:xfrm>
          <a:off x="5197881" y="588094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7" name="Таблица 26"/>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8" name="Таблица 27"/>
          <p:cNvGraphicFramePr>
            <a:graphicFrameLocks noGrp="1"/>
          </p:cNvGraphicFramePr>
          <p:nvPr>
            <p:extLst/>
          </p:nvPr>
        </p:nvGraphicFramePr>
        <p:xfrm>
          <a:off x="6556956" y="513759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9" name="Таблица 28"/>
          <p:cNvGraphicFramePr>
            <a:graphicFrameLocks noGrp="1"/>
          </p:cNvGraphicFramePr>
          <p:nvPr>
            <p:extLst/>
          </p:nvPr>
        </p:nvGraphicFramePr>
        <p:xfrm>
          <a:off x="7812927" y="5137594"/>
          <a:ext cx="1098317" cy="370840"/>
        </p:xfrm>
        <a:graphic>
          <a:graphicData uri="http://schemas.openxmlformats.org/drawingml/2006/table">
            <a:tbl>
              <a:tblPr firstRow="1" bandRow="1">
                <a:tableStyleId>{5C22544A-7EE6-4342-B048-85BDC9FD1C3A}</a:tableStyleId>
              </a:tblPr>
              <a:tblGrid>
                <a:gridCol w="1098317">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0" name="Таблица 29"/>
          <p:cNvGraphicFramePr>
            <a:graphicFrameLocks noGrp="1"/>
          </p:cNvGraphicFramePr>
          <p:nvPr>
            <p:extLst/>
          </p:nvPr>
        </p:nvGraphicFramePr>
        <p:xfrm>
          <a:off x="8017681" y="394869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364970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 </a:t>
            </a:r>
            <a:r>
              <a:rPr lang="en-US" dirty="0">
                <a:latin typeface="Times New Roman" panose="02020603050405020304" pitchFamily="18" charset="0"/>
                <a:cs typeface="Times New Roman" panose="02020603050405020304" pitchFamily="18" charset="0"/>
              </a:rPr>
              <a:t>Visualization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we want to compute the sum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e>
                    </m:nary>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5" name="Таблица 4"/>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tc>
                  <a:txBody>
                    <a:bodyPr/>
                    <a:lstStyle/>
                    <a:p>
                      <a:pPr algn="ctr"/>
                      <a:r>
                        <a:rPr lang="en-US" sz="2500" dirty="0" smtClean="0"/>
                        <a:t>8</a:t>
                      </a:r>
                      <a:endParaRPr lang="en-US" sz="2500" dirty="0"/>
                    </a:p>
                  </a:txBody>
                  <a:tcPr marL="127531" marR="127531" marT="63766" marB="63766" anchor="ctr">
                    <a:solidFill>
                      <a:schemeClr val="accent1"/>
                    </a:solidFill>
                  </a:tcPr>
                </a:tc>
                <a:tc>
                  <a:txBody>
                    <a:bodyPr/>
                    <a:lstStyle/>
                    <a:p>
                      <a:pPr algn="ctr"/>
                      <a:r>
                        <a:rPr lang="en-US" sz="2500" dirty="0" smtClean="0"/>
                        <a:t>-7</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6" name="Таблица 5"/>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7" name="Таблица 6"/>
          <p:cNvGraphicFramePr>
            <a:graphicFrameLocks noGrp="1"/>
          </p:cNvGraphicFramePr>
          <p:nvPr>
            <p:extLst/>
          </p:nvPr>
        </p:nvGraphicFramePr>
        <p:xfrm>
          <a:off x="6951697" y="3569172"/>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8" name="Таблица 7"/>
          <p:cNvGraphicFramePr>
            <a:graphicFrameLocks noGrp="1"/>
          </p:cNvGraphicFramePr>
          <p:nvPr>
            <p:extLst/>
          </p:nvPr>
        </p:nvGraphicFramePr>
        <p:xfrm>
          <a:off x="3721447" y="4671284"/>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9" name="Таблица 8"/>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0" name="Таблица 9"/>
          <p:cNvGraphicFramePr>
            <a:graphicFrameLocks noGrp="1"/>
          </p:cNvGraphicFramePr>
          <p:nvPr>
            <p:extLst/>
          </p:nvPr>
        </p:nvGraphicFramePr>
        <p:xfrm>
          <a:off x="6729734"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8</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1" name="Таблица 10"/>
          <p:cNvGraphicFramePr>
            <a:graphicFrameLocks noGrp="1"/>
          </p:cNvGraphicFramePr>
          <p:nvPr>
            <p:extLst/>
          </p:nvPr>
        </p:nvGraphicFramePr>
        <p:xfrm>
          <a:off x="7812927"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2" name="Таблица 11"/>
          <p:cNvGraphicFramePr>
            <a:graphicFrameLocks noGrp="1"/>
          </p:cNvGraphicFramePr>
          <p:nvPr>
            <p:extLst/>
          </p:nvPr>
        </p:nvGraphicFramePr>
        <p:xfrm>
          <a:off x="3404294" y="5702866"/>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3" name="Таблица 12"/>
          <p:cNvGraphicFramePr>
            <a:graphicFrameLocks noGrp="1"/>
          </p:cNvGraphicFramePr>
          <p:nvPr>
            <p:extLst/>
          </p:nvPr>
        </p:nvGraphicFramePr>
        <p:xfrm>
          <a:off x="4672906" y="5704620"/>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cxnSp>
        <p:nvCxnSpPr>
          <p:cNvPr id="14" name="Прямая соединительная линия 13"/>
          <p:cNvCxnSpPr>
            <a:stCxn id="5" idx="2"/>
            <a:endCxn id="7" idx="0"/>
          </p:cNvCxnSpPr>
          <p:nvPr/>
        </p:nvCxnSpPr>
        <p:spPr>
          <a:xfrm>
            <a:off x="6096000" y="2984268"/>
            <a:ext cx="1490003" cy="584904"/>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a:endCxn id="6"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cxnSp>
        <p:nvCxnSpPr>
          <p:cNvPr id="16" name="Прямая соединительная линия 15"/>
          <p:cNvCxnSpPr>
            <a:stCxn id="6" idx="2"/>
            <a:endCxn id="8" idx="0"/>
          </p:cNvCxnSpPr>
          <p:nvPr/>
        </p:nvCxnSpPr>
        <p:spPr>
          <a:xfrm flipH="1">
            <a:off x="4355753" y="4086381"/>
            <a:ext cx="634306" cy="584903"/>
          </a:xfrm>
          <a:prstGeom prst="line">
            <a:avLst/>
          </a:prstGeom>
        </p:spPr>
        <p:style>
          <a:lnRef idx="3">
            <a:schemeClr val="dk1"/>
          </a:lnRef>
          <a:fillRef idx="0">
            <a:schemeClr val="dk1"/>
          </a:fillRef>
          <a:effectRef idx="2">
            <a:schemeClr val="dk1"/>
          </a:effectRef>
          <a:fontRef idx="minor">
            <a:schemeClr val="tx1"/>
          </a:fontRef>
        </p:style>
      </p:cxnSp>
      <p:cxnSp>
        <p:nvCxnSpPr>
          <p:cNvPr id="17" name="Прямая соединительная линия 16"/>
          <p:cNvCxnSpPr>
            <a:stCxn id="9" idx="0"/>
            <a:endCxn id="6" idx="2"/>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cxnSp>
        <p:nvCxnSpPr>
          <p:cNvPr id="18" name="Прямая соединительная линия 17"/>
          <p:cNvCxnSpPr>
            <a:stCxn id="10" idx="0"/>
            <a:endCxn id="7" idx="2"/>
          </p:cNvCxnSpPr>
          <p:nvPr/>
        </p:nvCxnSpPr>
        <p:spPr>
          <a:xfrm flipV="1">
            <a:off x="7046887" y="4086381"/>
            <a:ext cx="539116" cy="584902"/>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a:stCxn id="7" idx="2"/>
            <a:endCxn id="11" idx="0"/>
          </p:cNvCxnSpPr>
          <p:nvPr/>
        </p:nvCxnSpPr>
        <p:spPr>
          <a:xfrm>
            <a:off x="7586003" y="4086381"/>
            <a:ext cx="544077" cy="584902"/>
          </a:xfrm>
          <a:prstGeom prst="line">
            <a:avLst/>
          </a:prstGeom>
        </p:spPr>
        <p:style>
          <a:lnRef idx="3">
            <a:schemeClr val="dk1"/>
          </a:lnRef>
          <a:fillRef idx="0">
            <a:schemeClr val="dk1"/>
          </a:fillRef>
          <a:effectRef idx="2">
            <a:schemeClr val="dk1"/>
          </a:effectRef>
          <a:fontRef idx="minor">
            <a:schemeClr val="tx1"/>
          </a:fontRef>
        </p:style>
      </p:cxnSp>
      <p:cxnSp>
        <p:nvCxnSpPr>
          <p:cNvPr id="20" name="Прямая соединительная линия 19"/>
          <p:cNvCxnSpPr>
            <a:stCxn id="8" idx="2"/>
            <a:endCxn id="13" idx="0"/>
          </p:cNvCxnSpPr>
          <p:nvPr/>
        </p:nvCxnSpPr>
        <p:spPr>
          <a:xfrm>
            <a:off x="4355753" y="5188493"/>
            <a:ext cx="634306" cy="516127"/>
          </a:xfrm>
          <a:prstGeom prst="line">
            <a:avLst/>
          </a:prstGeom>
        </p:spPr>
        <p:style>
          <a:lnRef idx="3">
            <a:schemeClr val="dk1"/>
          </a:lnRef>
          <a:fillRef idx="0">
            <a:schemeClr val="dk1"/>
          </a:fillRef>
          <a:effectRef idx="2">
            <a:schemeClr val="dk1"/>
          </a:effectRef>
          <a:fontRef idx="minor">
            <a:schemeClr val="tx1"/>
          </a:fontRef>
        </p:style>
      </p:cxnSp>
      <p:cxnSp>
        <p:nvCxnSpPr>
          <p:cNvPr id="21" name="Прямая соединительная линия 20"/>
          <p:cNvCxnSpPr>
            <a:stCxn id="12" idx="0"/>
            <a:endCxn id="8" idx="2"/>
          </p:cNvCxnSpPr>
          <p:nvPr/>
        </p:nvCxnSpPr>
        <p:spPr>
          <a:xfrm flipV="1">
            <a:off x="3721447" y="5188493"/>
            <a:ext cx="634306" cy="51437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2" name="Таблица 21"/>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3" name="Таблица 22"/>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4" name="Таблица 23"/>
          <p:cNvGraphicFramePr>
            <a:graphicFrameLocks noGrp="1"/>
          </p:cNvGraphicFramePr>
          <p:nvPr>
            <p:extLst/>
          </p:nvPr>
        </p:nvGraphicFramePr>
        <p:xfrm>
          <a:off x="2914363" y="500131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4</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5" name="Таблица 24"/>
          <p:cNvGraphicFramePr>
            <a:graphicFrameLocks noGrp="1"/>
          </p:cNvGraphicFramePr>
          <p:nvPr>
            <p:extLst/>
          </p:nvPr>
        </p:nvGraphicFramePr>
        <p:xfrm>
          <a:off x="2534748" y="5886532"/>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6" name="Таблица 25"/>
          <p:cNvGraphicFramePr>
            <a:graphicFrameLocks noGrp="1"/>
          </p:cNvGraphicFramePr>
          <p:nvPr>
            <p:extLst/>
          </p:nvPr>
        </p:nvGraphicFramePr>
        <p:xfrm>
          <a:off x="5197881" y="588094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7" name="Таблица 26"/>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8" name="Таблица 27"/>
          <p:cNvGraphicFramePr>
            <a:graphicFrameLocks noGrp="1"/>
          </p:cNvGraphicFramePr>
          <p:nvPr>
            <p:extLst/>
          </p:nvPr>
        </p:nvGraphicFramePr>
        <p:xfrm>
          <a:off x="6556956" y="513759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9" name="Таблица 28"/>
          <p:cNvGraphicFramePr>
            <a:graphicFrameLocks noGrp="1"/>
          </p:cNvGraphicFramePr>
          <p:nvPr>
            <p:extLst/>
          </p:nvPr>
        </p:nvGraphicFramePr>
        <p:xfrm>
          <a:off x="7812927" y="5137594"/>
          <a:ext cx="1098317" cy="370840"/>
        </p:xfrm>
        <a:graphic>
          <a:graphicData uri="http://schemas.openxmlformats.org/drawingml/2006/table">
            <a:tbl>
              <a:tblPr firstRow="1" bandRow="1">
                <a:tableStyleId>{5C22544A-7EE6-4342-B048-85BDC9FD1C3A}</a:tableStyleId>
              </a:tblPr>
              <a:tblGrid>
                <a:gridCol w="1098317">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0" name="Таблица 29"/>
          <p:cNvGraphicFramePr>
            <a:graphicFrameLocks noGrp="1"/>
          </p:cNvGraphicFramePr>
          <p:nvPr>
            <p:extLst/>
          </p:nvPr>
        </p:nvGraphicFramePr>
        <p:xfrm>
          <a:off x="8017681" y="394869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2913052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A segment tree </a:t>
                </a:r>
                <a:r>
                  <a:rPr lang="en-US" sz="2400" dirty="0">
                    <a:latin typeface="Times New Roman" panose="02020603050405020304" pitchFamily="18" charset="0"/>
                    <a:cs typeface="Times New Roman" panose="02020603050405020304" pitchFamily="18" charset="0"/>
                  </a:rPr>
                  <a:t>is a data structure that allows answering range queries over an array effectively, while still being flexible enough to allow modifying the array</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includes finding the sum of consecutive array elements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finding the minimum element in a such a range in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m:rPr>
                        <m:sty m:val="p"/>
                      </m:rPr>
                      <a:rPr lang="en-US" sz="2400" i="0" dirty="0" err="1">
                        <a:latin typeface="Cambria Math" panose="02040503050406030204" pitchFamily="18" charset="0"/>
                        <a:cs typeface="Times New Roman" panose="02020603050405020304" pitchFamily="18" charset="0"/>
                      </a:rPr>
                      <m:t>log</m:t>
                    </m:r>
                    <m:r>
                      <a:rPr lang="en-US" sz="2400" b="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𝑛</m:t>
                    </m:r>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time.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Between </a:t>
                </a:r>
                <a:r>
                  <a:rPr lang="en-US" sz="2400" dirty="0">
                    <a:latin typeface="Times New Roman" panose="02020603050405020304" pitchFamily="18" charset="0"/>
                    <a:cs typeface="Times New Roman" panose="02020603050405020304" pitchFamily="18" charset="0"/>
                  </a:rPr>
                  <a:t>answering such queries the </a:t>
                </a:r>
                <a:r>
                  <a:rPr lang="en-US" sz="2400" dirty="0" smtClean="0">
                    <a:latin typeface="Times New Roman" panose="02020603050405020304" pitchFamily="18" charset="0"/>
                    <a:cs typeface="Times New Roman" panose="02020603050405020304" pitchFamily="18" charset="0"/>
                  </a:rPr>
                  <a:t>segment tree </a:t>
                </a:r>
                <a:r>
                  <a:rPr lang="en-US" sz="2400" dirty="0">
                    <a:latin typeface="Times New Roman" panose="02020603050405020304" pitchFamily="18" charset="0"/>
                    <a:cs typeface="Times New Roman" panose="02020603050405020304" pitchFamily="18" charset="0"/>
                  </a:rPr>
                  <a:t>allows modifying the array by replacing one element, or even change the elements of a whole </a:t>
                </a:r>
                <a:r>
                  <a:rPr lang="en-US" sz="2400" dirty="0" err="1">
                    <a:latin typeface="Times New Roman" panose="02020603050405020304" pitchFamily="18" charset="0"/>
                    <a:cs typeface="Times New Roman" panose="02020603050405020304" pitchFamily="18" charset="0"/>
                  </a:rPr>
                  <a:t>subsegment</a:t>
                </a:r>
                <a:r>
                  <a:rPr lang="en-US" sz="2400" dirty="0">
                    <a:latin typeface="Times New Roman" panose="02020603050405020304" pitchFamily="18" charset="0"/>
                    <a:cs typeface="Times New Roman" panose="02020603050405020304" pitchFamily="18" charset="0"/>
                  </a:rPr>
                  <a:t> (e.g. assigning all elements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𝑙</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to any value, or adding a value to all element in the </a:t>
                </a:r>
                <a:r>
                  <a:rPr lang="en-US" sz="2400" dirty="0" err="1">
                    <a:latin typeface="Times New Roman" panose="02020603050405020304" pitchFamily="18" charset="0"/>
                    <a:cs typeface="Times New Roman" panose="02020603050405020304" pitchFamily="18" charset="0"/>
                  </a:rPr>
                  <a:t>subsegment</a:t>
                </a:r>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11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48184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 </a:t>
            </a:r>
            <a:r>
              <a:rPr lang="en-US" dirty="0">
                <a:latin typeface="Times New Roman" panose="02020603050405020304" pitchFamily="18" charset="0"/>
                <a:cs typeface="Times New Roman" panose="02020603050405020304" pitchFamily="18" charset="0"/>
              </a:rPr>
              <a:t>Visualization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we want to compute the sum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e>
                    </m:nary>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5" name="Таблица 4"/>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tc>
                  <a:txBody>
                    <a:bodyPr/>
                    <a:lstStyle/>
                    <a:p>
                      <a:pPr algn="ctr"/>
                      <a:r>
                        <a:rPr lang="en-US" sz="2500" dirty="0" smtClean="0"/>
                        <a:t>8</a:t>
                      </a:r>
                      <a:endParaRPr lang="en-US" sz="2500" dirty="0"/>
                    </a:p>
                  </a:txBody>
                  <a:tcPr marL="127531" marR="127531" marT="63766" marB="63766" anchor="ctr">
                    <a:solidFill>
                      <a:schemeClr val="accent1"/>
                    </a:solidFill>
                  </a:tcPr>
                </a:tc>
                <a:tc>
                  <a:txBody>
                    <a:bodyPr/>
                    <a:lstStyle/>
                    <a:p>
                      <a:pPr algn="ctr"/>
                      <a:r>
                        <a:rPr lang="en-US" sz="2500" dirty="0" smtClean="0"/>
                        <a:t>-7</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6" name="Таблица 5"/>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7" name="Таблица 6"/>
          <p:cNvGraphicFramePr>
            <a:graphicFrameLocks noGrp="1"/>
          </p:cNvGraphicFramePr>
          <p:nvPr>
            <p:extLst/>
          </p:nvPr>
        </p:nvGraphicFramePr>
        <p:xfrm>
          <a:off x="6951697" y="3569172"/>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8</a:t>
                      </a:r>
                      <a:endParaRPr lang="en-US" sz="2500" dirty="0"/>
                    </a:p>
                  </a:txBody>
                  <a:tcPr marL="127531" marR="127531" marT="63766" marB="63766" anchor="ctr">
                    <a:solidFill>
                      <a:schemeClr val="accent1"/>
                    </a:solidFill>
                  </a:tcPr>
                </a:tc>
                <a:tc>
                  <a:txBody>
                    <a:bodyPr/>
                    <a:lstStyle/>
                    <a:p>
                      <a:pPr algn="ctr"/>
                      <a:r>
                        <a:rPr lang="en-US" sz="2500" dirty="0" smtClean="0"/>
                        <a:t>-7</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8" name="Таблица 7"/>
          <p:cNvGraphicFramePr>
            <a:graphicFrameLocks noGrp="1"/>
          </p:cNvGraphicFramePr>
          <p:nvPr>
            <p:extLst/>
          </p:nvPr>
        </p:nvGraphicFramePr>
        <p:xfrm>
          <a:off x="3721447" y="4671284"/>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9" name="Таблица 8"/>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0" name="Таблица 9"/>
          <p:cNvGraphicFramePr>
            <a:graphicFrameLocks noGrp="1"/>
          </p:cNvGraphicFramePr>
          <p:nvPr>
            <p:extLst/>
          </p:nvPr>
        </p:nvGraphicFramePr>
        <p:xfrm>
          <a:off x="6729734"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8</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1" name="Таблица 10"/>
          <p:cNvGraphicFramePr>
            <a:graphicFrameLocks noGrp="1"/>
          </p:cNvGraphicFramePr>
          <p:nvPr>
            <p:extLst/>
          </p:nvPr>
        </p:nvGraphicFramePr>
        <p:xfrm>
          <a:off x="7812927"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2" name="Таблица 11"/>
          <p:cNvGraphicFramePr>
            <a:graphicFrameLocks noGrp="1"/>
          </p:cNvGraphicFramePr>
          <p:nvPr>
            <p:extLst/>
          </p:nvPr>
        </p:nvGraphicFramePr>
        <p:xfrm>
          <a:off x="3404294" y="5702866"/>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3" name="Таблица 12"/>
          <p:cNvGraphicFramePr>
            <a:graphicFrameLocks noGrp="1"/>
          </p:cNvGraphicFramePr>
          <p:nvPr>
            <p:extLst/>
          </p:nvPr>
        </p:nvGraphicFramePr>
        <p:xfrm>
          <a:off x="4672906" y="5704620"/>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cxnSp>
        <p:nvCxnSpPr>
          <p:cNvPr id="14" name="Прямая соединительная линия 13"/>
          <p:cNvCxnSpPr>
            <a:stCxn id="5" idx="2"/>
            <a:endCxn id="7" idx="0"/>
          </p:cNvCxnSpPr>
          <p:nvPr/>
        </p:nvCxnSpPr>
        <p:spPr>
          <a:xfrm>
            <a:off x="6096000" y="2984268"/>
            <a:ext cx="1490003" cy="584904"/>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a:endCxn id="6"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cxnSp>
        <p:nvCxnSpPr>
          <p:cNvPr id="16" name="Прямая соединительная линия 15"/>
          <p:cNvCxnSpPr>
            <a:stCxn id="6" idx="2"/>
            <a:endCxn id="8" idx="0"/>
          </p:cNvCxnSpPr>
          <p:nvPr/>
        </p:nvCxnSpPr>
        <p:spPr>
          <a:xfrm flipH="1">
            <a:off x="4355753" y="4086381"/>
            <a:ext cx="634306" cy="584903"/>
          </a:xfrm>
          <a:prstGeom prst="line">
            <a:avLst/>
          </a:prstGeom>
        </p:spPr>
        <p:style>
          <a:lnRef idx="3">
            <a:schemeClr val="dk1"/>
          </a:lnRef>
          <a:fillRef idx="0">
            <a:schemeClr val="dk1"/>
          </a:fillRef>
          <a:effectRef idx="2">
            <a:schemeClr val="dk1"/>
          </a:effectRef>
          <a:fontRef idx="minor">
            <a:schemeClr val="tx1"/>
          </a:fontRef>
        </p:style>
      </p:cxnSp>
      <p:cxnSp>
        <p:nvCxnSpPr>
          <p:cNvPr id="17" name="Прямая соединительная линия 16"/>
          <p:cNvCxnSpPr>
            <a:stCxn id="9" idx="0"/>
            <a:endCxn id="6" idx="2"/>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cxnSp>
        <p:nvCxnSpPr>
          <p:cNvPr id="18" name="Прямая соединительная линия 17"/>
          <p:cNvCxnSpPr>
            <a:stCxn id="10" idx="0"/>
            <a:endCxn id="7" idx="2"/>
          </p:cNvCxnSpPr>
          <p:nvPr/>
        </p:nvCxnSpPr>
        <p:spPr>
          <a:xfrm flipV="1">
            <a:off x="7046887" y="4086381"/>
            <a:ext cx="539116" cy="584902"/>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a:stCxn id="7" idx="2"/>
            <a:endCxn id="11" idx="0"/>
          </p:cNvCxnSpPr>
          <p:nvPr/>
        </p:nvCxnSpPr>
        <p:spPr>
          <a:xfrm>
            <a:off x="7586003" y="4086381"/>
            <a:ext cx="544077" cy="584902"/>
          </a:xfrm>
          <a:prstGeom prst="line">
            <a:avLst/>
          </a:prstGeom>
        </p:spPr>
        <p:style>
          <a:lnRef idx="3">
            <a:schemeClr val="dk1"/>
          </a:lnRef>
          <a:fillRef idx="0">
            <a:schemeClr val="dk1"/>
          </a:fillRef>
          <a:effectRef idx="2">
            <a:schemeClr val="dk1"/>
          </a:effectRef>
          <a:fontRef idx="minor">
            <a:schemeClr val="tx1"/>
          </a:fontRef>
        </p:style>
      </p:cxnSp>
      <p:cxnSp>
        <p:nvCxnSpPr>
          <p:cNvPr id="20" name="Прямая соединительная линия 19"/>
          <p:cNvCxnSpPr>
            <a:stCxn id="8" idx="2"/>
            <a:endCxn id="13" idx="0"/>
          </p:cNvCxnSpPr>
          <p:nvPr/>
        </p:nvCxnSpPr>
        <p:spPr>
          <a:xfrm>
            <a:off x="4355753" y="5188493"/>
            <a:ext cx="634306" cy="516127"/>
          </a:xfrm>
          <a:prstGeom prst="line">
            <a:avLst/>
          </a:prstGeom>
        </p:spPr>
        <p:style>
          <a:lnRef idx="3">
            <a:schemeClr val="dk1"/>
          </a:lnRef>
          <a:fillRef idx="0">
            <a:schemeClr val="dk1"/>
          </a:fillRef>
          <a:effectRef idx="2">
            <a:schemeClr val="dk1"/>
          </a:effectRef>
          <a:fontRef idx="minor">
            <a:schemeClr val="tx1"/>
          </a:fontRef>
        </p:style>
      </p:cxnSp>
      <p:cxnSp>
        <p:nvCxnSpPr>
          <p:cNvPr id="21" name="Прямая соединительная линия 20"/>
          <p:cNvCxnSpPr>
            <a:stCxn id="12" idx="0"/>
            <a:endCxn id="8" idx="2"/>
          </p:cNvCxnSpPr>
          <p:nvPr/>
        </p:nvCxnSpPr>
        <p:spPr>
          <a:xfrm flipV="1">
            <a:off x="3721447" y="5188493"/>
            <a:ext cx="634306" cy="51437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2" name="Таблица 21"/>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3" name="Таблица 22"/>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4" name="Таблица 23"/>
          <p:cNvGraphicFramePr>
            <a:graphicFrameLocks noGrp="1"/>
          </p:cNvGraphicFramePr>
          <p:nvPr>
            <p:extLst/>
          </p:nvPr>
        </p:nvGraphicFramePr>
        <p:xfrm>
          <a:off x="2914363" y="500131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4</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5" name="Таблица 24"/>
          <p:cNvGraphicFramePr>
            <a:graphicFrameLocks noGrp="1"/>
          </p:cNvGraphicFramePr>
          <p:nvPr>
            <p:extLst/>
          </p:nvPr>
        </p:nvGraphicFramePr>
        <p:xfrm>
          <a:off x="2534748" y="5886532"/>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6" name="Таблица 25"/>
          <p:cNvGraphicFramePr>
            <a:graphicFrameLocks noGrp="1"/>
          </p:cNvGraphicFramePr>
          <p:nvPr>
            <p:extLst/>
          </p:nvPr>
        </p:nvGraphicFramePr>
        <p:xfrm>
          <a:off x="5197881" y="588094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7" name="Таблица 26"/>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8" name="Таблица 27"/>
          <p:cNvGraphicFramePr>
            <a:graphicFrameLocks noGrp="1"/>
          </p:cNvGraphicFramePr>
          <p:nvPr>
            <p:extLst/>
          </p:nvPr>
        </p:nvGraphicFramePr>
        <p:xfrm>
          <a:off x="6556956" y="513759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9" name="Таблица 28"/>
          <p:cNvGraphicFramePr>
            <a:graphicFrameLocks noGrp="1"/>
          </p:cNvGraphicFramePr>
          <p:nvPr>
            <p:extLst/>
          </p:nvPr>
        </p:nvGraphicFramePr>
        <p:xfrm>
          <a:off x="7812927" y="5137594"/>
          <a:ext cx="1098317" cy="370840"/>
        </p:xfrm>
        <a:graphic>
          <a:graphicData uri="http://schemas.openxmlformats.org/drawingml/2006/table">
            <a:tbl>
              <a:tblPr firstRow="1" bandRow="1">
                <a:tableStyleId>{5C22544A-7EE6-4342-B048-85BDC9FD1C3A}</a:tableStyleId>
              </a:tblPr>
              <a:tblGrid>
                <a:gridCol w="1098317">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0" name="Таблица 29"/>
          <p:cNvGraphicFramePr>
            <a:graphicFrameLocks noGrp="1"/>
          </p:cNvGraphicFramePr>
          <p:nvPr>
            <p:extLst/>
          </p:nvPr>
        </p:nvGraphicFramePr>
        <p:xfrm>
          <a:off x="8017681" y="394869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1481850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 </a:t>
            </a:r>
            <a:r>
              <a:rPr lang="en-US" dirty="0">
                <a:latin typeface="Times New Roman" panose="02020603050405020304" pitchFamily="18" charset="0"/>
                <a:cs typeface="Times New Roman" panose="02020603050405020304" pitchFamily="18" charset="0"/>
              </a:rPr>
              <a:t>Visualization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we want to compute the sum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e>
                    </m:nary>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5" name="Таблица 4"/>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tc>
                  <a:txBody>
                    <a:bodyPr/>
                    <a:lstStyle/>
                    <a:p>
                      <a:pPr algn="ctr"/>
                      <a:r>
                        <a:rPr lang="en-US" sz="2500" dirty="0" smtClean="0"/>
                        <a:t>8</a:t>
                      </a:r>
                      <a:endParaRPr lang="en-US" sz="2500" dirty="0"/>
                    </a:p>
                  </a:txBody>
                  <a:tcPr marL="127531" marR="127531" marT="63766" marB="63766" anchor="ctr">
                    <a:solidFill>
                      <a:schemeClr val="accent1"/>
                    </a:solidFill>
                  </a:tcPr>
                </a:tc>
                <a:tc>
                  <a:txBody>
                    <a:bodyPr/>
                    <a:lstStyle/>
                    <a:p>
                      <a:pPr algn="ctr"/>
                      <a:r>
                        <a:rPr lang="en-US" sz="2500" dirty="0" smtClean="0"/>
                        <a:t>-7</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6" name="Таблица 5"/>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7" name="Таблица 6"/>
          <p:cNvGraphicFramePr>
            <a:graphicFrameLocks noGrp="1"/>
          </p:cNvGraphicFramePr>
          <p:nvPr>
            <p:extLst/>
          </p:nvPr>
        </p:nvGraphicFramePr>
        <p:xfrm>
          <a:off x="6951697" y="3569172"/>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8</a:t>
                      </a:r>
                      <a:endParaRPr lang="en-US" sz="2500" dirty="0"/>
                    </a:p>
                  </a:txBody>
                  <a:tcPr marL="127531" marR="127531" marT="63766" marB="63766" anchor="ctr">
                    <a:solidFill>
                      <a:schemeClr val="accent2"/>
                    </a:solidFill>
                  </a:tcPr>
                </a:tc>
                <a:tc>
                  <a:txBody>
                    <a:bodyPr/>
                    <a:lstStyle/>
                    <a:p>
                      <a:pPr algn="ctr"/>
                      <a:r>
                        <a:rPr lang="en-US" sz="2500" dirty="0" smtClean="0"/>
                        <a:t>-7</a:t>
                      </a:r>
                      <a:endParaRPr lang="en-US" sz="2500" dirty="0"/>
                    </a:p>
                  </a:txBody>
                  <a:tcPr marL="127531" marR="127531" marT="63766" marB="63766" anchor="ctr">
                    <a:solidFill>
                      <a:schemeClr val="accent2"/>
                    </a:solidFill>
                  </a:tcPr>
                </a:tc>
                <a:extLst>
                  <a:ext uri="{0D108BD9-81ED-4DB2-BD59-A6C34878D82A}">
                    <a16:rowId xmlns:a16="http://schemas.microsoft.com/office/drawing/2014/main" val="450876367"/>
                  </a:ext>
                </a:extLst>
              </a:tr>
            </a:tbl>
          </a:graphicData>
        </a:graphic>
      </p:graphicFrame>
      <p:graphicFrame>
        <p:nvGraphicFramePr>
          <p:cNvPr id="8" name="Таблица 7"/>
          <p:cNvGraphicFramePr>
            <a:graphicFrameLocks noGrp="1"/>
          </p:cNvGraphicFramePr>
          <p:nvPr>
            <p:extLst/>
          </p:nvPr>
        </p:nvGraphicFramePr>
        <p:xfrm>
          <a:off x="3721447" y="4671284"/>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9" name="Таблица 8"/>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0" name="Таблица 9"/>
          <p:cNvGraphicFramePr>
            <a:graphicFrameLocks noGrp="1"/>
          </p:cNvGraphicFramePr>
          <p:nvPr>
            <p:extLst/>
          </p:nvPr>
        </p:nvGraphicFramePr>
        <p:xfrm>
          <a:off x="6729734"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8</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1" name="Таблица 10"/>
          <p:cNvGraphicFramePr>
            <a:graphicFrameLocks noGrp="1"/>
          </p:cNvGraphicFramePr>
          <p:nvPr>
            <p:extLst/>
          </p:nvPr>
        </p:nvGraphicFramePr>
        <p:xfrm>
          <a:off x="7812927"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2" name="Таблица 11"/>
          <p:cNvGraphicFramePr>
            <a:graphicFrameLocks noGrp="1"/>
          </p:cNvGraphicFramePr>
          <p:nvPr>
            <p:extLst/>
          </p:nvPr>
        </p:nvGraphicFramePr>
        <p:xfrm>
          <a:off x="3404294" y="5702866"/>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3" name="Таблица 12"/>
          <p:cNvGraphicFramePr>
            <a:graphicFrameLocks noGrp="1"/>
          </p:cNvGraphicFramePr>
          <p:nvPr>
            <p:extLst/>
          </p:nvPr>
        </p:nvGraphicFramePr>
        <p:xfrm>
          <a:off x="4672906" y="5704620"/>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cxnSp>
        <p:nvCxnSpPr>
          <p:cNvPr id="14" name="Прямая соединительная линия 13"/>
          <p:cNvCxnSpPr>
            <a:stCxn id="5" idx="2"/>
            <a:endCxn id="7" idx="0"/>
          </p:cNvCxnSpPr>
          <p:nvPr/>
        </p:nvCxnSpPr>
        <p:spPr>
          <a:xfrm>
            <a:off x="6096000" y="2984268"/>
            <a:ext cx="1490003" cy="584904"/>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a:endCxn id="6"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cxnSp>
        <p:nvCxnSpPr>
          <p:cNvPr id="16" name="Прямая соединительная линия 15"/>
          <p:cNvCxnSpPr>
            <a:stCxn id="6" idx="2"/>
            <a:endCxn id="8" idx="0"/>
          </p:cNvCxnSpPr>
          <p:nvPr/>
        </p:nvCxnSpPr>
        <p:spPr>
          <a:xfrm flipH="1">
            <a:off x="4355753" y="4086381"/>
            <a:ext cx="634306" cy="584903"/>
          </a:xfrm>
          <a:prstGeom prst="line">
            <a:avLst/>
          </a:prstGeom>
        </p:spPr>
        <p:style>
          <a:lnRef idx="3">
            <a:schemeClr val="dk1"/>
          </a:lnRef>
          <a:fillRef idx="0">
            <a:schemeClr val="dk1"/>
          </a:fillRef>
          <a:effectRef idx="2">
            <a:schemeClr val="dk1"/>
          </a:effectRef>
          <a:fontRef idx="minor">
            <a:schemeClr val="tx1"/>
          </a:fontRef>
        </p:style>
      </p:cxnSp>
      <p:cxnSp>
        <p:nvCxnSpPr>
          <p:cNvPr id="17" name="Прямая соединительная линия 16"/>
          <p:cNvCxnSpPr>
            <a:stCxn id="9" idx="0"/>
            <a:endCxn id="6" idx="2"/>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cxnSp>
        <p:nvCxnSpPr>
          <p:cNvPr id="18" name="Прямая соединительная линия 17"/>
          <p:cNvCxnSpPr>
            <a:stCxn id="10" idx="0"/>
            <a:endCxn id="7" idx="2"/>
          </p:cNvCxnSpPr>
          <p:nvPr/>
        </p:nvCxnSpPr>
        <p:spPr>
          <a:xfrm flipV="1">
            <a:off x="7046887" y="4086381"/>
            <a:ext cx="539116" cy="584902"/>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a:stCxn id="7" idx="2"/>
            <a:endCxn id="11" idx="0"/>
          </p:cNvCxnSpPr>
          <p:nvPr/>
        </p:nvCxnSpPr>
        <p:spPr>
          <a:xfrm>
            <a:off x="7586003" y="4086381"/>
            <a:ext cx="544077" cy="584902"/>
          </a:xfrm>
          <a:prstGeom prst="line">
            <a:avLst/>
          </a:prstGeom>
        </p:spPr>
        <p:style>
          <a:lnRef idx="3">
            <a:schemeClr val="dk1"/>
          </a:lnRef>
          <a:fillRef idx="0">
            <a:schemeClr val="dk1"/>
          </a:fillRef>
          <a:effectRef idx="2">
            <a:schemeClr val="dk1"/>
          </a:effectRef>
          <a:fontRef idx="minor">
            <a:schemeClr val="tx1"/>
          </a:fontRef>
        </p:style>
      </p:cxnSp>
      <p:cxnSp>
        <p:nvCxnSpPr>
          <p:cNvPr id="20" name="Прямая соединительная линия 19"/>
          <p:cNvCxnSpPr>
            <a:stCxn id="8" idx="2"/>
            <a:endCxn id="13" idx="0"/>
          </p:cNvCxnSpPr>
          <p:nvPr/>
        </p:nvCxnSpPr>
        <p:spPr>
          <a:xfrm>
            <a:off x="4355753" y="5188493"/>
            <a:ext cx="634306" cy="516127"/>
          </a:xfrm>
          <a:prstGeom prst="line">
            <a:avLst/>
          </a:prstGeom>
        </p:spPr>
        <p:style>
          <a:lnRef idx="3">
            <a:schemeClr val="dk1"/>
          </a:lnRef>
          <a:fillRef idx="0">
            <a:schemeClr val="dk1"/>
          </a:fillRef>
          <a:effectRef idx="2">
            <a:schemeClr val="dk1"/>
          </a:effectRef>
          <a:fontRef idx="minor">
            <a:schemeClr val="tx1"/>
          </a:fontRef>
        </p:style>
      </p:cxnSp>
      <p:cxnSp>
        <p:nvCxnSpPr>
          <p:cNvPr id="21" name="Прямая соединительная линия 20"/>
          <p:cNvCxnSpPr>
            <a:stCxn id="12" idx="0"/>
            <a:endCxn id="8" idx="2"/>
          </p:cNvCxnSpPr>
          <p:nvPr/>
        </p:nvCxnSpPr>
        <p:spPr>
          <a:xfrm flipV="1">
            <a:off x="3721447" y="5188493"/>
            <a:ext cx="634306" cy="51437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2" name="Таблица 21"/>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3" name="Таблица 22"/>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4" name="Таблица 23"/>
          <p:cNvGraphicFramePr>
            <a:graphicFrameLocks noGrp="1"/>
          </p:cNvGraphicFramePr>
          <p:nvPr>
            <p:extLst/>
          </p:nvPr>
        </p:nvGraphicFramePr>
        <p:xfrm>
          <a:off x="2914363" y="500131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4</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5" name="Таблица 24"/>
          <p:cNvGraphicFramePr>
            <a:graphicFrameLocks noGrp="1"/>
          </p:cNvGraphicFramePr>
          <p:nvPr>
            <p:extLst/>
          </p:nvPr>
        </p:nvGraphicFramePr>
        <p:xfrm>
          <a:off x="2534748" y="5886532"/>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6" name="Таблица 25"/>
          <p:cNvGraphicFramePr>
            <a:graphicFrameLocks noGrp="1"/>
          </p:cNvGraphicFramePr>
          <p:nvPr>
            <p:extLst/>
          </p:nvPr>
        </p:nvGraphicFramePr>
        <p:xfrm>
          <a:off x="5197881" y="588094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7" name="Таблица 26"/>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8" name="Таблица 27"/>
          <p:cNvGraphicFramePr>
            <a:graphicFrameLocks noGrp="1"/>
          </p:cNvGraphicFramePr>
          <p:nvPr>
            <p:extLst/>
          </p:nvPr>
        </p:nvGraphicFramePr>
        <p:xfrm>
          <a:off x="6556956" y="513759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9" name="Таблица 28"/>
          <p:cNvGraphicFramePr>
            <a:graphicFrameLocks noGrp="1"/>
          </p:cNvGraphicFramePr>
          <p:nvPr>
            <p:extLst/>
          </p:nvPr>
        </p:nvGraphicFramePr>
        <p:xfrm>
          <a:off x="7812927" y="5137594"/>
          <a:ext cx="1098317" cy="370840"/>
        </p:xfrm>
        <a:graphic>
          <a:graphicData uri="http://schemas.openxmlformats.org/drawingml/2006/table">
            <a:tbl>
              <a:tblPr firstRow="1" bandRow="1">
                <a:tableStyleId>{5C22544A-7EE6-4342-B048-85BDC9FD1C3A}</a:tableStyleId>
              </a:tblPr>
              <a:tblGrid>
                <a:gridCol w="1098317">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0" name="Таблица 29"/>
          <p:cNvGraphicFramePr>
            <a:graphicFrameLocks noGrp="1"/>
          </p:cNvGraphicFramePr>
          <p:nvPr>
            <p:extLst/>
          </p:nvPr>
        </p:nvGraphicFramePr>
        <p:xfrm>
          <a:off x="8017681" y="394869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1" name="Таблица 30"/>
          <p:cNvGraphicFramePr>
            <a:graphicFrameLocks noGrp="1"/>
          </p:cNvGraphicFramePr>
          <p:nvPr>
            <p:extLst/>
          </p:nvPr>
        </p:nvGraphicFramePr>
        <p:xfrm>
          <a:off x="8017681" y="336967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2"/>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1073081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 </a:t>
            </a:r>
            <a:r>
              <a:rPr lang="en-US" dirty="0">
                <a:latin typeface="Times New Roman" panose="02020603050405020304" pitchFamily="18" charset="0"/>
                <a:cs typeface="Times New Roman" panose="02020603050405020304" pitchFamily="18" charset="0"/>
              </a:rPr>
              <a:t>Visualization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we want to compute the sum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e>
                    </m:nary>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5" name="Таблица 4"/>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tc>
                  <a:txBody>
                    <a:bodyPr/>
                    <a:lstStyle/>
                    <a:p>
                      <a:pPr algn="ctr"/>
                      <a:r>
                        <a:rPr lang="en-US" sz="2500" dirty="0" smtClean="0"/>
                        <a:t>8</a:t>
                      </a:r>
                      <a:endParaRPr lang="en-US" sz="2500" dirty="0"/>
                    </a:p>
                  </a:txBody>
                  <a:tcPr marL="127531" marR="127531" marT="63766" marB="63766" anchor="ctr">
                    <a:solidFill>
                      <a:schemeClr val="accent1"/>
                    </a:solidFill>
                  </a:tcPr>
                </a:tc>
                <a:tc>
                  <a:txBody>
                    <a:bodyPr/>
                    <a:lstStyle/>
                    <a:p>
                      <a:pPr algn="ctr"/>
                      <a:r>
                        <a:rPr lang="en-US" sz="2500" dirty="0" smtClean="0"/>
                        <a:t>-7</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6" name="Таблица 5"/>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7" name="Таблица 6"/>
          <p:cNvGraphicFramePr>
            <a:graphicFrameLocks noGrp="1"/>
          </p:cNvGraphicFramePr>
          <p:nvPr>
            <p:extLst/>
          </p:nvPr>
        </p:nvGraphicFramePr>
        <p:xfrm>
          <a:off x="6951697" y="3569172"/>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8</a:t>
                      </a:r>
                      <a:endParaRPr lang="en-US" sz="2500" dirty="0"/>
                    </a:p>
                  </a:txBody>
                  <a:tcPr marL="127531" marR="127531" marT="63766" marB="63766" anchor="ctr">
                    <a:solidFill>
                      <a:schemeClr val="accent2"/>
                    </a:solidFill>
                  </a:tcPr>
                </a:tc>
                <a:tc>
                  <a:txBody>
                    <a:bodyPr/>
                    <a:lstStyle/>
                    <a:p>
                      <a:pPr algn="ctr"/>
                      <a:r>
                        <a:rPr lang="en-US" sz="2500" dirty="0" smtClean="0"/>
                        <a:t>-7</a:t>
                      </a:r>
                      <a:endParaRPr lang="en-US" sz="2500" dirty="0"/>
                    </a:p>
                  </a:txBody>
                  <a:tcPr marL="127531" marR="127531" marT="63766" marB="63766" anchor="ctr">
                    <a:solidFill>
                      <a:schemeClr val="accent2"/>
                    </a:solidFill>
                  </a:tcPr>
                </a:tc>
                <a:extLst>
                  <a:ext uri="{0D108BD9-81ED-4DB2-BD59-A6C34878D82A}">
                    <a16:rowId xmlns:a16="http://schemas.microsoft.com/office/drawing/2014/main" val="450876367"/>
                  </a:ext>
                </a:extLst>
              </a:tr>
            </a:tbl>
          </a:graphicData>
        </a:graphic>
      </p:graphicFrame>
      <p:graphicFrame>
        <p:nvGraphicFramePr>
          <p:cNvPr id="8" name="Таблица 7"/>
          <p:cNvGraphicFramePr>
            <a:graphicFrameLocks noGrp="1"/>
          </p:cNvGraphicFramePr>
          <p:nvPr>
            <p:extLst/>
          </p:nvPr>
        </p:nvGraphicFramePr>
        <p:xfrm>
          <a:off x="3721447" y="4671284"/>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9" name="Таблица 8"/>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10" name="Таблица 9"/>
          <p:cNvGraphicFramePr>
            <a:graphicFrameLocks noGrp="1"/>
          </p:cNvGraphicFramePr>
          <p:nvPr>
            <p:extLst/>
          </p:nvPr>
        </p:nvGraphicFramePr>
        <p:xfrm>
          <a:off x="6729734"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8</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1" name="Таблица 10"/>
          <p:cNvGraphicFramePr>
            <a:graphicFrameLocks noGrp="1"/>
          </p:cNvGraphicFramePr>
          <p:nvPr>
            <p:extLst/>
          </p:nvPr>
        </p:nvGraphicFramePr>
        <p:xfrm>
          <a:off x="7812927"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2" name="Таблица 11"/>
          <p:cNvGraphicFramePr>
            <a:graphicFrameLocks noGrp="1"/>
          </p:cNvGraphicFramePr>
          <p:nvPr>
            <p:extLst/>
          </p:nvPr>
        </p:nvGraphicFramePr>
        <p:xfrm>
          <a:off x="3404294" y="5702866"/>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3" name="Таблица 12"/>
          <p:cNvGraphicFramePr>
            <a:graphicFrameLocks noGrp="1"/>
          </p:cNvGraphicFramePr>
          <p:nvPr>
            <p:extLst/>
          </p:nvPr>
        </p:nvGraphicFramePr>
        <p:xfrm>
          <a:off x="4672906" y="5704620"/>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cxnSp>
        <p:nvCxnSpPr>
          <p:cNvPr id="14" name="Прямая соединительная линия 13"/>
          <p:cNvCxnSpPr>
            <a:stCxn id="5" idx="2"/>
            <a:endCxn id="7" idx="0"/>
          </p:cNvCxnSpPr>
          <p:nvPr/>
        </p:nvCxnSpPr>
        <p:spPr>
          <a:xfrm>
            <a:off x="6096000" y="2984268"/>
            <a:ext cx="1490003" cy="584904"/>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a:endCxn id="6"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cxnSp>
        <p:nvCxnSpPr>
          <p:cNvPr id="16" name="Прямая соединительная линия 15"/>
          <p:cNvCxnSpPr>
            <a:stCxn id="6" idx="2"/>
            <a:endCxn id="8" idx="0"/>
          </p:cNvCxnSpPr>
          <p:nvPr/>
        </p:nvCxnSpPr>
        <p:spPr>
          <a:xfrm flipH="1">
            <a:off x="4355753" y="4086381"/>
            <a:ext cx="634306" cy="584903"/>
          </a:xfrm>
          <a:prstGeom prst="line">
            <a:avLst/>
          </a:prstGeom>
        </p:spPr>
        <p:style>
          <a:lnRef idx="3">
            <a:schemeClr val="dk1"/>
          </a:lnRef>
          <a:fillRef idx="0">
            <a:schemeClr val="dk1"/>
          </a:fillRef>
          <a:effectRef idx="2">
            <a:schemeClr val="dk1"/>
          </a:effectRef>
          <a:fontRef idx="minor">
            <a:schemeClr val="tx1"/>
          </a:fontRef>
        </p:style>
      </p:cxnSp>
      <p:cxnSp>
        <p:nvCxnSpPr>
          <p:cNvPr id="17" name="Прямая соединительная линия 16"/>
          <p:cNvCxnSpPr>
            <a:stCxn id="9" idx="0"/>
            <a:endCxn id="6" idx="2"/>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cxnSp>
        <p:nvCxnSpPr>
          <p:cNvPr id="18" name="Прямая соединительная линия 17"/>
          <p:cNvCxnSpPr>
            <a:stCxn id="10" idx="0"/>
            <a:endCxn id="7" idx="2"/>
          </p:cNvCxnSpPr>
          <p:nvPr/>
        </p:nvCxnSpPr>
        <p:spPr>
          <a:xfrm flipV="1">
            <a:off x="7046887" y="4086381"/>
            <a:ext cx="539116" cy="584902"/>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a:stCxn id="7" idx="2"/>
            <a:endCxn id="11" idx="0"/>
          </p:cNvCxnSpPr>
          <p:nvPr/>
        </p:nvCxnSpPr>
        <p:spPr>
          <a:xfrm>
            <a:off x="7586003" y="4086381"/>
            <a:ext cx="544077" cy="584902"/>
          </a:xfrm>
          <a:prstGeom prst="line">
            <a:avLst/>
          </a:prstGeom>
        </p:spPr>
        <p:style>
          <a:lnRef idx="3">
            <a:schemeClr val="dk1"/>
          </a:lnRef>
          <a:fillRef idx="0">
            <a:schemeClr val="dk1"/>
          </a:fillRef>
          <a:effectRef idx="2">
            <a:schemeClr val="dk1"/>
          </a:effectRef>
          <a:fontRef idx="minor">
            <a:schemeClr val="tx1"/>
          </a:fontRef>
        </p:style>
      </p:cxnSp>
      <p:cxnSp>
        <p:nvCxnSpPr>
          <p:cNvPr id="20" name="Прямая соединительная линия 19"/>
          <p:cNvCxnSpPr>
            <a:stCxn id="8" idx="2"/>
            <a:endCxn id="13" idx="0"/>
          </p:cNvCxnSpPr>
          <p:nvPr/>
        </p:nvCxnSpPr>
        <p:spPr>
          <a:xfrm>
            <a:off x="4355753" y="5188493"/>
            <a:ext cx="634306" cy="516127"/>
          </a:xfrm>
          <a:prstGeom prst="line">
            <a:avLst/>
          </a:prstGeom>
        </p:spPr>
        <p:style>
          <a:lnRef idx="3">
            <a:schemeClr val="dk1"/>
          </a:lnRef>
          <a:fillRef idx="0">
            <a:schemeClr val="dk1"/>
          </a:fillRef>
          <a:effectRef idx="2">
            <a:schemeClr val="dk1"/>
          </a:effectRef>
          <a:fontRef idx="minor">
            <a:schemeClr val="tx1"/>
          </a:fontRef>
        </p:style>
      </p:cxnSp>
      <p:cxnSp>
        <p:nvCxnSpPr>
          <p:cNvPr id="21" name="Прямая соединительная линия 20"/>
          <p:cNvCxnSpPr>
            <a:stCxn id="12" idx="0"/>
            <a:endCxn id="8" idx="2"/>
          </p:cNvCxnSpPr>
          <p:nvPr/>
        </p:nvCxnSpPr>
        <p:spPr>
          <a:xfrm flipV="1">
            <a:off x="3721447" y="5188493"/>
            <a:ext cx="634306" cy="51437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2" name="Таблица 21"/>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3" name="Таблица 22"/>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4" name="Таблица 23"/>
          <p:cNvGraphicFramePr>
            <a:graphicFrameLocks noGrp="1"/>
          </p:cNvGraphicFramePr>
          <p:nvPr>
            <p:extLst/>
          </p:nvPr>
        </p:nvGraphicFramePr>
        <p:xfrm>
          <a:off x="2914363" y="500131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4</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5" name="Таблица 24"/>
          <p:cNvGraphicFramePr>
            <a:graphicFrameLocks noGrp="1"/>
          </p:cNvGraphicFramePr>
          <p:nvPr>
            <p:extLst/>
          </p:nvPr>
        </p:nvGraphicFramePr>
        <p:xfrm>
          <a:off x="2534748" y="5886532"/>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6" name="Таблица 25"/>
          <p:cNvGraphicFramePr>
            <a:graphicFrameLocks noGrp="1"/>
          </p:cNvGraphicFramePr>
          <p:nvPr>
            <p:extLst/>
          </p:nvPr>
        </p:nvGraphicFramePr>
        <p:xfrm>
          <a:off x="5197881" y="588094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7" name="Таблица 26"/>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8" name="Таблица 27"/>
          <p:cNvGraphicFramePr>
            <a:graphicFrameLocks noGrp="1"/>
          </p:cNvGraphicFramePr>
          <p:nvPr>
            <p:extLst/>
          </p:nvPr>
        </p:nvGraphicFramePr>
        <p:xfrm>
          <a:off x="6556956" y="513759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9" name="Таблица 28"/>
          <p:cNvGraphicFramePr>
            <a:graphicFrameLocks noGrp="1"/>
          </p:cNvGraphicFramePr>
          <p:nvPr>
            <p:extLst/>
          </p:nvPr>
        </p:nvGraphicFramePr>
        <p:xfrm>
          <a:off x="7812927" y="5137594"/>
          <a:ext cx="1098317" cy="370840"/>
        </p:xfrm>
        <a:graphic>
          <a:graphicData uri="http://schemas.openxmlformats.org/drawingml/2006/table">
            <a:tbl>
              <a:tblPr firstRow="1" bandRow="1">
                <a:tableStyleId>{5C22544A-7EE6-4342-B048-85BDC9FD1C3A}</a:tableStyleId>
              </a:tblPr>
              <a:tblGrid>
                <a:gridCol w="1098317">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0" name="Таблица 29"/>
          <p:cNvGraphicFramePr>
            <a:graphicFrameLocks noGrp="1"/>
          </p:cNvGraphicFramePr>
          <p:nvPr>
            <p:extLst/>
          </p:nvPr>
        </p:nvGraphicFramePr>
        <p:xfrm>
          <a:off x="8017681" y="394869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1" name="Таблица 30"/>
          <p:cNvGraphicFramePr>
            <a:graphicFrameLocks noGrp="1"/>
          </p:cNvGraphicFramePr>
          <p:nvPr>
            <p:extLst/>
          </p:nvPr>
        </p:nvGraphicFramePr>
        <p:xfrm>
          <a:off x="8017681" y="336967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2"/>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4292229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 </a:t>
            </a:r>
            <a:r>
              <a:rPr lang="en-US" dirty="0">
                <a:latin typeface="Times New Roman" panose="02020603050405020304" pitchFamily="18" charset="0"/>
                <a:cs typeface="Times New Roman" panose="02020603050405020304" pitchFamily="18" charset="0"/>
              </a:rPr>
              <a:t>Visualization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we want to compute the sum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e>
                    </m:nary>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5" name="Таблица 4"/>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tc>
                  <a:txBody>
                    <a:bodyPr/>
                    <a:lstStyle/>
                    <a:p>
                      <a:pPr algn="ctr"/>
                      <a:r>
                        <a:rPr lang="en-US" sz="2500" dirty="0" smtClean="0"/>
                        <a:t>8</a:t>
                      </a:r>
                      <a:endParaRPr lang="en-US" sz="2500" dirty="0"/>
                    </a:p>
                  </a:txBody>
                  <a:tcPr marL="127531" marR="127531" marT="63766" marB="63766" anchor="ctr">
                    <a:solidFill>
                      <a:schemeClr val="accent1"/>
                    </a:solidFill>
                  </a:tcPr>
                </a:tc>
                <a:tc>
                  <a:txBody>
                    <a:bodyPr/>
                    <a:lstStyle/>
                    <a:p>
                      <a:pPr algn="ctr"/>
                      <a:r>
                        <a:rPr lang="en-US" sz="2500" dirty="0" smtClean="0"/>
                        <a:t>-7</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6" name="Таблица 5"/>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7" name="Таблица 6"/>
          <p:cNvGraphicFramePr>
            <a:graphicFrameLocks noGrp="1"/>
          </p:cNvGraphicFramePr>
          <p:nvPr>
            <p:extLst/>
          </p:nvPr>
        </p:nvGraphicFramePr>
        <p:xfrm>
          <a:off x="6951697" y="3569172"/>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8</a:t>
                      </a:r>
                      <a:endParaRPr lang="en-US" sz="2500" dirty="0"/>
                    </a:p>
                  </a:txBody>
                  <a:tcPr marL="127531" marR="127531" marT="63766" marB="63766" anchor="ctr">
                    <a:solidFill>
                      <a:schemeClr val="accent2"/>
                    </a:solidFill>
                  </a:tcPr>
                </a:tc>
                <a:tc>
                  <a:txBody>
                    <a:bodyPr/>
                    <a:lstStyle/>
                    <a:p>
                      <a:pPr algn="ctr"/>
                      <a:r>
                        <a:rPr lang="en-US" sz="2500" dirty="0" smtClean="0"/>
                        <a:t>-7</a:t>
                      </a:r>
                      <a:endParaRPr lang="en-US" sz="2500" dirty="0"/>
                    </a:p>
                  </a:txBody>
                  <a:tcPr marL="127531" marR="127531" marT="63766" marB="63766" anchor="ctr">
                    <a:solidFill>
                      <a:schemeClr val="accent2"/>
                    </a:solidFill>
                  </a:tcPr>
                </a:tc>
                <a:extLst>
                  <a:ext uri="{0D108BD9-81ED-4DB2-BD59-A6C34878D82A}">
                    <a16:rowId xmlns:a16="http://schemas.microsoft.com/office/drawing/2014/main" val="450876367"/>
                  </a:ext>
                </a:extLst>
              </a:tr>
            </a:tbl>
          </a:graphicData>
        </a:graphic>
      </p:graphicFrame>
      <p:graphicFrame>
        <p:nvGraphicFramePr>
          <p:cNvPr id="8" name="Таблица 7"/>
          <p:cNvGraphicFramePr>
            <a:graphicFrameLocks noGrp="1"/>
          </p:cNvGraphicFramePr>
          <p:nvPr>
            <p:extLst/>
          </p:nvPr>
        </p:nvGraphicFramePr>
        <p:xfrm>
          <a:off x="3721447" y="4671284"/>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9" name="Таблица 8"/>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solidFill>
                      <a:schemeClr val="accent2"/>
                    </a:solidFill>
                  </a:tcPr>
                </a:tc>
                <a:extLst>
                  <a:ext uri="{0D108BD9-81ED-4DB2-BD59-A6C34878D82A}">
                    <a16:rowId xmlns:a16="http://schemas.microsoft.com/office/drawing/2014/main" val="450876367"/>
                  </a:ext>
                </a:extLst>
              </a:tr>
            </a:tbl>
          </a:graphicData>
        </a:graphic>
      </p:graphicFrame>
      <p:graphicFrame>
        <p:nvGraphicFramePr>
          <p:cNvPr id="10" name="Таблица 9"/>
          <p:cNvGraphicFramePr>
            <a:graphicFrameLocks noGrp="1"/>
          </p:cNvGraphicFramePr>
          <p:nvPr>
            <p:extLst/>
          </p:nvPr>
        </p:nvGraphicFramePr>
        <p:xfrm>
          <a:off x="6729734"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8</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1" name="Таблица 10"/>
          <p:cNvGraphicFramePr>
            <a:graphicFrameLocks noGrp="1"/>
          </p:cNvGraphicFramePr>
          <p:nvPr>
            <p:extLst/>
          </p:nvPr>
        </p:nvGraphicFramePr>
        <p:xfrm>
          <a:off x="7812927"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2" name="Таблица 11"/>
          <p:cNvGraphicFramePr>
            <a:graphicFrameLocks noGrp="1"/>
          </p:cNvGraphicFramePr>
          <p:nvPr>
            <p:extLst/>
          </p:nvPr>
        </p:nvGraphicFramePr>
        <p:xfrm>
          <a:off x="3404294" y="5702866"/>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3" name="Таблица 12"/>
          <p:cNvGraphicFramePr>
            <a:graphicFrameLocks noGrp="1"/>
          </p:cNvGraphicFramePr>
          <p:nvPr>
            <p:extLst/>
          </p:nvPr>
        </p:nvGraphicFramePr>
        <p:xfrm>
          <a:off x="4672906" y="5704620"/>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cxnSp>
        <p:nvCxnSpPr>
          <p:cNvPr id="14" name="Прямая соединительная линия 13"/>
          <p:cNvCxnSpPr>
            <a:stCxn id="5" idx="2"/>
            <a:endCxn id="7" idx="0"/>
          </p:cNvCxnSpPr>
          <p:nvPr/>
        </p:nvCxnSpPr>
        <p:spPr>
          <a:xfrm>
            <a:off x="6096000" y="2984268"/>
            <a:ext cx="1490003" cy="584904"/>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a:endCxn id="6"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cxnSp>
        <p:nvCxnSpPr>
          <p:cNvPr id="16" name="Прямая соединительная линия 15"/>
          <p:cNvCxnSpPr>
            <a:stCxn id="6" idx="2"/>
            <a:endCxn id="8" idx="0"/>
          </p:cNvCxnSpPr>
          <p:nvPr/>
        </p:nvCxnSpPr>
        <p:spPr>
          <a:xfrm flipH="1">
            <a:off x="4355753" y="4086381"/>
            <a:ext cx="634306" cy="584903"/>
          </a:xfrm>
          <a:prstGeom prst="line">
            <a:avLst/>
          </a:prstGeom>
        </p:spPr>
        <p:style>
          <a:lnRef idx="3">
            <a:schemeClr val="dk1"/>
          </a:lnRef>
          <a:fillRef idx="0">
            <a:schemeClr val="dk1"/>
          </a:fillRef>
          <a:effectRef idx="2">
            <a:schemeClr val="dk1"/>
          </a:effectRef>
          <a:fontRef idx="minor">
            <a:schemeClr val="tx1"/>
          </a:fontRef>
        </p:style>
      </p:cxnSp>
      <p:cxnSp>
        <p:nvCxnSpPr>
          <p:cNvPr id="17" name="Прямая соединительная линия 16"/>
          <p:cNvCxnSpPr>
            <a:stCxn id="9" idx="0"/>
            <a:endCxn id="6" idx="2"/>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cxnSp>
        <p:nvCxnSpPr>
          <p:cNvPr id="18" name="Прямая соединительная линия 17"/>
          <p:cNvCxnSpPr>
            <a:stCxn id="10" idx="0"/>
            <a:endCxn id="7" idx="2"/>
          </p:cNvCxnSpPr>
          <p:nvPr/>
        </p:nvCxnSpPr>
        <p:spPr>
          <a:xfrm flipV="1">
            <a:off x="7046887" y="4086381"/>
            <a:ext cx="539116" cy="584902"/>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a:stCxn id="7" idx="2"/>
            <a:endCxn id="11" idx="0"/>
          </p:cNvCxnSpPr>
          <p:nvPr/>
        </p:nvCxnSpPr>
        <p:spPr>
          <a:xfrm>
            <a:off x="7586003" y="4086381"/>
            <a:ext cx="544077" cy="584902"/>
          </a:xfrm>
          <a:prstGeom prst="line">
            <a:avLst/>
          </a:prstGeom>
        </p:spPr>
        <p:style>
          <a:lnRef idx="3">
            <a:schemeClr val="dk1"/>
          </a:lnRef>
          <a:fillRef idx="0">
            <a:schemeClr val="dk1"/>
          </a:fillRef>
          <a:effectRef idx="2">
            <a:schemeClr val="dk1"/>
          </a:effectRef>
          <a:fontRef idx="minor">
            <a:schemeClr val="tx1"/>
          </a:fontRef>
        </p:style>
      </p:cxnSp>
      <p:cxnSp>
        <p:nvCxnSpPr>
          <p:cNvPr id="20" name="Прямая соединительная линия 19"/>
          <p:cNvCxnSpPr>
            <a:stCxn id="8" idx="2"/>
            <a:endCxn id="13" idx="0"/>
          </p:cNvCxnSpPr>
          <p:nvPr/>
        </p:nvCxnSpPr>
        <p:spPr>
          <a:xfrm>
            <a:off x="4355753" y="5188493"/>
            <a:ext cx="634306" cy="516127"/>
          </a:xfrm>
          <a:prstGeom prst="line">
            <a:avLst/>
          </a:prstGeom>
        </p:spPr>
        <p:style>
          <a:lnRef idx="3">
            <a:schemeClr val="dk1"/>
          </a:lnRef>
          <a:fillRef idx="0">
            <a:schemeClr val="dk1"/>
          </a:fillRef>
          <a:effectRef idx="2">
            <a:schemeClr val="dk1"/>
          </a:effectRef>
          <a:fontRef idx="minor">
            <a:schemeClr val="tx1"/>
          </a:fontRef>
        </p:style>
      </p:cxnSp>
      <p:cxnSp>
        <p:nvCxnSpPr>
          <p:cNvPr id="21" name="Прямая соединительная линия 20"/>
          <p:cNvCxnSpPr>
            <a:stCxn id="12" idx="0"/>
            <a:endCxn id="8" idx="2"/>
          </p:cNvCxnSpPr>
          <p:nvPr/>
        </p:nvCxnSpPr>
        <p:spPr>
          <a:xfrm flipV="1">
            <a:off x="3721447" y="5188493"/>
            <a:ext cx="634306" cy="51437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2" name="Таблица 21"/>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3" name="Таблица 22"/>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4" name="Таблица 23"/>
          <p:cNvGraphicFramePr>
            <a:graphicFrameLocks noGrp="1"/>
          </p:cNvGraphicFramePr>
          <p:nvPr>
            <p:extLst/>
          </p:nvPr>
        </p:nvGraphicFramePr>
        <p:xfrm>
          <a:off x="2914363" y="500131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4</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5" name="Таблица 24"/>
          <p:cNvGraphicFramePr>
            <a:graphicFrameLocks noGrp="1"/>
          </p:cNvGraphicFramePr>
          <p:nvPr>
            <p:extLst/>
          </p:nvPr>
        </p:nvGraphicFramePr>
        <p:xfrm>
          <a:off x="2534748" y="5886532"/>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6" name="Таблица 25"/>
          <p:cNvGraphicFramePr>
            <a:graphicFrameLocks noGrp="1"/>
          </p:cNvGraphicFramePr>
          <p:nvPr>
            <p:extLst/>
          </p:nvPr>
        </p:nvGraphicFramePr>
        <p:xfrm>
          <a:off x="5197881" y="588094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7" name="Таблица 26"/>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8" name="Таблица 27"/>
          <p:cNvGraphicFramePr>
            <a:graphicFrameLocks noGrp="1"/>
          </p:cNvGraphicFramePr>
          <p:nvPr>
            <p:extLst/>
          </p:nvPr>
        </p:nvGraphicFramePr>
        <p:xfrm>
          <a:off x="6556956" y="513759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9" name="Таблица 28"/>
          <p:cNvGraphicFramePr>
            <a:graphicFrameLocks noGrp="1"/>
          </p:cNvGraphicFramePr>
          <p:nvPr>
            <p:extLst/>
          </p:nvPr>
        </p:nvGraphicFramePr>
        <p:xfrm>
          <a:off x="7812927" y="5137594"/>
          <a:ext cx="1098317" cy="370840"/>
        </p:xfrm>
        <a:graphic>
          <a:graphicData uri="http://schemas.openxmlformats.org/drawingml/2006/table">
            <a:tbl>
              <a:tblPr firstRow="1" bandRow="1">
                <a:tableStyleId>{5C22544A-7EE6-4342-B048-85BDC9FD1C3A}</a:tableStyleId>
              </a:tblPr>
              <a:tblGrid>
                <a:gridCol w="1098317">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0" name="Таблица 29"/>
          <p:cNvGraphicFramePr>
            <a:graphicFrameLocks noGrp="1"/>
          </p:cNvGraphicFramePr>
          <p:nvPr>
            <p:extLst/>
          </p:nvPr>
        </p:nvGraphicFramePr>
        <p:xfrm>
          <a:off x="8017681" y="394869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1" name="Таблица 30"/>
          <p:cNvGraphicFramePr>
            <a:graphicFrameLocks noGrp="1"/>
          </p:cNvGraphicFramePr>
          <p:nvPr>
            <p:extLst/>
          </p:nvPr>
        </p:nvGraphicFramePr>
        <p:xfrm>
          <a:off x="8017681" y="336967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2"/>
                    </a:solidFill>
                  </a:tcPr>
                </a:tc>
                <a:extLst>
                  <a:ext uri="{0D108BD9-81ED-4DB2-BD59-A6C34878D82A}">
                    <a16:rowId xmlns:a16="http://schemas.microsoft.com/office/drawing/2014/main" val="1328551533"/>
                  </a:ext>
                </a:extLst>
              </a:tr>
            </a:tbl>
          </a:graphicData>
        </a:graphic>
      </p:graphicFrame>
      <p:graphicFrame>
        <p:nvGraphicFramePr>
          <p:cNvPr id="32" name="Таблица 31"/>
          <p:cNvGraphicFramePr>
            <a:graphicFrameLocks noGrp="1"/>
          </p:cNvGraphicFramePr>
          <p:nvPr>
            <p:extLst/>
          </p:nvPr>
        </p:nvGraphicFramePr>
        <p:xfrm>
          <a:off x="5624365" y="4370306"/>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2"/>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2292271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Sum queries: </a:t>
            </a:r>
            <a:r>
              <a:rPr lang="en-US" dirty="0">
                <a:latin typeface="Times New Roman" panose="02020603050405020304" pitchFamily="18" charset="0"/>
                <a:cs typeface="Times New Roman" panose="02020603050405020304" pitchFamily="18" charset="0"/>
              </a:rPr>
              <a:t>Visualization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we want to compute the sum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e>
                    </m:nary>
                  </m:oMath>
                </a14:m>
                <a:r>
                  <a:rPr lang="en-US" sz="2400" dirty="0" smtClean="0">
                    <a:latin typeface="Times New Roman" panose="02020603050405020304" pitchFamily="18" charset="0"/>
                    <a:cs typeface="Times New Roman" panose="02020603050405020304" pitchFamily="18" charset="0"/>
                  </a:rPr>
                  <a:t>. So sum is -2 + 1 = -1.</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6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5" name="Таблица 4"/>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tc>
                  <a:txBody>
                    <a:bodyPr/>
                    <a:lstStyle/>
                    <a:p>
                      <a:pPr algn="ctr"/>
                      <a:r>
                        <a:rPr lang="en-US" sz="2500" dirty="0" smtClean="0"/>
                        <a:t>8</a:t>
                      </a:r>
                      <a:endParaRPr lang="en-US" sz="2500" dirty="0"/>
                    </a:p>
                  </a:txBody>
                  <a:tcPr marL="127531" marR="127531" marT="63766" marB="63766" anchor="ctr">
                    <a:solidFill>
                      <a:schemeClr val="accent1"/>
                    </a:solidFill>
                  </a:tcPr>
                </a:tc>
                <a:tc>
                  <a:txBody>
                    <a:bodyPr/>
                    <a:lstStyle/>
                    <a:p>
                      <a:pPr algn="ctr"/>
                      <a:r>
                        <a:rPr lang="en-US" sz="2500" dirty="0" smtClean="0"/>
                        <a:t>-7</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6" name="Таблица 5"/>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1"/>
                    </a:solidFill>
                  </a:tcPr>
                </a:tc>
                <a:extLst>
                  <a:ext uri="{0D108BD9-81ED-4DB2-BD59-A6C34878D82A}">
                    <a16:rowId xmlns:a16="http://schemas.microsoft.com/office/drawing/2014/main" val="450876367"/>
                  </a:ext>
                </a:extLst>
              </a:tr>
            </a:tbl>
          </a:graphicData>
        </a:graphic>
      </p:graphicFrame>
      <p:graphicFrame>
        <p:nvGraphicFramePr>
          <p:cNvPr id="7" name="Таблица 6"/>
          <p:cNvGraphicFramePr>
            <a:graphicFrameLocks noGrp="1"/>
          </p:cNvGraphicFramePr>
          <p:nvPr>
            <p:extLst/>
          </p:nvPr>
        </p:nvGraphicFramePr>
        <p:xfrm>
          <a:off x="6951697" y="3569172"/>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8</a:t>
                      </a:r>
                      <a:endParaRPr lang="en-US" sz="2500" dirty="0"/>
                    </a:p>
                  </a:txBody>
                  <a:tcPr marL="127531" marR="127531" marT="63766" marB="63766" anchor="ctr">
                    <a:solidFill>
                      <a:schemeClr val="accent2"/>
                    </a:solidFill>
                  </a:tcPr>
                </a:tc>
                <a:tc>
                  <a:txBody>
                    <a:bodyPr/>
                    <a:lstStyle/>
                    <a:p>
                      <a:pPr algn="ctr"/>
                      <a:r>
                        <a:rPr lang="en-US" sz="2500" dirty="0" smtClean="0"/>
                        <a:t>-7</a:t>
                      </a:r>
                      <a:endParaRPr lang="en-US" sz="2500" dirty="0"/>
                    </a:p>
                  </a:txBody>
                  <a:tcPr marL="127531" marR="127531" marT="63766" marB="63766" anchor="ctr">
                    <a:solidFill>
                      <a:schemeClr val="accent2"/>
                    </a:solidFill>
                  </a:tcPr>
                </a:tc>
                <a:extLst>
                  <a:ext uri="{0D108BD9-81ED-4DB2-BD59-A6C34878D82A}">
                    <a16:rowId xmlns:a16="http://schemas.microsoft.com/office/drawing/2014/main" val="450876367"/>
                  </a:ext>
                </a:extLst>
              </a:tr>
            </a:tbl>
          </a:graphicData>
        </a:graphic>
      </p:graphicFrame>
      <p:graphicFrame>
        <p:nvGraphicFramePr>
          <p:cNvPr id="8" name="Таблица 7"/>
          <p:cNvGraphicFramePr>
            <a:graphicFrameLocks noGrp="1"/>
          </p:cNvGraphicFramePr>
          <p:nvPr>
            <p:extLst/>
          </p:nvPr>
        </p:nvGraphicFramePr>
        <p:xfrm>
          <a:off x="3721447" y="4671284"/>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9" name="Таблица 8"/>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solidFill>
                      <a:schemeClr val="accent2"/>
                    </a:solidFill>
                  </a:tcPr>
                </a:tc>
                <a:extLst>
                  <a:ext uri="{0D108BD9-81ED-4DB2-BD59-A6C34878D82A}">
                    <a16:rowId xmlns:a16="http://schemas.microsoft.com/office/drawing/2014/main" val="450876367"/>
                  </a:ext>
                </a:extLst>
              </a:tr>
            </a:tbl>
          </a:graphicData>
        </a:graphic>
      </p:graphicFrame>
      <p:graphicFrame>
        <p:nvGraphicFramePr>
          <p:cNvPr id="10" name="Таблица 9"/>
          <p:cNvGraphicFramePr>
            <a:graphicFrameLocks noGrp="1"/>
          </p:cNvGraphicFramePr>
          <p:nvPr>
            <p:extLst/>
          </p:nvPr>
        </p:nvGraphicFramePr>
        <p:xfrm>
          <a:off x="6729734"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8</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1" name="Таблица 10"/>
          <p:cNvGraphicFramePr>
            <a:graphicFrameLocks noGrp="1"/>
          </p:cNvGraphicFramePr>
          <p:nvPr>
            <p:extLst/>
          </p:nvPr>
        </p:nvGraphicFramePr>
        <p:xfrm>
          <a:off x="7812927"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2" name="Таблица 11"/>
          <p:cNvGraphicFramePr>
            <a:graphicFrameLocks noGrp="1"/>
          </p:cNvGraphicFramePr>
          <p:nvPr>
            <p:extLst/>
          </p:nvPr>
        </p:nvGraphicFramePr>
        <p:xfrm>
          <a:off x="3404294" y="5702866"/>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3" name="Таблица 12"/>
          <p:cNvGraphicFramePr>
            <a:graphicFrameLocks noGrp="1"/>
          </p:cNvGraphicFramePr>
          <p:nvPr>
            <p:extLst/>
          </p:nvPr>
        </p:nvGraphicFramePr>
        <p:xfrm>
          <a:off x="4672906" y="5704620"/>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cxnSp>
        <p:nvCxnSpPr>
          <p:cNvPr id="14" name="Прямая соединительная линия 13"/>
          <p:cNvCxnSpPr>
            <a:stCxn id="5" idx="2"/>
            <a:endCxn id="7" idx="0"/>
          </p:cNvCxnSpPr>
          <p:nvPr/>
        </p:nvCxnSpPr>
        <p:spPr>
          <a:xfrm>
            <a:off x="6096000" y="2984268"/>
            <a:ext cx="1490003" cy="584904"/>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a:endCxn id="6"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cxnSp>
        <p:nvCxnSpPr>
          <p:cNvPr id="16" name="Прямая соединительная линия 15"/>
          <p:cNvCxnSpPr>
            <a:stCxn id="6" idx="2"/>
            <a:endCxn id="8" idx="0"/>
          </p:cNvCxnSpPr>
          <p:nvPr/>
        </p:nvCxnSpPr>
        <p:spPr>
          <a:xfrm flipH="1">
            <a:off x="4355753" y="4086381"/>
            <a:ext cx="634306" cy="584903"/>
          </a:xfrm>
          <a:prstGeom prst="line">
            <a:avLst/>
          </a:prstGeom>
        </p:spPr>
        <p:style>
          <a:lnRef idx="3">
            <a:schemeClr val="dk1"/>
          </a:lnRef>
          <a:fillRef idx="0">
            <a:schemeClr val="dk1"/>
          </a:fillRef>
          <a:effectRef idx="2">
            <a:schemeClr val="dk1"/>
          </a:effectRef>
          <a:fontRef idx="minor">
            <a:schemeClr val="tx1"/>
          </a:fontRef>
        </p:style>
      </p:cxnSp>
      <p:cxnSp>
        <p:nvCxnSpPr>
          <p:cNvPr id="17" name="Прямая соединительная линия 16"/>
          <p:cNvCxnSpPr>
            <a:stCxn id="9" idx="0"/>
            <a:endCxn id="6" idx="2"/>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cxnSp>
        <p:nvCxnSpPr>
          <p:cNvPr id="18" name="Прямая соединительная линия 17"/>
          <p:cNvCxnSpPr>
            <a:stCxn id="10" idx="0"/>
            <a:endCxn id="7" idx="2"/>
          </p:cNvCxnSpPr>
          <p:nvPr/>
        </p:nvCxnSpPr>
        <p:spPr>
          <a:xfrm flipV="1">
            <a:off x="7046887" y="4086381"/>
            <a:ext cx="539116" cy="584902"/>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a:stCxn id="7" idx="2"/>
            <a:endCxn id="11" idx="0"/>
          </p:cNvCxnSpPr>
          <p:nvPr/>
        </p:nvCxnSpPr>
        <p:spPr>
          <a:xfrm>
            <a:off x="7586003" y="4086381"/>
            <a:ext cx="544077" cy="584902"/>
          </a:xfrm>
          <a:prstGeom prst="line">
            <a:avLst/>
          </a:prstGeom>
        </p:spPr>
        <p:style>
          <a:lnRef idx="3">
            <a:schemeClr val="dk1"/>
          </a:lnRef>
          <a:fillRef idx="0">
            <a:schemeClr val="dk1"/>
          </a:fillRef>
          <a:effectRef idx="2">
            <a:schemeClr val="dk1"/>
          </a:effectRef>
          <a:fontRef idx="minor">
            <a:schemeClr val="tx1"/>
          </a:fontRef>
        </p:style>
      </p:cxnSp>
      <p:cxnSp>
        <p:nvCxnSpPr>
          <p:cNvPr id="20" name="Прямая соединительная линия 19"/>
          <p:cNvCxnSpPr>
            <a:stCxn id="8" idx="2"/>
            <a:endCxn id="13" idx="0"/>
          </p:cNvCxnSpPr>
          <p:nvPr/>
        </p:nvCxnSpPr>
        <p:spPr>
          <a:xfrm>
            <a:off x="4355753" y="5188493"/>
            <a:ext cx="634306" cy="516127"/>
          </a:xfrm>
          <a:prstGeom prst="line">
            <a:avLst/>
          </a:prstGeom>
        </p:spPr>
        <p:style>
          <a:lnRef idx="3">
            <a:schemeClr val="dk1"/>
          </a:lnRef>
          <a:fillRef idx="0">
            <a:schemeClr val="dk1"/>
          </a:fillRef>
          <a:effectRef idx="2">
            <a:schemeClr val="dk1"/>
          </a:effectRef>
          <a:fontRef idx="minor">
            <a:schemeClr val="tx1"/>
          </a:fontRef>
        </p:style>
      </p:cxnSp>
      <p:cxnSp>
        <p:nvCxnSpPr>
          <p:cNvPr id="21" name="Прямая соединительная линия 20"/>
          <p:cNvCxnSpPr>
            <a:stCxn id="12" idx="0"/>
            <a:endCxn id="8" idx="2"/>
          </p:cNvCxnSpPr>
          <p:nvPr/>
        </p:nvCxnSpPr>
        <p:spPr>
          <a:xfrm flipV="1">
            <a:off x="3721447" y="5188493"/>
            <a:ext cx="634306" cy="51437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2" name="Таблица 21"/>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3" name="Таблица 22"/>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4" name="Таблица 23"/>
          <p:cNvGraphicFramePr>
            <a:graphicFrameLocks noGrp="1"/>
          </p:cNvGraphicFramePr>
          <p:nvPr>
            <p:extLst/>
          </p:nvPr>
        </p:nvGraphicFramePr>
        <p:xfrm>
          <a:off x="2914363" y="500131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4</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5" name="Таблица 24"/>
          <p:cNvGraphicFramePr>
            <a:graphicFrameLocks noGrp="1"/>
          </p:cNvGraphicFramePr>
          <p:nvPr>
            <p:extLst/>
          </p:nvPr>
        </p:nvGraphicFramePr>
        <p:xfrm>
          <a:off x="2534748" y="5886532"/>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6" name="Таблица 25"/>
          <p:cNvGraphicFramePr>
            <a:graphicFrameLocks noGrp="1"/>
          </p:cNvGraphicFramePr>
          <p:nvPr>
            <p:extLst/>
          </p:nvPr>
        </p:nvGraphicFramePr>
        <p:xfrm>
          <a:off x="5197881" y="588094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7" name="Таблица 26"/>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8" name="Таблица 27"/>
          <p:cNvGraphicFramePr>
            <a:graphicFrameLocks noGrp="1"/>
          </p:cNvGraphicFramePr>
          <p:nvPr>
            <p:extLst/>
          </p:nvPr>
        </p:nvGraphicFramePr>
        <p:xfrm>
          <a:off x="6556956" y="513759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29" name="Таблица 28"/>
          <p:cNvGraphicFramePr>
            <a:graphicFrameLocks noGrp="1"/>
          </p:cNvGraphicFramePr>
          <p:nvPr>
            <p:extLst/>
          </p:nvPr>
        </p:nvGraphicFramePr>
        <p:xfrm>
          <a:off x="7812927" y="5137594"/>
          <a:ext cx="1098317" cy="370840"/>
        </p:xfrm>
        <a:graphic>
          <a:graphicData uri="http://schemas.openxmlformats.org/drawingml/2006/table">
            <a:tbl>
              <a:tblPr firstRow="1" bandRow="1">
                <a:tableStyleId>{5C22544A-7EE6-4342-B048-85BDC9FD1C3A}</a:tableStyleId>
              </a:tblPr>
              <a:tblGrid>
                <a:gridCol w="1098317">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0" name="Таблица 29"/>
          <p:cNvGraphicFramePr>
            <a:graphicFrameLocks noGrp="1"/>
          </p:cNvGraphicFramePr>
          <p:nvPr>
            <p:extLst/>
          </p:nvPr>
        </p:nvGraphicFramePr>
        <p:xfrm>
          <a:off x="8017681" y="394869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1" name="Таблица 30"/>
          <p:cNvGraphicFramePr>
            <a:graphicFrameLocks noGrp="1"/>
          </p:cNvGraphicFramePr>
          <p:nvPr>
            <p:extLst/>
          </p:nvPr>
        </p:nvGraphicFramePr>
        <p:xfrm>
          <a:off x="8017681" y="336967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2"/>
                    </a:solidFill>
                  </a:tcPr>
                </a:tc>
                <a:extLst>
                  <a:ext uri="{0D108BD9-81ED-4DB2-BD59-A6C34878D82A}">
                    <a16:rowId xmlns:a16="http://schemas.microsoft.com/office/drawing/2014/main" val="1328551533"/>
                  </a:ext>
                </a:extLst>
              </a:tr>
            </a:tbl>
          </a:graphicData>
        </a:graphic>
      </p:graphicFrame>
      <p:graphicFrame>
        <p:nvGraphicFramePr>
          <p:cNvPr id="32" name="Таблица 31"/>
          <p:cNvGraphicFramePr>
            <a:graphicFrameLocks noGrp="1"/>
          </p:cNvGraphicFramePr>
          <p:nvPr>
            <p:extLst/>
          </p:nvPr>
        </p:nvGraphicFramePr>
        <p:xfrm>
          <a:off x="5624365" y="4370306"/>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2"/>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2431900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Update queries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Now we want to modify a specific element in the array, let's say we want to do the assignment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And we have to rebuild the </a:t>
                </a:r>
                <a:r>
                  <a:rPr lang="en-US" sz="2400" dirty="0" smtClean="0">
                    <a:latin typeface="Times New Roman" panose="02020603050405020304" pitchFamily="18" charset="0"/>
                    <a:cs typeface="Times New Roman" panose="02020603050405020304" pitchFamily="18" charset="0"/>
                  </a:rPr>
                  <a:t>segment tree</a:t>
                </a:r>
                <a:r>
                  <a:rPr lang="en-US" sz="2400" dirty="0">
                    <a:latin typeface="Times New Roman" panose="02020603050405020304" pitchFamily="18" charset="0"/>
                    <a:cs typeface="Times New Roman" panose="02020603050405020304" pitchFamily="18" charset="0"/>
                  </a:rPr>
                  <a:t>, such that it correspond to the new, modified array</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query is easier than the sum query. Each level of a </a:t>
                </a:r>
                <a:r>
                  <a:rPr lang="en-US" sz="2400" dirty="0" smtClean="0">
                    <a:latin typeface="Times New Roman" panose="02020603050405020304" pitchFamily="18" charset="0"/>
                    <a:cs typeface="Times New Roman" panose="02020603050405020304" pitchFamily="18" charset="0"/>
                  </a:rPr>
                  <a:t>segment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ree </a:t>
                </a:r>
                <a:r>
                  <a:rPr lang="en-US" sz="2400" dirty="0">
                    <a:latin typeface="Times New Roman" panose="02020603050405020304" pitchFamily="18" charset="0"/>
                    <a:cs typeface="Times New Roman" panose="02020603050405020304" pitchFamily="18" charset="0"/>
                  </a:rPr>
                  <a:t>forms a partition of the array. Therefore an element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only contributes to one segment from each level. Thus only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m:rPr>
                        <m:sty m:val="p"/>
                      </m:rPr>
                      <a:rPr lang="en-US" sz="2400" i="0" dirty="0" err="1">
                        <a:latin typeface="Cambria Math" panose="02040503050406030204" pitchFamily="18" charset="0"/>
                        <a:cs typeface="Times New Roman" panose="02020603050405020304" pitchFamily="18" charset="0"/>
                      </a:rPr>
                      <m:t>log</m:t>
                    </m:r>
                    <m:r>
                      <a:rPr lang="en-US" sz="2400" b="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𝑛</m:t>
                    </m:r>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vertices need to be updated.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92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73729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Update queries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It is easy to see, that the update request can be implemented using a recursive function.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function gets passed the current tree vertex, and it recursively calls itself with one of the two child vertices (the one that contains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in its segment), and after that </a:t>
                </a:r>
                <a:r>
                  <a:rPr lang="en-US" sz="2400" dirty="0" err="1">
                    <a:latin typeface="Times New Roman" panose="02020603050405020304" pitchFamily="18" charset="0"/>
                    <a:cs typeface="Times New Roman" panose="02020603050405020304" pitchFamily="18" charset="0"/>
                  </a:rPr>
                  <a:t>recomputes</a:t>
                </a:r>
                <a:r>
                  <a:rPr lang="en-US" sz="2400" dirty="0">
                    <a:latin typeface="Times New Roman" panose="02020603050405020304" pitchFamily="18" charset="0"/>
                    <a:cs typeface="Times New Roman" panose="02020603050405020304" pitchFamily="18" charset="0"/>
                  </a:rPr>
                  <a:t> its sum value, similar how it is done in the build method (that is as the sum of its two children</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162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62707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Update </a:t>
            </a:r>
            <a:r>
              <a:rPr lang="en-US" dirty="0" smtClean="0">
                <a:latin typeface="Times New Roman" panose="02020603050405020304" pitchFamily="18" charset="0"/>
                <a:cs typeface="Times New Roman" panose="02020603050405020304" pitchFamily="18" charset="0"/>
              </a:rPr>
              <a:t>queries: </a:t>
            </a:r>
            <a:r>
              <a:rPr lang="en-US" dirty="0">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we perform the update </a:t>
                </a:r>
                <a14:m>
                  <m:oMath xmlns:m="http://schemas.openxmlformats.org/officeDocument/2006/math">
                    <m:r>
                      <a:rPr lang="en-US" sz="2000" i="1" dirty="0">
                        <a:latin typeface="Cambria Math" panose="02040503050406030204" pitchFamily="18" charset="0"/>
                        <a:cs typeface="Times New Roman" panose="02020603050405020304" pitchFamily="18" charset="0"/>
                      </a:rPr>
                      <m:t>𝑎</m:t>
                    </m:r>
                    <m:r>
                      <a:rPr lang="en-US" sz="2000" i="1" dirty="0">
                        <a:latin typeface="Cambria Math" panose="02040503050406030204" pitchFamily="18" charset="0"/>
                        <a:cs typeface="Times New Roman" panose="02020603050405020304" pitchFamily="18" charset="0"/>
                      </a:rPr>
                      <m:t>[2]=3</m:t>
                    </m:r>
                  </m:oMath>
                </a14:m>
                <a:r>
                  <a:rPr lang="en-US" sz="2000" dirty="0">
                    <a:latin typeface="Times New Roman" panose="02020603050405020304" pitchFamily="18" charset="0"/>
                    <a:cs typeface="Times New Roman" panose="02020603050405020304" pitchFamily="18" charset="0"/>
                  </a:rPr>
                  <a:t>. The green vertices are the vertices that we visit and update.</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31" name="Таблица 30"/>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5"/>
                    </a:solidFill>
                  </a:tcPr>
                </a:tc>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48" name="Таблица 47"/>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57" name="Таблица 56"/>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5"/>
                    </a:solidFill>
                  </a:tcPr>
                </a:tc>
                <a:extLst>
                  <a:ext uri="{0D108BD9-81ED-4DB2-BD59-A6C34878D82A}">
                    <a16:rowId xmlns:a16="http://schemas.microsoft.com/office/drawing/2014/main" val="450876367"/>
                  </a:ext>
                </a:extLst>
              </a:tr>
            </a:tbl>
          </a:graphicData>
        </a:graphic>
      </p:graphicFrame>
      <p:cxnSp>
        <p:nvCxnSpPr>
          <p:cNvPr id="58" name="Прямая соединительная линия 57"/>
          <p:cNvCxnSpPr>
            <a:endCxn id="57"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9" name="Таблица 58"/>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60" name="Таблица 59"/>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solidFill>
                      <a:schemeClr val="accent5"/>
                    </a:solidFill>
                  </a:tcPr>
                </a:tc>
                <a:extLst>
                  <a:ext uri="{0D108BD9-81ED-4DB2-BD59-A6C34878D82A}">
                    <a16:rowId xmlns:a16="http://schemas.microsoft.com/office/drawing/2014/main" val="450876367"/>
                  </a:ext>
                </a:extLst>
              </a:tr>
            </a:tbl>
          </a:graphicData>
        </a:graphic>
      </p:graphicFrame>
      <p:cxnSp>
        <p:nvCxnSpPr>
          <p:cNvPr id="61" name="Прямая соединительная линия 60"/>
          <p:cNvCxnSpPr>
            <a:stCxn id="60" idx="0"/>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62" name="Таблица 61"/>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77574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Update </a:t>
            </a:r>
            <a:r>
              <a:rPr lang="en-US" dirty="0" smtClean="0">
                <a:latin typeface="Times New Roman" panose="02020603050405020304" pitchFamily="18" charset="0"/>
                <a:cs typeface="Times New Roman" panose="02020603050405020304" pitchFamily="18" charset="0"/>
              </a:rPr>
              <a:t>queries: Example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we perform the update </a:t>
                </a:r>
                <a14:m>
                  <m:oMath xmlns:m="http://schemas.openxmlformats.org/officeDocument/2006/math">
                    <m:r>
                      <a:rPr lang="en-US" sz="2000" i="1" dirty="0">
                        <a:latin typeface="Cambria Math" panose="02040503050406030204" pitchFamily="18" charset="0"/>
                        <a:cs typeface="Times New Roman" panose="02020603050405020304" pitchFamily="18" charset="0"/>
                      </a:rPr>
                      <m:t>𝑎</m:t>
                    </m:r>
                    <m:r>
                      <a:rPr lang="en-US" sz="2000" i="1" dirty="0">
                        <a:latin typeface="Cambria Math" panose="02040503050406030204" pitchFamily="18" charset="0"/>
                        <a:cs typeface="Times New Roman" panose="02020603050405020304" pitchFamily="18" charset="0"/>
                      </a:rPr>
                      <m:t>[2]=3</m:t>
                    </m:r>
                  </m:oMath>
                </a14:m>
                <a:r>
                  <a:rPr lang="en-US" sz="2000" dirty="0">
                    <a:latin typeface="Times New Roman" panose="02020603050405020304" pitchFamily="18" charset="0"/>
                    <a:cs typeface="Times New Roman" panose="02020603050405020304" pitchFamily="18" charset="0"/>
                  </a:rPr>
                  <a:t>. The green vertices are the vertices that we visit and update.</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31" name="Таблица 30"/>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5"/>
                    </a:solidFill>
                  </a:tcPr>
                </a:tc>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48" name="Таблица 47"/>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57" name="Таблица 56"/>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5"/>
                    </a:solidFill>
                  </a:tcPr>
                </a:tc>
                <a:extLst>
                  <a:ext uri="{0D108BD9-81ED-4DB2-BD59-A6C34878D82A}">
                    <a16:rowId xmlns:a16="http://schemas.microsoft.com/office/drawing/2014/main" val="450876367"/>
                  </a:ext>
                </a:extLst>
              </a:tr>
            </a:tbl>
          </a:graphicData>
        </a:graphic>
      </p:graphicFrame>
      <p:cxnSp>
        <p:nvCxnSpPr>
          <p:cNvPr id="58" name="Прямая соединительная линия 57"/>
          <p:cNvCxnSpPr>
            <a:endCxn id="57"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9" name="Таблица 58"/>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60" name="Таблица 59"/>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solidFill>
                      <a:schemeClr val="accent2"/>
                    </a:solidFill>
                  </a:tcPr>
                </a:tc>
                <a:extLst>
                  <a:ext uri="{0D108BD9-81ED-4DB2-BD59-A6C34878D82A}">
                    <a16:rowId xmlns:a16="http://schemas.microsoft.com/office/drawing/2014/main" val="450876367"/>
                  </a:ext>
                </a:extLst>
              </a:tr>
            </a:tbl>
          </a:graphicData>
        </a:graphic>
      </p:graphicFrame>
      <p:cxnSp>
        <p:nvCxnSpPr>
          <p:cNvPr id="61" name="Прямая соединительная линия 60"/>
          <p:cNvCxnSpPr>
            <a:stCxn id="60" idx="0"/>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62" name="Таблица 61"/>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2769425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Update </a:t>
            </a:r>
            <a:r>
              <a:rPr lang="en-US" dirty="0" smtClean="0">
                <a:latin typeface="Times New Roman" panose="02020603050405020304" pitchFamily="18" charset="0"/>
                <a:cs typeface="Times New Roman" panose="02020603050405020304" pitchFamily="18" charset="0"/>
              </a:rPr>
              <a:t>queries: Example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we perform the update </a:t>
                </a:r>
                <a14:m>
                  <m:oMath xmlns:m="http://schemas.openxmlformats.org/officeDocument/2006/math">
                    <m:r>
                      <a:rPr lang="en-US" sz="2000" i="1" dirty="0">
                        <a:latin typeface="Cambria Math" panose="02040503050406030204" pitchFamily="18" charset="0"/>
                        <a:cs typeface="Times New Roman" panose="02020603050405020304" pitchFamily="18" charset="0"/>
                      </a:rPr>
                      <m:t>𝑎</m:t>
                    </m:r>
                    <m:r>
                      <a:rPr lang="en-US" sz="2000" i="1" dirty="0">
                        <a:latin typeface="Cambria Math" panose="02040503050406030204" pitchFamily="18" charset="0"/>
                        <a:cs typeface="Times New Roman" panose="02020603050405020304" pitchFamily="18" charset="0"/>
                      </a:rPr>
                      <m:t>[2]=3</m:t>
                    </m:r>
                  </m:oMath>
                </a14:m>
                <a:r>
                  <a:rPr lang="en-US" sz="2000" dirty="0">
                    <a:latin typeface="Times New Roman" panose="02020603050405020304" pitchFamily="18" charset="0"/>
                    <a:cs typeface="Times New Roman" panose="02020603050405020304" pitchFamily="18" charset="0"/>
                  </a:rPr>
                  <a:t>. The green vertices are the vertices that we visit and update.</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31" name="Таблица 30"/>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solidFill>
                      <a:schemeClr val="accent5"/>
                    </a:solidFill>
                  </a:tcPr>
                </a:tc>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48" name="Таблица 47"/>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57" name="Таблица 56"/>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solidFill>
                      <a:schemeClr val="accent2"/>
                    </a:solidFill>
                  </a:tcPr>
                </a:tc>
                <a:extLst>
                  <a:ext uri="{0D108BD9-81ED-4DB2-BD59-A6C34878D82A}">
                    <a16:rowId xmlns:a16="http://schemas.microsoft.com/office/drawing/2014/main" val="450876367"/>
                  </a:ext>
                </a:extLst>
              </a:tr>
            </a:tbl>
          </a:graphicData>
        </a:graphic>
      </p:graphicFrame>
      <p:cxnSp>
        <p:nvCxnSpPr>
          <p:cNvPr id="58" name="Прямая соединительная линия 57"/>
          <p:cNvCxnSpPr>
            <a:endCxn id="57"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9" name="Таблица 58"/>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60" name="Таблица 59"/>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solidFill>
                      <a:schemeClr val="accent5"/>
                    </a:solidFill>
                  </a:tcPr>
                </a:tc>
                <a:extLst>
                  <a:ext uri="{0D108BD9-81ED-4DB2-BD59-A6C34878D82A}">
                    <a16:rowId xmlns:a16="http://schemas.microsoft.com/office/drawing/2014/main" val="450876367"/>
                  </a:ext>
                </a:extLst>
              </a:tr>
            </a:tbl>
          </a:graphicData>
        </a:graphic>
      </p:graphicFrame>
      <p:cxnSp>
        <p:nvCxnSpPr>
          <p:cNvPr id="61" name="Прямая соединительная линия 60"/>
          <p:cNvCxnSpPr>
            <a:stCxn id="60" idx="0"/>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62" name="Таблица 61"/>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4050925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In general a segment tree </a:t>
                </a:r>
                <a:r>
                  <a:rPr lang="en-US" sz="2400" dirty="0">
                    <a:latin typeface="Times New Roman" panose="02020603050405020304" pitchFamily="18" charset="0"/>
                    <a:cs typeface="Times New Roman" panose="02020603050405020304" pitchFamily="18" charset="0"/>
                  </a:rPr>
                  <a:t>is a very flexible data structure, and a huge number of problems can be solved with it</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Additionally </a:t>
                </a:r>
                <a:r>
                  <a:rPr lang="en-US" sz="2400" dirty="0">
                    <a:latin typeface="Times New Roman" panose="02020603050405020304" pitchFamily="18" charset="0"/>
                    <a:cs typeface="Times New Roman" panose="02020603050405020304" pitchFamily="18" charset="0"/>
                  </a:rPr>
                  <a:t>it is also possible to apply more complex operations and answer more complex </a:t>
                </a:r>
                <a:r>
                  <a:rPr lang="en-US" sz="2400" dirty="0" smtClean="0">
                    <a:latin typeface="Times New Roman" panose="02020603050405020304" pitchFamily="18" charset="0"/>
                    <a:cs typeface="Times New Roman" panose="02020603050405020304" pitchFamily="18" charset="0"/>
                  </a:rPr>
                  <a:t>queries.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particular the </a:t>
                </a:r>
                <a:r>
                  <a:rPr lang="en-US" sz="2400" dirty="0" smtClean="0">
                    <a:latin typeface="Times New Roman" panose="02020603050405020304" pitchFamily="18" charset="0"/>
                    <a:cs typeface="Times New Roman" panose="02020603050405020304" pitchFamily="18" charset="0"/>
                  </a:rPr>
                  <a:t>segment tree </a:t>
                </a:r>
                <a:r>
                  <a:rPr lang="en-US" sz="2400" dirty="0">
                    <a:latin typeface="Times New Roman" panose="02020603050405020304" pitchFamily="18" charset="0"/>
                    <a:cs typeface="Times New Roman" panose="02020603050405020304" pitchFamily="18" charset="0"/>
                  </a:rPr>
                  <a:t>can be easily generalized to larger dimensions.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instance with a two-dimensional </a:t>
                </a:r>
                <a:r>
                  <a:rPr lang="en-US" sz="2400" dirty="0" smtClean="0">
                    <a:latin typeface="Times New Roman" panose="02020603050405020304" pitchFamily="18" charset="0"/>
                    <a:cs typeface="Times New Roman" panose="02020603050405020304" pitchFamily="18" charset="0"/>
                  </a:rPr>
                  <a:t>segment tree </a:t>
                </a:r>
                <a:r>
                  <a:rPr lang="en-US" sz="2400" dirty="0">
                    <a:latin typeface="Times New Roman" panose="02020603050405020304" pitchFamily="18" charset="0"/>
                    <a:cs typeface="Times New Roman" panose="02020603050405020304" pitchFamily="18" charset="0"/>
                  </a:rPr>
                  <a:t>you can answer sum or minimum queries over some </a:t>
                </a:r>
                <a:r>
                  <a:rPr lang="en-US" sz="2400" dirty="0" err="1">
                    <a:latin typeface="Times New Roman" panose="02020603050405020304" pitchFamily="18" charset="0"/>
                    <a:cs typeface="Times New Roman" panose="02020603050405020304" pitchFamily="18" charset="0"/>
                  </a:rPr>
                  <a:t>subrectangle</a:t>
                </a:r>
                <a:r>
                  <a:rPr lang="en-US" sz="2400" dirty="0">
                    <a:latin typeface="Times New Roman" panose="02020603050405020304" pitchFamily="18" charset="0"/>
                    <a:cs typeface="Times New Roman" panose="02020603050405020304" pitchFamily="18" charset="0"/>
                  </a:rPr>
                  <a:t> of a given matrix. However only in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func>
                      <m:funcPr>
                        <m:ctrlPr>
                          <a:rPr lang="en-US" sz="2400" b="0" i="1" dirty="0" smtClean="0">
                            <a:latin typeface="Cambria Math" panose="02040503050406030204" pitchFamily="18" charset="0"/>
                            <a:cs typeface="Times New Roman" panose="02020603050405020304" pitchFamily="18" charset="0"/>
                          </a:rPr>
                        </m:ctrlPr>
                      </m:funcPr>
                      <m:fName>
                        <m:sSup>
                          <m:sSupPr>
                            <m:ctrlPr>
                              <a:rPr lang="en-US" sz="2400" b="0" i="1" dirty="0" smtClean="0">
                                <a:latin typeface="Cambria Math" panose="02040503050406030204" pitchFamily="18" charset="0"/>
                                <a:cs typeface="Times New Roman" panose="02020603050405020304" pitchFamily="18" charset="0"/>
                              </a:rPr>
                            </m:ctrlPr>
                          </m:sSupPr>
                          <m:e>
                            <m:r>
                              <m:rPr>
                                <m:sty m:val="p"/>
                              </m:rPr>
                              <a:rPr lang="en-US" sz="2400" i="0" dirty="0" err="1" smtClean="0">
                                <a:latin typeface="Cambria Math" panose="02040503050406030204" pitchFamily="18" charset="0"/>
                                <a:cs typeface="Times New Roman" panose="02020603050405020304" pitchFamily="18" charset="0"/>
                              </a:rPr>
                              <m:t>log</m:t>
                            </m:r>
                          </m:e>
                          <m:sup>
                            <m:r>
                              <a:rPr lang="en-US" sz="2400" b="0" i="1" dirty="0" smtClean="0">
                                <a:latin typeface="Cambria Math" panose="02040503050406030204" pitchFamily="18" charset="0"/>
                                <a:cs typeface="Times New Roman" panose="02020603050405020304" pitchFamily="18" charset="0"/>
                              </a:rPr>
                              <m:t>2</m:t>
                            </m:r>
                          </m:sup>
                        </m:sSup>
                      </m:fName>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𝑛</m:t>
                        </m:r>
                        <m:r>
                          <a:rPr lang="en-US" sz="2400" b="0" i="1" dirty="0" smtClean="0">
                            <a:latin typeface="Cambria Math" panose="02040503050406030204" pitchFamily="18" charset="0"/>
                            <a:cs typeface="Times New Roman" panose="02020603050405020304" pitchFamily="18" charset="0"/>
                          </a:rPr>
                          <m:t>)</m:t>
                        </m:r>
                      </m:e>
                    </m:func>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time.</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15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95084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Update </a:t>
            </a:r>
            <a:r>
              <a:rPr lang="en-US" dirty="0" smtClean="0">
                <a:latin typeface="Times New Roman" panose="02020603050405020304" pitchFamily="18" charset="0"/>
                <a:cs typeface="Times New Roman" panose="02020603050405020304" pitchFamily="18" charset="0"/>
              </a:rPr>
              <a:t>queries: Example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we perform the update </a:t>
                </a:r>
                <a14:m>
                  <m:oMath xmlns:m="http://schemas.openxmlformats.org/officeDocument/2006/math">
                    <m:r>
                      <a:rPr lang="en-US" sz="2000" i="1" dirty="0">
                        <a:latin typeface="Cambria Math" panose="02040503050406030204" pitchFamily="18" charset="0"/>
                        <a:cs typeface="Times New Roman" panose="02020603050405020304" pitchFamily="18" charset="0"/>
                      </a:rPr>
                      <m:t>𝑎</m:t>
                    </m:r>
                    <m:r>
                      <a:rPr lang="en-US" sz="2000" i="1" dirty="0">
                        <a:latin typeface="Cambria Math" panose="02040503050406030204" pitchFamily="18" charset="0"/>
                        <a:cs typeface="Times New Roman" panose="02020603050405020304" pitchFamily="18" charset="0"/>
                      </a:rPr>
                      <m:t>[2]=3</m:t>
                    </m:r>
                  </m:oMath>
                </a14:m>
                <a:r>
                  <a:rPr lang="en-US" sz="2000" dirty="0">
                    <a:latin typeface="Times New Roman" panose="02020603050405020304" pitchFamily="18" charset="0"/>
                    <a:cs typeface="Times New Roman" panose="02020603050405020304" pitchFamily="18" charset="0"/>
                  </a:rPr>
                  <a:t>. The green vertices are the vertices that we visit and update.</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31" name="Таблица 30"/>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solidFill>
                      <a:schemeClr val="accent2"/>
                    </a:solidFill>
                  </a:tcPr>
                </a:tc>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48" name="Таблица 47"/>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57" name="Таблица 56"/>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solidFill>
                      <a:schemeClr val="accent5"/>
                    </a:solidFill>
                  </a:tcPr>
                </a:tc>
                <a:extLst>
                  <a:ext uri="{0D108BD9-81ED-4DB2-BD59-A6C34878D82A}">
                    <a16:rowId xmlns:a16="http://schemas.microsoft.com/office/drawing/2014/main" val="450876367"/>
                  </a:ext>
                </a:extLst>
              </a:tr>
            </a:tbl>
          </a:graphicData>
        </a:graphic>
      </p:graphicFrame>
      <p:cxnSp>
        <p:nvCxnSpPr>
          <p:cNvPr id="58" name="Прямая соединительная линия 57"/>
          <p:cNvCxnSpPr>
            <a:endCxn id="57"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9" name="Таблица 58"/>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60" name="Таблица 59"/>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solidFill>
                      <a:schemeClr val="accent5"/>
                    </a:solidFill>
                  </a:tcPr>
                </a:tc>
                <a:extLst>
                  <a:ext uri="{0D108BD9-81ED-4DB2-BD59-A6C34878D82A}">
                    <a16:rowId xmlns:a16="http://schemas.microsoft.com/office/drawing/2014/main" val="450876367"/>
                  </a:ext>
                </a:extLst>
              </a:tr>
            </a:tbl>
          </a:graphicData>
        </a:graphic>
      </p:graphicFrame>
      <p:cxnSp>
        <p:nvCxnSpPr>
          <p:cNvPr id="61" name="Прямая соединительная линия 60"/>
          <p:cNvCxnSpPr>
            <a:stCxn id="60" idx="0"/>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62" name="Таблица 61"/>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1680763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a:t>
            </a:r>
            <a:r>
              <a:rPr lang="en-US" dirty="0" smtClean="0">
                <a:latin typeface="Times New Roman" panose="02020603050405020304" pitchFamily="18" charset="0"/>
                <a:cs typeface="Times New Roman" panose="02020603050405020304" pitchFamily="18" charset="0"/>
              </a:rPr>
              <a:t>Tree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Memory</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One important property of </a:t>
                </a:r>
                <a:r>
                  <a:rPr lang="en-US" sz="2400" dirty="0" smtClean="0">
                    <a:latin typeface="Times New Roman" panose="02020603050405020304" pitchFamily="18" charset="0"/>
                    <a:cs typeface="Times New Roman" panose="02020603050405020304" pitchFamily="18" charset="0"/>
                  </a:rPr>
                  <a:t>segment trees </a:t>
                </a:r>
                <a:r>
                  <a:rPr lang="en-US" sz="2400" dirty="0">
                    <a:latin typeface="Times New Roman" panose="02020603050405020304" pitchFamily="18" charset="0"/>
                    <a:cs typeface="Times New Roman" panose="02020603050405020304" pitchFamily="18" charset="0"/>
                  </a:rPr>
                  <a:t>is, that they require only a linear amount of memory.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standard Segment Tree requires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4</m:t>
                    </m:r>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𝑛</m:t>
                    </m:r>
                  </m:oMath>
                </a14:m>
                <a:r>
                  <a:rPr lang="en-US" sz="2400" dirty="0">
                    <a:latin typeface="Times New Roman" panose="02020603050405020304" pitchFamily="18" charset="0"/>
                    <a:cs typeface="Times New Roman" panose="02020603050405020304" pitchFamily="18" charset="0"/>
                  </a:rPr>
                  <a:t> vertices for working on an array of size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𝑛</m:t>
                    </m:r>
                  </m:oMath>
                </a14:m>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23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1718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a:t>
            </a:r>
            <a:r>
              <a:rPr lang="en-US" dirty="0" smtClean="0">
                <a:latin typeface="Times New Roman" panose="02020603050405020304" pitchFamily="18" charset="0"/>
                <a:cs typeface="Times New Roman" panose="02020603050405020304" pitchFamily="18" charset="0"/>
              </a:rPr>
              <a:t>Tree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Problem definition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We want to answer sum queries efficiently.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formal definition of our task is: We have an array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[0…</m:t>
                    </m:r>
                    <m:r>
                      <a:rPr lang="en-US" sz="2400" i="1" dirty="0" smtClean="0">
                        <a:latin typeface="Cambria Math" panose="02040503050406030204" pitchFamily="18" charset="0"/>
                        <a:cs typeface="Times New Roman" panose="02020603050405020304" pitchFamily="18" charset="0"/>
                      </a:rPr>
                      <m:t>𝑛</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and the </a:t>
                </a:r>
                <a:r>
                  <a:rPr lang="en-US" sz="2400" dirty="0" smtClean="0">
                    <a:latin typeface="Times New Roman" panose="02020603050405020304" pitchFamily="18" charset="0"/>
                    <a:cs typeface="Times New Roman" panose="02020603050405020304" pitchFamily="18" charset="0"/>
                  </a:rPr>
                  <a:t>segment tree </a:t>
                </a:r>
                <a:r>
                  <a:rPr lang="en-US" sz="2400" dirty="0">
                    <a:latin typeface="Times New Roman" panose="02020603050405020304" pitchFamily="18" charset="0"/>
                    <a:cs typeface="Times New Roman" panose="02020603050405020304" pitchFamily="18" charset="0"/>
                  </a:rPr>
                  <a:t>must be able to find the sum of elements between the indices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𝑙</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(i.e. computing the </a:t>
                </a:r>
                <a:r>
                  <a:rPr lang="en-US" sz="2400" dirty="0" smtClean="0">
                    <a:latin typeface="Times New Roman" panose="02020603050405020304" pitchFamily="18" charset="0"/>
                    <a:cs typeface="Times New Roman" panose="02020603050405020304" pitchFamily="18" charset="0"/>
                  </a:rPr>
                  <a:t>sum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m:t>
                        </m:r>
                      </m:sub>
                      <m:sup>
                        <m:r>
                          <a:rPr lang="en-US" sz="2400" b="0" i="1" smtClean="0">
                            <a:latin typeface="Cambria Math" panose="02040503050406030204" pitchFamily="18" charset="0"/>
                            <a:cs typeface="Times New Roman" panose="02020603050405020304" pitchFamily="18" charset="0"/>
                          </a:rPr>
                          <m:t>𝑟</m:t>
                        </m:r>
                      </m:sup>
                      <m:e>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e>
                    </m:nary>
                  </m:oMath>
                </a14:m>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also handle changing values of the elements in the array (i.e. perform assignments of the form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𝑖</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segment tree </a:t>
                </a:r>
                <a:r>
                  <a:rPr lang="en-US" sz="2400" dirty="0">
                    <a:latin typeface="Times New Roman" panose="02020603050405020304" pitchFamily="18" charset="0"/>
                    <a:cs typeface="Times New Roman" panose="02020603050405020304" pitchFamily="18" charset="0"/>
                  </a:rPr>
                  <a:t>should be able to process both queries in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𝑂</m:t>
                    </m:r>
                    <m:r>
                      <a:rPr lang="en-US" sz="2400" i="1" dirty="0" smtClean="0">
                        <a:latin typeface="Cambria Math" panose="02040503050406030204" pitchFamily="18" charset="0"/>
                        <a:cs typeface="Times New Roman" panose="02020603050405020304" pitchFamily="18" charset="0"/>
                      </a:rPr>
                      <m:t>(</m:t>
                    </m:r>
                    <m:r>
                      <m:rPr>
                        <m:sty m:val="p"/>
                      </m:rPr>
                      <a:rPr lang="en-US" sz="2400" i="0" dirty="0" err="1">
                        <a:latin typeface="Cambria Math" panose="02040503050406030204" pitchFamily="18" charset="0"/>
                        <a:cs typeface="Times New Roman" panose="02020603050405020304" pitchFamily="18" charset="0"/>
                      </a:rPr>
                      <m:t>log</m:t>
                    </m:r>
                    <m:r>
                      <a:rPr lang="en-US" sz="2400" b="0" i="1" dirty="0" smtClean="0">
                        <a:latin typeface="Cambria Math" panose="02040503050406030204" pitchFamily="18" charset="0"/>
                        <a:cs typeface="Times New Roman" panose="02020603050405020304" pitchFamily="18" charset="0"/>
                      </a:rPr>
                      <m:t>⁡(</m:t>
                    </m:r>
                    <m:r>
                      <a:rPr lang="en-US" sz="2400" i="1" dirty="0" err="1">
                        <a:latin typeface="Cambria Math" panose="02040503050406030204" pitchFamily="18" charset="0"/>
                        <a:cs typeface="Times New Roman" panose="02020603050405020304" pitchFamily="18" charset="0"/>
                      </a:rPr>
                      <m:t>𝑛</m:t>
                    </m:r>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time.</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65220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Structure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what is a Segment Tree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compute and store the sum of the elements of the whole array, i.e. the sum of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[0…</m:t>
                    </m:r>
                    <m:r>
                      <a:rPr lang="en-US" sz="2400" i="1" dirty="0" smtClean="0">
                        <a:latin typeface="Cambria Math" panose="02040503050406030204" pitchFamily="18" charset="0"/>
                        <a:cs typeface="Times New Roman" panose="02020603050405020304" pitchFamily="18" charset="0"/>
                      </a:rPr>
                      <m:t>𝑛</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then split the array into two halves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[0…</m:t>
                    </m:r>
                    <m:r>
                      <a:rPr lang="en-US" sz="2400" i="1" dirty="0" smtClean="0">
                        <a:latin typeface="Cambria Math" panose="02040503050406030204" pitchFamily="18" charset="0"/>
                        <a:cs typeface="Times New Roman" panose="02020603050405020304" pitchFamily="18" charset="0"/>
                      </a:rPr>
                      <m:t>𝑛</m:t>
                    </m:r>
                    <m:r>
                      <a:rPr lang="en-US" sz="2400" i="1" dirty="0" smtClean="0">
                        <a:latin typeface="Cambria Math" panose="02040503050406030204" pitchFamily="18" charset="0"/>
                        <a:cs typeface="Times New Roman" panose="02020603050405020304" pitchFamily="18" charset="0"/>
                      </a:rPr>
                      <m:t>/2]</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m:t>
                    </m:r>
                    <m:r>
                      <a:rPr lang="en-US" sz="2400" i="1" dirty="0" smtClean="0">
                        <a:latin typeface="Cambria Math" panose="02040503050406030204" pitchFamily="18" charset="0"/>
                        <a:cs typeface="Times New Roman" panose="02020603050405020304" pitchFamily="18" charset="0"/>
                      </a:rPr>
                      <m:t>𝑛</m:t>
                    </m:r>
                    <m:r>
                      <a:rPr lang="en-US" sz="2400" i="1" dirty="0" smtClean="0">
                        <a:latin typeface="Cambria Math" panose="02040503050406030204" pitchFamily="18" charset="0"/>
                        <a:cs typeface="Times New Roman" panose="02020603050405020304" pitchFamily="18" charset="0"/>
                      </a:rPr>
                      <m:t>/2+1…</m:t>
                    </m:r>
                    <m:r>
                      <a:rPr lang="en-US" sz="2400" i="1" dirty="0" smtClean="0">
                        <a:latin typeface="Cambria Math" panose="02040503050406030204" pitchFamily="18" charset="0"/>
                        <a:cs typeface="Times New Roman" panose="02020603050405020304" pitchFamily="18" charset="0"/>
                      </a:rPr>
                      <m:t>𝑛</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and compute the sum of each halve and store them.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of these two halves in turn also split in half, their sums are computed and stored.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this process repeats until all segments reach size 1. </a:t>
                </a:r>
                <a:endParaRPr lang="en-US"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0759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Tree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Structure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In other words we start with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[0…</m:t>
                    </m:r>
                    <m:r>
                      <a:rPr lang="en-US" sz="2400" i="1" dirty="0" smtClean="0">
                        <a:latin typeface="Cambria Math" panose="02040503050406030204" pitchFamily="18" charset="0"/>
                        <a:cs typeface="Times New Roman" panose="02020603050405020304" pitchFamily="18" charset="0"/>
                      </a:rPr>
                      <m:t>𝑛</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split the current segment in half (if it has not yet become a segment containing a single element), and then calling the same procedure for both halves.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each such segment we store the sum of the numbers on it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say, that these segments form a binary tree: the root of this tree is the segment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𝑎</m:t>
                    </m:r>
                    <m:r>
                      <a:rPr lang="en-US" sz="2400" i="1" dirty="0" smtClean="0">
                        <a:latin typeface="Cambria Math" panose="02040503050406030204" pitchFamily="18" charset="0"/>
                        <a:cs typeface="Times New Roman" panose="02020603050405020304" pitchFamily="18" charset="0"/>
                      </a:rPr>
                      <m:t>[0…</m:t>
                    </m:r>
                    <m:r>
                      <a:rPr lang="en-US" sz="2400" i="1" dirty="0" smtClean="0">
                        <a:latin typeface="Cambria Math" panose="02040503050406030204" pitchFamily="18" charset="0"/>
                        <a:cs typeface="Times New Roman" panose="02020603050405020304" pitchFamily="18" charset="0"/>
                      </a:rPr>
                      <m:t>𝑛</m:t>
                    </m:r>
                    <m:r>
                      <a:rPr lang="en-US" sz="2400" i="1" dirty="0" smtClean="0">
                        <a:latin typeface="Cambria Math" panose="02040503050406030204" pitchFamily="18" charset="0"/>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and each vertex (except leaf vertices) has exactly two child vertices.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why the data structure is called "Segment Tree", even though in most implementations the tree is not constructed </a:t>
                </a:r>
                <a:r>
                  <a:rPr lang="en-US" sz="2400" dirty="0" smtClean="0">
                    <a:latin typeface="Times New Roman" panose="02020603050405020304" pitchFamily="18" charset="0"/>
                    <a:cs typeface="Times New Roman" panose="02020603050405020304" pitchFamily="18" charset="0"/>
                  </a:rPr>
                  <a:t>explicitly.</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928" b="-30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17893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a:t>
            </a:r>
            <a:r>
              <a:rPr lang="en-US" dirty="0" smtClean="0">
                <a:latin typeface="Times New Roman" panose="02020603050405020304" pitchFamily="18" charset="0"/>
                <a:cs typeface="Times New Roman" panose="02020603050405020304" pitchFamily="18" charset="0"/>
              </a:rPr>
              <a:t>Tree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Here is </a:t>
            </a:r>
            <a:r>
              <a:rPr lang="en-US" sz="2400" dirty="0" smtClean="0">
                <a:latin typeface="Times New Roman" panose="02020603050405020304" pitchFamily="18" charset="0"/>
                <a:cs typeface="Times New Roman" panose="02020603050405020304" pitchFamily="18" charset="0"/>
              </a:rPr>
              <a:t>an example of </a:t>
            </a:r>
            <a:r>
              <a:rPr lang="en-US" sz="2400" dirty="0">
                <a:latin typeface="Times New Roman" panose="02020603050405020304" pitchFamily="18" charset="0"/>
                <a:cs typeface="Times New Roman" panose="02020603050405020304" pitchFamily="18" charset="0"/>
              </a:rPr>
              <a:t>such a Segment Tree over the array a=[1,3,−2,8,−7]:</a:t>
            </a: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graphicFrame>
        <p:nvGraphicFramePr>
          <p:cNvPr id="5" name="Таблица 4"/>
          <p:cNvGraphicFramePr>
            <a:graphicFrameLocks noGrp="1"/>
          </p:cNvGraphicFramePr>
          <p:nvPr>
            <p:extLst/>
          </p:nvPr>
        </p:nvGraphicFramePr>
        <p:xfrm>
          <a:off x="4510235" y="2467059"/>
          <a:ext cx="3171530"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tc>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6" name="Таблица 5"/>
          <p:cNvGraphicFramePr>
            <a:graphicFrameLocks noGrp="1"/>
          </p:cNvGraphicFramePr>
          <p:nvPr>
            <p:extLst/>
          </p:nvPr>
        </p:nvGraphicFramePr>
        <p:xfrm>
          <a:off x="4038600" y="3569172"/>
          <a:ext cx="1902918"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gridCol w="634306">
                  <a:extLst>
                    <a:ext uri="{9D8B030D-6E8A-4147-A177-3AD203B41FA5}">
                      <a16:colId xmlns:a16="http://schemas.microsoft.com/office/drawing/2014/main" val="413854612"/>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tc>
                  <a:txBody>
                    <a:bodyPr/>
                    <a:lstStyle/>
                    <a:p>
                      <a:pPr algn="ctr"/>
                      <a:r>
                        <a:rPr lang="en-US" sz="2500" dirty="0" smtClean="0"/>
                        <a:t>-2</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7" name="Таблица 6"/>
          <p:cNvGraphicFramePr>
            <a:graphicFrameLocks noGrp="1"/>
          </p:cNvGraphicFramePr>
          <p:nvPr>
            <p:extLst/>
          </p:nvPr>
        </p:nvGraphicFramePr>
        <p:xfrm>
          <a:off x="6951697" y="3569172"/>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118921358"/>
                    </a:ext>
                  </a:extLst>
                </a:gridCol>
                <a:gridCol w="634306">
                  <a:extLst>
                    <a:ext uri="{9D8B030D-6E8A-4147-A177-3AD203B41FA5}">
                      <a16:colId xmlns:a16="http://schemas.microsoft.com/office/drawing/2014/main" val="1883372111"/>
                    </a:ext>
                  </a:extLst>
                </a:gridCol>
              </a:tblGrid>
              <a:tr h="517209">
                <a:tc>
                  <a:txBody>
                    <a:bodyPr/>
                    <a:lstStyle/>
                    <a:p>
                      <a:pPr algn="ctr"/>
                      <a:r>
                        <a:rPr lang="en-US" sz="2500" dirty="0" smtClean="0"/>
                        <a:t>8</a:t>
                      </a:r>
                      <a:endParaRPr lang="en-US" sz="2500" dirty="0"/>
                    </a:p>
                  </a:txBody>
                  <a:tcPr marL="127531" marR="127531" marT="63766" marB="63766" anchor="ctr"/>
                </a:tc>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8" name="Таблица 7"/>
          <p:cNvGraphicFramePr>
            <a:graphicFrameLocks noGrp="1"/>
          </p:cNvGraphicFramePr>
          <p:nvPr>
            <p:extLst/>
          </p:nvPr>
        </p:nvGraphicFramePr>
        <p:xfrm>
          <a:off x="3721447" y="4671284"/>
          <a:ext cx="1268612"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650044800"/>
                    </a:ext>
                  </a:extLst>
                </a:gridCol>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9" name="Таблица 8"/>
          <p:cNvGraphicFramePr>
            <a:graphicFrameLocks noGrp="1"/>
          </p:cNvGraphicFramePr>
          <p:nvPr>
            <p:extLst/>
          </p:nvPr>
        </p:nvGraphicFramePr>
        <p:xfrm>
          <a:off x="5543436" y="4671284"/>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-2</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0" name="Таблица 9"/>
          <p:cNvGraphicFramePr>
            <a:graphicFrameLocks noGrp="1"/>
          </p:cNvGraphicFramePr>
          <p:nvPr>
            <p:extLst/>
          </p:nvPr>
        </p:nvGraphicFramePr>
        <p:xfrm>
          <a:off x="6729734"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8</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1" name="Таблица 10"/>
          <p:cNvGraphicFramePr>
            <a:graphicFrameLocks noGrp="1"/>
          </p:cNvGraphicFramePr>
          <p:nvPr>
            <p:extLst/>
          </p:nvPr>
        </p:nvGraphicFramePr>
        <p:xfrm>
          <a:off x="7812927" y="4671283"/>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-7</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2" name="Таблица 11"/>
          <p:cNvGraphicFramePr>
            <a:graphicFrameLocks noGrp="1"/>
          </p:cNvGraphicFramePr>
          <p:nvPr>
            <p:extLst/>
          </p:nvPr>
        </p:nvGraphicFramePr>
        <p:xfrm>
          <a:off x="3404294" y="5702866"/>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1</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graphicFrame>
        <p:nvGraphicFramePr>
          <p:cNvPr id="13" name="Таблица 12"/>
          <p:cNvGraphicFramePr>
            <a:graphicFrameLocks noGrp="1"/>
          </p:cNvGraphicFramePr>
          <p:nvPr>
            <p:extLst/>
          </p:nvPr>
        </p:nvGraphicFramePr>
        <p:xfrm>
          <a:off x="4672906" y="5704620"/>
          <a:ext cx="634306" cy="517209"/>
        </p:xfrm>
        <a:graphic>
          <a:graphicData uri="http://schemas.openxmlformats.org/drawingml/2006/table">
            <a:tbl>
              <a:tblPr firstRow="1" bandRow="1">
                <a:tableStyleId>{5940675A-B579-460E-94D1-54222C63F5DA}</a:tableStyleId>
              </a:tblPr>
              <a:tblGrid>
                <a:gridCol w="634306">
                  <a:extLst>
                    <a:ext uri="{9D8B030D-6E8A-4147-A177-3AD203B41FA5}">
                      <a16:colId xmlns:a16="http://schemas.microsoft.com/office/drawing/2014/main" val="2415440594"/>
                    </a:ext>
                  </a:extLst>
                </a:gridCol>
              </a:tblGrid>
              <a:tr h="517209">
                <a:tc>
                  <a:txBody>
                    <a:bodyPr/>
                    <a:lstStyle/>
                    <a:p>
                      <a:pPr algn="ctr"/>
                      <a:r>
                        <a:rPr lang="en-US" sz="2500" dirty="0" smtClean="0"/>
                        <a:t>3</a:t>
                      </a:r>
                      <a:endParaRPr lang="en-US" sz="2500" dirty="0"/>
                    </a:p>
                  </a:txBody>
                  <a:tcPr marL="127531" marR="127531" marT="63766" marB="63766" anchor="ctr"/>
                </a:tc>
                <a:extLst>
                  <a:ext uri="{0D108BD9-81ED-4DB2-BD59-A6C34878D82A}">
                    <a16:rowId xmlns:a16="http://schemas.microsoft.com/office/drawing/2014/main" val="450876367"/>
                  </a:ext>
                </a:extLst>
              </a:tr>
            </a:tbl>
          </a:graphicData>
        </a:graphic>
      </p:graphicFrame>
      <p:cxnSp>
        <p:nvCxnSpPr>
          <p:cNvPr id="15" name="Прямая соединительная линия 14"/>
          <p:cNvCxnSpPr>
            <a:stCxn id="5" idx="2"/>
            <a:endCxn id="7" idx="0"/>
          </p:cNvCxnSpPr>
          <p:nvPr/>
        </p:nvCxnSpPr>
        <p:spPr>
          <a:xfrm>
            <a:off x="6096000" y="2984268"/>
            <a:ext cx="1490003" cy="584904"/>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a:endCxn id="6" idx="0"/>
          </p:cNvCxnSpPr>
          <p:nvPr/>
        </p:nvCxnSpPr>
        <p:spPr>
          <a:xfrm flipH="1">
            <a:off x="4990059" y="2984268"/>
            <a:ext cx="1094857" cy="584904"/>
          </a:xfrm>
          <a:prstGeom prst="line">
            <a:avLst/>
          </a:prstGeom>
        </p:spPr>
        <p:style>
          <a:lnRef idx="3">
            <a:schemeClr val="dk1"/>
          </a:lnRef>
          <a:fillRef idx="0">
            <a:schemeClr val="dk1"/>
          </a:fillRef>
          <a:effectRef idx="2">
            <a:schemeClr val="dk1"/>
          </a:effectRef>
          <a:fontRef idx="minor">
            <a:schemeClr val="tx1"/>
          </a:fontRef>
        </p:style>
      </p:cxnSp>
      <p:cxnSp>
        <p:nvCxnSpPr>
          <p:cNvPr id="21" name="Прямая соединительная линия 20"/>
          <p:cNvCxnSpPr>
            <a:stCxn id="6" idx="2"/>
            <a:endCxn id="8" idx="0"/>
          </p:cNvCxnSpPr>
          <p:nvPr/>
        </p:nvCxnSpPr>
        <p:spPr>
          <a:xfrm flipH="1">
            <a:off x="4355753" y="4086381"/>
            <a:ext cx="634306" cy="584903"/>
          </a:xfrm>
          <a:prstGeom prst="line">
            <a:avLst/>
          </a:prstGeom>
        </p:spPr>
        <p:style>
          <a:lnRef idx="3">
            <a:schemeClr val="dk1"/>
          </a:lnRef>
          <a:fillRef idx="0">
            <a:schemeClr val="dk1"/>
          </a:fillRef>
          <a:effectRef idx="2">
            <a:schemeClr val="dk1"/>
          </a:effectRef>
          <a:fontRef idx="minor">
            <a:schemeClr val="tx1"/>
          </a:fontRef>
        </p:style>
      </p:cxnSp>
      <p:cxnSp>
        <p:nvCxnSpPr>
          <p:cNvPr id="23" name="Прямая соединительная линия 22"/>
          <p:cNvCxnSpPr>
            <a:stCxn id="9" idx="0"/>
            <a:endCxn id="6" idx="2"/>
          </p:cNvCxnSpPr>
          <p:nvPr/>
        </p:nvCxnSpPr>
        <p:spPr>
          <a:xfrm flipH="1" flipV="1">
            <a:off x="4990059" y="4086381"/>
            <a:ext cx="870530" cy="584903"/>
          </a:xfrm>
          <a:prstGeom prst="line">
            <a:avLst/>
          </a:prstGeom>
        </p:spPr>
        <p:style>
          <a:lnRef idx="3">
            <a:schemeClr val="dk1"/>
          </a:lnRef>
          <a:fillRef idx="0">
            <a:schemeClr val="dk1"/>
          </a:fillRef>
          <a:effectRef idx="2">
            <a:schemeClr val="dk1"/>
          </a:effectRef>
          <a:fontRef idx="minor">
            <a:schemeClr val="tx1"/>
          </a:fontRef>
        </p:style>
      </p:cxnSp>
      <p:cxnSp>
        <p:nvCxnSpPr>
          <p:cNvPr id="26" name="Прямая соединительная линия 25"/>
          <p:cNvCxnSpPr>
            <a:stCxn id="10" idx="0"/>
            <a:endCxn id="7" idx="2"/>
          </p:cNvCxnSpPr>
          <p:nvPr/>
        </p:nvCxnSpPr>
        <p:spPr>
          <a:xfrm flipV="1">
            <a:off x="7046887" y="4086381"/>
            <a:ext cx="539116" cy="584902"/>
          </a:xfrm>
          <a:prstGeom prst="line">
            <a:avLst/>
          </a:prstGeom>
        </p:spPr>
        <p:style>
          <a:lnRef idx="3">
            <a:schemeClr val="dk1"/>
          </a:lnRef>
          <a:fillRef idx="0">
            <a:schemeClr val="dk1"/>
          </a:fillRef>
          <a:effectRef idx="2">
            <a:schemeClr val="dk1"/>
          </a:effectRef>
          <a:fontRef idx="minor">
            <a:schemeClr val="tx1"/>
          </a:fontRef>
        </p:style>
      </p:cxnSp>
      <p:cxnSp>
        <p:nvCxnSpPr>
          <p:cNvPr id="29" name="Прямая соединительная линия 28"/>
          <p:cNvCxnSpPr>
            <a:stCxn id="7" idx="2"/>
            <a:endCxn id="11" idx="0"/>
          </p:cNvCxnSpPr>
          <p:nvPr/>
        </p:nvCxnSpPr>
        <p:spPr>
          <a:xfrm>
            <a:off x="7586003" y="4086381"/>
            <a:ext cx="544077" cy="584902"/>
          </a:xfrm>
          <a:prstGeom prst="line">
            <a:avLst/>
          </a:prstGeom>
        </p:spPr>
        <p:style>
          <a:lnRef idx="3">
            <a:schemeClr val="dk1"/>
          </a:lnRef>
          <a:fillRef idx="0">
            <a:schemeClr val="dk1"/>
          </a:fillRef>
          <a:effectRef idx="2">
            <a:schemeClr val="dk1"/>
          </a:effectRef>
          <a:fontRef idx="minor">
            <a:schemeClr val="tx1"/>
          </a:fontRef>
        </p:style>
      </p:cxnSp>
      <p:cxnSp>
        <p:nvCxnSpPr>
          <p:cNvPr id="32" name="Прямая соединительная линия 31"/>
          <p:cNvCxnSpPr>
            <a:stCxn id="8" idx="2"/>
            <a:endCxn id="13" idx="0"/>
          </p:cNvCxnSpPr>
          <p:nvPr/>
        </p:nvCxnSpPr>
        <p:spPr>
          <a:xfrm>
            <a:off x="4355753" y="5188493"/>
            <a:ext cx="634306" cy="516127"/>
          </a:xfrm>
          <a:prstGeom prst="line">
            <a:avLst/>
          </a:prstGeom>
        </p:spPr>
        <p:style>
          <a:lnRef idx="3">
            <a:schemeClr val="dk1"/>
          </a:lnRef>
          <a:fillRef idx="0">
            <a:schemeClr val="dk1"/>
          </a:fillRef>
          <a:effectRef idx="2">
            <a:schemeClr val="dk1"/>
          </a:effectRef>
          <a:fontRef idx="minor">
            <a:schemeClr val="tx1"/>
          </a:fontRef>
        </p:style>
      </p:cxnSp>
      <p:cxnSp>
        <p:nvCxnSpPr>
          <p:cNvPr id="35" name="Прямая соединительная линия 34"/>
          <p:cNvCxnSpPr>
            <a:stCxn id="12" idx="0"/>
            <a:endCxn id="8" idx="2"/>
          </p:cNvCxnSpPr>
          <p:nvPr/>
        </p:nvCxnSpPr>
        <p:spPr>
          <a:xfrm flipV="1">
            <a:off x="3721447" y="5188493"/>
            <a:ext cx="634306" cy="51437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8" name="Таблица 37"/>
          <p:cNvGraphicFramePr>
            <a:graphicFrameLocks noGrp="1"/>
          </p:cNvGraphicFramePr>
          <p:nvPr>
            <p:extLst/>
          </p:nvPr>
        </p:nvGraphicFramePr>
        <p:xfrm>
          <a:off x="3693045" y="2754308"/>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39" name="Таблица 38"/>
          <p:cNvGraphicFramePr>
            <a:graphicFrameLocks noGrp="1"/>
          </p:cNvGraphicFramePr>
          <p:nvPr>
            <p:extLst/>
          </p:nvPr>
        </p:nvGraphicFramePr>
        <p:xfrm>
          <a:off x="3231516" y="390586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40" name="Таблица 39"/>
          <p:cNvGraphicFramePr>
            <a:graphicFrameLocks noGrp="1"/>
          </p:cNvGraphicFramePr>
          <p:nvPr>
            <p:extLst/>
          </p:nvPr>
        </p:nvGraphicFramePr>
        <p:xfrm>
          <a:off x="2914363" y="5001319"/>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4</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41" name="Таблица 40"/>
          <p:cNvGraphicFramePr>
            <a:graphicFrameLocks noGrp="1"/>
          </p:cNvGraphicFramePr>
          <p:nvPr>
            <p:extLst/>
          </p:nvPr>
        </p:nvGraphicFramePr>
        <p:xfrm>
          <a:off x="2534748" y="5886532"/>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42" name="Таблица 41"/>
          <p:cNvGraphicFramePr>
            <a:graphicFrameLocks noGrp="1"/>
          </p:cNvGraphicFramePr>
          <p:nvPr>
            <p:extLst/>
          </p:nvPr>
        </p:nvGraphicFramePr>
        <p:xfrm>
          <a:off x="5197881" y="588094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3</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43" name="Таблица 42"/>
          <p:cNvGraphicFramePr>
            <a:graphicFrameLocks noGrp="1"/>
          </p:cNvGraphicFramePr>
          <p:nvPr>
            <p:extLst/>
          </p:nvPr>
        </p:nvGraphicFramePr>
        <p:xfrm>
          <a:off x="5369273" y="5137594"/>
          <a:ext cx="1014906" cy="370840"/>
        </p:xfrm>
        <a:graphic>
          <a:graphicData uri="http://schemas.openxmlformats.org/drawingml/2006/table">
            <a:tbl>
              <a:tblPr firstRow="1" bandRow="1">
                <a:tableStyleId>{5C22544A-7EE6-4342-B048-85BDC9FD1C3A}</a:tableStyleId>
              </a:tblPr>
              <a:tblGrid>
                <a:gridCol w="1014906">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-2</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44" name="Таблица 43"/>
          <p:cNvGraphicFramePr>
            <a:graphicFrameLocks noGrp="1"/>
          </p:cNvGraphicFramePr>
          <p:nvPr>
            <p:extLst/>
          </p:nvPr>
        </p:nvGraphicFramePr>
        <p:xfrm>
          <a:off x="6556956" y="5137594"/>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8</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45" name="Таблица 44"/>
          <p:cNvGraphicFramePr>
            <a:graphicFrameLocks noGrp="1"/>
          </p:cNvGraphicFramePr>
          <p:nvPr>
            <p:extLst/>
          </p:nvPr>
        </p:nvGraphicFramePr>
        <p:xfrm>
          <a:off x="7812927" y="5137594"/>
          <a:ext cx="1098317" cy="370840"/>
        </p:xfrm>
        <a:graphic>
          <a:graphicData uri="http://schemas.openxmlformats.org/drawingml/2006/table">
            <a:tbl>
              <a:tblPr firstRow="1" bandRow="1">
                <a:tableStyleId>{5C22544A-7EE6-4342-B048-85BDC9FD1C3A}</a:tableStyleId>
              </a:tblPr>
              <a:tblGrid>
                <a:gridCol w="1098317">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-7</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graphicFrame>
        <p:nvGraphicFramePr>
          <p:cNvPr id="46" name="Таблица 45"/>
          <p:cNvGraphicFramePr>
            <a:graphicFrameLocks noGrp="1"/>
          </p:cNvGraphicFramePr>
          <p:nvPr>
            <p:extLst/>
          </p:nvPr>
        </p:nvGraphicFramePr>
        <p:xfrm>
          <a:off x="8017681" y="3948696"/>
          <a:ext cx="979861" cy="370840"/>
        </p:xfrm>
        <a:graphic>
          <a:graphicData uri="http://schemas.openxmlformats.org/drawingml/2006/table">
            <a:tbl>
              <a:tblPr firstRow="1" bandRow="1">
                <a:tableStyleId>{5C22544A-7EE6-4342-B048-85BDC9FD1C3A}</a:tableStyleId>
              </a:tblPr>
              <a:tblGrid>
                <a:gridCol w="979861">
                  <a:extLst>
                    <a:ext uri="{9D8B030D-6E8A-4147-A177-3AD203B41FA5}">
                      <a16:colId xmlns:a16="http://schemas.microsoft.com/office/drawing/2014/main" val="752780859"/>
                    </a:ext>
                  </a:extLst>
                </a:gridCol>
              </a:tblGrid>
              <a:tr h="370840">
                <a:tc>
                  <a:txBody>
                    <a:bodyPr/>
                    <a:lstStyle/>
                    <a:p>
                      <a:pPr algn="ctr"/>
                      <a:r>
                        <a:rPr lang="en-US" dirty="0" smtClean="0">
                          <a:solidFill>
                            <a:schemeClr val="tx1"/>
                          </a:solidFill>
                        </a:rPr>
                        <a:t>sum = 1</a:t>
                      </a:r>
                      <a:endParaRPr lang="en-US" dirty="0">
                        <a:solidFill>
                          <a:schemeClr val="tx1"/>
                        </a:solidFill>
                      </a:endParaRPr>
                    </a:p>
                  </a:txBody>
                  <a:tcPr anchor="ctr">
                    <a:solidFill>
                      <a:schemeClr val="accent6"/>
                    </a:solidFill>
                  </a:tcPr>
                </a:tc>
                <a:extLst>
                  <a:ext uri="{0D108BD9-81ED-4DB2-BD59-A6C34878D82A}">
                    <a16:rowId xmlns:a16="http://schemas.microsoft.com/office/drawing/2014/main" val="1328551533"/>
                  </a:ext>
                </a:extLst>
              </a:tr>
            </a:tbl>
          </a:graphicData>
        </a:graphic>
      </p:graphicFrame>
    </p:spTree>
    <p:extLst>
      <p:ext uri="{BB962C8B-B14F-4D97-AF65-F5344CB8AC3E}">
        <p14:creationId xmlns:p14="http://schemas.microsoft.com/office/powerpoint/2010/main" val="62630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Segment </a:t>
            </a:r>
            <a:r>
              <a:rPr lang="en-US" dirty="0" smtClean="0">
                <a:latin typeface="Times New Roman" panose="02020603050405020304" pitchFamily="18" charset="0"/>
                <a:cs typeface="Times New Roman" panose="02020603050405020304" pitchFamily="18" charset="0"/>
              </a:rPr>
              <a:t>Tree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Number of nodes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From this short description of the data structure, we can already conclude that a segment tree </a:t>
                </a:r>
                <a:r>
                  <a:rPr lang="en-US" sz="2400" dirty="0">
                    <a:latin typeface="Times New Roman" panose="02020603050405020304" pitchFamily="18" charset="0"/>
                    <a:cs typeface="Times New Roman" panose="02020603050405020304" pitchFamily="18" charset="0"/>
                  </a:rPr>
                  <a:t>only requires a linear number of vertices.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first level of the tree contains a single node (the </a:t>
                </a:r>
                <a:r>
                  <a:rPr lang="en-US" sz="2400" dirty="0" smtClean="0">
                    <a:latin typeface="Times New Roman" panose="02020603050405020304" pitchFamily="18" charset="0"/>
                    <a:cs typeface="Times New Roman" panose="02020603050405020304" pitchFamily="18" charset="0"/>
                  </a:rPr>
                  <a:t>root).</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second level will contain two </a:t>
                </a:r>
                <a:r>
                  <a:rPr lang="en-US" sz="2400" dirty="0" smtClean="0">
                    <a:latin typeface="Times New Roman" panose="02020603050405020304" pitchFamily="18" charset="0"/>
                    <a:cs typeface="Times New Roman" panose="02020603050405020304" pitchFamily="18" charset="0"/>
                  </a:rPr>
                  <a:t>vertices.</a:t>
                </a: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third it will contain four vertices, until the number of vertices reaches n</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Thus </a:t>
                </a:r>
                <a:r>
                  <a:rPr lang="en-US" sz="2400" dirty="0">
                    <a:latin typeface="Times New Roman" panose="02020603050405020304" pitchFamily="18" charset="0"/>
                    <a:cs typeface="Times New Roman" panose="02020603050405020304" pitchFamily="18" charset="0"/>
                  </a:rPr>
                  <a:t>the number of vertices in the worst case can be estimated by the sum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1+2+4+⋯+</m:t>
                    </m:r>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d>
                          <m:dPr>
                            <m:begChr m:val="⌈"/>
                            <m:endChr m:val="⌉"/>
                            <m:ctrlPr>
                              <a:rPr lang="en-US" sz="2400" i="1" dirty="0">
                                <a:latin typeface="Cambria Math" panose="02040503050406030204" pitchFamily="18" charset="0"/>
                                <a:cs typeface="Times New Roman" panose="02020603050405020304" pitchFamily="18" charset="0"/>
                              </a:rPr>
                            </m:ctrlPr>
                          </m:dPr>
                          <m:e>
                            <m:func>
                              <m:funcPr>
                                <m:ctrlPr>
                                  <a:rPr lang="en-US" sz="2400" i="1" dirty="0">
                                    <a:latin typeface="Cambria Math" panose="02040503050406030204" pitchFamily="18" charset="0"/>
                                    <a:cs typeface="Times New Roman" panose="02020603050405020304" pitchFamily="18" charset="0"/>
                                  </a:rPr>
                                </m:ctrlPr>
                              </m:funcPr>
                              <m:fName>
                                <m:sSub>
                                  <m:sSubPr>
                                    <m:ctrlPr>
                                      <a:rPr lang="en-US" sz="2400" i="1" dirty="0">
                                        <a:latin typeface="Cambria Math" panose="02040503050406030204" pitchFamily="18" charset="0"/>
                                        <a:cs typeface="Times New Roman" panose="02020603050405020304" pitchFamily="18" charset="0"/>
                                      </a:rPr>
                                    </m:ctrlPr>
                                  </m:sSubPr>
                                  <m:e>
                                    <m:r>
                                      <m:rPr>
                                        <m:sty m:val="p"/>
                                      </m:rPr>
                                      <a:rPr lang="en-US" sz="2400" dirty="0">
                                        <a:latin typeface="Cambria Math" panose="02040503050406030204" pitchFamily="18" charset="0"/>
                                        <a:cs typeface="Times New Roman" panose="02020603050405020304" pitchFamily="18" charset="0"/>
                                      </a:rPr>
                                      <m:t>log</m:t>
                                    </m:r>
                                  </m:e>
                                  <m:sub>
                                    <m:r>
                                      <a:rPr lang="en-US" sz="2400" i="1" dirty="0">
                                        <a:latin typeface="Cambria Math" panose="02040503050406030204" pitchFamily="18" charset="0"/>
                                        <a:cs typeface="Times New Roman" panose="02020603050405020304" pitchFamily="18" charset="0"/>
                                      </a:rPr>
                                      <m:t>2</m:t>
                                    </m:r>
                                  </m:sub>
                                </m:sSub>
                              </m:fName>
                              <m:e>
                                <m:d>
                                  <m:dPr>
                                    <m:ctrlPr>
                                      <a:rPr lang="en-US" sz="2400" i="1" dirty="0">
                                        <a:latin typeface="Cambria Math" panose="02040503050406030204" pitchFamily="18" charset="0"/>
                                        <a:cs typeface="Times New Roman" panose="02020603050405020304" pitchFamily="18" charset="0"/>
                                      </a:rPr>
                                    </m:ctrlPr>
                                  </m:dPr>
                                  <m:e>
                                    <m:r>
                                      <a:rPr lang="en-US" sz="2400" i="1" dirty="0">
                                        <a:latin typeface="Cambria Math" panose="02040503050406030204" pitchFamily="18" charset="0"/>
                                        <a:cs typeface="Times New Roman" panose="02020603050405020304" pitchFamily="18" charset="0"/>
                                      </a:rPr>
                                      <m:t>𝑛</m:t>
                                    </m:r>
                                  </m:e>
                                </m:d>
                              </m:e>
                            </m:func>
                          </m:e>
                        </m:d>
                      </m:sup>
                    </m:sSup>
                    <m:r>
                      <a:rPr lang="en-US" sz="2400" i="1" dirty="0">
                        <a:latin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m:rPr>
                                <m:sty m:val="p"/>
                              </m:rPr>
                              <a:rPr lang="en-US" sz="2400" dirty="0">
                                <a:latin typeface="Cambria Math" panose="02040503050406030204" pitchFamily="18" charset="0"/>
                                <a:cs typeface="Times New Roman" panose="02020603050405020304" pitchFamily="18" charset="0"/>
                              </a:rPr>
                              <m:t>log</m:t>
                            </m:r>
                          </m:e>
                          <m:sub>
                            <m:r>
                              <a:rPr lang="en-US" sz="2400" i="1" dirty="0">
                                <a:latin typeface="Cambria Math" panose="02040503050406030204" pitchFamily="18" charset="0"/>
                                <a:cs typeface="Times New Roman" panose="02020603050405020304" pitchFamily="18" charset="0"/>
                              </a:rPr>
                              <m:t>2</m:t>
                            </m:r>
                          </m:sub>
                        </m:sSub>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𝑛</m:t>
                        </m:r>
                        <m:r>
                          <a:rPr lang="en-US" sz="2400" i="1" dirty="0">
                            <a:latin typeface="Cambria Math" panose="02040503050406030204" pitchFamily="18" charset="0"/>
                            <a:cs typeface="Times New Roman" panose="02020603050405020304" pitchFamily="18" charset="0"/>
                          </a:rPr>
                          <m:t>)⌉+1</m:t>
                        </m:r>
                      </m:sup>
                    </m:sSup>
                    <m:r>
                      <a:rPr lang="en-US" sz="2400" i="1" dirty="0">
                        <a:latin typeface="Cambria Math" panose="02040503050406030204" pitchFamily="18" charset="0"/>
                        <a:cs typeface="Times New Roman" panose="02020603050405020304" pitchFamily="18" charset="0"/>
                      </a:rPr>
                      <m:t>&lt;4</m:t>
                    </m:r>
                    <m:r>
                      <a:rPr lang="en-US" sz="2400" i="1" dirty="0">
                        <a:latin typeface="Cambria Math" panose="02040503050406030204" pitchFamily="18" charset="0"/>
                        <a:cs typeface="Times New Roman" panose="02020603050405020304" pitchFamily="18" charset="0"/>
                      </a:rPr>
                      <m:t>𝑛</m:t>
                    </m:r>
                    <m:r>
                      <a:rPr lang="en-US" sz="2400" i="1" dirty="0">
                        <a:latin typeface="Cambria Math" panose="02040503050406030204" pitchFamily="18" charset="0"/>
                        <a:cs typeface="Times New Roman" panose="02020603050405020304" pitchFamily="18" charset="0"/>
                      </a:rPr>
                      <m:t>.</m:t>
                    </m:r>
                  </m:oMath>
                </a14:m>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worth noting that whenever n is not a power of two, not all levels of the </a:t>
                </a:r>
                <a:r>
                  <a:rPr lang="en-US" sz="2400" dirty="0" smtClean="0">
                    <a:latin typeface="Times New Roman" panose="02020603050405020304" pitchFamily="18" charset="0"/>
                    <a:cs typeface="Times New Roman" panose="02020603050405020304" pitchFamily="18" charset="0"/>
                  </a:rPr>
                  <a:t>segment tree </a:t>
                </a:r>
                <a:r>
                  <a:rPr lang="en-US" sz="2400" dirty="0">
                    <a:latin typeface="Times New Roman" panose="02020603050405020304" pitchFamily="18" charset="0"/>
                    <a:cs typeface="Times New Roman" panose="02020603050405020304" pitchFamily="18" charset="0"/>
                  </a:rPr>
                  <a:t>will be completely filled. </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61273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2302</Words>
  <Application>Microsoft Office PowerPoint</Application>
  <PresentationFormat>Широкоэкранный</PresentationFormat>
  <Paragraphs>415</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30</vt:i4>
      </vt:variant>
    </vt:vector>
  </HeadingPairs>
  <TitlesOfParts>
    <vt:vector size="36" baseType="lpstr">
      <vt:lpstr>Arial</vt:lpstr>
      <vt:lpstr>Calibri</vt:lpstr>
      <vt:lpstr>Calibri Light</vt:lpstr>
      <vt:lpstr>Cambria Math</vt:lpstr>
      <vt:lpstr>Times New Roman</vt:lpstr>
      <vt:lpstr>Тема Office</vt:lpstr>
      <vt:lpstr>Segment Tree</vt:lpstr>
      <vt:lpstr>Segment Tree</vt:lpstr>
      <vt:lpstr>Segment Tree</vt:lpstr>
      <vt:lpstr>Segment Tree Memory</vt:lpstr>
      <vt:lpstr>Segment Tree Problem definition</vt:lpstr>
      <vt:lpstr>Segment Tree Structure</vt:lpstr>
      <vt:lpstr>Segment Tree Structure</vt:lpstr>
      <vt:lpstr>Segment Tree Example</vt:lpstr>
      <vt:lpstr>Segment Tree Number of nodes</vt:lpstr>
      <vt:lpstr>Segment Tree Height</vt:lpstr>
      <vt:lpstr>Segment Tree Construction</vt:lpstr>
      <vt:lpstr>Segment Tree Construction</vt:lpstr>
      <vt:lpstr>Segment Tree Sum queries</vt:lpstr>
      <vt:lpstr>Segment Tree Sum queries</vt:lpstr>
      <vt:lpstr>Segment Tree Sum queries</vt:lpstr>
      <vt:lpstr>Segment Tree Sum queries</vt:lpstr>
      <vt:lpstr>Segment Tree Sum queries</vt:lpstr>
      <vt:lpstr>Segment Tree Sum queries: Visualization</vt:lpstr>
      <vt:lpstr>Segment Tree Sum queries: Visualization</vt:lpstr>
      <vt:lpstr>Segment Tree Sum queries: Visualization</vt:lpstr>
      <vt:lpstr>Segment Tree Sum queries: Visualization</vt:lpstr>
      <vt:lpstr>Segment Tree Sum queries: Visualization</vt:lpstr>
      <vt:lpstr>Segment Tree Sum queries: Visualization</vt:lpstr>
      <vt:lpstr>Segment Tree Sum queries: Visualization</vt:lpstr>
      <vt:lpstr>Segment Tree Update queries</vt:lpstr>
      <vt:lpstr>Segment Tree Update queries</vt:lpstr>
      <vt:lpstr>Segment Tree Update queries: Example</vt:lpstr>
      <vt:lpstr>Segment Tree Update queries: Example</vt:lpstr>
      <vt:lpstr>Segment Tree Update queries: Example</vt:lpstr>
      <vt:lpstr>Segment Tree Update queries: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Tree</dc:title>
  <dc:creator>Levonog</dc:creator>
  <cp:lastModifiedBy>Levonog</cp:lastModifiedBy>
  <cp:revision>1</cp:revision>
  <dcterms:created xsi:type="dcterms:W3CDTF">2021-07-10T19:14:34Z</dcterms:created>
  <dcterms:modified xsi:type="dcterms:W3CDTF">2021-07-10T19:14:40Z</dcterms:modified>
</cp:coreProperties>
</file>