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39B4A1FB-3A3E-43CD-9325-79BFB6BF27E6}" type="datetimeFigureOut">
              <a:rPr lang="en-US" smtClean="0"/>
              <a:t>7/10/2021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AF2135D7-8B68-48DE-AF35-530EB01BA85F}" type="slidenum">
              <a:rPr lang="en-US" smtClean="0"/>
              <a:t>‹#›</a:t>
            </a:fld>
            <a:endParaRPr lang="en-US"/>
          </a:p>
        </p:txBody>
      </p:sp>
    </p:spTree>
    <p:extLst>
      <p:ext uri="{BB962C8B-B14F-4D97-AF65-F5344CB8AC3E}">
        <p14:creationId xmlns:p14="http://schemas.microsoft.com/office/powerpoint/2010/main" val="4251402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39B4A1FB-3A3E-43CD-9325-79BFB6BF27E6}" type="datetimeFigureOut">
              <a:rPr lang="en-US" smtClean="0"/>
              <a:t>7/10/2021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AF2135D7-8B68-48DE-AF35-530EB01BA85F}" type="slidenum">
              <a:rPr lang="en-US" smtClean="0"/>
              <a:t>‹#›</a:t>
            </a:fld>
            <a:endParaRPr lang="en-US"/>
          </a:p>
        </p:txBody>
      </p:sp>
    </p:spTree>
    <p:extLst>
      <p:ext uri="{BB962C8B-B14F-4D97-AF65-F5344CB8AC3E}">
        <p14:creationId xmlns:p14="http://schemas.microsoft.com/office/powerpoint/2010/main" val="2555060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39B4A1FB-3A3E-43CD-9325-79BFB6BF27E6}" type="datetimeFigureOut">
              <a:rPr lang="en-US" smtClean="0"/>
              <a:t>7/10/2021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AF2135D7-8B68-48DE-AF35-530EB01BA85F}" type="slidenum">
              <a:rPr lang="en-US" smtClean="0"/>
              <a:t>‹#›</a:t>
            </a:fld>
            <a:endParaRPr lang="en-US"/>
          </a:p>
        </p:txBody>
      </p:sp>
    </p:spTree>
    <p:extLst>
      <p:ext uri="{BB962C8B-B14F-4D97-AF65-F5344CB8AC3E}">
        <p14:creationId xmlns:p14="http://schemas.microsoft.com/office/powerpoint/2010/main" val="2859519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39B4A1FB-3A3E-43CD-9325-79BFB6BF27E6}" type="datetimeFigureOut">
              <a:rPr lang="en-US" smtClean="0"/>
              <a:t>7/10/2021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AF2135D7-8B68-48DE-AF35-530EB01BA85F}" type="slidenum">
              <a:rPr lang="en-US" smtClean="0"/>
              <a:t>‹#›</a:t>
            </a:fld>
            <a:endParaRPr lang="en-US"/>
          </a:p>
        </p:txBody>
      </p:sp>
    </p:spTree>
    <p:extLst>
      <p:ext uri="{BB962C8B-B14F-4D97-AF65-F5344CB8AC3E}">
        <p14:creationId xmlns:p14="http://schemas.microsoft.com/office/powerpoint/2010/main" val="4061207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39B4A1FB-3A3E-43CD-9325-79BFB6BF27E6}" type="datetimeFigureOut">
              <a:rPr lang="en-US" smtClean="0"/>
              <a:t>7/10/2021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AF2135D7-8B68-48DE-AF35-530EB01BA85F}" type="slidenum">
              <a:rPr lang="en-US" smtClean="0"/>
              <a:t>‹#›</a:t>
            </a:fld>
            <a:endParaRPr lang="en-US"/>
          </a:p>
        </p:txBody>
      </p:sp>
    </p:spTree>
    <p:extLst>
      <p:ext uri="{BB962C8B-B14F-4D97-AF65-F5344CB8AC3E}">
        <p14:creationId xmlns:p14="http://schemas.microsoft.com/office/powerpoint/2010/main" val="1646572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39B4A1FB-3A3E-43CD-9325-79BFB6BF27E6}" type="datetimeFigureOut">
              <a:rPr lang="en-US" smtClean="0"/>
              <a:t>7/10/2021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AF2135D7-8B68-48DE-AF35-530EB01BA85F}" type="slidenum">
              <a:rPr lang="en-US" smtClean="0"/>
              <a:t>‹#›</a:t>
            </a:fld>
            <a:endParaRPr lang="en-US"/>
          </a:p>
        </p:txBody>
      </p:sp>
    </p:spTree>
    <p:extLst>
      <p:ext uri="{BB962C8B-B14F-4D97-AF65-F5344CB8AC3E}">
        <p14:creationId xmlns:p14="http://schemas.microsoft.com/office/powerpoint/2010/main" val="711201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39B4A1FB-3A3E-43CD-9325-79BFB6BF27E6}" type="datetimeFigureOut">
              <a:rPr lang="en-US" smtClean="0"/>
              <a:t>7/10/2021</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AF2135D7-8B68-48DE-AF35-530EB01BA85F}" type="slidenum">
              <a:rPr lang="en-US" smtClean="0"/>
              <a:t>‹#›</a:t>
            </a:fld>
            <a:endParaRPr lang="en-US"/>
          </a:p>
        </p:txBody>
      </p:sp>
    </p:spTree>
    <p:extLst>
      <p:ext uri="{BB962C8B-B14F-4D97-AF65-F5344CB8AC3E}">
        <p14:creationId xmlns:p14="http://schemas.microsoft.com/office/powerpoint/2010/main" val="1894961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39B4A1FB-3A3E-43CD-9325-79BFB6BF27E6}" type="datetimeFigureOut">
              <a:rPr lang="en-US" smtClean="0"/>
              <a:t>7/10/2021</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AF2135D7-8B68-48DE-AF35-530EB01BA85F}" type="slidenum">
              <a:rPr lang="en-US" smtClean="0"/>
              <a:t>‹#›</a:t>
            </a:fld>
            <a:endParaRPr lang="en-US"/>
          </a:p>
        </p:txBody>
      </p:sp>
    </p:spTree>
    <p:extLst>
      <p:ext uri="{BB962C8B-B14F-4D97-AF65-F5344CB8AC3E}">
        <p14:creationId xmlns:p14="http://schemas.microsoft.com/office/powerpoint/2010/main" val="3271113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9B4A1FB-3A3E-43CD-9325-79BFB6BF27E6}" type="datetimeFigureOut">
              <a:rPr lang="en-US" smtClean="0"/>
              <a:t>7/10/2021</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AF2135D7-8B68-48DE-AF35-530EB01BA85F}" type="slidenum">
              <a:rPr lang="en-US" smtClean="0"/>
              <a:t>‹#›</a:t>
            </a:fld>
            <a:endParaRPr lang="en-US"/>
          </a:p>
        </p:txBody>
      </p:sp>
    </p:spTree>
    <p:extLst>
      <p:ext uri="{BB962C8B-B14F-4D97-AF65-F5344CB8AC3E}">
        <p14:creationId xmlns:p14="http://schemas.microsoft.com/office/powerpoint/2010/main" val="2308796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39B4A1FB-3A3E-43CD-9325-79BFB6BF27E6}" type="datetimeFigureOut">
              <a:rPr lang="en-US" smtClean="0"/>
              <a:t>7/10/2021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AF2135D7-8B68-48DE-AF35-530EB01BA85F}" type="slidenum">
              <a:rPr lang="en-US" smtClean="0"/>
              <a:t>‹#›</a:t>
            </a:fld>
            <a:endParaRPr lang="en-US"/>
          </a:p>
        </p:txBody>
      </p:sp>
    </p:spTree>
    <p:extLst>
      <p:ext uri="{BB962C8B-B14F-4D97-AF65-F5344CB8AC3E}">
        <p14:creationId xmlns:p14="http://schemas.microsoft.com/office/powerpoint/2010/main" val="1416324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39B4A1FB-3A3E-43CD-9325-79BFB6BF27E6}" type="datetimeFigureOut">
              <a:rPr lang="en-US" smtClean="0"/>
              <a:t>7/10/2021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AF2135D7-8B68-48DE-AF35-530EB01BA85F}" type="slidenum">
              <a:rPr lang="en-US" smtClean="0"/>
              <a:t>‹#›</a:t>
            </a:fld>
            <a:endParaRPr lang="en-US"/>
          </a:p>
        </p:txBody>
      </p:sp>
    </p:spTree>
    <p:extLst>
      <p:ext uri="{BB962C8B-B14F-4D97-AF65-F5344CB8AC3E}">
        <p14:creationId xmlns:p14="http://schemas.microsoft.com/office/powerpoint/2010/main" val="2465738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B4A1FB-3A3E-43CD-9325-79BFB6BF27E6}" type="datetimeFigureOut">
              <a:rPr lang="en-US" smtClean="0"/>
              <a:t>7/10/2021</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2135D7-8B68-48DE-AF35-530EB01BA85F}" type="slidenum">
              <a:rPr lang="en-US" smtClean="0"/>
              <a:t>‹#›</a:t>
            </a:fld>
            <a:endParaRPr lang="en-US"/>
          </a:p>
        </p:txBody>
      </p:sp>
    </p:spTree>
    <p:extLst>
      <p:ext uri="{BB962C8B-B14F-4D97-AF65-F5344CB8AC3E}">
        <p14:creationId xmlns:p14="http://schemas.microsoft.com/office/powerpoint/2010/main" val="2349756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CB16-3639-42AD-841E-AC8770E14E8A}"/>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Sparse table</a:t>
            </a:r>
          </a:p>
        </p:txBody>
      </p:sp>
      <p:sp>
        <p:nvSpPr>
          <p:cNvPr id="3" name="Subtitle 2">
            <a:extLst>
              <a:ext uri="{FF2B5EF4-FFF2-40B4-BE49-F238E27FC236}">
                <a16:creationId xmlns:a16="http://schemas.microsoft.com/office/drawing/2014/main" id="{634BEBF2-911F-4513-A630-9EBF971AC7D6}"/>
              </a:ext>
            </a:extLst>
          </p:cNvPr>
          <p:cNvSpPr>
            <a:spLocks noGrp="1"/>
          </p:cNvSpPr>
          <p:nvPr>
            <p:ph type="subTitle" idx="1"/>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3669F49-3602-45E4-91AE-A57448E2C962}"/>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Algorithms and Data Structures course</a:t>
            </a:r>
          </a:p>
        </p:txBody>
      </p:sp>
    </p:spTree>
    <p:extLst>
      <p:ext uri="{BB962C8B-B14F-4D97-AF65-F5344CB8AC3E}">
        <p14:creationId xmlns:p14="http://schemas.microsoft.com/office/powerpoint/2010/main" val="20686416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Sparse table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Range Minimum Query (RMQ)</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So we can compute the minimum of the range [L,R] with:</a:t>
                </a:r>
              </a:p>
              <a:p>
                <a:pPr marL="0" indent="0" algn="ctr">
                  <a:buNone/>
                </a:pPr>
                <a:endParaRPr lang="en-US" sz="2400" dirty="0">
                  <a:latin typeface="Times New Roman" panose="02020603050405020304" pitchFamily="18"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r>
                        <m:rPr>
                          <m:sty m:val="p"/>
                        </m:rPr>
                        <a:rPr lang="en-US" sz="2400" i="1" dirty="0" smtClean="0">
                          <a:latin typeface="Cambria Math" panose="02040503050406030204" pitchFamily="18" charset="0"/>
                          <a:cs typeface="Times New Roman" panose="02020603050405020304" pitchFamily="18" charset="0"/>
                        </a:rPr>
                        <m:t>min</m:t>
                      </m:r>
                      <m:r>
                        <a:rPr lang="en-US" sz="2400" i="1" dirty="0" smtClean="0">
                          <a:latin typeface="Cambria Math" panose="02040503050406030204" pitchFamily="18" charset="0"/>
                          <a:cs typeface="Times New Roman" panose="02020603050405020304" pitchFamily="18" charset="0"/>
                        </a:rPr>
                        <m:t>⁡(</m:t>
                      </m:r>
                      <m:r>
                        <a:rPr lang="en-US" sz="2400" i="1" dirty="0" err="1">
                          <a:latin typeface="Cambria Math" panose="02040503050406030204" pitchFamily="18" charset="0"/>
                          <a:cs typeface="Times New Roman" panose="02020603050405020304" pitchFamily="18" charset="0"/>
                        </a:rPr>
                        <m:t>𝑠𝑡</m:t>
                      </m:r>
                      <m:r>
                        <a:rPr lang="en-US" sz="2400" i="1" dirty="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𝑙</m:t>
                      </m:r>
                      <m:r>
                        <a:rPr lang="en-US" sz="2400" i="1" dirty="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𝑗</m:t>
                      </m:r>
                      <m:r>
                        <a:rPr lang="en-US" sz="2400" i="1" dirty="0">
                          <a:latin typeface="Cambria Math" panose="02040503050406030204" pitchFamily="18" charset="0"/>
                          <a:cs typeface="Times New Roman" panose="02020603050405020304" pitchFamily="18" charset="0"/>
                        </a:rPr>
                        <m:t>],</m:t>
                      </m:r>
                      <m:r>
                        <a:rPr lang="en-US" sz="2400" i="1" dirty="0" err="1">
                          <a:latin typeface="Cambria Math" panose="02040503050406030204" pitchFamily="18" charset="0"/>
                          <a:cs typeface="Times New Roman" panose="02020603050405020304" pitchFamily="18" charset="0"/>
                        </a:rPr>
                        <m:t>𝑠𝑡</m:t>
                      </m:r>
                      <m:r>
                        <a:rPr lang="en-US" sz="2400" i="1" dirty="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𝑟</m:t>
                      </m:r>
                      <m:r>
                        <a:rPr lang="en-US" sz="2400" i="1" dirty="0">
                          <a:latin typeface="Cambria Math" panose="02040503050406030204" pitchFamily="18" charset="0"/>
                          <a:cs typeface="Times New Roman" panose="02020603050405020304" pitchFamily="18" charset="0"/>
                        </a:rPr>
                        <m:t>−</m:t>
                      </m:r>
                      <m:sSup>
                        <m:sSupPr>
                          <m:ctrlPr>
                            <a:rPr lang="en-US" sz="2400" b="0" i="1" dirty="0" smtClean="0">
                              <a:latin typeface="Cambria Math" panose="02040503050406030204" pitchFamily="18" charset="0"/>
                              <a:cs typeface="Times New Roman" panose="02020603050405020304" pitchFamily="18" charset="0"/>
                            </a:rPr>
                          </m:ctrlPr>
                        </m:sSupPr>
                        <m:e>
                          <m:r>
                            <a:rPr lang="en-US" sz="2400" i="1" dirty="0">
                              <a:latin typeface="Cambria Math" panose="02040503050406030204" pitchFamily="18" charset="0"/>
                              <a:cs typeface="Times New Roman" panose="02020603050405020304" pitchFamily="18" charset="0"/>
                            </a:rPr>
                            <m:t>2</m:t>
                          </m:r>
                        </m:e>
                        <m:sup>
                          <m:r>
                            <a:rPr lang="en-US" sz="2400" i="1" dirty="0">
                              <a:latin typeface="Cambria Math" panose="02040503050406030204" pitchFamily="18" charset="0"/>
                              <a:cs typeface="Times New Roman" panose="02020603050405020304" pitchFamily="18" charset="0"/>
                            </a:rPr>
                            <m:t>𝑗</m:t>
                          </m:r>
                        </m:sup>
                      </m:sSup>
                      <m:r>
                        <a:rPr lang="en-US" sz="2400" i="1" dirty="0">
                          <a:latin typeface="Cambria Math" panose="02040503050406030204" pitchFamily="18" charset="0"/>
                          <a:cs typeface="Times New Roman" panose="02020603050405020304" pitchFamily="18" charset="0"/>
                        </a:rPr>
                        <m:t>+1][</m:t>
                      </m:r>
                      <m:r>
                        <a:rPr lang="en-US" sz="2400" i="1" dirty="0">
                          <a:latin typeface="Cambria Math" panose="02040503050406030204" pitchFamily="18" charset="0"/>
                          <a:cs typeface="Times New Roman" panose="02020603050405020304" pitchFamily="18" charset="0"/>
                        </a:rPr>
                        <m:t>𝑗</m:t>
                      </m:r>
                      <m:r>
                        <a:rPr lang="en-US" sz="2400" i="1" dirty="0">
                          <a:latin typeface="Cambria Math" panose="02040503050406030204" pitchFamily="18" charset="0"/>
                          <a:cs typeface="Times New Roman" panose="02020603050405020304" pitchFamily="18" charset="0"/>
                        </a:rPr>
                        <m:t>]) </m:t>
                      </m:r>
                      <m:r>
                        <a:rPr lang="en-US" sz="2400" i="1" dirty="0">
                          <a:latin typeface="Cambria Math" panose="02040503050406030204" pitchFamily="18" charset="0"/>
                          <a:cs typeface="Times New Roman" panose="02020603050405020304" pitchFamily="18" charset="0"/>
                        </a:rPr>
                        <m:t>𝑤h𝑒𝑟𝑒</m:t>
                      </m:r>
                      <m:r>
                        <a:rPr lang="en-US" sz="2400" i="1" dirty="0">
                          <a:latin typeface="Cambria Math" panose="02040503050406030204" pitchFamily="18" charset="0"/>
                          <a:cs typeface="Times New Roman" panose="02020603050405020304" pitchFamily="18" charset="0"/>
                        </a:rPr>
                        <m:t> </m:t>
                      </m:r>
                      <m:r>
                        <a:rPr lang="en-US" sz="2400" i="1" dirty="0">
                          <a:latin typeface="Cambria Math" panose="02040503050406030204" pitchFamily="18" charset="0"/>
                          <a:cs typeface="Times New Roman" panose="02020603050405020304" pitchFamily="18" charset="0"/>
                        </a:rPr>
                        <m:t>𝑗</m:t>
                      </m:r>
                      <m:r>
                        <a:rPr lang="en-US" sz="2400" i="1" dirty="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m:rPr>
                              <m:sty m:val="p"/>
                            </m:rPr>
                            <a:rPr lang="en-US" sz="2400" i="0" dirty="0">
                              <a:latin typeface="Cambria Math" panose="02040503050406030204" pitchFamily="18" charset="0"/>
                              <a:cs typeface="Times New Roman" panose="02020603050405020304" pitchFamily="18" charset="0"/>
                            </a:rPr>
                            <m:t>log</m:t>
                          </m:r>
                        </m:e>
                        <m:sub>
                          <m:r>
                            <a:rPr lang="en-US" sz="2400" i="1" dirty="0">
                              <a:latin typeface="Cambria Math" panose="02040503050406030204" pitchFamily="18" charset="0"/>
                              <a:cs typeface="Times New Roman" panose="02020603050405020304" pitchFamily="18" charset="0"/>
                            </a:rPr>
                            <m:t>2</m:t>
                          </m:r>
                        </m:sub>
                      </m:sSub>
                      <m:r>
                        <a:rPr lang="en-US" sz="2400" i="1" dirty="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𝑟</m:t>
                      </m:r>
                      <m:r>
                        <a:rPr lang="en-US" sz="2400" i="1" dirty="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𝑙</m:t>
                      </m:r>
                      <m:r>
                        <a:rPr lang="en-US" sz="2400" i="1" dirty="0">
                          <a:latin typeface="Cambria Math" panose="02040503050406030204" pitchFamily="18" charset="0"/>
                          <a:cs typeface="Times New Roman" panose="02020603050405020304" pitchFamily="18" charset="0"/>
                        </a:rPr>
                        <m:t>+1)</m:t>
                      </m:r>
                    </m:oMath>
                  </m:oMathPara>
                </a14:m>
                <a:endParaRPr lang="en-US" sz="2400" dirty="0">
                  <a:latin typeface="Times New Roman" panose="02020603050405020304" pitchFamily="18" charset="0"/>
                  <a:cs typeface="Times New Roman" panose="02020603050405020304" pitchFamily="18" charset="0"/>
                </a:endParaRPr>
              </a:p>
              <a:p>
                <a:pPr marL="0" indent="0" algn="ctr">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requires that we are able to compute </a:t>
                </a:r>
                <a14:m>
                  <m:oMath xmlns:m="http://schemas.openxmlformats.org/officeDocument/2006/math">
                    <m:sSub>
                      <m:sSubPr>
                        <m:ctrlPr>
                          <a:rPr lang="en-US" sz="2400" b="0" i="1" dirty="0" smtClean="0">
                            <a:latin typeface="Cambria Math" panose="02040503050406030204" pitchFamily="18" charset="0"/>
                            <a:cs typeface="Times New Roman" panose="02020603050405020304" pitchFamily="18" charset="0"/>
                          </a:rPr>
                        </m:ctrlPr>
                      </m:sSubPr>
                      <m:e>
                        <m:r>
                          <m:rPr>
                            <m:sty m:val="p"/>
                          </m:rPr>
                          <a:rPr lang="en-US" sz="2400" i="0" dirty="0" smtClean="0">
                            <a:latin typeface="Cambria Math" panose="02040503050406030204" pitchFamily="18" charset="0"/>
                            <a:cs typeface="Times New Roman" panose="02020603050405020304" pitchFamily="18" charset="0"/>
                          </a:rPr>
                          <m:t>log</m:t>
                        </m:r>
                      </m:e>
                      <m:sub>
                        <m:r>
                          <a:rPr lang="en-US" sz="2400" i="1" dirty="0" smtClean="0">
                            <a:latin typeface="Cambria Math" panose="02040503050406030204" pitchFamily="18" charset="0"/>
                            <a:cs typeface="Times New Roman" panose="02020603050405020304" pitchFamily="18" charset="0"/>
                          </a:rPr>
                          <m:t>2</m:t>
                        </m:r>
                      </m:sub>
                    </m:sSub>
                    <m:r>
                      <a:rPr lang="en-US" sz="240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𝑟</m:t>
                    </m:r>
                    <m:r>
                      <a:rPr lang="en-US" sz="240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𝑙</m:t>
                    </m:r>
                    <m:r>
                      <a:rPr lang="en-US" sz="2400" i="1" dirty="0" smtClean="0">
                        <a:latin typeface="Cambria Math" panose="02040503050406030204" pitchFamily="18" charset="0"/>
                        <a:cs typeface="Times New Roman" panose="02020603050405020304" pitchFamily="18" charset="0"/>
                      </a:rPr>
                      <m:t>+1)</m:t>
                    </m:r>
                  </m:oMath>
                </a14:m>
                <a:r>
                  <a:rPr lang="en-US" sz="2400" dirty="0">
                    <a:latin typeface="Times New Roman" panose="02020603050405020304" pitchFamily="18" charset="0"/>
                    <a:cs typeface="Times New Roman" panose="02020603050405020304" pitchFamily="18" charset="0"/>
                  </a:rPr>
                  <a:t> fast. We can accomplish that by precomputing all logarithms:</a:t>
                </a: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246DC7D-C632-469A-AAF4-A501E212D78E}"/>
                  </a:ext>
                </a:extLst>
              </p:cNvPr>
              <p:cNvSpPr>
                <a:spLocks noGrp="1" noRot="1" noChangeAspect="1" noMove="1" noResize="1" noEditPoints="1" noAdjustHandles="1" noChangeArrowheads="1" noChangeShapeType="1" noTextEdit="1"/>
              </p:cNvSpPr>
              <p:nvPr>
                <p:ph idx="1"/>
              </p:nvPr>
            </p:nvSpPr>
            <p:spPr>
              <a:blipFill>
                <a:blip r:embed="rId2"/>
                <a:stretch>
                  <a:fillRect l="-812" t="-1961" r="-139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pic>
        <p:nvPicPr>
          <p:cNvPr id="6" name="Picture 5">
            <a:extLst>
              <a:ext uri="{FF2B5EF4-FFF2-40B4-BE49-F238E27FC236}">
                <a16:creationId xmlns:a16="http://schemas.microsoft.com/office/drawing/2014/main" id="{31702825-59F9-45C0-AFC2-1A48D49D008F}"/>
              </a:ext>
            </a:extLst>
          </p:cNvPr>
          <p:cNvPicPr>
            <a:picLocks noChangeAspect="1"/>
          </p:cNvPicPr>
          <p:nvPr/>
        </p:nvPicPr>
        <p:blipFill>
          <a:blip r:embed="rId3"/>
          <a:stretch>
            <a:fillRect/>
          </a:stretch>
        </p:blipFill>
        <p:spPr>
          <a:xfrm>
            <a:off x="3348037" y="4374525"/>
            <a:ext cx="5495925" cy="1704975"/>
          </a:xfrm>
          <a:prstGeom prst="rect">
            <a:avLst/>
          </a:prstGeom>
          <a:effectLst>
            <a:glow rad="228600">
              <a:schemeClr val="tx1">
                <a:alpha val="40000"/>
              </a:schemeClr>
            </a:glow>
          </a:effectLst>
        </p:spPr>
      </p:pic>
    </p:spTree>
    <p:extLst>
      <p:ext uri="{BB962C8B-B14F-4D97-AF65-F5344CB8AC3E}">
        <p14:creationId xmlns:p14="http://schemas.microsoft.com/office/powerpoint/2010/main" val="171370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Sparse table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Range Minimum Query (RMQ)</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Afterwards we need to precompute the Sparse Table structure.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time we define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𝑓</m:t>
                    </m:r>
                    <m:r>
                      <a:rPr lang="en-US" sz="2400" i="1" dirty="0" smtClean="0">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with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𝑓</m:t>
                    </m:r>
                    <m:r>
                      <a:rPr lang="en-US" sz="2400" i="1" dirty="0" smtClean="0">
                        <a:latin typeface="Cambria Math" panose="02040503050406030204" pitchFamily="18" charset="0"/>
                        <a:cs typeface="Times New Roman" panose="02020603050405020304" pitchFamily="18" charset="0"/>
                      </a:rPr>
                      <m:t>(</m:t>
                    </m:r>
                    <m:r>
                      <a:rPr lang="en-US" sz="2400" i="1" dirty="0" err="1">
                        <a:latin typeface="Cambria Math" panose="02040503050406030204" pitchFamily="18" charset="0"/>
                        <a:cs typeface="Times New Roman" panose="02020603050405020304" pitchFamily="18" charset="0"/>
                      </a:rPr>
                      <m:t>𝑥</m:t>
                    </m:r>
                    <m:r>
                      <a:rPr lang="en-US" sz="2400" i="1" dirty="0" err="1">
                        <a:latin typeface="Cambria Math" panose="02040503050406030204" pitchFamily="18" charset="0"/>
                        <a:cs typeface="Times New Roman" panose="02020603050405020304" pitchFamily="18" charset="0"/>
                      </a:rPr>
                      <m:t>,</m:t>
                    </m:r>
                    <m:r>
                      <a:rPr lang="en-US" sz="2400" i="1" dirty="0" err="1">
                        <a:latin typeface="Cambria Math" panose="02040503050406030204" pitchFamily="18" charset="0"/>
                        <a:cs typeface="Times New Roman" panose="02020603050405020304" pitchFamily="18" charset="0"/>
                      </a:rPr>
                      <m:t>𝑦</m:t>
                    </m:r>
                    <m:r>
                      <a:rPr lang="en-US" sz="2400" i="1" dirty="0">
                        <a:latin typeface="Cambria Math" panose="02040503050406030204" pitchFamily="18" charset="0"/>
                        <a:cs typeface="Times New Roman" panose="02020603050405020304" pitchFamily="18" charset="0"/>
                      </a:rPr>
                      <m:t>)=</m:t>
                    </m:r>
                    <m:r>
                      <m:rPr>
                        <m:sty m:val="p"/>
                      </m:rPr>
                      <a:rPr lang="en-US" sz="2400" i="1" dirty="0">
                        <a:latin typeface="Cambria Math" panose="02040503050406030204" pitchFamily="18" charset="0"/>
                        <a:cs typeface="Times New Roman" panose="02020603050405020304" pitchFamily="18" charset="0"/>
                      </a:rPr>
                      <m:t>min</m:t>
                    </m:r>
                    <m:r>
                      <a:rPr lang="en-US" sz="2400" i="1" dirty="0">
                        <a:latin typeface="Cambria Math" panose="02040503050406030204" pitchFamily="18" charset="0"/>
                        <a:cs typeface="Times New Roman" panose="02020603050405020304" pitchFamily="18" charset="0"/>
                      </a:rPr>
                      <m:t>⁡(</m:t>
                    </m:r>
                    <m:r>
                      <a:rPr lang="en-US" sz="2400" i="1" dirty="0" err="1">
                        <a:latin typeface="Cambria Math" panose="02040503050406030204" pitchFamily="18" charset="0"/>
                        <a:cs typeface="Times New Roman" panose="02020603050405020304" pitchFamily="18" charset="0"/>
                      </a:rPr>
                      <m:t>𝑥</m:t>
                    </m:r>
                    <m:r>
                      <a:rPr lang="en-US" sz="2400" i="1" dirty="0" err="1">
                        <a:latin typeface="Cambria Math" panose="02040503050406030204" pitchFamily="18" charset="0"/>
                        <a:cs typeface="Times New Roman" panose="02020603050405020304" pitchFamily="18" charset="0"/>
                      </a:rPr>
                      <m:t>,</m:t>
                    </m:r>
                    <m:r>
                      <a:rPr lang="en-US" sz="2400" i="1" dirty="0" err="1">
                        <a:latin typeface="Cambria Math" panose="02040503050406030204" pitchFamily="18" charset="0"/>
                        <a:cs typeface="Times New Roman" panose="02020603050405020304" pitchFamily="18" charset="0"/>
                      </a:rPr>
                      <m:t>𝑦</m:t>
                    </m:r>
                    <m:r>
                      <a:rPr lang="en-US" sz="2400" i="1" dirty="0">
                        <a:latin typeface="Cambria Math" panose="02040503050406030204" pitchFamily="18" charset="0"/>
                        <a:cs typeface="Times New Roman" panose="02020603050405020304" pitchFamily="18" charset="0"/>
                      </a:rPr>
                      <m:t>).</m:t>
                    </m:r>
                  </m:oMath>
                </a14:m>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And the minimum of a range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m:t>
                    </m:r>
                    <m:r>
                      <a:rPr lang="en-US" sz="2400" i="1" dirty="0" err="1" smtClean="0">
                        <a:latin typeface="Cambria Math" panose="02040503050406030204" pitchFamily="18" charset="0"/>
                        <a:cs typeface="Times New Roman" panose="02020603050405020304" pitchFamily="18" charset="0"/>
                      </a:rPr>
                      <m:t>𝑙</m:t>
                    </m:r>
                    <m:r>
                      <a:rPr lang="en-US" sz="2400" i="1" dirty="0" err="1" smtClean="0">
                        <a:latin typeface="Cambria Math" panose="02040503050406030204" pitchFamily="18" charset="0"/>
                        <a:cs typeface="Times New Roman" panose="02020603050405020304" pitchFamily="18" charset="0"/>
                      </a:rPr>
                      <m:t>,</m:t>
                    </m:r>
                    <m:r>
                      <a:rPr lang="en-US" sz="2400" i="1" dirty="0" err="1" smtClean="0">
                        <a:latin typeface="Cambria Math" panose="02040503050406030204" pitchFamily="18" charset="0"/>
                        <a:cs typeface="Times New Roman" panose="02020603050405020304" pitchFamily="18" charset="0"/>
                      </a:rPr>
                      <m:t>𝑟</m:t>
                    </m:r>
                    <m:r>
                      <a:rPr lang="en-US" sz="2400" i="1" dirty="0"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can be computed with:</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Time complexity for a Range Minimum Query is O(1).</a:t>
                </a:r>
              </a:p>
            </p:txBody>
          </p:sp>
        </mc:Choice>
        <mc:Fallback xmlns="">
          <p:sp>
            <p:nvSpPr>
              <p:cNvPr id="3" name="Content Placeholder 2">
                <a:extLst>
                  <a:ext uri="{FF2B5EF4-FFF2-40B4-BE49-F238E27FC236}">
                    <a16:creationId xmlns:a16="http://schemas.microsoft.com/office/drawing/2014/main" id="{7246DC7D-C632-469A-AAF4-A501E212D78E}"/>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pic>
        <p:nvPicPr>
          <p:cNvPr id="5" name="Picture 4">
            <a:extLst>
              <a:ext uri="{FF2B5EF4-FFF2-40B4-BE49-F238E27FC236}">
                <a16:creationId xmlns:a16="http://schemas.microsoft.com/office/drawing/2014/main" id="{B6FF4B87-73A9-4025-9382-2295083BB344}"/>
              </a:ext>
            </a:extLst>
          </p:cNvPr>
          <p:cNvPicPr>
            <a:picLocks noChangeAspect="1"/>
          </p:cNvPicPr>
          <p:nvPr/>
        </p:nvPicPr>
        <p:blipFill>
          <a:blip r:embed="rId3"/>
          <a:stretch>
            <a:fillRect/>
          </a:stretch>
        </p:blipFill>
        <p:spPr>
          <a:xfrm>
            <a:off x="1423987" y="4297531"/>
            <a:ext cx="9344025" cy="838200"/>
          </a:xfrm>
          <a:prstGeom prst="rect">
            <a:avLst/>
          </a:prstGeom>
          <a:effectLst>
            <a:glow rad="228600">
              <a:schemeClr val="tx1">
                <a:alpha val="40000"/>
              </a:schemeClr>
            </a:glow>
          </a:effectLst>
        </p:spPr>
      </p:pic>
    </p:spTree>
    <p:extLst>
      <p:ext uri="{BB962C8B-B14F-4D97-AF65-F5344CB8AC3E}">
        <p14:creationId xmlns:p14="http://schemas.microsoft.com/office/powerpoint/2010/main" val="188264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Sparse table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Sparse Table is a data structure, that allows answering range queries.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 can answer most range queries in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𝑂</m:t>
                    </m:r>
                    <m:r>
                      <a:rPr lang="en-US" sz="2400" i="1" dirty="0" smtClean="0">
                        <a:latin typeface="Cambria Math" panose="02040503050406030204" pitchFamily="18" charset="0"/>
                        <a:cs typeface="Times New Roman" panose="02020603050405020304" pitchFamily="18" charset="0"/>
                      </a:rPr>
                      <m:t>(</m:t>
                    </m:r>
                    <m:r>
                      <m:rPr>
                        <m:sty m:val="p"/>
                      </m:rPr>
                      <a:rPr lang="en-US" sz="2400" i="0" dirty="0" err="1">
                        <a:latin typeface="Cambria Math" panose="02040503050406030204" pitchFamily="18" charset="0"/>
                        <a:cs typeface="Times New Roman" panose="02020603050405020304" pitchFamily="18" charset="0"/>
                      </a:rPr>
                      <m:t>log</m:t>
                    </m:r>
                    <m:r>
                      <a:rPr lang="en-US" sz="2400" b="0" i="1" dirty="0" smtClean="0">
                        <a:latin typeface="Cambria Math" panose="02040503050406030204" pitchFamily="18" charset="0"/>
                        <a:cs typeface="Times New Roman" panose="02020603050405020304" pitchFamily="18" charset="0"/>
                      </a:rPr>
                      <m:t>⁡(</m:t>
                    </m:r>
                    <m:r>
                      <a:rPr lang="en-US" sz="2400" i="1" dirty="0" err="1">
                        <a:latin typeface="Cambria Math" panose="02040503050406030204" pitchFamily="18" charset="0"/>
                        <a:cs typeface="Times New Roman" panose="02020603050405020304" pitchFamily="18" charset="0"/>
                      </a:rPr>
                      <m:t>𝑛</m:t>
                    </m:r>
                    <m:r>
                      <a:rPr lang="en-US" sz="2400" b="0" i="1" dirty="0" smtClean="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but its true power is answering range minimum queries (or equivalent range maximum queries).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For those queries it can compute the answer in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𝑂</m:t>
                    </m:r>
                    <m:r>
                      <a:rPr lang="en-US" sz="2400" i="1" dirty="0" smtClean="0">
                        <a:latin typeface="Cambria Math" panose="02040503050406030204" pitchFamily="18" charset="0"/>
                        <a:cs typeface="Times New Roman" panose="02020603050405020304" pitchFamily="18" charset="0"/>
                      </a:rPr>
                      <m:t>(1)</m:t>
                    </m:r>
                  </m:oMath>
                </a14:m>
                <a:r>
                  <a:rPr lang="en-US" sz="2400" dirty="0">
                    <a:latin typeface="Times New Roman" panose="02020603050405020304" pitchFamily="18" charset="0"/>
                    <a:cs typeface="Times New Roman" panose="02020603050405020304" pitchFamily="18" charset="0"/>
                  </a:rPr>
                  <a:t> time.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only drawback of this data structure is, that it can only be used on immutable arrays. This means, that the array cannot be changed between two queries. If any element in the array changes, the complete data structure has to be recomputed.</a:t>
                </a:r>
              </a:p>
            </p:txBody>
          </p:sp>
        </mc:Choice>
        <mc:Fallback xmlns="">
          <p:sp>
            <p:nvSpPr>
              <p:cNvPr id="3" name="Content Placeholder 2">
                <a:extLst>
                  <a:ext uri="{FF2B5EF4-FFF2-40B4-BE49-F238E27FC236}">
                    <a16:creationId xmlns:a16="http://schemas.microsoft.com/office/drawing/2014/main" id="{7246DC7D-C632-469A-AAF4-A501E212D78E}"/>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130357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Sparse table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Idea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Any non-negative number can be uniquely represented as a sum of decreasing powers of two. This is just a variant of the binary representation of a number. E.g.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13=</m:t>
                    </m:r>
                    <m:sSub>
                      <m:sSubPr>
                        <m:ctrlPr>
                          <a:rPr lang="en-US" sz="2400" b="0" i="1" dirty="0" smtClean="0">
                            <a:latin typeface="Cambria Math" panose="02040503050406030204" pitchFamily="18" charset="0"/>
                            <a:cs typeface="Times New Roman" panose="02020603050405020304" pitchFamily="18" charset="0"/>
                          </a:rPr>
                        </m:ctrlPr>
                      </m:sSubPr>
                      <m:e>
                        <m:d>
                          <m:dPr>
                            <m:ctrlPr>
                              <a:rPr lang="en-US" sz="2400" i="1" dirty="0" smtClean="0">
                                <a:latin typeface="Cambria Math" panose="02040503050406030204" pitchFamily="18" charset="0"/>
                                <a:cs typeface="Times New Roman" panose="02020603050405020304" pitchFamily="18" charset="0"/>
                              </a:rPr>
                            </m:ctrlPr>
                          </m:dPr>
                          <m:e>
                            <m:r>
                              <a:rPr lang="en-US" sz="2400" i="1" dirty="0" smtClean="0">
                                <a:latin typeface="Cambria Math" panose="02040503050406030204" pitchFamily="18" charset="0"/>
                                <a:cs typeface="Times New Roman" panose="02020603050405020304" pitchFamily="18" charset="0"/>
                              </a:rPr>
                              <m:t>1101</m:t>
                            </m:r>
                          </m:e>
                        </m:d>
                      </m:e>
                      <m:sub>
                        <m:r>
                          <a:rPr lang="en-US" sz="2400" i="1" dirty="0" smtClean="0">
                            <a:latin typeface="Cambria Math" panose="02040503050406030204" pitchFamily="18" charset="0"/>
                            <a:cs typeface="Times New Roman" panose="02020603050405020304" pitchFamily="18" charset="0"/>
                          </a:rPr>
                          <m:t>2</m:t>
                        </m:r>
                      </m:sub>
                    </m:sSub>
                    <m:r>
                      <a:rPr lang="en-US" sz="2400" i="1" dirty="0" smtClean="0">
                        <a:latin typeface="Cambria Math" panose="02040503050406030204" pitchFamily="18" charset="0"/>
                        <a:cs typeface="Times New Roman" panose="02020603050405020304" pitchFamily="18" charset="0"/>
                      </a:rPr>
                      <m:t>=8+4+1</m:t>
                    </m:r>
                  </m:oMath>
                </a14:m>
                <a:r>
                  <a:rPr lang="en-US" sz="2400" dirty="0">
                    <a:latin typeface="Times New Roman" panose="02020603050405020304" pitchFamily="18" charset="0"/>
                    <a:cs typeface="Times New Roman" panose="02020603050405020304" pitchFamily="18" charset="0"/>
                  </a:rPr>
                  <a:t>. For a number x there can be at most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m:rPr>
                            <m:sty m:val="p"/>
                          </m:rPr>
                          <a:rPr lang="en-US" sz="2400" i="0" dirty="0" smtClean="0">
                            <a:latin typeface="Cambria Math" panose="02040503050406030204" pitchFamily="18" charset="0"/>
                            <a:cs typeface="Times New Roman" panose="02020603050405020304" pitchFamily="18" charset="0"/>
                          </a:rPr>
                          <m:t>log</m:t>
                        </m:r>
                      </m:e>
                      <m:sub>
                        <m:r>
                          <a:rPr lang="en-US" sz="2400" i="1" dirty="0" smtClean="0">
                            <a:latin typeface="Cambria Math" panose="02040503050406030204" pitchFamily="18" charset="0"/>
                            <a:cs typeface="Times New Roman" panose="02020603050405020304" pitchFamily="18" charset="0"/>
                          </a:rPr>
                          <m:t>2</m:t>
                        </m:r>
                      </m:sub>
                    </m:sSub>
                    <m:r>
                      <a:rPr lang="en-US" sz="2400" b="0" i="1" dirty="0" smtClean="0">
                        <a:latin typeface="Cambria Math" panose="02040503050406030204" pitchFamily="18" charset="0"/>
                        <a:cs typeface="Times New Roman" panose="02020603050405020304" pitchFamily="18" charset="0"/>
                      </a:rPr>
                      <m:t>(</m:t>
                    </m:r>
                    <m:r>
                      <a:rPr lang="en-US" sz="2400" i="1" dirty="0" smtClean="0">
                        <a:latin typeface="Cambria Math" panose="02040503050406030204" pitchFamily="18" charset="0"/>
                        <a:cs typeface="Times New Roman" panose="02020603050405020304" pitchFamily="18" charset="0"/>
                      </a:rPr>
                      <m:t>𝑥</m:t>
                    </m:r>
                    <m:r>
                      <a:rPr lang="en-US" sz="2400" b="0" i="1" dirty="0" smtClean="0">
                        <a:latin typeface="Cambria Math" panose="02040503050406030204" pitchFamily="18" charset="0"/>
                        <a:cs typeface="Times New Roman" panose="02020603050405020304" pitchFamily="18" charset="0"/>
                      </a:rPr>
                      <m:t>)</m:t>
                    </m:r>
                    <m:r>
                      <a:rPr lang="en-US" sz="2400" i="1" dirty="0"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summands.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By the same reasoning any interval can be uniquely represented as a union of intervals with lengths that are decreasing powers of two.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E.g.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[2,14]=[2,9]∪[10,13]∪[14,14]</m:t>
                    </m:r>
                  </m:oMath>
                </a14:m>
                <a:r>
                  <a:rPr lang="en-US" sz="2400" dirty="0">
                    <a:latin typeface="Times New Roman" panose="02020603050405020304" pitchFamily="18" charset="0"/>
                    <a:cs typeface="Times New Roman" panose="02020603050405020304" pitchFamily="18" charset="0"/>
                  </a:rPr>
                  <a:t>, where the complete interval has length 13, and the individual intervals have the lengths 8, 4 and 1 respectably. And also here the union consists of at most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m:rPr>
                            <m:sty m:val="p"/>
                          </m:rPr>
                          <a:rPr lang="en-US" sz="2400" i="0" dirty="0" smtClean="0">
                            <a:latin typeface="Cambria Math" panose="02040503050406030204" pitchFamily="18" charset="0"/>
                            <a:cs typeface="Times New Roman" panose="02020603050405020304" pitchFamily="18" charset="0"/>
                          </a:rPr>
                          <m:t>log</m:t>
                        </m:r>
                      </m:e>
                      <m:sub>
                        <m:r>
                          <a:rPr lang="en-US" sz="2400" i="1" dirty="0" smtClean="0">
                            <a:latin typeface="Cambria Math" panose="02040503050406030204" pitchFamily="18" charset="0"/>
                            <a:cs typeface="Times New Roman" panose="02020603050405020304" pitchFamily="18" charset="0"/>
                          </a:rPr>
                          <m:t>2</m:t>
                        </m:r>
                      </m:sub>
                    </m:sSub>
                    <m:r>
                      <a:rPr lang="en-US" sz="2400" i="1" dirty="0" smtClean="0">
                        <a:latin typeface="Cambria Math" panose="02040503050406030204" pitchFamily="18" charset="0"/>
                        <a:cs typeface="Times New Roman" panose="02020603050405020304" pitchFamily="18" charset="0"/>
                      </a:rPr>
                      <m:t>(</m:t>
                    </m:r>
                    <m:r>
                      <a:rPr lang="en-US" sz="2400" i="1" dirty="0" smtClean="0">
                        <a:latin typeface="Cambria Math" panose="02040503050406030204" pitchFamily="18" charset="0"/>
                        <a:cs typeface="Times New Roman" panose="02020603050405020304" pitchFamily="18" charset="0"/>
                      </a:rPr>
                      <m:t>𝑙𝑒𝑛𝑔𝑡h</m:t>
                    </m:r>
                    <m:r>
                      <a:rPr lang="en-US" sz="2400" i="1" dirty="0" smtClean="0">
                        <a:latin typeface="Cambria Math" panose="02040503050406030204" pitchFamily="18" charset="0"/>
                        <a:cs typeface="Times New Roman" panose="02020603050405020304" pitchFamily="18" charset="0"/>
                      </a:rPr>
                      <m:t> </m:t>
                    </m:r>
                    <m:r>
                      <a:rPr lang="en-US" sz="2400" i="1" dirty="0" smtClean="0">
                        <a:latin typeface="Cambria Math" panose="02040503050406030204" pitchFamily="18" charset="0"/>
                        <a:cs typeface="Times New Roman" panose="02020603050405020304" pitchFamily="18" charset="0"/>
                      </a:rPr>
                      <m:t>𝑜𝑓</m:t>
                    </m:r>
                    <m:r>
                      <a:rPr lang="en-US" sz="2400" i="1" dirty="0" smtClean="0">
                        <a:latin typeface="Cambria Math" panose="02040503050406030204" pitchFamily="18" charset="0"/>
                        <a:cs typeface="Times New Roman" panose="02020603050405020304" pitchFamily="18" charset="0"/>
                      </a:rPr>
                      <m:t> </m:t>
                    </m:r>
                    <m:r>
                      <a:rPr lang="en-US" sz="2400" i="1" dirty="0" smtClean="0">
                        <a:latin typeface="Cambria Math" panose="02040503050406030204" pitchFamily="18" charset="0"/>
                        <a:cs typeface="Times New Roman" panose="02020603050405020304" pitchFamily="18" charset="0"/>
                      </a:rPr>
                      <m:t>𝑖𝑛𝑡𝑒𝑟𝑣𝑎𝑙</m:t>
                    </m:r>
                    <m:r>
                      <a:rPr lang="en-US" sz="2400" i="1" dirty="0"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many intervals.</a:t>
                </a:r>
              </a:p>
            </p:txBody>
          </p:sp>
        </mc:Choice>
        <mc:Fallback xmlns="">
          <p:sp>
            <p:nvSpPr>
              <p:cNvPr id="3" name="Content Placeholder 2">
                <a:extLst>
                  <a:ext uri="{FF2B5EF4-FFF2-40B4-BE49-F238E27FC236}">
                    <a16:creationId xmlns:a16="http://schemas.microsoft.com/office/drawing/2014/main" id="{7246DC7D-C632-469A-AAF4-A501E212D78E}"/>
                  </a:ext>
                </a:extLst>
              </p:cNvPr>
              <p:cNvSpPr>
                <a:spLocks noGrp="1" noRot="1" noChangeAspect="1" noMove="1" noResize="1" noEditPoints="1" noAdjustHandles="1" noChangeArrowheads="1" noChangeShapeType="1" noTextEdit="1"/>
              </p:cNvSpPr>
              <p:nvPr>
                <p:ph idx="1"/>
              </p:nvPr>
            </p:nvSpPr>
            <p:spPr>
              <a:blipFill>
                <a:blip r:embed="rId2"/>
                <a:stretch>
                  <a:fillRect l="-812" t="-1961" r="-290" b="-28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211386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Sparse table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Idea</a:t>
            </a:r>
          </a:p>
        </p:txBody>
      </p:sp>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The main idea behind Sparse Tables is to precompute all answers for range queries with power of two length.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Afterwards a different range query can be answered by splitting the range into ranges with power of two lengths, looking up the precomputed answers, and combining them to receive a complete answer.</a:t>
            </a:r>
          </a:p>
        </p:txBody>
      </p:sp>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405137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Sparse table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Precomputation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We will use a 2-dimensional array for storing the answers to the precomputed queries.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𝑠𝑡</m:t>
                    </m:r>
                    <m:r>
                      <a:rPr lang="en-US" sz="2400" i="1" dirty="0">
                        <a:latin typeface="Cambria Math" panose="02040503050406030204" pitchFamily="18" charset="0"/>
                        <a:cs typeface="Times New Roman" panose="02020603050405020304" pitchFamily="18" charset="0"/>
                      </a:rPr>
                      <m:t>[</m:t>
                    </m:r>
                    <m:r>
                      <a:rPr lang="en-US" sz="2400" i="1" dirty="0" err="1">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𝑗</m:t>
                    </m:r>
                    <m:r>
                      <a:rPr lang="en-US" sz="2400" i="1" dirty="0">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will store the answer for the range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m:t>
                    </m:r>
                    <m:r>
                      <a:rPr lang="en-US" sz="2400" i="1" dirty="0" smtClean="0">
                        <a:latin typeface="Cambria Math" panose="02040503050406030204" pitchFamily="18" charset="0"/>
                        <a:cs typeface="Times New Roman" panose="02020603050405020304" pitchFamily="18" charset="0"/>
                      </a:rPr>
                      <m:t>𝑖</m:t>
                    </m:r>
                    <m:r>
                      <a:rPr lang="en-US" sz="2400" i="1" dirty="0" smtClean="0">
                        <a:latin typeface="Cambria Math" panose="02040503050406030204" pitchFamily="18" charset="0"/>
                        <a:cs typeface="Times New Roman" panose="02020603050405020304" pitchFamily="18" charset="0"/>
                      </a:rPr>
                      <m:t>,</m:t>
                    </m:r>
                    <m:r>
                      <a:rPr lang="en-US" sz="2400" i="1" dirty="0" smtClean="0">
                        <a:latin typeface="Cambria Math" panose="02040503050406030204" pitchFamily="18" charset="0"/>
                        <a:cs typeface="Times New Roman" panose="02020603050405020304" pitchFamily="18" charset="0"/>
                      </a:rPr>
                      <m:t>𝑖</m:t>
                    </m:r>
                    <m:r>
                      <a:rPr lang="en-US" sz="2400" i="1" dirty="0" smtClean="0">
                        <a:latin typeface="Cambria Math" panose="02040503050406030204" pitchFamily="18" charset="0"/>
                        <a:cs typeface="Times New Roman" panose="02020603050405020304" pitchFamily="18" charset="0"/>
                      </a:rPr>
                      <m:t>+</m:t>
                    </m:r>
                    <m:sSup>
                      <m:sSupPr>
                        <m:ctrlPr>
                          <a:rPr lang="en-US" sz="2400" b="0" i="1" dirty="0" smtClean="0">
                            <a:latin typeface="Cambria Math" panose="02040503050406030204" pitchFamily="18" charset="0"/>
                            <a:cs typeface="Times New Roman" panose="02020603050405020304" pitchFamily="18" charset="0"/>
                          </a:rPr>
                        </m:ctrlPr>
                      </m:sSupPr>
                      <m:e>
                        <m:r>
                          <a:rPr lang="en-US" sz="2400" i="1" dirty="0" smtClean="0">
                            <a:latin typeface="Cambria Math" panose="02040503050406030204" pitchFamily="18" charset="0"/>
                            <a:cs typeface="Times New Roman" panose="02020603050405020304" pitchFamily="18" charset="0"/>
                          </a:rPr>
                          <m:t>2</m:t>
                        </m:r>
                      </m:e>
                      <m:sup>
                        <m:r>
                          <a:rPr lang="en-US" sz="2400" i="1" dirty="0" smtClean="0">
                            <a:latin typeface="Cambria Math" panose="02040503050406030204" pitchFamily="18" charset="0"/>
                            <a:cs typeface="Times New Roman" panose="02020603050405020304" pitchFamily="18" charset="0"/>
                          </a:rPr>
                          <m:t>𝑗</m:t>
                        </m:r>
                      </m:sup>
                    </m:sSup>
                    <m:r>
                      <a:rPr lang="en-US" sz="2400" i="1" dirty="0" smtClean="0">
                        <a:latin typeface="Cambria Math" panose="02040503050406030204" pitchFamily="18" charset="0"/>
                        <a:cs typeface="Times New Roman" panose="02020603050405020304" pitchFamily="18" charset="0"/>
                      </a:rPr>
                      <m:t>−1]</m:t>
                    </m:r>
                  </m:oMath>
                </a14:m>
                <a:r>
                  <a:rPr lang="en-US" sz="2400" dirty="0">
                    <a:latin typeface="Times New Roman" panose="02020603050405020304" pitchFamily="18" charset="0"/>
                    <a:cs typeface="Times New Roman" panose="02020603050405020304" pitchFamily="18" charset="0"/>
                  </a:rPr>
                  <a:t> of length </a:t>
                </a:r>
                <a14:m>
                  <m:oMath xmlns:m="http://schemas.openxmlformats.org/officeDocument/2006/math">
                    <m:sSup>
                      <m:sSupPr>
                        <m:ctrlPr>
                          <a:rPr lang="en-US" sz="2400" b="0" i="1" dirty="0" smtClean="0">
                            <a:latin typeface="Cambria Math" panose="02040503050406030204" pitchFamily="18" charset="0"/>
                            <a:cs typeface="Times New Roman" panose="02020603050405020304" pitchFamily="18" charset="0"/>
                          </a:rPr>
                        </m:ctrlPr>
                      </m:sSupPr>
                      <m:e>
                        <m:r>
                          <a:rPr lang="en-US" sz="2400" i="1" dirty="0" smtClean="0">
                            <a:latin typeface="Cambria Math" panose="02040503050406030204" pitchFamily="18" charset="0"/>
                            <a:cs typeface="Times New Roman" panose="02020603050405020304" pitchFamily="18" charset="0"/>
                          </a:rPr>
                          <m:t>2</m:t>
                        </m:r>
                      </m:e>
                      <m:sup>
                        <m:r>
                          <a:rPr lang="en-US" sz="2400" i="1" dirty="0" smtClean="0">
                            <a:latin typeface="Cambria Math" panose="02040503050406030204" pitchFamily="18" charset="0"/>
                            <a:cs typeface="Times New Roman" panose="02020603050405020304" pitchFamily="18" charset="0"/>
                          </a:rPr>
                          <m:t>𝑗</m:t>
                        </m:r>
                      </m:sup>
                    </m:sSup>
                  </m:oMath>
                </a14:m>
                <a:r>
                  <a:rPr lang="en-US" sz="2400" dirty="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size of the 2-dimensional array will be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𝑚𝑎𝑥𝑛</m:t>
                    </m:r>
                    <m:r>
                      <a:rPr lang="en-US" sz="2400" i="1" dirty="0" smtClean="0">
                        <a:latin typeface="Cambria Math" panose="02040503050406030204" pitchFamily="18" charset="0"/>
                        <a:cs typeface="Times New Roman" panose="02020603050405020304" pitchFamily="18" charset="0"/>
                      </a:rPr>
                      <m:t>×(</m:t>
                    </m:r>
                    <m:r>
                      <a:rPr lang="en-US" sz="2400" i="1" dirty="0" smtClean="0">
                        <a:latin typeface="Cambria Math" panose="02040503050406030204" pitchFamily="18" charset="0"/>
                        <a:cs typeface="Times New Roman" panose="02020603050405020304" pitchFamily="18" charset="0"/>
                      </a:rPr>
                      <m:t>𝑘</m:t>
                    </m:r>
                    <m:r>
                      <a:rPr lang="en-US" sz="2400" i="1" dirty="0" smtClean="0">
                        <a:latin typeface="Cambria Math" panose="02040503050406030204" pitchFamily="18" charset="0"/>
                        <a:cs typeface="Times New Roman" panose="02020603050405020304" pitchFamily="18" charset="0"/>
                      </a:rPr>
                      <m:t>+1)</m:t>
                    </m:r>
                  </m:oMath>
                </a14:m>
                <a:r>
                  <a:rPr lang="en-US" sz="2400" dirty="0">
                    <a:latin typeface="Times New Roman" panose="02020603050405020304" pitchFamily="18" charset="0"/>
                    <a:cs typeface="Times New Roman" panose="02020603050405020304" pitchFamily="18" charset="0"/>
                  </a:rPr>
                  <a:t>, where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𝑚𝑎𝑥𝑛</m:t>
                    </m:r>
                  </m:oMath>
                </a14:m>
                <a:r>
                  <a:rPr lang="en-US" sz="2400" dirty="0">
                    <a:latin typeface="Times New Roman" panose="02020603050405020304" pitchFamily="18" charset="0"/>
                    <a:cs typeface="Times New Roman" panose="02020603050405020304" pitchFamily="18" charset="0"/>
                  </a:rPr>
                  <a:t> is the biggest possible array length. </a:t>
                </a:r>
              </a:p>
              <a:p>
                <a14:m>
                  <m:oMath xmlns:m="http://schemas.openxmlformats.org/officeDocument/2006/math">
                    <m:r>
                      <a:rPr lang="en-US" sz="2400" b="0" i="1" dirty="0" smtClean="0">
                        <a:latin typeface="Cambria Math" panose="02040503050406030204" pitchFamily="18" charset="0"/>
                        <a:cs typeface="Times New Roman" panose="02020603050405020304" pitchFamily="18" charset="0"/>
                      </a:rPr>
                      <m:t>𝑘</m:t>
                    </m:r>
                  </m:oMath>
                </a14:m>
                <a:r>
                  <a:rPr lang="en-US" sz="2400" dirty="0">
                    <a:latin typeface="Times New Roman" panose="02020603050405020304" pitchFamily="18" charset="0"/>
                    <a:cs typeface="Times New Roman" panose="02020603050405020304" pitchFamily="18" charset="0"/>
                  </a:rPr>
                  <a:t> has to satisfy </a:t>
                </a:r>
                <a14:m>
                  <m:oMath xmlns:m="http://schemas.openxmlformats.org/officeDocument/2006/math">
                    <m:r>
                      <a:rPr lang="en-US" sz="2400" b="0" i="1" dirty="0" smtClean="0">
                        <a:latin typeface="Cambria Math" panose="02040503050406030204" pitchFamily="18" charset="0"/>
                        <a:cs typeface="Times New Roman" panose="02020603050405020304" pitchFamily="18" charset="0"/>
                      </a:rPr>
                      <m:t>𝑘</m:t>
                    </m:r>
                    <m:r>
                      <a:rPr lang="en-US" sz="240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m:rPr>
                            <m:sty m:val="p"/>
                          </m:rPr>
                          <a:rPr lang="en-US" sz="2400" i="0" dirty="0" smtClean="0">
                            <a:latin typeface="Cambria Math" panose="02040503050406030204" pitchFamily="18" charset="0"/>
                            <a:cs typeface="Times New Roman" panose="02020603050405020304" pitchFamily="18" charset="0"/>
                          </a:rPr>
                          <m:t>log</m:t>
                        </m:r>
                      </m:e>
                      <m:sub>
                        <m:r>
                          <a:rPr lang="en-US" sz="2400" i="1" dirty="0" smtClean="0">
                            <a:latin typeface="Cambria Math" panose="02040503050406030204" pitchFamily="18" charset="0"/>
                            <a:cs typeface="Times New Roman" panose="02020603050405020304" pitchFamily="18" charset="0"/>
                          </a:rPr>
                          <m:t>2</m:t>
                        </m:r>
                      </m:sub>
                    </m:sSub>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𝑚𝑎𝑥𝑛</m:t>
                    </m:r>
                    <m:r>
                      <a:rPr lang="en-US" sz="2400" b="0" i="1" dirty="0" smtClean="0">
                        <a:latin typeface="Cambria Math" panose="02040503050406030204" pitchFamily="18" charset="0"/>
                        <a:cs typeface="Times New Roman" panose="02020603050405020304" pitchFamily="18" charset="0"/>
                      </a:rPr>
                      <m:t>)⌋+1</m:t>
                    </m:r>
                  </m:oMath>
                </a14:m>
                <a:r>
                  <a:rPr lang="en-US" sz="2400" dirty="0">
                    <a:latin typeface="Times New Roman" panose="02020603050405020304" pitchFamily="18" charset="0"/>
                    <a:cs typeface="Times New Roman" panose="02020603050405020304" pitchFamily="18" charset="0"/>
                  </a:rPr>
                  <a:t>, because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2⌊</m:t>
                    </m:r>
                    <m:sSub>
                      <m:sSubPr>
                        <m:ctrlPr>
                          <a:rPr lang="en-US" sz="2400" b="0" i="1" dirty="0" smtClean="0">
                            <a:latin typeface="Cambria Math" panose="02040503050406030204" pitchFamily="18" charset="0"/>
                            <a:cs typeface="Times New Roman" panose="02020603050405020304" pitchFamily="18" charset="0"/>
                          </a:rPr>
                        </m:ctrlPr>
                      </m:sSubPr>
                      <m:e>
                        <m:r>
                          <m:rPr>
                            <m:sty m:val="p"/>
                          </m:rPr>
                          <a:rPr lang="en-US" sz="2400" i="0" dirty="0" smtClean="0">
                            <a:latin typeface="Cambria Math" panose="02040503050406030204" pitchFamily="18" charset="0"/>
                            <a:cs typeface="Times New Roman" panose="02020603050405020304" pitchFamily="18" charset="0"/>
                          </a:rPr>
                          <m:t>log</m:t>
                        </m:r>
                      </m:e>
                      <m:sub>
                        <m:r>
                          <a:rPr lang="en-US" sz="2400" i="1" dirty="0" smtClean="0">
                            <a:latin typeface="Cambria Math" panose="02040503050406030204" pitchFamily="18" charset="0"/>
                            <a:cs typeface="Times New Roman" panose="02020603050405020304" pitchFamily="18" charset="0"/>
                          </a:rPr>
                          <m:t>2</m:t>
                        </m:r>
                      </m:sub>
                    </m:sSub>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𝑚𝑎𝑥𝑛</m:t>
                    </m:r>
                    <m:r>
                      <a:rPr lang="en-US" sz="2400" b="0" i="1" dirty="0"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is the biggest power of two range, that we have to support. </a:t>
                </a:r>
              </a:p>
              <a:p>
                <a:r>
                  <a:rPr lang="en-US" sz="2400" dirty="0">
                    <a:latin typeface="Times New Roman" panose="02020603050405020304" pitchFamily="18" charset="0"/>
                    <a:cs typeface="Times New Roman" panose="02020603050405020304" pitchFamily="18" charset="0"/>
                  </a:rPr>
                  <a:t>For arrays with reasonable length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m:t>
                    </m:r>
                    <m:sSup>
                      <m:sSupPr>
                        <m:ctrlPr>
                          <a:rPr lang="en-US" sz="2400" b="0" i="1" dirty="0" smtClean="0">
                            <a:latin typeface="Cambria Math" panose="02040503050406030204" pitchFamily="18" charset="0"/>
                            <a:cs typeface="Times New Roman" panose="02020603050405020304" pitchFamily="18" charset="0"/>
                          </a:rPr>
                        </m:ctrlPr>
                      </m:sSupPr>
                      <m:e>
                        <m:r>
                          <a:rPr lang="en-US" sz="2400" i="1" dirty="0" smtClean="0">
                            <a:latin typeface="Cambria Math" panose="02040503050406030204" pitchFamily="18" charset="0"/>
                            <a:cs typeface="Times New Roman" panose="02020603050405020304" pitchFamily="18" charset="0"/>
                          </a:rPr>
                          <m:t>10</m:t>
                        </m:r>
                      </m:e>
                      <m:sup>
                        <m:r>
                          <a:rPr lang="en-US" sz="2400" i="1" dirty="0" smtClean="0">
                            <a:latin typeface="Cambria Math" panose="02040503050406030204" pitchFamily="18" charset="0"/>
                            <a:cs typeface="Times New Roman" panose="02020603050405020304" pitchFamily="18" charset="0"/>
                          </a:rPr>
                          <m:t>7</m:t>
                        </m:r>
                      </m:sup>
                    </m:sSup>
                  </m:oMath>
                </a14:m>
                <a:r>
                  <a:rPr lang="en-US" sz="2400" dirty="0">
                    <a:latin typeface="Times New Roman" panose="02020603050405020304" pitchFamily="18" charset="0"/>
                    <a:cs typeface="Times New Roman" panose="02020603050405020304" pitchFamily="18" charset="0"/>
                  </a:rPr>
                  <a:t> elements), </a:t>
                </a:r>
                <a14:m>
                  <m:oMath xmlns:m="http://schemas.openxmlformats.org/officeDocument/2006/math">
                    <m:r>
                      <a:rPr lang="en-US" sz="2400" b="0" i="1" dirty="0" smtClean="0">
                        <a:latin typeface="Cambria Math" panose="02040503050406030204" pitchFamily="18" charset="0"/>
                        <a:cs typeface="Times New Roman" panose="02020603050405020304" pitchFamily="18" charset="0"/>
                      </a:rPr>
                      <m:t>𝑘</m:t>
                    </m:r>
                    <m:r>
                      <a:rPr lang="en-US" sz="2400" i="1" dirty="0" smtClean="0">
                        <a:latin typeface="Cambria Math" panose="02040503050406030204" pitchFamily="18" charset="0"/>
                        <a:cs typeface="Times New Roman" panose="02020603050405020304" pitchFamily="18" charset="0"/>
                      </a:rPr>
                      <m:t>=25</m:t>
                    </m:r>
                  </m:oMath>
                </a14:m>
                <a:r>
                  <a:rPr lang="en-US" sz="2400" dirty="0">
                    <a:latin typeface="Times New Roman" panose="02020603050405020304" pitchFamily="18" charset="0"/>
                    <a:cs typeface="Times New Roman" panose="02020603050405020304" pitchFamily="18" charset="0"/>
                  </a:rPr>
                  <a:t> is a good value.</a:t>
                </a: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246DC7D-C632-469A-AAF4-A501E212D78E}"/>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pic>
        <p:nvPicPr>
          <p:cNvPr id="5" name="Picture 4">
            <a:extLst>
              <a:ext uri="{FF2B5EF4-FFF2-40B4-BE49-F238E27FC236}">
                <a16:creationId xmlns:a16="http://schemas.microsoft.com/office/drawing/2014/main" id="{E2714799-BC05-4EF6-9123-EE2480C2535D}"/>
              </a:ext>
            </a:extLst>
          </p:cNvPr>
          <p:cNvPicPr>
            <a:picLocks noChangeAspect="1"/>
          </p:cNvPicPr>
          <p:nvPr/>
        </p:nvPicPr>
        <p:blipFill>
          <a:blip r:embed="rId3"/>
          <a:stretch>
            <a:fillRect/>
          </a:stretch>
        </p:blipFill>
        <p:spPr>
          <a:xfrm>
            <a:off x="4872037" y="5193944"/>
            <a:ext cx="2447925" cy="314325"/>
          </a:xfrm>
          <a:prstGeom prst="rect">
            <a:avLst/>
          </a:prstGeom>
          <a:effectLst>
            <a:glow rad="228600">
              <a:schemeClr val="tx1">
                <a:alpha val="40000"/>
              </a:schemeClr>
            </a:glow>
          </a:effectLst>
        </p:spPr>
      </p:pic>
    </p:spTree>
    <p:extLst>
      <p:ext uri="{BB962C8B-B14F-4D97-AF65-F5344CB8AC3E}">
        <p14:creationId xmlns:p14="http://schemas.microsoft.com/office/powerpoint/2010/main" val="419960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Sparse table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Creation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000" dirty="0">
                    <a:latin typeface="Times New Roman" panose="02020603050405020304" pitchFamily="18" charset="0"/>
                    <a:cs typeface="Times New Roman" panose="02020603050405020304" pitchFamily="18" charset="0"/>
                  </a:rPr>
                  <a:t>Because the range </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m:t>
                    </m:r>
                    <m:r>
                      <a:rPr lang="en-US" sz="2000" i="1" dirty="0" smtClean="0">
                        <a:latin typeface="Cambria Math" panose="02040503050406030204" pitchFamily="18" charset="0"/>
                        <a:cs typeface="Times New Roman" panose="02020603050405020304" pitchFamily="18" charset="0"/>
                      </a:rPr>
                      <m:t>𝑖</m:t>
                    </m:r>
                    <m:r>
                      <a:rPr lang="en-US" sz="2000" i="1" dirty="0" smtClean="0">
                        <a:latin typeface="Cambria Math" panose="02040503050406030204" pitchFamily="18" charset="0"/>
                        <a:cs typeface="Times New Roman" panose="02020603050405020304" pitchFamily="18" charset="0"/>
                      </a:rPr>
                      <m:t>,</m:t>
                    </m:r>
                    <m:r>
                      <a:rPr lang="en-US" sz="2000" i="1" dirty="0" smtClean="0">
                        <a:latin typeface="Cambria Math" panose="02040503050406030204" pitchFamily="18" charset="0"/>
                        <a:cs typeface="Times New Roman" panose="02020603050405020304" pitchFamily="18" charset="0"/>
                      </a:rPr>
                      <m:t>𝑖</m:t>
                    </m:r>
                    <m:r>
                      <a:rPr lang="en-US" sz="2000" i="1" dirty="0" smtClean="0">
                        <a:latin typeface="Cambria Math" panose="02040503050406030204" pitchFamily="18" charset="0"/>
                        <a:cs typeface="Times New Roman" panose="02020603050405020304" pitchFamily="18" charset="0"/>
                      </a:rPr>
                      <m:t>+</m:t>
                    </m:r>
                    <m:sSup>
                      <m:sSupPr>
                        <m:ctrlPr>
                          <a:rPr lang="en-US" sz="2000" b="0" i="1" dirty="0" smtClean="0">
                            <a:latin typeface="Cambria Math" panose="02040503050406030204" pitchFamily="18" charset="0"/>
                            <a:cs typeface="Times New Roman" panose="02020603050405020304" pitchFamily="18" charset="0"/>
                          </a:rPr>
                        </m:ctrlPr>
                      </m:sSupPr>
                      <m:e>
                        <m:r>
                          <a:rPr lang="en-US" sz="2000" i="1" dirty="0" smtClean="0">
                            <a:latin typeface="Cambria Math" panose="02040503050406030204" pitchFamily="18" charset="0"/>
                            <a:cs typeface="Times New Roman" panose="02020603050405020304" pitchFamily="18" charset="0"/>
                          </a:rPr>
                          <m:t>2</m:t>
                        </m:r>
                      </m:e>
                      <m:sup>
                        <m:r>
                          <a:rPr lang="en-US" sz="2000" i="1" dirty="0" smtClean="0">
                            <a:latin typeface="Cambria Math" panose="02040503050406030204" pitchFamily="18" charset="0"/>
                            <a:cs typeface="Times New Roman" panose="02020603050405020304" pitchFamily="18" charset="0"/>
                          </a:rPr>
                          <m:t>𝑗</m:t>
                        </m:r>
                      </m:sup>
                    </m:sSup>
                    <m:r>
                      <a:rPr lang="en-US" sz="2000" i="1" dirty="0" smtClean="0">
                        <a:latin typeface="Cambria Math" panose="02040503050406030204" pitchFamily="18" charset="0"/>
                        <a:cs typeface="Times New Roman" panose="02020603050405020304" pitchFamily="18" charset="0"/>
                      </a:rPr>
                      <m:t>−1]</m:t>
                    </m:r>
                  </m:oMath>
                </a14:m>
                <a:r>
                  <a:rPr lang="en-US" sz="2000" dirty="0">
                    <a:latin typeface="Times New Roman" panose="02020603050405020304" pitchFamily="18" charset="0"/>
                    <a:cs typeface="Times New Roman" panose="02020603050405020304" pitchFamily="18" charset="0"/>
                  </a:rPr>
                  <a:t> of length </a:t>
                </a:r>
                <a14:m>
                  <m:oMath xmlns:m="http://schemas.openxmlformats.org/officeDocument/2006/math">
                    <m:sSup>
                      <m:sSupPr>
                        <m:ctrlPr>
                          <a:rPr lang="en-US" sz="2000" b="0" i="1" dirty="0" smtClean="0">
                            <a:latin typeface="Cambria Math" panose="02040503050406030204" pitchFamily="18" charset="0"/>
                            <a:cs typeface="Times New Roman" panose="02020603050405020304" pitchFamily="18" charset="0"/>
                          </a:rPr>
                        </m:ctrlPr>
                      </m:sSupPr>
                      <m:e>
                        <m:r>
                          <a:rPr lang="en-US" sz="2000" i="1" dirty="0" smtClean="0">
                            <a:latin typeface="Cambria Math" panose="02040503050406030204" pitchFamily="18" charset="0"/>
                            <a:cs typeface="Times New Roman" panose="02020603050405020304" pitchFamily="18" charset="0"/>
                          </a:rPr>
                          <m:t>2</m:t>
                        </m:r>
                      </m:e>
                      <m:sup>
                        <m:r>
                          <a:rPr lang="en-US" sz="2000" i="1" dirty="0" smtClean="0">
                            <a:latin typeface="Cambria Math" panose="02040503050406030204" pitchFamily="18" charset="0"/>
                            <a:cs typeface="Times New Roman" panose="02020603050405020304" pitchFamily="18" charset="0"/>
                          </a:rPr>
                          <m:t>𝑗</m:t>
                        </m:r>
                      </m:sup>
                    </m:sSup>
                  </m:oMath>
                </a14:m>
                <a:r>
                  <a:rPr lang="en-US" sz="2000" dirty="0">
                    <a:latin typeface="Times New Roman" panose="02020603050405020304" pitchFamily="18" charset="0"/>
                    <a:cs typeface="Times New Roman" panose="02020603050405020304" pitchFamily="18" charset="0"/>
                  </a:rPr>
                  <a:t> splits nicely into the ranges </a:t>
                </a:r>
                <a:r>
                  <a:rPr lang="en-US" sz="2000" dirty="0">
                    <a:latin typeface="Cambria Math" panose="02040503050406030204" pitchFamily="18" charset="0"/>
                    <a:cs typeface="Times New Roman" panose="02020603050405020304" pitchFamily="18" charset="0"/>
                  </a:rPr>
                  <a:t/>
                </a:r>
                <a:br>
                  <a:rPr lang="en-US" sz="2000" dirty="0">
                    <a:latin typeface="Cambria Math" panose="020405030504060302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and </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m:t>
                    </m:r>
                    <m:r>
                      <a:rPr lang="en-US" sz="2000" i="1" dirty="0" smtClean="0">
                        <a:latin typeface="Cambria Math" panose="02040503050406030204" pitchFamily="18" charset="0"/>
                        <a:cs typeface="Times New Roman" panose="02020603050405020304" pitchFamily="18" charset="0"/>
                      </a:rPr>
                      <m:t>𝑖</m:t>
                    </m:r>
                    <m:r>
                      <a:rPr lang="en-US" sz="2000" i="1" dirty="0" smtClean="0">
                        <a:latin typeface="Cambria Math" panose="02040503050406030204" pitchFamily="18" charset="0"/>
                        <a:cs typeface="Times New Roman" panose="02020603050405020304" pitchFamily="18" charset="0"/>
                      </a:rPr>
                      <m:t>+</m:t>
                    </m:r>
                    <m:sSup>
                      <m:sSupPr>
                        <m:ctrlPr>
                          <a:rPr lang="en-US" sz="2000" b="0" i="1" dirty="0" smtClean="0">
                            <a:latin typeface="Cambria Math" panose="02040503050406030204" pitchFamily="18" charset="0"/>
                            <a:cs typeface="Times New Roman" panose="02020603050405020304" pitchFamily="18" charset="0"/>
                          </a:rPr>
                        </m:ctrlPr>
                      </m:sSupPr>
                      <m:e>
                        <m:r>
                          <a:rPr lang="en-US" sz="2000" i="1" dirty="0" smtClean="0">
                            <a:latin typeface="Cambria Math" panose="02040503050406030204" pitchFamily="18" charset="0"/>
                            <a:cs typeface="Times New Roman" panose="02020603050405020304" pitchFamily="18" charset="0"/>
                          </a:rPr>
                          <m:t>2</m:t>
                        </m:r>
                      </m:e>
                      <m:sup>
                        <m:r>
                          <a:rPr lang="en-US" sz="2000" i="1" dirty="0" smtClean="0">
                            <a:latin typeface="Cambria Math" panose="02040503050406030204" pitchFamily="18" charset="0"/>
                            <a:cs typeface="Times New Roman" panose="02020603050405020304" pitchFamily="18" charset="0"/>
                          </a:rPr>
                          <m:t>𝑗</m:t>
                        </m:r>
                        <m:r>
                          <a:rPr lang="en-US" sz="2000" b="0" i="1" dirty="0" smtClean="0">
                            <a:latin typeface="Cambria Math" panose="02040503050406030204" pitchFamily="18" charset="0"/>
                            <a:cs typeface="Times New Roman" panose="02020603050405020304" pitchFamily="18" charset="0"/>
                          </a:rPr>
                          <m:t>−1</m:t>
                        </m:r>
                      </m:sup>
                    </m:sSup>
                    <m:r>
                      <a:rPr lang="en-US" sz="2000" b="0" i="1" dirty="0" smtClean="0">
                        <a:latin typeface="Cambria Math" panose="02040503050406030204" pitchFamily="18" charset="0"/>
                        <a:cs typeface="Times New Roman" panose="02020603050405020304" pitchFamily="18" charset="0"/>
                      </a:rPr>
                      <m:t>,</m:t>
                    </m:r>
                    <m:r>
                      <a:rPr lang="en-US" sz="2000" i="1" dirty="0" smtClean="0">
                        <a:latin typeface="Cambria Math" panose="02040503050406030204" pitchFamily="18" charset="0"/>
                        <a:cs typeface="Times New Roman" panose="02020603050405020304" pitchFamily="18" charset="0"/>
                      </a:rPr>
                      <m:t>𝑖</m:t>
                    </m:r>
                    <m:r>
                      <a:rPr lang="en-US" sz="2000" i="1" dirty="0" smtClean="0">
                        <a:latin typeface="Cambria Math" panose="02040503050406030204" pitchFamily="18" charset="0"/>
                        <a:cs typeface="Times New Roman" panose="02020603050405020304" pitchFamily="18" charset="0"/>
                      </a:rPr>
                      <m:t>+</m:t>
                    </m:r>
                    <m:sSup>
                      <m:sSupPr>
                        <m:ctrlPr>
                          <a:rPr lang="en-US" sz="2000" b="0" i="1" dirty="0" smtClean="0">
                            <a:latin typeface="Cambria Math" panose="02040503050406030204" pitchFamily="18" charset="0"/>
                            <a:cs typeface="Times New Roman" panose="02020603050405020304" pitchFamily="18" charset="0"/>
                          </a:rPr>
                        </m:ctrlPr>
                      </m:sSupPr>
                      <m:e>
                        <m:r>
                          <a:rPr lang="en-US" sz="2000" i="1" dirty="0" smtClean="0">
                            <a:latin typeface="Cambria Math" panose="02040503050406030204" pitchFamily="18" charset="0"/>
                            <a:cs typeface="Times New Roman" panose="02020603050405020304" pitchFamily="18" charset="0"/>
                          </a:rPr>
                          <m:t>2</m:t>
                        </m:r>
                      </m:e>
                      <m:sup>
                        <m:r>
                          <a:rPr lang="en-US" sz="2000" i="1" dirty="0" smtClean="0">
                            <a:latin typeface="Cambria Math" panose="02040503050406030204" pitchFamily="18" charset="0"/>
                            <a:cs typeface="Times New Roman" panose="02020603050405020304" pitchFamily="18" charset="0"/>
                          </a:rPr>
                          <m:t>𝑗</m:t>
                        </m:r>
                      </m:sup>
                    </m:sSup>
                    <m:r>
                      <a:rPr lang="en-US" sz="2000" i="1" dirty="0" smtClean="0">
                        <a:latin typeface="Cambria Math" panose="02040503050406030204" pitchFamily="18" charset="0"/>
                        <a:cs typeface="Times New Roman" panose="02020603050405020304" pitchFamily="18" charset="0"/>
                      </a:rPr>
                      <m:t>−1]</m:t>
                    </m:r>
                  </m:oMath>
                </a14:m>
                <a:r>
                  <a:rPr lang="en-US" sz="2000" dirty="0">
                    <a:latin typeface="Times New Roman" panose="02020603050405020304" pitchFamily="18" charset="0"/>
                    <a:cs typeface="Times New Roman" panose="02020603050405020304" pitchFamily="18" charset="0"/>
                  </a:rPr>
                  <a:t>, both of length </a:t>
                </a:r>
                <a14:m>
                  <m:oMath xmlns:m="http://schemas.openxmlformats.org/officeDocument/2006/math">
                    <m:sSup>
                      <m:sSupPr>
                        <m:ctrlPr>
                          <a:rPr lang="en-US" sz="2000" b="0" i="1" dirty="0" smtClean="0">
                            <a:latin typeface="Cambria Math" panose="02040503050406030204" pitchFamily="18" charset="0"/>
                            <a:cs typeface="Times New Roman" panose="02020603050405020304" pitchFamily="18" charset="0"/>
                          </a:rPr>
                        </m:ctrlPr>
                      </m:sSupPr>
                      <m:e>
                        <m:r>
                          <a:rPr lang="en-US" sz="2000" i="1" dirty="0" smtClean="0">
                            <a:latin typeface="Cambria Math" panose="02040503050406030204" pitchFamily="18" charset="0"/>
                            <a:cs typeface="Times New Roman" panose="02020603050405020304" pitchFamily="18" charset="0"/>
                          </a:rPr>
                          <m:t>2</m:t>
                        </m:r>
                      </m:e>
                      <m:sup>
                        <m:r>
                          <a:rPr lang="en-US" sz="2000" i="1" dirty="0" smtClean="0">
                            <a:latin typeface="Cambria Math" panose="02040503050406030204" pitchFamily="18" charset="0"/>
                            <a:cs typeface="Times New Roman" panose="02020603050405020304" pitchFamily="18" charset="0"/>
                          </a:rPr>
                          <m:t>𝑗</m:t>
                        </m:r>
                      </m:sup>
                    </m:sSup>
                    <m:r>
                      <a:rPr lang="en-US" sz="2000" i="1" dirty="0" smtClean="0">
                        <a:latin typeface="Cambria Math" panose="02040503050406030204" pitchFamily="18" charset="0"/>
                        <a:cs typeface="Times New Roman" panose="02020603050405020304" pitchFamily="18" charset="0"/>
                      </a:rPr>
                      <m:t>−1</m:t>
                    </m:r>
                  </m:oMath>
                </a14:m>
                <a:r>
                  <a:rPr lang="en-US" sz="2000" dirty="0">
                    <a:latin typeface="Times New Roman" panose="02020603050405020304" pitchFamily="18" charset="0"/>
                    <a:cs typeface="Times New Roman" panose="02020603050405020304" pitchFamily="18" charset="0"/>
                  </a:rPr>
                  <a:t>, we can generate the table efficiently using dynamic programming:</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function </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𝑓</m:t>
                    </m:r>
                  </m:oMath>
                </a14:m>
                <a:r>
                  <a:rPr lang="en-US" sz="2000" dirty="0">
                    <a:latin typeface="Times New Roman" panose="02020603050405020304" pitchFamily="18" charset="0"/>
                    <a:cs typeface="Times New Roman" panose="02020603050405020304" pitchFamily="18" charset="0"/>
                  </a:rPr>
                  <a:t> will depend on the type of query. For range sum queries it will compute the sum, for range minimum queries it will compute the minimum.</a:t>
                </a:r>
              </a:p>
              <a:p>
                <a:r>
                  <a:rPr lang="en-US" sz="2000" dirty="0">
                    <a:latin typeface="Times New Roman" panose="02020603050405020304" pitchFamily="18" charset="0"/>
                    <a:cs typeface="Times New Roman" panose="02020603050405020304" pitchFamily="18" charset="0"/>
                  </a:rPr>
                  <a:t>The time complexity of the precomputation is </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𝑂</m:t>
                    </m:r>
                    <m:r>
                      <a:rPr lang="en-US" sz="2000" i="1" dirty="0" smtClean="0">
                        <a:latin typeface="Cambria Math" panose="02040503050406030204" pitchFamily="18" charset="0"/>
                        <a:cs typeface="Times New Roman" panose="02020603050405020304" pitchFamily="18" charset="0"/>
                      </a:rPr>
                      <m:t>(</m:t>
                    </m:r>
                    <m:r>
                      <a:rPr lang="en-US" sz="2000" b="0" i="1" dirty="0" smtClean="0">
                        <a:latin typeface="Cambria Math" panose="02040503050406030204" pitchFamily="18" charset="0"/>
                        <a:cs typeface="Times New Roman" panose="02020603050405020304" pitchFamily="18" charset="0"/>
                      </a:rPr>
                      <m:t>𝑛</m:t>
                    </m:r>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2000" i="0" dirty="0" err="1">
                        <a:latin typeface="Cambria Math" panose="02040503050406030204" pitchFamily="18" charset="0"/>
                        <a:cs typeface="Times New Roman" panose="02020603050405020304" pitchFamily="18" charset="0"/>
                      </a:rPr>
                      <m:t>log</m:t>
                    </m:r>
                    <m:r>
                      <a:rPr lang="en-US" sz="2000" b="0" i="1" dirty="0" smtClean="0">
                        <a:latin typeface="Cambria Math" panose="02040503050406030204" pitchFamily="18" charset="0"/>
                        <a:cs typeface="Times New Roman" panose="02020603050405020304" pitchFamily="18" charset="0"/>
                      </a:rPr>
                      <m:t>⁡(</m:t>
                    </m:r>
                    <m:r>
                      <a:rPr lang="en-US" sz="2000" b="0" i="1" dirty="0" smtClean="0">
                        <a:latin typeface="Cambria Math" panose="02040503050406030204" pitchFamily="18" charset="0"/>
                        <a:cs typeface="Times New Roman" panose="02020603050405020304" pitchFamily="18" charset="0"/>
                      </a:rPr>
                      <m:t>𝑛</m:t>
                    </m:r>
                    <m:r>
                      <a:rPr lang="en-US" sz="2000" b="0" i="1" dirty="0" smtClean="0">
                        <a:latin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7246DC7D-C632-469A-AAF4-A501E212D78E}"/>
                  </a:ext>
                </a:extLst>
              </p:cNvPr>
              <p:cNvSpPr>
                <a:spLocks noGrp="1" noRot="1" noChangeAspect="1" noMove="1" noResize="1" noEditPoints="1" noAdjustHandles="1" noChangeArrowheads="1" noChangeShapeType="1" noTextEdit="1"/>
              </p:cNvSpPr>
              <p:nvPr>
                <p:ph idx="1"/>
              </p:nvPr>
            </p:nvSpPr>
            <p:spPr>
              <a:blipFill>
                <a:blip r:embed="rId2"/>
                <a:stretch>
                  <a:fillRect l="-522" t="-112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pic>
        <p:nvPicPr>
          <p:cNvPr id="6" name="Picture 5">
            <a:extLst>
              <a:ext uri="{FF2B5EF4-FFF2-40B4-BE49-F238E27FC236}">
                <a16:creationId xmlns:a16="http://schemas.microsoft.com/office/drawing/2014/main" id="{BBAA1607-27E6-4F81-B55D-B35B7EB46C57}"/>
              </a:ext>
            </a:extLst>
          </p:cNvPr>
          <p:cNvPicPr>
            <a:picLocks noChangeAspect="1"/>
          </p:cNvPicPr>
          <p:nvPr/>
        </p:nvPicPr>
        <p:blipFill>
          <a:blip r:embed="rId3"/>
          <a:stretch>
            <a:fillRect/>
          </a:stretch>
        </p:blipFill>
        <p:spPr>
          <a:xfrm>
            <a:off x="2119312" y="2855649"/>
            <a:ext cx="7953375" cy="1781175"/>
          </a:xfrm>
          <a:prstGeom prst="rect">
            <a:avLst/>
          </a:prstGeom>
          <a:effectLst>
            <a:glow rad="228600">
              <a:schemeClr val="tx1">
                <a:alpha val="40000"/>
              </a:schemeClr>
            </a:glow>
          </a:effectLst>
        </p:spPr>
      </p:pic>
    </p:spTree>
    <p:extLst>
      <p:ext uri="{BB962C8B-B14F-4D97-AF65-F5344CB8AC3E}">
        <p14:creationId xmlns:p14="http://schemas.microsoft.com/office/powerpoint/2010/main" val="187234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Sparse table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Range Sum </a:t>
            </a:r>
            <a:r>
              <a:rPr lang="en-US" dirty="0" smtClean="0">
                <a:latin typeface="Times New Roman" panose="02020603050405020304" pitchFamily="18" charset="0"/>
                <a:cs typeface="Times New Roman" panose="02020603050405020304" pitchFamily="18" charset="0"/>
              </a:rPr>
              <a:t>Query</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Idea.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For this type of queries, we want to find the sum of all values in a range. </a:t>
                </a:r>
              </a:p>
              <a:p>
                <a:r>
                  <a:rPr lang="en-US" sz="2400" dirty="0">
                    <a:latin typeface="Times New Roman" panose="02020603050405020304" pitchFamily="18" charset="0"/>
                    <a:cs typeface="Times New Roman" panose="02020603050405020304" pitchFamily="18" charset="0"/>
                  </a:rPr>
                  <a:t>Therefore the natural definition of the function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𝑓</m:t>
                    </m:r>
                  </m:oMath>
                </a14:m>
                <a:r>
                  <a:rPr lang="en-US" sz="2400" dirty="0">
                    <a:latin typeface="Times New Roman" panose="02020603050405020304" pitchFamily="18" charset="0"/>
                    <a:cs typeface="Times New Roman" panose="02020603050405020304" pitchFamily="18" charset="0"/>
                  </a:rPr>
                  <a:t> is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𝑓</m:t>
                    </m:r>
                    <m:r>
                      <a:rPr lang="en-US" sz="2400" i="1" dirty="0" smtClean="0">
                        <a:latin typeface="Cambria Math" panose="02040503050406030204" pitchFamily="18" charset="0"/>
                        <a:cs typeface="Times New Roman" panose="02020603050405020304" pitchFamily="18" charset="0"/>
                      </a:rPr>
                      <m:t>(</m:t>
                    </m:r>
                    <m:r>
                      <a:rPr lang="en-US" sz="2400" i="1" dirty="0" err="1">
                        <a:latin typeface="Cambria Math" panose="02040503050406030204" pitchFamily="18" charset="0"/>
                        <a:cs typeface="Times New Roman" panose="02020603050405020304" pitchFamily="18" charset="0"/>
                      </a:rPr>
                      <m:t>𝑥</m:t>
                    </m:r>
                    <m:r>
                      <a:rPr lang="en-US" sz="2400" i="1" dirty="0" err="1">
                        <a:latin typeface="Cambria Math" panose="02040503050406030204" pitchFamily="18" charset="0"/>
                        <a:cs typeface="Times New Roman" panose="02020603050405020304" pitchFamily="18" charset="0"/>
                      </a:rPr>
                      <m:t>,</m:t>
                    </m:r>
                    <m:r>
                      <a:rPr lang="en-US" sz="2400" i="1" dirty="0" err="1">
                        <a:latin typeface="Cambria Math" panose="02040503050406030204" pitchFamily="18" charset="0"/>
                        <a:cs typeface="Times New Roman" panose="02020603050405020304" pitchFamily="18" charset="0"/>
                      </a:rPr>
                      <m:t>𝑦</m:t>
                    </m:r>
                    <m:r>
                      <a:rPr lang="en-US" sz="2400" i="1" dirty="0">
                        <a:latin typeface="Cambria Math" panose="02040503050406030204" pitchFamily="18" charset="0"/>
                        <a:cs typeface="Times New Roman" panose="02020603050405020304" pitchFamily="18" charset="0"/>
                      </a:rPr>
                      <m:t>)=</m:t>
                    </m:r>
                    <m:r>
                      <a:rPr lang="en-US" sz="2400" i="1" dirty="0" err="1">
                        <a:latin typeface="Cambria Math" panose="02040503050406030204" pitchFamily="18" charset="0"/>
                        <a:cs typeface="Times New Roman" panose="02020603050405020304" pitchFamily="18" charset="0"/>
                      </a:rPr>
                      <m:t>𝑥</m:t>
                    </m:r>
                    <m:r>
                      <a:rPr lang="en-US" sz="2400" i="1" dirty="0" err="1">
                        <a:latin typeface="Cambria Math" panose="02040503050406030204" pitchFamily="18" charset="0"/>
                        <a:cs typeface="Times New Roman" panose="02020603050405020304" pitchFamily="18" charset="0"/>
                      </a:rPr>
                      <m:t>+</m:t>
                    </m:r>
                    <m:r>
                      <a:rPr lang="en-US" sz="2400" i="1" dirty="0" err="1">
                        <a:latin typeface="Cambria Math" panose="02040503050406030204" pitchFamily="18" charset="0"/>
                        <a:cs typeface="Times New Roman" panose="02020603050405020304" pitchFamily="18" charset="0"/>
                      </a:rPr>
                      <m:t>𝑦</m:t>
                    </m:r>
                  </m:oMath>
                </a14:m>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To answer the sum query for the range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m:t>
                    </m:r>
                    <m:r>
                      <a:rPr lang="en-US" sz="2400" i="1" dirty="0" err="1" smtClean="0">
                        <a:latin typeface="Cambria Math" panose="02040503050406030204" pitchFamily="18" charset="0"/>
                        <a:cs typeface="Times New Roman" panose="02020603050405020304" pitchFamily="18" charset="0"/>
                      </a:rPr>
                      <m:t>𝑙</m:t>
                    </m:r>
                    <m:r>
                      <a:rPr lang="en-US" sz="2400" i="1" dirty="0" err="1" smtClean="0">
                        <a:latin typeface="Cambria Math" panose="02040503050406030204" pitchFamily="18" charset="0"/>
                        <a:cs typeface="Times New Roman" panose="02020603050405020304" pitchFamily="18" charset="0"/>
                      </a:rPr>
                      <m:t>,</m:t>
                    </m:r>
                    <m:r>
                      <a:rPr lang="en-US" sz="2400" i="1" dirty="0" err="1" smtClean="0">
                        <a:latin typeface="Cambria Math" panose="02040503050406030204" pitchFamily="18" charset="0"/>
                        <a:cs typeface="Times New Roman" panose="02020603050405020304" pitchFamily="18" charset="0"/>
                      </a:rPr>
                      <m:t>𝑟</m:t>
                    </m:r>
                    <m:r>
                      <a:rPr lang="en-US" sz="2400" i="1" dirty="0"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we iterate over all powers of two, starting from the biggest one.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As soon as a power of two </a:t>
                </a:r>
                <a14:m>
                  <m:oMath xmlns:m="http://schemas.openxmlformats.org/officeDocument/2006/math">
                    <m:sSup>
                      <m:sSupPr>
                        <m:ctrlPr>
                          <a:rPr lang="en-US" sz="2400" b="0" i="1" dirty="0" smtClean="0">
                            <a:latin typeface="Cambria Math" panose="02040503050406030204" pitchFamily="18" charset="0"/>
                            <a:cs typeface="Times New Roman" panose="02020603050405020304" pitchFamily="18" charset="0"/>
                          </a:rPr>
                        </m:ctrlPr>
                      </m:sSupPr>
                      <m:e>
                        <m:r>
                          <a:rPr lang="en-US" sz="2400" i="1" dirty="0" smtClean="0">
                            <a:latin typeface="Cambria Math" panose="02040503050406030204" pitchFamily="18" charset="0"/>
                            <a:cs typeface="Times New Roman" panose="02020603050405020304" pitchFamily="18" charset="0"/>
                          </a:rPr>
                          <m:t>2</m:t>
                        </m:r>
                      </m:e>
                      <m:sup>
                        <m:r>
                          <a:rPr lang="en-US" sz="2400" i="1" dirty="0" smtClean="0">
                            <a:latin typeface="Cambria Math" panose="02040503050406030204" pitchFamily="18" charset="0"/>
                            <a:cs typeface="Times New Roman" panose="02020603050405020304" pitchFamily="18" charset="0"/>
                          </a:rPr>
                          <m:t>𝑗</m:t>
                        </m:r>
                      </m:sup>
                    </m:sSup>
                  </m:oMath>
                </a14:m>
                <a:r>
                  <a:rPr lang="en-US" sz="2400" dirty="0">
                    <a:latin typeface="Times New Roman" panose="02020603050405020304" pitchFamily="18" charset="0"/>
                    <a:cs typeface="Times New Roman" panose="02020603050405020304" pitchFamily="18" charset="0"/>
                  </a:rPr>
                  <a:t> is smaller or equal to the length of the range </a:t>
                </a:r>
                <a:r>
                  <a:rPr lang="en-US" sz="2400" i="1" dirty="0">
                    <a:latin typeface="Cambria Math" panose="02040503050406030204" pitchFamily="18" charset="0"/>
                    <a:cs typeface="Times New Roman" panose="02020603050405020304" pitchFamily="18" charset="0"/>
                  </a:rPr>
                  <a:t/>
                </a:r>
                <a:br>
                  <a:rPr lang="en-US" sz="2400" i="1" dirty="0">
                    <a:latin typeface="Cambria Math" panose="02040503050406030204" pitchFamily="18" charset="0"/>
                    <a:cs typeface="Times New Roman" panose="02020603050405020304" pitchFamily="18" charset="0"/>
                  </a:rPr>
                </a:br>
                <a14:m>
                  <m:oMath xmlns:m="http://schemas.openxmlformats.org/officeDocument/2006/math">
                    <m:r>
                      <a:rPr lang="en-US" sz="240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𝑟</m:t>
                    </m:r>
                    <m:r>
                      <a:rPr lang="en-US" sz="240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𝑙</m:t>
                    </m:r>
                    <m:r>
                      <a:rPr lang="en-US" sz="2400" i="1" dirty="0" smtClean="0">
                        <a:latin typeface="Cambria Math" panose="02040503050406030204" pitchFamily="18" charset="0"/>
                        <a:cs typeface="Times New Roman" panose="02020603050405020304" pitchFamily="18" charset="0"/>
                      </a:rPr>
                      <m:t>+1)</m:t>
                    </m:r>
                  </m:oMath>
                </a14:m>
                <a:r>
                  <a:rPr lang="en-US" sz="2400" dirty="0">
                    <a:latin typeface="Times New Roman" panose="02020603050405020304" pitchFamily="18" charset="0"/>
                    <a:cs typeface="Times New Roman" panose="02020603050405020304" pitchFamily="18" charset="0"/>
                  </a:rPr>
                  <a:t>, we process the first part of range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𝑙</m:t>
                    </m:r>
                    <m:r>
                      <a:rPr lang="en-US" sz="240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𝑙</m:t>
                    </m:r>
                    <m:r>
                      <a:rPr lang="en-US" sz="2400" i="1" dirty="0" smtClean="0">
                        <a:latin typeface="Cambria Math" panose="02040503050406030204" pitchFamily="18" charset="0"/>
                        <a:cs typeface="Times New Roman" panose="02020603050405020304" pitchFamily="18" charset="0"/>
                      </a:rPr>
                      <m:t>+</m:t>
                    </m:r>
                    <m:sSup>
                      <m:sSupPr>
                        <m:ctrlPr>
                          <a:rPr lang="en-US" sz="2400" b="0" i="1" dirty="0" smtClean="0">
                            <a:latin typeface="Cambria Math" panose="02040503050406030204" pitchFamily="18" charset="0"/>
                            <a:cs typeface="Times New Roman" panose="02020603050405020304" pitchFamily="18" charset="0"/>
                          </a:rPr>
                        </m:ctrlPr>
                      </m:sSupPr>
                      <m:e>
                        <m:r>
                          <a:rPr lang="en-US" sz="2400" i="1" dirty="0" smtClean="0">
                            <a:latin typeface="Cambria Math" panose="02040503050406030204" pitchFamily="18" charset="0"/>
                            <a:cs typeface="Times New Roman" panose="02020603050405020304" pitchFamily="18" charset="0"/>
                          </a:rPr>
                          <m:t>2</m:t>
                        </m:r>
                      </m:e>
                      <m:sup>
                        <m:r>
                          <a:rPr lang="en-US" sz="2400" i="1" dirty="0" smtClean="0">
                            <a:latin typeface="Cambria Math" panose="02040503050406030204" pitchFamily="18" charset="0"/>
                            <a:cs typeface="Times New Roman" panose="02020603050405020304" pitchFamily="18" charset="0"/>
                          </a:rPr>
                          <m:t>𝑗</m:t>
                        </m:r>
                      </m:sup>
                    </m:sSup>
                    <m:r>
                      <a:rPr lang="en-US" sz="2400" i="1" dirty="0" smtClean="0">
                        <a:latin typeface="Cambria Math" panose="02040503050406030204" pitchFamily="18" charset="0"/>
                        <a:cs typeface="Times New Roman" panose="02020603050405020304" pitchFamily="18" charset="0"/>
                      </a:rPr>
                      <m:t>−1]</m:t>
                    </m:r>
                  </m:oMath>
                </a14:m>
                <a:r>
                  <a:rPr lang="en-US" sz="2400" dirty="0">
                    <a:latin typeface="Times New Roman" panose="02020603050405020304" pitchFamily="18" charset="0"/>
                    <a:cs typeface="Times New Roman" panose="02020603050405020304" pitchFamily="18" charset="0"/>
                  </a:rPr>
                  <a:t>, and continue with the remaining range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𝑙</m:t>
                    </m:r>
                    <m:r>
                      <a:rPr lang="en-US" sz="2400" i="1" dirty="0" smtClean="0">
                        <a:latin typeface="Cambria Math" panose="02040503050406030204" pitchFamily="18" charset="0"/>
                        <a:cs typeface="Times New Roman" panose="02020603050405020304" pitchFamily="18" charset="0"/>
                      </a:rPr>
                      <m:t>+</m:t>
                    </m:r>
                    <m:sSup>
                      <m:sSupPr>
                        <m:ctrlPr>
                          <a:rPr lang="en-US" sz="2400" b="0" i="1" dirty="0" smtClean="0">
                            <a:latin typeface="Cambria Math" panose="02040503050406030204" pitchFamily="18" charset="0"/>
                            <a:cs typeface="Times New Roman" panose="02020603050405020304" pitchFamily="18" charset="0"/>
                          </a:rPr>
                        </m:ctrlPr>
                      </m:sSupPr>
                      <m:e>
                        <m:r>
                          <a:rPr lang="en-US" sz="2400" i="1" dirty="0" smtClean="0">
                            <a:latin typeface="Cambria Math" panose="02040503050406030204" pitchFamily="18" charset="0"/>
                            <a:cs typeface="Times New Roman" panose="02020603050405020304" pitchFamily="18" charset="0"/>
                          </a:rPr>
                          <m:t>2</m:t>
                        </m:r>
                      </m:e>
                      <m:sup>
                        <m:r>
                          <a:rPr lang="en-US" sz="2400" i="1" dirty="0" smtClean="0">
                            <a:latin typeface="Cambria Math" panose="02040503050406030204" pitchFamily="18" charset="0"/>
                            <a:cs typeface="Times New Roman" panose="02020603050405020304" pitchFamily="18" charset="0"/>
                          </a:rPr>
                          <m:t>𝑗</m:t>
                        </m:r>
                      </m:sup>
                    </m:sSup>
                    <m:r>
                      <a:rPr lang="en-US" sz="240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𝑟</m:t>
                    </m:r>
                    <m:r>
                      <a:rPr lang="en-US" sz="2400" i="1" dirty="0"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7246DC7D-C632-469A-AAF4-A501E212D78E}"/>
                  </a:ext>
                </a:extLst>
              </p:cNvPr>
              <p:cNvSpPr>
                <a:spLocks noGrp="1" noRot="1" noChangeAspect="1" noMove="1" noResize="1" noEditPoints="1" noAdjustHandles="1" noChangeArrowheads="1" noChangeShapeType="1" noTextEdit="1"/>
              </p:cNvSpPr>
              <p:nvPr>
                <p:ph idx="1"/>
              </p:nvPr>
            </p:nvSpPr>
            <p:spPr>
              <a:blipFill>
                <a:blip r:embed="rId2"/>
                <a:stretch>
                  <a:fillRect l="-812" t="-1961" r="-69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306809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Sparse table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Range Sum </a:t>
            </a:r>
            <a:r>
              <a:rPr lang="en-US" dirty="0" smtClean="0">
                <a:latin typeface="Times New Roman" panose="02020603050405020304" pitchFamily="18" charset="0"/>
                <a:cs typeface="Times New Roman" panose="02020603050405020304" pitchFamily="18" charset="0"/>
              </a:rPr>
              <a:t>Query: </a:t>
            </a:r>
            <a:r>
              <a:rPr lang="en-US" dirty="0">
                <a:latin typeface="Times New Roman" panose="02020603050405020304" pitchFamily="18" charset="0"/>
                <a:cs typeface="Times New Roman" panose="02020603050405020304" pitchFamily="18" charset="0"/>
              </a:rPr>
              <a:t>Implementation.</a:t>
            </a:r>
          </a:p>
        </p:txBody>
      </p:sp>
      <p:pic>
        <p:nvPicPr>
          <p:cNvPr id="5" name="Content Placeholder 4">
            <a:extLst>
              <a:ext uri="{FF2B5EF4-FFF2-40B4-BE49-F238E27FC236}">
                <a16:creationId xmlns:a16="http://schemas.microsoft.com/office/drawing/2014/main" id="{2BAF2964-1D29-4913-ACED-BC6C89EB4A4D}"/>
              </a:ext>
            </a:extLst>
          </p:cNvPr>
          <p:cNvPicPr>
            <a:picLocks noGrp="1" noChangeAspect="1"/>
          </p:cNvPicPr>
          <p:nvPr>
            <p:ph idx="1"/>
          </p:nvPr>
        </p:nvPicPr>
        <p:blipFill>
          <a:blip r:embed="rId2"/>
          <a:stretch>
            <a:fillRect/>
          </a:stretch>
        </p:blipFill>
        <p:spPr>
          <a:xfrm>
            <a:off x="3667222" y="1969397"/>
            <a:ext cx="4857556" cy="3400289"/>
          </a:xfrm>
          <a:prstGeom prst="rect">
            <a:avLst/>
          </a:prstGeom>
          <a:effectLst>
            <a:glow rad="228600">
              <a:schemeClr val="tx1">
                <a:alpha val="40000"/>
              </a:schemeClr>
            </a:glow>
          </a:effectLst>
        </p:spPr>
      </p:pic>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EAEDE060-E5F7-4359-B64A-796B7B8DC4C6}"/>
                  </a:ext>
                </a:extLst>
              </p:cNvPr>
              <p:cNvSpPr txBox="1">
                <a:spLocks/>
              </p:cNvSpPr>
              <p:nvPr/>
            </p:nvSpPr>
            <p:spPr>
              <a:xfrm>
                <a:off x="838200" y="5648395"/>
                <a:ext cx="10515600" cy="5285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Time complexity for a Range Sum Query is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𝑂</m:t>
                    </m:r>
                    <m:r>
                      <a:rPr lang="en-US" sz="2400" i="1" dirty="0" smtClean="0">
                        <a:latin typeface="Cambria Math" panose="02040503050406030204" pitchFamily="18" charset="0"/>
                        <a:cs typeface="Times New Roman" panose="02020603050405020304" pitchFamily="18" charset="0"/>
                      </a:rPr>
                      <m:t>(</m:t>
                    </m:r>
                    <m:r>
                      <a:rPr lang="en-US" sz="2400" i="1" dirty="0" smtClean="0">
                        <a:latin typeface="Cambria Math" panose="02040503050406030204" pitchFamily="18" charset="0"/>
                        <a:cs typeface="Times New Roman" panose="02020603050405020304" pitchFamily="18" charset="0"/>
                      </a:rPr>
                      <m:t>𝑘</m:t>
                    </m:r>
                    <m:r>
                      <a:rPr lang="en-US" sz="2400" i="1" dirty="0" smtClean="0">
                        <a:latin typeface="Cambria Math" panose="02040503050406030204" pitchFamily="18" charset="0"/>
                        <a:cs typeface="Times New Roman" panose="02020603050405020304" pitchFamily="18" charset="0"/>
                      </a:rPr>
                      <m:t>)=</m:t>
                    </m:r>
                    <m:r>
                      <a:rPr lang="en-US" sz="2400" i="1" dirty="0" smtClean="0">
                        <a:latin typeface="Cambria Math" panose="02040503050406030204" pitchFamily="18" charset="0"/>
                        <a:cs typeface="Times New Roman" panose="02020603050405020304" pitchFamily="18" charset="0"/>
                      </a:rPr>
                      <m:t>𝑂</m:t>
                    </m:r>
                    <m:r>
                      <a:rPr lang="en-US" sz="2400" i="1" dirty="0" smtClean="0">
                        <a:latin typeface="Cambria Math" panose="02040503050406030204" pitchFamily="18" charset="0"/>
                        <a:cs typeface="Times New Roman" panose="02020603050405020304" pitchFamily="18" charset="0"/>
                      </a:rPr>
                      <m:t>(</m:t>
                    </m:r>
                    <m:r>
                      <m:rPr>
                        <m:sty m:val="p"/>
                      </m:rPr>
                      <a:rPr lang="en-US" sz="2400" i="1" dirty="0" smtClean="0">
                        <a:latin typeface="Cambria Math" panose="02040503050406030204" pitchFamily="18" charset="0"/>
                        <a:cs typeface="Times New Roman" panose="02020603050405020304" pitchFamily="18" charset="0"/>
                      </a:rPr>
                      <m:t>log</m:t>
                    </m:r>
                    <m:r>
                      <a:rPr lang="en-US" sz="2400" i="1" dirty="0" smtClean="0">
                        <a:latin typeface="Cambria Math" panose="02040503050406030204" pitchFamily="18" charset="0"/>
                        <a:cs typeface="Times New Roman" panose="02020603050405020304" pitchFamily="18" charset="0"/>
                      </a:rPr>
                      <m:t>⁡(</m:t>
                    </m:r>
                    <m:r>
                      <a:rPr lang="en-US" sz="2400" i="1" dirty="0" err="1">
                        <a:latin typeface="Cambria Math" panose="02040503050406030204" pitchFamily="18" charset="0"/>
                        <a:cs typeface="Times New Roman" panose="02020603050405020304" pitchFamily="18" charset="0"/>
                      </a:rPr>
                      <m:t>𝑚𝑎𝑥𝑛</m:t>
                    </m:r>
                    <m:r>
                      <a:rPr lang="en-US" sz="2400" i="1" dirty="0">
                        <a:latin typeface="Cambria Math" panose="02040503050406030204" pitchFamily="18" charset="0"/>
                        <a:cs typeface="Times New Roman" panose="02020603050405020304" pitchFamily="18" charset="0"/>
                      </a:rPr>
                      <m:t>)).</m:t>
                    </m:r>
                  </m:oMath>
                </a14:m>
                <a:endParaRPr lang="en-US" sz="2400" dirty="0">
                  <a:latin typeface="Times New Roman" panose="02020603050405020304" pitchFamily="18" charset="0"/>
                  <a:cs typeface="Times New Roman" panose="02020603050405020304" pitchFamily="18" charset="0"/>
                </a:endParaRPr>
              </a:p>
            </p:txBody>
          </p:sp>
        </mc:Choice>
        <mc:Fallback xmlns="">
          <p:sp>
            <p:nvSpPr>
              <p:cNvPr id="6" name="Content Placeholder 2">
                <a:extLst>
                  <a:ext uri="{FF2B5EF4-FFF2-40B4-BE49-F238E27FC236}">
                    <a16:creationId xmlns:a16="http://schemas.microsoft.com/office/drawing/2014/main" id="{EAEDE060-E5F7-4359-B64A-796B7B8DC4C6}"/>
                  </a:ext>
                </a:extLst>
              </p:cNvPr>
              <p:cNvSpPr txBox="1">
                <a:spLocks noRot="1" noChangeAspect="1" noMove="1" noResize="1" noEditPoints="1" noAdjustHandles="1" noChangeArrowheads="1" noChangeShapeType="1" noTextEdit="1"/>
              </p:cNvSpPr>
              <p:nvPr/>
            </p:nvSpPr>
            <p:spPr>
              <a:xfrm>
                <a:off x="838200" y="5648395"/>
                <a:ext cx="10515600" cy="528568"/>
              </a:xfrm>
              <a:prstGeom prst="rect">
                <a:avLst/>
              </a:prstGeom>
              <a:blipFill>
                <a:blip r:embed="rId3"/>
                <a:stretch>
                  <a:fillRect l="-812" t="-16279" b="-6977"/>
                </a:stretch>
              </a:blipFill>
            </p:spPr>
            <p:txBody>
              <a:bodyPr/>
              <a:lstStyle/>
              <a:p>
                <a:r>
                  <a:rPr lang="en-US">
                    <a:noFill/>
                  </a:rPr>
                  <a:t> </a:t>
                </a:r>
              </a:p>
            </p:txBody>
          </p:sp>
        </mc:Fallback>
      </mc:AlternateContent>
    </p:spTree>
    <p:extLst>
      <p:ext uri="{BB962C8B-B14F-4D97-AF65-F5344CB8AC3E}">
        <p14:creationId xmlns:p14="http://schemas.microsoft.com/office/powerpoint/2010/main" val="3882665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Sparse table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Range Minimum Query (RMQ)</a:t>
            </a:r>
          </a:p>
        </p:txBody>
      </p:sp>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These are the queries where the Sparse Table shines. </a:t>
            </a:r>
          </a:p>
          <a:p>
            <a:r>
              <a:rPr lang="en-US" sz="2400" dirty="0">
                <a:latin typeface="Times New Roman" panose="02020603050405020304" pitchFamily="18" charset="0"/>
                <a:cs typeface="Times New Roman" panose="02020603050405020304" pitchFamily="18" charset="0"/>
              </a:rPr>
              <a:t>When computing the minimum of a range, it doesn't matter if we process a value in the range once or twice. </a:t>
            </a:r>
          </a:p>
          <a:p>
            <a:r>
              <a:rPr lang="en-US" sz="2400" dirty="0">
                <a:latin typeface="Times New Roman" panose="02020603050405020304" pitchFamily="18" charset="0"/>
                <a:cs typeface="Times New Roman" panose="02020603050405020304" pitchFamily="18" charset="0"/>
              </a:rPr>
              <a:t>Therefore instead of splitting a range into multiple ranges, we can also split the range into only two overlapping ranges with power of two length. </a:t>
            </a:r>
          </a:p>
          <a:p>
            <a:r>
              <a:rPr lang="en-US" sz="2400" dirty="0">
                <a:latin typeface="Times New Roman" panose="02020603050405020304" pitchFamily="18" charset="0"/>
                <a:cs typeface="Times New Roman" panose="02020603050405020304" pitchFamily="18" charset="0"/>
              </a:rPr>
              <a:t>E.g. we can split the range [1,6] into the ranges [1,4] and [3,6]. </a:t>
            </a:r>
          </a:p>
          <a:p>
            <a:r>
              <a:rPr lang="en-US" sz="2400" dirty="0">
                <a:latin typeface="Times New Roman" panose="02020603050405020304" pitchFamily="18" charset="0"/>
                <a:cs typeface="Times New Roman" panose="02020603050405020304" pitchFamily="18" charset="0"/>
              </a:rPr>
              <a:t>The range minimum of [1,6] is clearly the same as the minimum of the range minimum of [1,4] and the range minimum of [3,6]. </a:t>
            </a:r>
          </a:p>
        </p:txBody>
      </p:sp>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216819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601</Words>
  <Application>Microsoft Office PowerPoint</Application>
  <PresentationFormat>Широкоэкранный</PresentationFormat>
  <Paragraphs>75</Paragraphs>
  <Slides>11</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11</vt:i4>
      </vt:variant>
    </vt:vector>
  </HeadingPairs>
  <TitlesOfParts>
    <vt:vector size="17" baseType="lpstr">
      <vt:lpstr>Arial</vt:lpstr>
      <vt:lpstr>Calibri</vt:lpstr>
      <vt:lpstr>Calibri Light</vt:lpstr>
      <vt:lpstr>Cambria Math</vt:lpstr>
      <vt:lpstr>Times New Roman</vt:lpstr>
      <vt:lpstr>Тема Office</vt:lpstr>
      <vt:lpstr>Sparse table</vt:lpstr>
      <vt:lpstr>Sparse table</vt:lpstr>
      <vt:lpstr>Sparse table Idea</vt:lpstr>
      <vt:lpstr>Sparse table Idea</vt:lpstr>
      <vt:lpstr>Sparse table Precomputation</vt:lpstr>
      <vt:lpstr>Sparse table Creation</vt:lpstr>
      <vt:lpstr>Sparse table Range Sum Query: Idea.</vt:lpstr>
      <vt:lpstr>Sparse table Range Sum Query: Implementation.</vt:lpstr>
      <vt:lpstr>Sparse table Range Minimum Query (RMQ)</vt:lpstr>
      <vt:lpstr>Sparse table Range Minimum Query (RMQ)</vt:lpstr>
      <vt:lpstr>Sparse table Range Minimum Query (RMQ)</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Sparse table</dc:title>
  <dc:creator>Levonog</dc:creator>
  <cp:lastModifiedBy>Levonog</cp:lastModifiedBy>
  <cp:revision>1</cp:revision>
  <dcterms:created xsi:type="dcterms:W3CDTF">2021-07-10T19:15:25Z</dcterms:created>
  <dcterms:modified xsi:type="dcterms:W3CDTF">2021-07-10T19:15:29Z</dcterms:modified>
</cp:coreProperties>
</file>