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5"/>
  </p:notesMasterIdLst>
  <p:sldIdLst>
    <p:sldId id="496" r:id="rId2"/>
    <p:sldId id="497" r:id="rId3"/>
    <p:sldId id="465" r:id="rId4"/>
    <p:sldId id="466" r:id="rId5"/>
    <p:sldId id="469" r:id="rId6"/>
    <p:sldId id="471" r:id="rId7"/>
    <p:sldId id="475" r:id="rId8"/>
    <p:sldId id="476" r:id="rId9"/>
    <p:sldId id="480" r:id="rId10"/>
    <p:sldId id="485" r:id="rId11"/>
    <p:sldId id="481" r:id="rId12"/>
    <p:sldId id="487" r:id="rId13"/>
    <p:sldId id="488" r:id="rId14"/>
    <p:sldId id="490" r:id="rId15"/>
    <p:sldId id="526" r:id="rId16"/>
    <p:sldId id="528" r:id="rId17"/>
    <p:sldId id="491" r:id="rId18"/>
    <p:sldId id="492" r:id="rId19"/>
    <p:sldId id="493" r:id="rId20"/>
    <p:sldId id="494" r:id="rId21"/>
    <p:sldId id="499" r:id="rId22"/>
    <p:sldId id="505" r:id="rId23"/>
    <p:sldId id="504" r:id="rId24"/>
    <p:sldId id="506" r:id="rId25"/>
    <p:sldId id="507" r:id="rId26"/>
    <p:sldId id="509" r:id="rId27"/>
    <p:sldId id="511" r:id="rId28"/>
    <p:sldId id="512" r:id="rId29"/>
    <p:sldId id="514" r:id="rId30"/>
    <p:sldId id="539" r:id="rId31"/>
    <p:sldId id="517" r:id="rId32"/>
    <p:sldId id="518" r:id="rId33"/>
    <p:sldId id="541" r:id="rId34"/>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2614">
          <p15:clr>
            <a:srgbClr val="A4A3A4"/>
          </p15:clr>
        </p15:guide>
        <p15:guide id="2" orient="horz" pos="1480">
          <p15:clr>
            <a:srgbClr val="A4A3A4"/>
          </p15:clr>
        </p15:guide>
        <p15:guide id="3" orient="horz" pos="3961">
          <p15:clr>
            <a:srgbClr val="A4A3A4"/>
          </p15:clr>
        </p15:guide>
        <p15:guide id="4" orient="horz" pos="210">
          <p15:clr>
            <a:srgbClr val="A4A3A4"/>
          </p15:clr>
        </p15:guide>
        <p15:guide id="5" pos="295">
          <p15:clr>
            <a:srgbClr val="A4A3A4"/>
          </p15:clr>
        </p15:guide>
        <p15:guide id="6" pos="2880">
          <p15:clr>
            <a:srgbClr val="A4A3A4"/>
          </p15:clr>
        </p15:guide>
        <p15:guide id="7" pos="20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E0FF"/>
    <a:srgbClr val="0000FF"/>
    <a:srgbClr val="00FF00"/>
    <a:srgbClr val="B48900"/>
    <a:srgbClr val="5DD5FF"/>
    <a:srgbClr val="FFDF79"/>
    <a:srgbClr val="FFD9D9"/>
    <a:srgbClr val="79DCFF"/>
    <a:srgbClr val="CDF2FF"/>
    <a:srgbClr val="FFD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7" autoAdjust="0"/>
    <p:restoredTop sz="87030" autoAdjust="0"/>
  </p:normalViewPr>
  <p:slideViewPr>
    <p:cSldViewPr snapToObjects="1">
      <p:cViewPr varScale="1">
        <p:scale>
          <a:sx n="59" d="100"/>
          <a:sy n="59" d="100"/>
        </p:scale>
        <p:origin x="1492" y="52"/>
      </p:cViewPr>
      <p:guideLst>
        <p:guide orient="horz" pos="2614"/>
        <p:guide orient="horz" pos="1480"/>
        <p:guide orient="horz" pos="3961"/>
        <p:guide orient="horz" pos="210"/>
        <p:guide pos="295"/>
        <p:guide pos="2880"/>
        <p:guide pos="2049"/>
      </p:guideLst>
    </p:cSldViewPr>
  </p:slideViewPr>
  <p:outlineViewPr>
    <p:cViewPr>
      <p:scale>
        <a:sx n="33" d="100"/>
        <a:sy n="33" d="100"/>
      </p:scale>
      <p:origin x="0" y="564"/>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列2</c:v>
                </c:pt>
              </c:strCache>
            </c:strRef>
          </c:tx>
          <c:invertIfNegative val="0"/>
          <c:cat>
            <c:strRef>
              <c:f>Sheet1!$A$2:$A$4</c:f>
              <c:strCache>
                <c:ptCount val="3"/>
                <c:pt idx="0">
                  <c:v>Node C</c:v>
                </c:pt>
                <c:pt idx="1">
                  <c:v>Node B</c:v>
                </c:pt>
                <c:pt idx="2">
                  <c:v>Node A</c:v>
                </c:pt>
              </c:strCache>
            </c:strRef>
          </c:cat>
          <c:val>
            <c:numRef>
              <c:f>Sheet1!$B$2:$B$4</c:f>
              <c:numCache>
                <c:formatCode>General</c:formatCode>
                <c:ptCount val="3"/>
                <c:pt idx="0">
                  <c:v>3</c:v>
                </c:pt>
                <c:pt idx="1">
                  <c:v>2</c:v>
                </c:pt>
                <c:pt idx="2">
                  <c:v>1</c:v>
                </c:pt>
              </c:numCache>
            </c:numRef>
          </c:val>
          <c:extLst>
            <c:ext xmlns:c16="http://schemas.microsoft.com/office/drawing/2014/chart" uri="{C3380CC4-5D6E-409C-BE32-E72D297353CC}">
              <c16:uniqueId val="{00000000-12E4-4E47-BB02-77EB506641E5}"/>
            </c:ext>
          </c:extLst>
        </c:ser>
        <c:dLbls>
          <c:showLegendKey val="0"/>
          <c:showVal val="0"/>
          <c:showCatName val="0"/>
          <c:showSerName val="0"/>
          <c:showPercent val="0"/>
          <c:showBubbleSize val="0"/>
        </c:dLbls>
        <c:gapWidth val="150"/>
        <c:axId val="409624576"/>
        <c:axId val="409626112"/>
      </c:barChart>
      <c:catAx>
        <c:axId val="409624576"/>
        <c:scaling>
          <c:orientation val="minMax"/>
        </c:scaling>
        <c:delete val="0"/>
        <c:axPos val="l"/>
        <c:majorGridlines/>
        <c:numFmt formatCode="General" sourceLinked="1"/>
        <c:majorTickMark val="out"/>
        <c:minorTickMark val="none"/>
        <c:tickLblPos val="nextTo"/>
        <c:crossAx val="409626112"/>
        <c:crosses val="autoZero"/>
        <c:auto val="1"/>
        <c:lblAlgn val="ctr"/>
        <c:lblOffset val="100"/>
        <c:noMultiLvlLbl val="0"/>
      </c:catAx>
      <c:valAx>
        <c:axId val="409626112"/>
        <c:scaling>
          <c:orientation val="minMax"/>
        </c:scaling>
        <c:delete val="1"/>
        <c:axPos val="b"/>
        <c:majorGridlines/>
        <c:numFmt formatCode="General" sourceLinked="1"/>
        <c:majorTickMark val="out"/>
        <c:minorTickMark val="none"/>
        <c:tickLblPos val="nextTo"/>
        <c:crossAx val="409624576"/>
        <c:crosses val="autoZero"/>
        <c:crossBetween val="between"/>
      </c:valAx>
    </c:plotArea>
    <c:plotVisOnly val="1"/>
    <c:dispBlanksAs val="gap"/>
    <c:showDLblsOverMax val="0"/>
  </c:chart>
  <c:txPr>
    <a:bodyPr/>
    <a:lstStyle/>
    <a:p>
      <a:pPr>
        <a:defRPr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3DE8E-FDD3-4876-9DFC-43397245D09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30D402EC-E4AA-4ECF-8778-55C12051298D}">
      <dgm:prSet phldrT="[文本]"/>
      <dgm:spPr>
        <a:solidFill>
          <a:srgbClr val="0070C0"/>
        </a:solidFill>
      </dgm:spPr>
      <dgm:t>
        <a:bodyPr/>
        <a:lstStyle/>
        <a:p>
          <a:r>
            <a:rPr lang="zh-CN" altLang="en-US" b="1" dirty="0">
              <a:effectLst/>
              <a:latin typeface="微软雅黑" pitchFamily="34" charset="-122"/>
              <a:ea typeface="微软雅黑" pitchFamily="34" charset="-122"/>
            </a:rPr>
            <a:t>功能需求</a:t>
          </a:r>
        </a:p>
      </dgm:t>
    </dgm:pt>
    <dgm:pt modelId="{EF155383-E7F2-433C-900B-E5D477929891}" type="parTrans" cxnId="{C8F98C00-2989-4466-A808-A109EAA06919}">
      <dgm:prSet/>
      <dgm:spPr/>
      <dgm:t>
        <a:bodyPr/>
        <a:lstStyle/>
        <a:p>
          <a:endParaRPr lang="zh-CN" altLang="en-US">
            <a:effectLst/>
            <a:latin typeface="微软雅黑" pitchFamily="34" charset="-122"/>
            <a:ea typeface="微软雅黑" pitchFamily="34" charset="-122"/>
          </a:endParaRPr>
        </a:p>
      </dgm:t>
    </dgm:pt>
    <dgm:pt modelId="{42C11863-264E-41A1-87E1-D4F44E52C154}" type="sibTrans" cxnId="{C8F98C00-2989-4466-A808-A109EAA06919}">
      <dgm:prSet/>
      <dgm:spPr/>
      <dgm:t>
        <a:bodyPr/>
        <a:lstStyle/>
        <a:p>
          <a:endParaRPr lang="zh-CN" altLang="en-US">
            <a:effectLst/>
            <a:latin typeface="微软雅黑" pitchFamily="34" charset="-122"/>
            <a:ea typeface="微软雅黑" pitchFamily="34" charset="-122"/>
          </a:endParaRPr>
        </a:p>
      </dgm:t>
    </dgm:pt>
    <dgm:pt modelId="{1EACAB41-25B9-4C30-A6C9-3660A3EF0B4F}">
      <dgm:prSet phldrT="[文本]" custT="1"/>
      <dgm:spPr/>
      <dgm:t>
        <a:bodyPr/>
        <a:lstStyle/>
        <a:p>
          <a:r>
            <a:rPr lang="zh-CN" altLang="en-US" sz="2000" b="0" dirty="0">
              <a:effectLst/>
              <a:latin typeface="微软雅黑" pitchFamily="34" charset="-122"/>
              <a:ea typeface="微软雅黑" pitchFamily="34" charset="-122"/>
            </a:rPr>
            <a:t>云存储系统面向多种类型的网络在线存储服务</a:t>
          </a:r>
        </a:p>
      </dgm:t>
    </dgm:pt>
    <dgm:pt modelId="{927563B1-7FB0-45BC-942E-4666EB25CCFC}" type="parTrans" cxnId="{86AA25F9-E20D-4B60-85DD-9285FCCB1C6C}">
      <dgm:prSet/>
      <dgm:spPr/>
      <dgm:t>
        <a:bodyPr/>
        <a:lstStyle/>
        <a:p>
          <a:endParaRPr lang="zh-CN" altLang="en-US">
            <a:effectLst/>
            <a:latin typeface="微软雅黑" pitchFamily="34" charset="-122"/>
            <a:ea typeface="微软雅黑" pitchFamily="34" charset="-122"/>
          </a:endParaRPr>
        </a:p>
      </dgm:t>
    </dgm:pt>
    <dgm:pt modelId="{D75D5DE3-42CB-4027-A024-A21F5CD42E54}" type="sibTrans" cxnId="{86AA25F9-E20D-4B60-85DD-9285FCCB1C6C}">
      <dgm:prSet/>
      <dgm:spPr/>
      <dgm:t>
        <a:bodyPr/>
        <a:lstStyle/>
        <a:p>
          <a:endParaRPr lang="zh-CN" altLang="en-US">
            <a:effectLst/>
            <a:latin typeface="微软雅黑" pitchFamily="34" charset="-122"/>
            <a:ea typeface="微软雅黑" pitchFamily="34" charset="-122"/>
          </a:endParaRPr>
        </a:p>
      </dgm:t>
    </dgm:pt>
    <dgm:pt modelId="{EFBB0391-C2A7-4032-890F-FD931A9F7627}">
      <dgm:prSet phldrT="[文本]" custT="1"/>
      <dgm:spPr/>
      <dgm:t>
        <a:bodyPr/>
        <a:lstStyle/>
        <a:p>
          <a:r>
            <a:rPr lang="zh-CN" altLang="en-US" sz="2000" b="0" dirty="0">
              <a:effectLst/>
              <a:latin typeface="微软雅黑" pitchFamily="34" charset="-122"/>
              <a:ea typeface="微软雅黑" pitchFamily="34" charset="-122"/>
            </a:rPr>
            <a:t>传统存储系统则面向如高性能计算、事务处理等应用</a:t>
          </a:r>
        </a:p>
      </dgm:t>
    </dgm:pt>
    <dgm:pt modelId="{9A19C31E-E5B3-4C8D-8615-D9B39C4A1A20}" type="parTrans" cxnId="{95065F5C-ACFE-4ACF-AF29-C1FF49DD8133}">
      <dgm:prSet/>
      <dgm:spPr/>
      <dgm:t>
        <a:bodyPr/>
        <a:lstStyle/>
        <a:p>
          <a:endParaRPr lang="zh-CN" altLang="en-US">
            <a:effectLst/>
            <a:latin typeface="微软雅黑" pitchFamily="34" charset="-122"/>
            <a:ea typeface="微软雅黑" pitchFamily="34" charset="-122"/>
          </a:endParaRPr>
        </a:p>
      </dgm:t>
    </dgm:pt>
    <dgm:pt modelId="{AAD74A33-E04A-4FB4-8743-AB6FE69DE692}" type="sibTrans" cxnId="{95065F5C-ACFE-4ACF-AF29-C1FF49DD8133}">
      <dgm:prSet/>
      <dgm:spPr/>
      <dgm:t>
        <a:bodyPr/>
        <a:lstStyle/>
        <a:p>
          <a:endParaRPr lang="zh-CN" altLang="en-US">
            <a:effectLst/>
            <a:latin typeface="微软雅黑" pitchFamily="34" charset="-122"/>
            <a:ea typeface="微软雅黑" pitchFamily="34" charset="-122"/>
          </a:endParaRPr>
        </a:p>
      </dgm:t>
    </dgm:pt>
    <dgm:pt modelId="{F17A2EAD-D43F-4025-B0CC-571DA6EE12B8}">
      <dgm:prSet phldrT="[文本]"/>
      <dgm:spPr>
        <a:solidFill>
          <a:srgbClr val="0070C0"/>
        </a:solidFill>
      </dgm:spPr>
      <dgm:t>
        <a:bodyPr/>
        <a:lstStyle/>
        <a:p>
          <a:r>
            <a:rPr lang="zh-CN" altLang="en-US" b="1" dirty="0">
              <a:effectLst/>
              <a:latin typeface="微软雅黑" pitchFamily="34" charset="-122"/>
              <a:ea typeface="微软雅黑" pitchFamily="34" charset="-122"/>
            </a:rPr>
            <a:t>性能需求</a:t>
          </a:r>
        </a:p>
      </dgm:t>
    </dgm:pt>
    <dgm:pt modelId="{0E7144BE-026D-4072-98E1-B755BD9482B9}" type="parTrans" cxnId="{91AC092E-0E31-457B-986B-E40372A1E39F}">
      <dgm:prSet/>
      <dgm:spPr/>
      <dgm:t>
        <a:bodyPr/>
        <a:lstStyle/>
        <a:p>
          <a:endParaRPr lang="zh-CN" altLang="en-US">
            <a:effectLst/>
            <a:latin typeface="微软雅黑" pitchFamily="34" charset="-122"/>
            <a:ea typeface="微软雅黑" pitchFamily="34" charset="-122"/>
          </a:endParaRPr>
        </a:p>
      </dgm:t>
    </dgm:pt>
    <dgm:pt modelId="{3401411C-EB7A-4F2E-91FF-7FD62B9CFB99}" type="sibTrans" cxnId="{91AC092E-0E31-457B-986B-E40372A1E39F}">
      <dgm:prSet/>
      <dgm:spPr/>
      <dgm:t>
        <a:bodyPr/>
        <a:lstStyle/>
        <a:p>
          <a:endParaRPr lang="zh-CN" altLang="en-US">
            <a:effectLst/>
            <a:latin typeface="微软雅黑" pitchFamily="34" charset="-122"/>
            <a:ea typeface="微软雅黑" pitchFamily="34" charset="-122"/>
          </a:endParaRPr>
        </a:p>
      </dgm:t>
    </dgm:pt>
    <dgm:pt modelId="{DC48520E-F827-430A-BF1A-A00930F9E1FA}">
      <dgm:prSet phldrT="[文本]" custT="1"/>
      <dgm:spPr/>
      <dgm:t>
        <a:bodyPr/>
        <a:lstStyle/>
        <a:p>
          <a:r>
            <a:rPr lang="zh-CN" altLang="en-US" sz="2000" b="0" dirty="0">
              <a:effectLst/>
              <a:latin typeface="微软雅黑" pitchFamily="34" charset="-122"/>
              <a:ea typeface="微软雅黑" pitchFamily="34" charset="-122"/>
            </a:rPr>
            <a:t>数据的</a:t>
          </a:r>
          <a:r>
            <a:rPr lang="zh-CN" altLang="en-US" sz="2000" b="0" dirty="0">
              <a:solidFill>
                <a:schemeClr val="tx1"/>
              </a:solidFill>
              <a:effectLst/>
              <a:latin typeface="微软雅黑" pitchFamily="34" charset="-122"/>
              <a:ea typeface="微软雅黑" pitchFamily="34" charset="-122"/>
            </a:rPr>
            <a:t>安全性、可靠性、效率</a:t>
          </a:r>
          <a:r>
            <a:rPr lang="zh-CN" altLang="en-US" sz="2000" b="0" dirty="0">
              <a:effectLst/>
              <a:latin typeface="微软雅黑" pitchFamily="34" charset="-122"/>
              <a:ea typeface="微软雅黑" pitchFamily="34" charset="-122"/>
            </a:rPr>
            <a:t>等技术挑战</a:t>
          </a:r>
        </a:p>
      </dgm:t>
    </dgm:pt>
    <dgm:pt modelId="{5095FFCD-803C-407E-B693-8F2856158752}" type="parTrans" cxnId="{BAB03726-41AC-408A-90AF-C23643DAD43F}">
      <dgm:prSet/>
      <dgm:spPr/>
      <dgm:t>
        <a:bodyPr/>
        <a:lstStyle/>
        <a:p>
          <a:endParaRPr lang="zh-CN" altLang="en-US">
            <a:effectLst/>
            <a:latin typeface="微软雅黑" pitchFamily="34" charset="-122"/>
            <a:ea typeface="微软雅黑" pitchFamily="34" charset="-122"/>
          </a:endParaRPr>
        </a:p>
      </dgm:t>
    </dgm:pt>
    <dgm:pt modelId="{0E4AD413-0ECD-478E-A6DC-4277F6D50F8D}" type="sibTrans" cxnId="{BAB03726-41AC-408A-90AF-C23643DAD43F}">
      <dgm:prSet/>
      <dgm:spPr/>
      <dgm:t>
        <a:bodyPr/>
        <a:lstStyle/>
        <a:p>
          <a:endParaRPr lang="zh-CN" altLang="en-US">
            <a:effectLst/>
            <a:latin typeface="微软雅黑" pitchFamily="34" charset="-122"/>
            <a:ea typeface="微软雅黑" pitchFamily="34" charset="-122"/>
          </a:endParaRPr>
        </a:p>
      </dgm:t>
    </dgm:pt>
    <dgm:pt modelId="{2920616D-14E6-425C-851B-ADDFCA275AF0}">
      <dgm:prSet phldrT="[文本]"/>
      <dgm:spPr>
        <a:solidFill>
          <a:srgbClr val="0070C0"/>
        </a:solidFill>
      </dgm:spPr>
      <dgm:t>
        <a:bodyPr/>
        <a:lstStyle/>
        <a:p>
          <a:r>
            <a:rPr lang="zh-CN" altLang="en-US" b="1" dirty="0">
              <a:effectLst/>
              <a:latin typeface="微软雅黑" pitchFamily="34" charset="-122"/>
              <a:ea typeface="微软雅黑" pitchFamily="34" charset="-122"/>
            </a:rPr>
            <a:t>数据管理</a:t>
          </a:r>
        </a:p>
      </dgm:t>
    </dgm:pt>
    <dgm:pt modelId="{D4EE6169-E439-445E-BDD0-F3EB99DCEEB7}" type="parTrans" cxnId="{6AB2FD3E-129E-4B6D-AD50-0BB48ABD45C0}">
      <dgm:prSet/>
      <dgm:spPr/>
      <dgm:t>
        <a:bodyPr/>
        <a:lstStyle/>
        <a:p>
          <a:endParaRPr lang="zh-CN" altLang="en-US">
            <a:effectLst/>
            <a:latin typeface="微软雅黑" pitchFamily="34" charset="-122"/>
            <a:ea typeface="微软雅黑" pitchFamily="34" charset="-122"/>
          </a:endParaRPr>
        </a:p>
      </dgm:t>
    </dgm:pt>
    <dgm:pt modelId="{A6DD59E0-0E32-4A10-A6DD-012ECC156FC1}" type="sibTrans" cxnId="{6AB2FD3E-129E-4B6D-AD50-0BB48ABD45C0}">
      <dgm:prSet/>
      <dgm:spPr/>
      <dgm:t>
        <a:bodyPr/>
        <a:lstStyle/>
        <a:p>
          <a:endParaRPr lang="zh-CN" altLang="en-US">
            <a:effectLst/>
            <a:latin typeface="微软雅黑" pitchFamily="34" charset="-122"/>
            <a:ea typeface="微软雅黑" pitchFamily="34" charset="-122"/>
          </a:endParaRPr>
        </a:p>
      </dgm:t>
    </dgm:pt>
    <dgm:pt modelId="{AD991838-284F-4330-8237-CBC76D990FA2}">
      <dgm:prSet phldrT="[文本]" custT="1"/>
      <dgm:spPr/>
      <dgm:t>
        <a:bodyPr/>
        <a:lstStyle/>
        <a:p>
          <a:r>
            <a:rPr lang="zh-CN" altLang="en-US" sz="2000" b="0" dirty="0">
              <a:effectLst/>
              <a:latin typeface="微软雅黑" pitchFamily="34" charset="-122"/>
              <a:ea typeface="微软雅黑" pitchFamily="34" charset="-122"/>
            </a:rPr>
            <a:t>云存储系统不仅要提供传统文件访问，还要能够支持</a:t>
          </a:r>
          <a:r>
            <a:rPr lang="zh-CN" altLang="en-US" sz="2000" b="0" dirty="0">
              <a:solidFill>
                <a:schemeClr val="tx1"/>
              </a:solidFill>
              <a:effectLst/>
              <a:latin typeface="微软雅黑" pitchFamily="34" charset="-122"/>
              <a:ea typeface="微软雅黑" pitchFamily="34" charset="-122"/>
            </a:rPr>
            <a:t>海量数据管理</a:t>
          </a:r>
          <a:r>
            <a:rPr lang="zh-CN" altLang="en-US" sz="2000" b="0" dirty="0">
              <a:effectLst/>
              <a:latin typeface="微软雅黑" pitchFamily="34" charset="-122"/>
              <a:ea typeface="微软雅黑" pitchFamily="34" charset="-122"/>
            </a:rPr>
            <a:t>并提供</a:t>
          </a:r>
          <a:r>
            <a:rPr lang="zh-CN" altLang="en-US" sz="2000" b="0" dirty="0">
              <a:solidFill>
                <a:schemeClr val="tx1"/>
              </a:solidFill>
              <a:effectLst/>
              <a:latin typeface="微软雅黑" pitchFamily="34" charset="-122"/>
              <a:ea typeface="微软雅黑" pitchFamily="34" charset="-122"/>
            </a:rPr>
            <a:t>公共服务支撑</a:t>
          </a:r>
          <a:r>
            <a:rPr lang="zh-CN" altLang="en-US" sz="2000" b="0" dirty="0">
              <a:effectLst/>
              <a:latin typeface="微软雅黑" pitchFamily="34" charset="-122"/>
              <a:ea typeface="微软雅黑" pitchFamily="34" charset="-122"/>
            </a:rPr>
            <a:t>功能，以方便云存储系统后台数据的维护</a:t>
          </a:r>
        </a:p>
      </dgm:t>
    </dgm:pt>
    <dgm:pt modelId="{BDF7CC87-9EC0-4A8F-847F-DEDAC81D61D0}" type="parTrans" cxnId="{DF1CD68C-BEC0-4597-8ADB-B64F0B3E10AF}">
      <dgm:prSet/>
      <dgm:spPr/>
      <dgm:t>
        <a:bodyPr/>
        <a:lstStyle/>
        <a:p>
          <a:endParaRPr lang="zh-CN" altLang="en-US">
            <a:effectLst/>
            <a:latin typeface="微软雅黑" pitchFamily="34" charset="-122"/>
            <a:ea typeface="微软雅黑" pitchFamily="34" charset="-122"/>
          </a:endParaRPr>
        </a:p>
      </dgm:t>
    </dgm:pt>
    <dgm:pt modelId="{A760EC41-2C9B-48DA-B176-FD9809E85674}" type="sibTrans" cxnId="{DF1CD68C-BEC0-4597-8ADB-B64F0B3E10AF}">
      <dgm:prSet/>
      <dgm:spPr/>
      <dgm:t>
        <a:bodyPr/>
        <a:lstStyle/>
        <a:p>
          <a:endParaRPr lang="zh-CN" altLang="en-US">
            <a:effectLst/>
            <a:latin typeface="微软雅黑" pitchFamily="34" charset="-122"/>
            <a:ea typeface="微软雅黑" pitchFamily="34" charset="-122"/>
          </a:endParaRPr>
        </a:p>
      </dgm:t>
    </dgm:pt>
    <dgm:pt modelId="{226E0645-452A-46DD-AD3F-0797E327FA36}" type="pres">
      <dgm:prSet presAssocID="{2D33DE8E-FDD3-4876-9DFC-43397245D09C}" presName="linearFlow" presStyleCnt="0">
        <dgm:presLayoutVars>
          <dgm:dir/>
          <dgm:animLvl val="lvl"/>
          <dgm:resizeHandles val="exact"/>
        </dgm:presLayoutVars>
      </dgm:prSet>
      <dgm:spPr/>
    </dgm:pt>
    <dgm:pt modelId="{6461162B-BA9F-4BDF-82BF-130D6AE9ADF7}" type="pres">
      <dgm:prSet presAssocID="{30D402EC-E4AA-4ECF-8778-55C12051298D}" presName="composite" presStyleCnt="0"/>
      <dgm:spPr/>
    </dgm:pt>
    <dgm:pt modelId="{D250CBD0-A0CC-4100-A230-17CCC68FD935}" type="pres">
      <dgm:prSet presAssocID="{30D402EC-E4AA-4ECF-8778-55C12051298D}" presName="parentText" presStyleLbl="alignNode1" presStyleIdx="0" presStyleCnt="3">
        <dgm:presLayoutVars>
          <dgm:chMax val="1"/>
          <dgm:bulletEnabled val="1"/>
        </dgm:presLayoutVars>
      </dgm:prSet>
      <dgm:spPr/>
    </dgm:pt>
    <dgm:pt modelId="{4B49DF4F-9B07-4622-A0C6-3F3F48A9A4FB}" type="pres">
      <dgm:prSet presAssocID="{30D402EC-E4AA-4ECF-8778-55C12051298D}" presName="descendantText" presStyleLbl="alignAcc1" presStyleIdx="0" presStyleCnt="3">
        <dgm:presLayoutVars>
          <dgm:bulletEnabled val="1"/>
        </dgm:presLayoutVars>
      </dgm:prSet>
      <dgm:spPr/>
    </dgm:pt>
    <dgm:pt modelId="{C57D669E-E6C7-42EB-847F-795E4AC547C0}" type="pres">
      <dgm:prSet presAssocID="{42C11863-264E-41A1-87E1-D4F44E52C154}" presName="sp" presStyleCnt="0"/>
      <dgm:spPr/>
    </dgm:pt>
    <dgm:pt modelId="{12E9E58D-97BE-46B4-BBEF-8886771BFBED}" type="pres">
      <dgm:prSet presAssocID="{F17A2EAD-D43F-4025-B0CC-571DA6EE12B8}" presName="composite" presStyleCnt="0"/>
      <dgm:spPr/>
    </dgm:pt>
    <dgm:pt modelId="{BEF95492-D668-4652-B16E-868A43DADE90}" type="pres">
      <dgm:prSet presAssocID="{F17A2EAD-D43F-4025-B0CC-571DA6EE12B8}" presName="parentText" presStyleLbl="alignNode1" presStyleIdx="1" presStyleCnt="3">
        <dgm:presLayoutVars>
          <dgm:chMax val="1"/>
          <dgm:bulletEnabled val="1"/>
        </dgm:presLayoutVars>
      </dgm:prSet>
      <dgm:spPr/>
    </dgm:pt>
    <dgm:pt modelId="{2FA4FA86-FB2C-4A5C-80FA-5F76E92C94CB}" type="pres">
      <dgm:prSet presAssocID="{F17A2EAD-D43F-4025-B0CC-571DA6EE12B8}" presName="descendantText" presStyleLbl="alignAcc1" presStyleIdx="1" presStyleCnt="3">
        <dgm:presLayoutVars>
          <dgm:bulletEnabled val="1"/>
        </dgm:presLayoutVars>
      </dgm:prSet>
      <dgm:spPr/>
    </dgm:pt>
    <dgm:pt modelId="{9289062E-0CF0-4D6A-B4E0-2686397669A1}" type="pres">
      <dgm:prSet presAssocID="{3401411C-EB7A-4F2E-91FF-7FD62B9CFB99}" presName="sp" presStyleCnt="0"/>
      <dgm:spPr/>
    </dgm:pt>
    <dgm:pt modelId="{A59D3409-6745-4699-88E5-D93ADBA72C60}" type="pres">
      <dgm:prSet presAssocID="{2920616D-14E6-425C-851B-ADDFCA275AF0}" presName="composite" presStyleCnt="0"/>
      <dgm:spPr/>
    </dgm:pt>
    <dgm:pt modelId="{BD86EE4F-ECCC-44E1-9169-186D0C099748}" type="pres">
      <dgm:prSet presAssocID="{2920616D-14E6-425C-851B-ADDFCA275AF0}" presName="parentText" presStyleLbl="alignNode1" presStyleIdx="2" presStyleCnt="3">
        <dgm:presLayoutVars>
          <dgm:chMax val="1"/>
          <dgm:bulletEnabled val="1"/>
        </dgm:presLayoutVars>
      </dgm:prSet>
      <dgm:spPr/>
    </dgm:pt>
    <dgm:pt modelId="{5BD5B334-8F9F-443D-B0F5-18312E213CE1}" type="pres">
      <dgm:prSet presAssocID="{2920616D-14E6-425C-851B-ADDFCA275AF0}" presName="descendantText" presStyleLbl="alignAcc1" presStyleIdx="2" presStyleCnt="3">
        <dgm:presLayoutVars>
          <dgm:bulletEnabled val="1"/>
        </dgm:presLayoutVars>
      </dgm:prSet>
      <dgm:spPr/>
    </dgm:pt>
  </dgm:ptLst>
  <dgm:cxnLst>
    <dgm:cxn modelId="{125683EC-9859-48C2-86E0-A4DFCD73C01D}" type="presOf" srcId="{2920616D-14E6-425C-851B-ADDFCA275AF0}" destId="{BD86EE4F-ECCC-44E1-9169-186D0C099748}" srcOrd="0" destOrd="0" presId="urn:microsoft.com/office/officeart/2005/8/layout/chevron2"/>
    <dgm:cxn modelId="{CFACEF4A-5E77-45C6-A7CF-BEE38BBD0B91}" type="presOf" srcId="{EFBB0391-C2A7-4032-890F-FD931A9F7627}" destId="{4B49DF4F-9B07-4622-A0C6-3F3F48A9A4FB}" srcOrd="0" destOrd="1" presId="urn:microsoft.com/office/officeart/2005/8/layout/chevron2"/>
    <dgm:cxn modelId="{483B31E3-A437-474F-BFA1-6C51C4151E74}" type="presOf" srcId="{30D402EC-E4AA-4ECF-8778-55C12051298D}" destId="{D250CBD0-A0CC-4100-A230-17CCC68FD935}" srcOrd="0" destOrd="0" presId="urn:microsoft.com/office/officeart/2005/8/layout/chevron2"/>
    <dgm:cxn modelId="{3E0EB851-54E8-47FA-9F61-D35049086C32}" type="presOf" srcId="{DC48520E-F827-430A-BF1A-A00930F9E1FA}" destId="{2FA4FA86-FB2C-4A5C-80FA-5F76E92C94CB}" srcOrd="0" destOrd="0" presId="urn:microsoft.com/office/officeart/2005/8/layout/chevron2"/>
    <dgm:cxn modelId="{BAB03726-41AC-408A-90AF-C23643DAD43F}" srcId="{F17A2EAD-D43F-4025-B0CC-571DA6EE12B8}" destId="{DC48520E-F827-430A-BF1A-A00930F9E1FA}" srcOrd="0" destOrd="0" parTransId="{5095FFCD-803C-407E-B693-8F2856158752}" sibTransId="{0E4AD413-0ECD-478E-A6DC-4277F6D50F8D}"/>
    <dgm:cxn modelId="{D34BB1C9-46E8-4C61-962C-14BA664C3B82}" type="presOf" srcId="{F17A2EAD-D43F-4025-B0CC-571DA6EE12B8}" destId="{BEF95492-D668-4652-B16E-868A43DADE90}" srcOrd="0" destOrd="0" presId="urn:microsoft.com/office/officeart/2005/8/layout/chevron2"/>
    <dgm:cxn modelId="{0A998EC5-DCD1-433A-9F76-11FAC97B90D8}" type="presOf" srcId="{2D33DE8E-FDD3-4876-9DFC-43397245D09C}" destId="{226E0645-452A-46DD-AD3F-0797E327FA36}" srcOrd="0" destOrd="0" presId="urn:microsoft.com/office/officeart/2005/8/layout/chevron2"/>
    <dgm:cxn modelId="{6AAACED3-5E40-4DE8-9CF9-BFD487AE4492}" type="presOf" srcId="{AD991838-284F-4330-8237-CBC76D990FA2}" destId="{5BD5B334-8F9F-443D-B0F5-18312E213CE1}" srcOrd="0" destOrd="0" presId="urn:microsoft.com/office/officeart/2005/8/layout/chevron2"/>
    <dgm:cxn modelId="{DF1CD68C-BEC0-4597-8ADB-B64F0B3E10AF}" srcId="{2920616D-14E6-425C-851B-ADDFCA275AF0}" destId="{AD991838-284F-4330-8237-CBC76D990FA2}" srcOrd="0" destOrd="0" parTransId="{BDF7CC87-9EC0-4A8F-847F-DEDAC81D61D0}" sibTransId="{A760EC41-2C9B-48DA-B176-FD9809E85674}"/>
    <dgm:cxn modelId="{C8F98C00-2989-4466-A808-A109EAA06919}" srcId="{2D33DE8E-FDD3-4876-9DFC-43397245D09C}" destId="{30D402EC-E4AA-4ECF-8778-55C12051298D}" srcOrd="0" destOrd="0" parTransId="{EF155383-E7F2-433C-900B-E5D477929891}" sibTransId="{42C11863-264E-41A1-87E1-D4F44E52C154}"/>
    <dgm:cxn modelId="{6AB2FD3E-129E-4B6D-AD50-0BB48ABD45C0}" srcId="{2D33DE8E-FDD3-4876-9DFC-43397245D09C}" destId="{2920616D-14E6-425C-851B-ADDFCA275AF0}" srcOrd="2" destOrd="0" parTransId="{D4EE6169-E439-445E-BDD0-F3EB99DCEEB7}" sibTransId="{A6DD59E0-0E32-4A10-A6DD-012ECC156FC1}"/>
    <dgm:cxn modelId="{95065F5C-ACFE-4ACF-AF29-C1FF49DD8133}" srcId="{30D402EC-E4AA-4ECF-8778-55C12051298D}" destId="{EFBB0391-C2A7-4032-890F-FD931A9F7627}" srcOrd="1" destOrd="0" parTransId="{9A19C31E-E5B3-4C8D-8615-D9B39C4A1A20}" sibTransId="{AAD74A33-E04A-4FB4-8743-AB6FE69DE692}"/>
    <dgm:cxn modelId="{91AC092E-0E31-457B-986B-E40372A1E39F}" srcId="{2D33DE8E-FDD3-4876-9DFC-43397245D09C}" destId="{F17A2EAD-D43F-4025-B0CC-571DA6EE12B8}" srcOrd="1" destOrd="0" parTransId="{0E7144BE-026D-4072-98E1-B755BD9482B9}" sibTransId="{3401411C-EB7A-4F2E-91FF-7FD62B9CFB99}"/>
    <dgm:cxn modelId="{9DC20E19-79B5-45A0-B36D-D2BDFDA2A2AA}" type="presOf" srcId="{1EACAB41-25B9-4C30-A6C9-3660A3EF0B4F}" destId="{4B49DF4F-9B07-4622-A0C6-3F3F48A9A4FB}" srcOrd="0" destOrd="0" presId="urn:microsoft.com/office/officeart/2005/8/layout/chevron2"/>
    <dgm:cxn modelId="{86AA25F9-E20D-4B60-85DD-9285FCCB1C6C}" srcId="{30D402EC-E4AA-4ECF-8778-55C12051298D}" destId="{1EACAB41-25B9-4C30-A6C9-3660A3EF0B4F}" srcOrd="0" destOrd="0" parTransId="{927563B1-7FB0-45BC-942E-4666EB25CCFC}" sibTransId="{D75D5DE3-42CB-4027-A024-A21F5CD42E54}"/>
    <dgm:cxn modelId="{726B7D47-601C-4891-9834-D1C7535DF877}" type="presParOf" srcId="{226E0645-452A-46DD-AD3F-0797E327FA36}" destId="{6461162B-BA9F-4BDF-82BF-130D6AE9ADF7}" srcOrd="0" destOrd="0" presId="urn:microsoft.com/office/officeart/2005/8/layout/chevron2"/>
    <dgm:cxn modelId="{7D941E16-1798-4D56-807A-342C38059ECD}" type="presParOf" srcId="{6461162B-BA9F-4BDF-82BF-130D6AE9ADF7}" destId="{D250CBD0-A0CC-4100-A230-17CCC68FD935}" srcOrd="0" destOrd="0" presId="urn:microsoft.com/office/officeart/2005/8/layout/chevron2"/>
    <dgm:cxn modelId="{C9E5B712-CE60-45FE-9321-B0EE582C93D3}" type="presParOf" srcId="{6461162B-BA9F-4BDF-82BF-130D6AE9ADF7}" destId="{4B49DF4F-9B07-4622-A0C6-3F3F48A9A4FB}" srcOrd="1" destOrd="0" presId="urn:microsoft.com/office/officeart/2005/8/layout/chevron2"/>
    <dgm:cxn modelId="{11F4A827-463F-41E7-BC35-98CFB9FFF8E0}" type="presParOf" srcId="{226E0645-452A-46DD-AD3F-0797E327FA36}" destId="{C57D669E-E6C7-42EB-847F-795E4AC547C0}" srcOrd="1" destOrd="0" presId="urn:microsoft.com/office/officeart/2005/8/layout/chevron2"/>
    <dgm:cxn modelId="{66CC875D-A6F4-4630-8DD4-384AEF9FC74C}" type="presParOf" srcId="{226E0645-452A-46DD-AD3F-0797E327FA36}" destId="{12E9E58D-97BE-46B4-BBEF-8886771BFBED}" srcOrd="2" destOrd="0" presId="urn:microsoft.com/office/officeart/2005/8/layout/chevron2"/>
    <dgm:cxn modelId="{A38F9A30-4F55-4267-A04D-7AF7D1E127CA}" type="presParOf" srcId="{12E9E58D-97BE-46B4-BBEF-8886771BFBED}" destId="{BEF95492-D668-4652-B16E-868A43DADE90}" srcOrd="0" destOrd="0" presId="urn:microsoft.com/office/officeart/2005/8/layout/chevron2"/>
    <dgm:cxn modelId="{058FF2BE-A083-4AE6-B2D3-EDCC16589D31}" type="presParOf" srcId="{12E9E58D-97BE-46B4-BBEF-8886771BFBED}" destId="{2FA4FA86-FB2C-4A5C-80FA-5F76E92C94CB}" srcOrd="1" destOrd="0" presId="urn:microsoft.com/office/officeart/2005/8/layout/chevron2"/>
    <dgm:cxn modelId="{E2E0180E-D1D3-4093-9108-10591F79181F}" type="presParOf" srcId="{226E0645-452A-46DD-AD3F-0797E327FA36}" destId="{9289062E-0CF0-4D6A-B4E0-2686397669A1}" srcOrd="3" destOrd="0" presId="urn:microsoft.com/office/officeart/2005/8/layout/chevron2"/>
    <dgm:cxn modelId="{F5FFCECF-B35C-4FF9-8AA8-53301944FF75}" type="presParOf" srcId="{226E0645-452A-46DD-AD3F-0797E327FA36}" destId="{A59D3409-6745-4699-88E5-D93ADBA72C60}" srcOrd="4" destOrd="0" presId="urn:microsoft.com/office/officeart/2005/8/layout/chevron2"/>
    <dgm:cxn modelId="{9CAFFE17-B8BC-4A74-91B9-FD2FC0852FD5}" type="presParOf" srcId="{A59D3409-6745-4699-88E5-D93ADBA72C60}" destId="{BD86EE4F-ECCC-44E1-9169-186D0C099748}" srcOrd="0" destOrd="0" presId="urn:microsoft.com/office/officeart/2005/8/layout/chevron2"/>
    <dgm:cxn modelId="{FA0107DB-7199-4470-A80C-21CDC723C62A}" type="presParOf" srcId="{A59D3409-6745-4699-88E5-D93ADBA72C60}" destId="{5BD5B334-8F9F-443D-B0F5-18312E213CE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B21A1CD-A38B-47CB-82C3-940F5EDFF00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BC9246C-BCC7-47B9-B499-4A48B7C89F70}">
      <dgm:prSet phldrT="[文本]" custT="1"/>
      <dgm:spPr>
        <a:solidFill>
          <a:srgbClr val="0070C0"/>
        </a:solidFill>
      </dgm:spPr>
      <dgm:t>
        <a:bodyPr/>
        <a:lstStyle/>
        <a:p>
          <a:r>
            <a:rPr lang="zh-CN" altLang="en-US" sz="3200" dirty="0"/>
            <a:t>云存储的数据安全和保密</a:t>
          </a:r>
        </a:p>
      </dgm:t>
    </dgm:pt>
    <dgm:pt modelId="{CBC60740-C45C-4A4B-8184-2CE4D89C2DCA}" type="parTrans" cxnId="{E37CF63D-F533-4099-8A0C-393FE1B9C95A}">
      <dgm:prSet/>
      <dgm:spPr/>
      <dgm:t>
        <a:bodyPr/>
        <a:lstStyle/>
        <a:p>
          <a:endParaRPr lang="zh-CN" altLang="en-US"/>
        </a:p>
      </dgm:t>
    </dgm:pt>
    <dgm:pt modelId="{9FB04610-2F26-406F-9DEF-E90956FE655A}" type="sibTrans" cxnId="{E37CF63D-F533-4099-8A0C-393FE1B9C95A}">
      <dgm:prSet/>
      <dgm:spPr/>
      <dgm:t>
        <a:bodyPr/>
        <a:lstStyle/>
        <a:p>
          <a:endParaRPr lang="zh-CN" altLang="en-US"/>
        </a:p>
      </dgm:t>
    </dgm:pt>
    <dgm:pt modelId="{DA210A85-D250-48D5-B1A4-7CD262A18BCA}">
      <dgm:prSet phldrT="[文本]" custT="1"/>
      <dgm:spPr>
        <a:solidFill>
          <a:srgbClr val="0070C0"/>
        </a:solidFill>
      </dgm:spPr>
      <dgm:t>
        <a:bodyPr/>
        <a:lstStyle/>
        <a:p>
          <a:r>
            <a:rPr lang="zh-CN" altLang="en-US" sz="3200" dirty="0"/>
            <a:t>云存储海量数据的管理</a:t>
          </a:r>
        </a:p>
      </dgm:t>
    </dgm:pt>
    <dgm:pt modelId="{1E1F070F-B248-4E72-99FD-CF377847C1A8}" type="parTrans" cxnId="{06078F8C-DD31-43DC-9CB2-38B0DED03B34}">
      <dgm:prSet/>
      <dgm:spPr/>
      <dgm:t>
        <a:bodyPr/>
        <a:lstStyle/>
        <a:p>
          <a:endParaRPr lang="zh-CN" altLang="en-US"/>
        </a:p>
      </dgm:t>
    </dgm:pt>
    <dgm:pt modelId="{983AE02F-0FA1-4F19-8DB1-BE9E718315D5}" type="sibTrans" cxnId="{06078F8C-DD31-43DC-9CB2-38B0DED03B34}">
      <dgm:prSet/>
      <dgm:spPr/>
      <dgm:t>
        <a:bodyPr/>
        <a:lstStyle/>
        <a:p>
          <a:endParaRPr lang="zh-CN" altLang="en-US"/>
        </a:p>
      </dgm:t>
    </dgm:pt>
    <dgm:pt modelId="{F6FE335E-E5B4-48F4-AC95-BFB2ACB24B24}">
      <dgm:prSet phldrT="[文本]" custT="1"/>
      <dgm:spPr>
        <a:solidFill>
          <a:srgbClr val="0070C0"/>
        </a:solidFill>
      </dgm:spPr>
      <dgm:t>
        <a:bodyPr/>
        <a:lstStyle/>
        <a:p>
          <a:r>
            <a:rPr lang="zh-CN" altLang="en-US" sz="3200" dirty="0"/>
            <a:t>云存储方案的合理化部署</a:t>
          </a:r>
        </a:p>
      </dgm:t>
    </dgm:pt>
    <dgm:pt modelId="{196888E9-D1C0-43F2-B8D3-478CEAB4F155}" type="parTrans" cxnId="{B156C717-3490-4E95-9687-FCD66C2ECF7B}">
      <dgm:prSet/>
      <dgm:spPr/>
      <dgm:t>
        <a:bodyPr/>
        <a:lstStyle/>
        <a:p>
          <a:endParaRPr lang="zh-CN" altLang="en-US"/>
        </a:p>
      </dgm:t>
    </dgm:pt>
    <dgm:pt modelId="{CC5B284E-1834-4316-87CD-B24654DFFE78}" type="sibTrans" cxnId="{B156C717-3490-4E95-9687-FCD66C2ECF7B}">
      <dgm:prSet/>
      <dgm:spPr/>
      <dgm:t>
        <a:bodyPr/>
        <a:lstStyle/>
        <a:p>
          <a:endParaRPr lang="zh-CN" altLang="en-US"/>
        </a:p>
      </dgm:t>
    </dgm:pt>
    <dgm:pt modelId="{51B96B88-F957-414E-ABE3-E0D1F573155A}" type="pres">
      <dgm:prSet presAssocID="{BB21A1CD-A38B-47CB-82C3-940F5EDFF00C}" presName="Name0" presStyleCnt="0">
        <dgm:presLayoutVars>
          <dgm:chMax val="7"/>
          <dgm:chPref val="7"/>
          <dgm:dir/>
        </dgm:presLayoutVars>
      </dgm:prSet>
      <dgm:spPr/>
    </dgm:pt>
    <dgm:pt modelId="{01CF15DC-3DF6-49E3-875E-C5553B88C1B0}" type="pres">
      <dgm:prSet presAssocID="{BB21A1CD-A38B-47CB-82C3-940F5EDFF00C}" presName="Name1" presStyleCnt="0"/>
      <dgm:spPr/>
    </dgm:pt>
    <dgm:pt modelId="{94A6E426-9E79-4A46-829E-5A8C94D7AB68}" type="pres">
      <dgm:prSet presAssocID="{BB21A1CD-A38B-47CB-82C3-940F5EDFF00C}" presName="cycle" presStyleCnt="0"/>
      <dgm:spPr/>
    </dgm:pt>
    <dgm:pt modelId="{C7CB3B2B-31C0-4F7D-8FCE-D8A4780BBF01}" type="pres">
      <dgm:prSet presAssocID="{BB21A1CD-A38B-47CB-82C3-940F5EDFF00C}" presName="srcNode" presStyleLbl="node1" presStyleIdx="0" presStyleCnt="3"/>
      <dgm:spPr/>
    </dgm:pt>
    <dgm:pt modelId="{40D01F5D-D098-4A78-BB21-93B8A6E1B984}" type="pres">
      <dgm:prSet presAssocID="{BB21A1CD-A38B-47CB-82C3-940F5EDFF00C}" presName="conn" presStyleLbl="parChTrans1D2" presStyleIdx="0" presStyleCnt="1"/>
      <dgm:spPr/>
    </dgm:pt>
    <dgm:pt modelId="{EB6A21A0-9115-43A4-80A2-99A5DF8CFC0B}" type="pres">
      <dgm:prSet presAssocID="{BB21A1CD-A38B-47CB-82C3-940F5EDFF00C}" presName="extraNode" presStyleLbl="node1" presStyleIdx="0" presStyleCnt="3"/>
      <dgm:spPr/>
    </dgm:pt>
    <dgm:pt modelId="{52FCD999-412A-43D1-A736-78EDDC9841C3}" type="pres">
      <dgm:prSet presAssocID="{BB21A1CD-A38B-47CB-82C3-940F5EDFF00C}" presName="dstNode" presStyleLbl="node1" presStyleIdx="0" presStyleCnt="3"/>
      <dgm:spPr/>
    </dgm:pt>
    <dgm:pt modelId="{DF817E2E-5323-4106-B9E3-29C8829CE5E0}" type="pres">
      <dgm:prSet presAssocID="{FBC9246C-BCC7-47B9-B499-4A48B7C89F70}" presName="text_1" presStyleLbl="node1" presStyleIdx="0" presStyleCnt="3">
        <dgm:presLayoutVars>
          <dgm:bulletEnabled val="1"/>
        </dgm:presLayoutVars>
      </dgm:prSet>
      <dgm:spPr/>
    </dgm:pt>
    <dgm:pt modelId="{5863BE2C-2204-4F21-8890-E766249AB389}" type="pres">
      <dgm:prSet presAssocID="{FBC9246C-BCC7-47B9-B499-4A48B7C89F70}" presName="accent_1" presStyleCnt="0"/>
      <dgm:spPr/>
    </dgm:pt>
    <dgm:pt modelId="{30C5F3D0-58F8-482C-A6A6-AB1F3934E8DE}" type="pres">
      <dgm:prSet presAssocID="{FBC9246C-BCC7-47B9-B499-4A48B7C89F70}" presName="accentRepeatNode" presStyleLbl="solidFgAcc1" presStyleIdx="0" presStyleCnt="3"/>
      <dgm:spPr/>
    </dgm:pt>
    <dgm:pt modelId="{3A69F6A5-93A6-4AE7-B054-B4BB0EB6DD01}" type="pres">
      <dgm:prSet presAssocID="{DA210A85-D250-48D5-B1A4-7CD262A18BCA}" presName="text_2" presStyleLbl="node1" presStyleIdx="1" presStyleCnt="3">
        <dgm:presLayoutVars>
          <dgm:bulletEnabled val="1"/>
        </dgm:presLayoutVars>
      </dgm:prSet>
      <dgm:spPr/>
    </dgm:pt>
    <dgm:pt modelId="{11F8D236-B4FB-4080-9EFD-0EDBE972FC48}" type="pres">
      <dgm:prSet presAssocID="{DA210A85-D250-48D5-B1A4-7CD262A18BCA}" presName="accent_2" presStyleCnt="0"/>
      <dgm:spPr/>
    </dgm:pt>
    <dgm:pt modelId="{C3EBD6BB-8EE8-4FE6-B0BA-F741553B8436}" type="pres">
      <dgm:prSet presAssocID="{DA210A85-D250-48D5-B1A4-7CD262A18BCA}" presName="accentRepeatNode" presStyleLbl="solidFgAcc1" presStyleIdx="1" presStyleCnt="3"/>
      <dgm:spPr/>
    </dgm:pt>
    <dgm:pt modelId="{21FB546A-94AF-4E5B-B37D-A76B736F44D3}" type="pres">
      <dgm:prSet presAssocID="{F6FE335E-E5B4-48F4-AC95-BFB2ACB24B24}" presName="text_3" presStyleLbl="node1" presStyleIdx="2" presStyleCnt="3">
        <dgm:presLayoutVars>
          <dgm:bulletEnabled val="1"/>
        </dgm:presLayoutVars>
      </dgm:prSet>
      <dgm:spPr/>
    </dgm:pt>
    <dgm:pt modelId="{A60B03C4-3202-4100-9348-891A5B59B5CE}" type="pres">
      <dgm:prSet presAssocID="{F6FE335E-E5B4-48F4-AC95-BFB2ACB24B24}" presName="accent_3" presStyleCnt="0"/>
      <dgm:spPr/>
    </dgm:pt>
    <dgm:pt modelId="{34B087FB-2191-4B60-AB6E-CDA03D4EA8EA}" type="pres">
      <dgm:prSet presAssocID="{F6FE335E-E5B4-48F4-AC95-BFB2ACB24B24}" presName="accentRepeatNode" presStyleLbl="solidFgAcc1" presStyleIdx="2" presStyleCnt="3"/>
      <dgm:spPr/>
    </dgm:pt>
  </dgm:ptLst>
  <dgm:cxnLst>
    <dgm:cxn modelId="{06078F8C-DD31-43DC-9CB2-38B0DED03B34}" srcId="{BB21A1CD-A38B-47CB-82C3-940F5EDFF00C}" destId="{DA210A85-D250-48D5-B1A4-7CD262A18BCA}" srcOrd="1" destOrd="0" parTransId="{1E1F070F-B248-4E72-99FD-CF377847C1A8}" sibTransId="{983AE02F-0FA1-4F19-8DB1-BE9E718315D5}"/>
    <dgm:cxn modelId="{E37CF63D-F533-4099-8A0C-393FE1B9C95A}" srcId="{BB21A1CD-A38B-47CB-82C3-940F5EDFF00C}" destId="{FBC9246C-BCC7-47B9-B499-4A48B7C89F70}" srcOrd="0" destOrd="0" parTransId="{CBC60740-C45C-4A4B-8184-2CE4D89C2DCA}" sibTransId="{9FB04610-2F26-406F-9DEF-E90956FE655A}"/>
    <dgm:cxn modelId="{B156C717-3490-4E95-9687-FCD66C2ECF7B}" srcId="{BB21A1CD-A38B-47CB-82C3-940F5EDFF00C}" destId="{F6FE335E-E5B4-48F4-AC95-BFB2ACB24B24}" srcOrd="2" destOrd="0" parTransId="{196888E9-D1C0-43F2-B8D3-478CEAB4F155}" sibTransId="{CC5B284E-1834-4316-87CD-B24654DFFE78}"/>
    <dgm:cxn modelId="{E671D16A-7F57-45A9-857C-A7EBCF5D78BC}" type="presOf" srcId="{DA210A85-D250-48D5-B1A4-7CD262A18BCA}" destId="{3A69F6A5-93A6-4AE7-B054-B4BB0EB6DD01}" srcOrd="0" destOrd="0" presId="urn:microsoft.com/office/officeart/2008/layout/VerticalCurvedList"/>
    <dgm:cxn modelId="{53A2A521-939D-47E1-9C6A-202097CD666F}" type="presOf" srcId="{FBC9246C-BCC7-47B9-B499-4A48B7C89F70}" destId="{DF817E2E-5323-4106-B9E3-29C8829CE5E0}" srcOrd="0" destOrd="0" presId="urn:microsoft.com/office/officeart/2008/layout/VerticalCurvedList"/>
    <dgm:cxn modelId="{4F38ACB7-7B11-4BB6-8011-BE84E84A3C25}" type="presOf" srcId="{F6FE335E-E5B4-48F4-AC95-BFB2ACB24B24}" destId="{21FB546A-94AF-4E5B-B37D-A76B736F44D3}" srcOrd="0" destOrd="0" presId="urn:microsoft.com/office/officeart/2008/layout/VerticalCurvedList"/>
    <dgm:cxn modelId="{1C0B2E30-E94C-4974-B9B5-319F60841D4E}" type="presOf" srcId="{BB21A1CD-A38B-47CB-82C3-940F5EDFF00C}" destId="{51B96B88-F957-414E-ABE3-E0D1F573155A}" srcOrd="0" destOrd="0" presId="urn:microsoft.com/office/officeart/2008/layout/VerticalCurvedList"/>
    <dgm:cxn modelId="{F6E884B9-1D2B-4A99-BE41-4196429BF6D8}" type="presOf" srcId="{9FB04610-2F26-406F-9DEF-E90956FE655A}" destId="{40D01F5D-D098-4A78-BB21-93B8A6E1B984}" srcOrd="0" destOrd="0" presId="urn:microsoft.com/office/officeart/2008/layout/VerticalCurvedList"/>
    <dgm:cxn modelId="{4255E930-3CA5-48CD-9DE4-BBF6B1A6067A}" type="presParOf" srcId="{51B96B88-F957-414E-ABE3-E0D1F573155A}" destId="{01CF15DC-3DF6-49E3-875E-C5553B88C1B0}" srcOrd="0" destOrd="0" presId="urn:microsoft.com/office/officeart/2008/layout/VerticalCurvedList"/>
    <dgm:cxn modelId="{368A35D3-491E-460C-8CE6-23D4877975B7}" type="presParOf" srcId="{01CF15DC-3DF6-49E3-875E-C5553B88C1B0}" destId="{94A6E426-9E79-4A46-829E-5A8C94D7AB68}" srcOrd="0" destOrd="0" presId="urn:microsoft.com/office/officeart/2008/layout/VerticalCurvedList"/>
    <dgm:cxn modelId="{800BD23C-3AD9-4351-8779-70724D8CF21E}" type="presParOf" srcId="{94A6E426-9E79-4A46-829E-5A8C94D7AB68}" destId="{C7CB3B2B-31C0-4F7D-8FCE-D8A4780BBF01}" srcOrd="0" destOrd="0" presId="urn:microsoft.com/office/officeart/2008/layout/VerticalCurvedList"/>
    <dgm:cxn modelId="{785F87CE-667F-44C6-90E4-437E86E2AAEE}" type="presParOf" srcId="{94A6E426-9E79-4A46-829E-5A8C94D7AB68}" destId="{40D01F5D-D098-4A78-BB21-93B8A6E1B984}" srcOrd="1" destOrd="0" presId="urn:microsoft.com/office/officeart/2008/layout/VerticalCurvedList"/>
    <dgm:cxn modelId="{0268209A-81EB-42B4-81C1-0308AFB7ED7F}" type="presParOf" srcId="{94A6E426-9E79-4A46-829E-5A8C94D7AB68}" destId="{EB6A21A0-9115-43A4-80A2-99A5DF8CFC0B}" srcOrd="2" destOrd="0" presId="urn:microsoft.com/office/officeart/2008/layout/VerticalCurvedList"/>
    <dgm:cxn modelId="{02072E17-C3A4-4F36-B3DB-E5F6F64A6D44}" type="presParOf" srcId="{94A6E426-9E79-4A46-829E-5A8C94D7AB68}" destId="{52FCD999-412A-43D1-A736-78EDDC9841C3}" srcOrd="3" destOrd="0" presId="urn:microsoft.com/office/officeart/2008/layout/VerticalCurvedList"/>
    <dgm:cxn modelId="{AEED7F4A-F244-497B-9CCD-1A5C5E1B9EB1}" type="presParOf" srcId="{01CF15DC-3DF6-49E3-875E-C5553B88C1B0}" destId="{DF817E2E-5323-4106-B9E3-29C8829CE5E0}" srcOrd="1" destOrd="0" presId="urn:microsoft.com/office/officeart/2008/layout/VerticalCurvedList"/>
    <dgm:cxn modelId="{397D61C1-62DE-4098-A94E-71B7903FDA0B}" type="presParOf" srcId="{01CF15DC-3DF6-49E3-875E-C5553B88C1B0}" destId="{5863BE2C-2204-4F21-8890-E766249AB389}" srcOrd="2" destOrd="0" presId="urn:microsoft.com/office/officeart/2008/layout/VerticalCurvedList"/>
    <dgm:cxn modelId="{789B905D-E1C8-45DC-8F50-5B8BE1E8C471}" type="presParOf" srcId="{5863BE2C-2204-4F21-8890-E766249AB389}" destId="{30C5F3D0-58F8-482C-A6A6-AB1F3934E8DE}" srcOrd="0" destOrd="0" presId="urn:microsoft.com/office/officeart/2008/layout/VerticalCurvedList"/>
    <dgm:cxn modelId="{3F00A0FC-ED22-4EEB-AC32-40239AB3CF1E}" type="presParOf" srcId="{01CF15DC-3DF6-49E3-875E-C5553B88C1B0}" destId="{3A69F6A5-93A6-4AE7-B054-B4BB0EB6DD01}" srcOrd="3" destOrd="0" presId="urn:microsoft.com/office/officeart/2008/layout/VerticalCurvedList"/>
    <dgm:cxn modelId="{617A030D-DF2F-42CD-822F-342E9F6D98C5}" type="presParOf" srcId="{01CF15DC-3DF6-49E3-875E-C5553B88C1B0}" destId="{11F8D236-B4FB-4080-9EFD-0EDBE972FC48}" srcOrd="4" destOrd="0" presId="urn:microsoft.com/office/officeart/2008/layout/VerticalCurvedList"/>
    <dgm:cxn modelId="{AE60CAF0-61C1-42B6-A394-1296F08A3F38}" type="presParOf" srcId="{11F8D236-B4FB-4080-9EFD-0EDBE972FC48}" destId="{C3EBD6BB-8EE8-4FE6-B0BA-F741553B8436}" srcOrd="0" destOrd="0" presId="urn:microsoft.com/office/officeart/2008/layout/VerticalCurvedList"/>
    <dgm:cxn modelId="{D5F50234-0B8B-4412-9E94-C3248F4CA153}" type="presParOf" srcId="{01CF15DC-3DF6-49E3-875E-C5553B88C1B0}" destId="{21FB546A-94AF-4E5B-B37D-A76B736F44D3}" srcOrd="5" destOrd="0" presId="urn:microsoft.com/office/officeart/2008/layout/VerticalCurvedList"/>
    <dgm:cxn modelId="{82D34C66-DE48-4A21-B79E-151823643375}" type="presParOf" srcId="{01CF15DC-3DF6-49E3-875E-C5553B88C1B0}" destId="{A60B03C4-3202-4100-9348-891A5B59B5CE}" srcOrd="6" destOrd="0" presId="urn:microsoft.com/office/officeart/2008/layout/VerticalCurvedList"/>
    <dgm:cxn modelId="{5AC4675C-82A8-4E4C-A6CA-EC58AEABFA16}" type="presParOf" srcId="{A60B03C4-3202-4100-9348-891A5B59B5CE}" destId="{34B087FB-2191-4B60-AB6E-CDA03D4EA8E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0CBD0-A0CC-4100-A230-17CCC68FD935}">
      <dsp:nvSpPr>
        <dsp:cNvPr id="0" name=""/>
        <dsp:cNvSpPr/>
      </dsp:nvSpPr>
      <dsp:spPr>
        <a:xfrm rot="5400000">
          <a:off x="-283738" y="286375"/>
          <a:ext cx="1891588" cy="1324112"/>
        </a:xfrm>
        <a:prstGeom prst="chevron">
          <a:avLst/>
        </a:prstGeom>
        <a:solidFill>
          <a:srgbClr val="0070C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effectLst/>
              <a:latin typeface="微软雅黑" pitchFamily="34" charset="-122"/>
              <a:ea typeface="微软雅黑" pitchFamily="34" charset="-122"/>
            </a:rPr>
            <a:t>功能需求</a:t>
          </a:r>
        </a:p>
      </dsp:txBody>
      <dsp:txXfrm rot="-5400000">
        <a:off x="0" y="664693"/>
        <a:ext cx="1324112" cy="567476"/>
      </dsp:txXfrm>
    </dsp:sp>
    <dsp:sp modelId="{4B49DF4F-9B07-4622-A0C6-3F3F48A9A4FB}">
      <dsp:nvSpPr>
        <dsp:cNvPr id="0" name=""/>
        <dsp:cNvSpPr/>
      </dsp:nvSpPr>
      <dsp:spPr>
        <a:xfrm rot="5400000">
          <a:off x="4183521" y="-2856771"/>
          <a:ext cx="1229532" cy="69483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effectLst/>
              <a:latin typeface="微软雅黑" pitchFamily="34" charset="-122"/>
              <a:ea typeface="微软雅黑" pitchFamily="34" charset="-122"/>
            </a:rPr>
            <a:t>云存储系统面向多种类型的网络在线存储服务</a:t>
          </a:r>
        </a:p>
        <a:p>
          <a:pPr marL="228600" lvl="1" indent="-228600" algn="l" defTabSz="889000">
            <a:lnSpc>
              <a:spcPct val="90000"/>
            </a:lnSpc>
            <a:spcBef>
              <a:spcPct val="0"/>
            </a:spcBef>
            <a:spcAft>
              <a:spcPct val="15000"/>
            </a:spcAft>
            <a:buChar char="•"/>
          </a:pPr>
          <a:r>
            <a:rPr lang="zh-CN" altLang="en-US" sz="2000" b="0" kern="1200" dirty="0">
              <a:effectLst/>
              <a:latin typeface="微软雅黑" pitchFamily="34" charset="-122"/>
              <a:ea typeface="微软雅黑" pitchFamily="34" charset="-122"/>
            </a:rPr>
            <a:t>传统存储系统则面向如高性能计算、事务处理等应用</a:t>
          </a:r>
        </a:p>
      </dsp:txBody>
      <dsp:txXfrm rot="-5400000">
        <a:off x="1324113" y="62658"/>
        <a:ext cx="6888329" cy="1109490"/>
      </dsp:txXfrm>
    </dsp:sp>
    <dsp:sp modelId="{BEF95492-D668-4652-B16E-868A43DADE90}">
      <dsp:nvSpPr>
        <dsp:cNvPr id="0" name=""/>
        <dsp:cNvSpPr/>
      </dsp:nvSpPr>
      <dsp:spPr>
        <a:xfrm rot="5400000">
          <a:off x="-283738" y="1986687"/>
          <a:ext cx="1891588" cy="1324112"/>
        </a:xfrm>
        <a:prstGeom prst="chevron">
          <a:avLst/>
        </a:prstGeom>
        <a:solidFill>
          <a:srgbClr val="0070C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effectLst/>
              <a:latin typeface="微软雅黑" pitchFamily="34" charset="-122"/>
              <a:ea typeface="微软雅黑" pitchFamily="34" charset="-122"/>
            </a:rPr>
            <a:t>性能需求</a:t>
          </a:r>
        </a:p>
      </dsp:txBody>
      <dsp:txXfrm rot="-5400000">
        <a:off x="0" y="2365005"/>
        <a:ext cx="1324112" cy="567476"/>
      </dsp:txXfrm>
    </dsp:sp>
    <dsp:sp modelId="{2FA4FA86-FB2C-4A5C-80FA-5F76E92C94CB}">
      <dsp:nvSpPr>
        <dsp:cNvPr id="0" name=""/>
        <dsp:cNvSpPr/>
      </dsp:nvSpPr>
      <dsp:spPr>
        <a:xfrm rot="5400000">
          <a:off x="4183521" y="-1156459"/>
          <a:ext cx="1229532" cy="69483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effectLst/>
              <a:latin typeface="微软雅黑" pitchFamily="34" charset="-122"/>
              <a:ea typeface="微软雅黑" pitchFamily="34" charset="-122"/>
            </a:rPr>
            <a:t>数据的</a:t>
          </a:r>
          <a:r>
            <a:rPr lang="zh-CN" altLang="en-US" sz="2000" b="0" kern="1200" dirty="0">
              <a:solidFill>
                <a:schemeClr val="tx1"/>
              </a:solidFill>
              <a:effectLst/>
              <a:latin typeface="微软雅黑" pitchFamily="34" charset="-122"/>
              <a:ea typeface="微软雅黑" pitchFamily="34" charset="-122"/>
            </a:rPr>
            <a:t>安全性、可靠性、效率</a:t>
          </a:r>
          <a:r>
            <a:rPr lang="zh-CN" altLang="en-US" sz="2000" b="0" kern="1200" dirty="0">
              <a:effectLst/>
              <a:latin typeface="微软雅黑" pitchFamily="34" charset="-122"/>
              <a:ea typeface="微软雅黑" pitchFamily="34" charset="-122"/>
            </a:rPr>
            <a:t>等技术挑战</a:t>
          </a:r>
        </a:p>
      </dsp:txBody>
      <dsp:txXfrm rot="-5400000">
        <a:off x="1324113" y="1762970"/>
        <a:ext cx="6888329" cy="1109490"/>
      </dsp:txXfrm>
    </dsp:sp>
    <dsp:sp modelId="{BD86EE4F-ECCC-44E1-9169-186D0C099748}">
      <dsp:nvSpPr>
        <dsp:cNvPr id="0" name=""/>
        <dsp:cNvSpPr/>
      </dsp:nvSpPr>
      <dsp:spPr>
        <a:xfrm rot="5400000">
          <a:off x="-283738" y="3686999"/>
          <a:ext cx="1891588" cy="1324112"/>
        </a:xfrm>
        <a:prstGeom prst="chevron">
          <a:avLst/>
        </a:prstGeom>
        <a:solidFill>
          <a:srgbClr val="0070C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effectLst/>
              <a:latin typeface="微软雅黑" pitchFamily="34" charset="-122"/>
              <a:ea typeface="微软雅黑" pitchFamily="34" charset="-122"/>
            </a:rPr>
            <a:t>数据管理</a:t>
          </a:r>
        </a:p>
      </dsp:txBody>
      <dsp:txXfrm rot="-5400000">
        <a:off x="0" y="4065317"/>
        <a:ext cx="1324112" cy="567476"/>
      </dsp:txXfrm>
    </dsp:sp>
    <dsp:sp modelId="{5BD5B334-8F9F-443D-B0F5-18312E213CE1}">
      <dsp:nvSpPr>
        <dsp:cNvPr id="0" name=""/>
        <dsp:cNvSpPr/>
      </dsp:nvSpPr>
      <dsp:spPr>
        <a:xfrm rot="5400000">
          <a:off x="4183521" y="543851"/>
          <a:ext cx="1229532" cy="69483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effectLst/>
              <a:latin typeface="微软雅黑" pitchFamily="34" charset="-122"/>
              <a:ea typeface="微软雅黑" pitchFamily="34" charset="-122"/>
            </a:rPr>
            <a:t>云存储系统不仅要提供传统文件访问，还要能够支持</a:t>
          </a:r>
          <a:r>
            <a:rPr lang="zh-CN" altLang="en-US" sz="2000" b="0" kern="1200" dirty="0">
              <a:solidFill>
                <a:schemeClr val="tx1"/>
              </a:solidFill>
              <a:effectLst/>
              <a:latin typeface="微软雅黑" pitchFamily="34" charset="-122"/>
              <a:ea typeface="微软雅黑" pitchFamily="34" charset="-122"/>
            </a:rPr>
            <a:t>海量数据管理</a:t>
          </a:r>
          <a:r>
            <a:rPr lang="zh-CN" altLang="en-US" sz="2000" b="0" kern="1200" dirty="0">
              <a:effectLst/>
              <a:latin typeface="微软雅黑" pitchFamily="34" charset="-122"/>
              <a:ea typeface="微软雅黑" pitchFamily="34" charset="-122"/>
            </a:rPr>
            <a:t>并提供</a:t>
          </a:r>
          <a:r>
            <a:rPr lang="zh-CN" altLang="en-US" sz="2000" b="0" kern="1200" dirty="0">
              <a:solidFill>
                <a:schemeClr val="tx1"/>
              </a:solidFill>
              <a:effectLst/>
              <a:latin typeface="微软雅黑" pitchFamily="34" charset="-122"/>
              <a:ea typeface="微软雅黑" pitchFamily="34" charset="-122"/>
            </a:rPr>
            <a:t>公共服务支撑</a:t>
          </a:r>
          <a:r>
            <a:rPr lang="zh-CN" altLang="en-US" sz="2000" b="0" kern="1200" dirty="0">
              <a:effectLst/>
              <a:latin typeface="微软雅黑" pitchFamily="34" charset="-122"/>
              <a:ea typeface="微软雅黑" pitchFamily="34" charset="-122"/>
            </a:rPr>
            <a:t>功能，以方便云存储系统后台数据的维护</a:t>
          </a:r>
        </a:p>
      </dsp:txBody>
      <dsp:txXfrm rot="-5400000">
        <a:off x="1324113" y="3463281"/>
        <a:ext cx="6888329" cy="1109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01F5D-D098-4A78-BB21-93B8A6E1B984}">
      <dsp:nvSpPr>
        <dsp:cNvPr id="0" name=""/>
        <dsp:cNvSpPr/>
      </dsp:nvSpPr>
      <dsp:spPr>
        <a:xfrm>
          <a:off x="-4684467" y="-718110"/>
          <a:ext cx="5579885" cy="5579885"/>
        </a:xfrm>
        <a:prstGeom prst="blockArc">
          <a:avLst>
            <a:gd name="adj1" fmla="val 18900000"/>
            <a:gd name="adj2" fmla="val 2700000"/>
            <a:gd name="adj3" fmla="val 38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17E2E-5323-4106-B9E3-29C8829CE5E0}">
      <dsp:nvSpPr>
        <dsp:cNvPr id="0" name=""/>
        <dsp:cNvSpPr/>
      </dsp:nvSpPr>
      <dsp:spPr>
        <a:xfrm>
          <a:off x="575878" y="414366"/>
          <a:ext cx="6597933" cy="828733"/>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7807"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云存储的数据安全和保密</a:t>
          </a:r>
        </a:p>
      </dsp:txBody>
      <dsp:txXfrm>
        <a:off x="575878" y="414366"/>
        <a:ext cx="6597933" cy="828733"/>
      </dsp:txXfrm>
    </dsp:sp>
    <dsp:sp modelId="{30C5F3D0-58F8-482C-A6A6-AB1F3934E8DE}">
      <dsp:nvSpPr>
        <dsp:cNvPr id="0" name=""/>
        <dsp:cNvSpPr/>
      </dsp:nvSpPr>
      <dsp:spPr>
        <a:xfrm>
          <a:off x="57920" y="310774"/>
          <a:ext cx="1035916" cy="10359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69F6A5-93A6-4AE7-B054-B4BB0EB6DD01}">
      <dsp:nvSpPr>
        <dsp:cNvPr id="0" name=""/>
        <dsp:cNvSpPr/>
      </dsp:nvSpPr>
      <dsp:spPr>
        <a:xfrm>
          <a:off x="877122" y="1657466"/>
          <a:ext cx="6296689" cy="828733"/>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7807"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云存储海量数据的管理</a:t>
          </a:r>
        </a:p>
      </dsp:txBody>
      <dsp:txXfrm>
        <a:off x="877122" y="1657466"/>
        <a:ext cx="6296689" cy="828733"/>
      </dsp:txXfrm>
    </dsp:sp>
    <dsp:sp modelId="{C3EBD6BB-8EE8-4FE6-B0BA-F741553B8436}">
      <dsp:nvSpPr>
        <dsp:cNvPr id="0" name=""/>
        <dsp:cNvSpPr/>
      </dsp:nvSpPr>
      <dsp:spPr>
        <a:xfrm>
          <a:off x="359164" y="1553874"/>
          <a:ext cx="1035916" cy="10359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B546A-94AF-4E5B-B37D-A76B736F44D3}">
      <dsp:nvSpPr>
        <dsp:cNvPr id="0" name=""/>
        <dsp:cNvSpPr/>
      </dsp:nvSpPr>
      <dsp:spPr>
        <a:xfrm>
          <a:off x="575878" y="2900565"/>
          <a:ext cx="6597933" cy="828733"/>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7807"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云存储方案的合理化部署</a:t>
          </a:r>
        </a:p>
      </dsp:txBody>
      <dsp:txXfrm>
        <a:off x="575878" y="2900565"/>
        <a:ext cx="6597933" cy="828733"/>
      </dsp:txXfrm>
    </dsp:sp>
    <dsp:sp modelId="{34B087FB-2191-4B60-AB6E-CDA03D4EA8EA}">
      <dsp:nvSpPr>
        <dsp:cNvPr id="0" name=""/>
        <dsp:cNvSpPr/>
      </dsp:nvSpPr>
      <dsp:spPr>
        <a:xfrm>
          <a:off x="57920" y="2796973"/>
          <a:ext cx="1035916" cy="1035916"/>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9"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emf"/><Relationship Id="rId5" Type="http://schemas.openxmlformats.org/officeDocument/2006/relationships/image" Target="../media/image43.wmf"/><Relationship Id="rId4"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i="0"/>
            </a:lvl1pPr>
          </a:lstStyle>
          <a:p>
            <a:endParaRPr lang="en-US"/>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i="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i="0"/>
            </a:lvl1pPr>
          </a:lstStyle>
          <a:p>
            <a:fld id="{B457C422-004E-489A-9CB9-7377358189AE}" type="slidenum">
              <a:rPr lang="en-US"/>
              <a:pPr/>
              <a:t>‹#›</a:t>
            </a:fld>
            <a:endParaRPr lang="en-US"/>
          </a:p>
        </p:txBody>
      </p:sp>
    </p:spTree>
    <p:extLst>
      <p:ext uri="{BB962C8B-B14F-4D97-AF65-F5344CB8AC3E}">
        <p14:creationId xmlns:p14="http://schemas.microsoft.com/office/powerpoint/2010/main" val="1427606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多台存储设备的存储空间聚合成一个能够给应用提供统一访问接口和管理界面的存储池，上层应用可以通过该访问接口透明地访问和利用所有存储设备上的磁盘，可以充分发挥存储设备的性能和磁盘利用率。数据将会按照一定的规则从多台存储设备上复制存储和读取，以获得更高的并发访问性能。</a:t>
            </a:r>
          </a:p>
        </p:txBody>
      </p:sp>
      <p:sp>
        <p:nvSpPr>
          <p:cNvPr id="4" name="灯片编号占位符 3"/>
          <p:cNvSpPr>
            <a:spLocks noGrp="1"/>
          </p:cNvSpPr>
          <p:nvPr>
            <p:ph type="sldNum" sz="quarter" idx="10"/>
          </p:nvPr>
        </p:nvSpPr>
        <p:spPr/>
        <p:txBody>
          <a:bodyPr/>
          <a:lstStyle/>
          <a:p>
            <a:fld id="{B457C422-004E-489A-9CB9-7377358189AE}"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406825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57C422-004E-489A-9CB9-7377358189AE}"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406825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48C9658-4D10-48D6-AE1C-E3F64829F1D4}" type="slidenum">
              <a:rPr lang="zh-CN" altLang="en-US" smtClean="0"/>
              <a:pPr/>
              <a:t>‹#›</a:t>
            </a:fld>
            <a:endParaRPr lang="en-US" dirty="0"/>
          </a:p>
        </p:txBody>
      </p:sp>
    </p:spTree>
    <p:extLst>
      <p:ext uri="{BB962C8B-B14F-4D97-AF65-F5344CB8AC3E}">
        <p14:creationId xmlns:p14="http://schemas.microsoft.com/office/powerpoint/2010/main" val="219017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EA3F24C-7D0A-4D61-BC18-86C5CF0A6499}" type="slidenum">
              <a:rPr lang="zh-CN" altLang="en-US" smtClean="0"/>
              <a:pPr/>
              <a:t>‹#›</a:t>
            </a:fld>
            <a:endParaRPr lang="en-US" dirty="0"/>
          </a:p>
        </p:txBody>
      </p:sp>
    </p:spTree>
    <p:extLst>
      <p:ext uri="{BB962C8B-B14F-4D97-AF65-F5344CB8AC3E}">
        <p14:creationId xmlns:p14="http://schemas.microsoft.com/office/powerpoint/2010/main" val="317016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810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315913"/>
            <a:ext cx="6003925" cy="5810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667A9D7E-EC5F-4C9E-B8A4-4C15AD3876DA}" type="slidenum">
              <a:rPr lang="zh-CN" altLang="en-US" smtClean="0"/>
              <a:pPr/>
              <a:t>‹#›</a:t>
            </a:fld>
            <a:endParaRPr lang="en-US" dirty="0"/>
          </a:p>
        </p:txBody>
      </p:sp>
    </p:spTree>
    <p:extLst>
      <p:ext uri="{BB962C8B-B14F-4D97-AF65-F5344CB8AC3E}">
        <p14:creationId xmlns:p14="http://schemas.microsoft.com/office/powerpoint/2010/main" val="341089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pitchFamily="2" charset="2"/>
              <a:buChar char="q"/>
              <a:defRPr>
                <a:latin typeface="微软雅黑" pitchFamily="34" charset="-122"/>
                <a:ea typeface="微软雅黑" pitchFamily="34" charset="-122"/>
              </a:defRPr>
            </a:lvl1pPr>
            <a:lvl2pPr marL="742950" indent="-285750">
              <a:buFont typeface="Wingdings" pitchFamily="2" charset="2"/>
              <a:buChar char="q"/>
              <a:defRPr>
                <a:latin typeface="微软雅黑" pitchFamily="34" charset="-122"/>
                <a:ea typeface="微软雅黑" pitchFamily="34" charset="-122"/>
              </a:defRPr>
            </a:lvl2pPr>
            <a:lvl3pPr marL="1143000" indent="-228600">
              <a:buFont typeface="Wingdings" pitchFamily="2" charset="2"/>
              <a:buChar char="q"/>
              <a:defRPr>
                <a:latin typeface="微软雅黑" pitchFamily="34" charset="-122"/>
                <a:ea typeface="微软雅黑" pitchFamily="34" charset="-122"/>
              </a:defRPr>
            </a:lvl3pPr>
            <a:lvl4pPr marL="1600200" indent="-228600">
              <a:buFont typeface="Wingdings" pitchFamily="2" charset="2"/>
              <a:buChar char="q"/>
              <a:defRPr>
                <a:latin typeface="微软雅黑" pitchFamily="34" charset="-122"/>
                <a:ea typeface="微软雅黑" pitchFamily="34" charset="-122"/>
              </a:defRPr>
            </a:lvl4pPr>
            <a:lvl5pPr marL="2057400" indent="-228600">
              <a:buFont typeface="Wingdings" pitchFamily="2" charset="2"/>
              <a:buChar char="q"/>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r>
              <a:rPr lang="de-DE" altLang="en-US"/>
              <a:t>Page </a:t>
            </a:r>
            <a:r>
              <a:rPr lang="de-DE" altLang="en-US">
                <a:sym typeface="MS UI Gothic" pitchFamily="34" charset="-128"/>
              </a:rPr>
              <a:t></a:t>
            </a:r>
            <a:r>
              <a:rPr lang="de-DE" altLang="en-US"/>
              <a:t> </a:t>
            </a:r>
            <a:fld id="{10696614-611C-497D-9D41-B7CAA68999D4}" type="slidenum">
              <a:rPr lang="zh-CN" altLang="en-US" smtClean="0"/>
              <a:pPr/>
              <a:t>‹#›</a:t>
            </a:fld>
            <a:endParaRPr lang="en-US" dirty="0"/>
          </a:p>
        </p:txBody>
      </p:sp>
      <p:cxnSp>
        <p:nvCxnSpPr>
          <p:cNvPr id="6" name="直接连接符 5"/>
          <p:cNvCxnSpPr/>
          <p:nvPr userDrawn="1"/>
        </p:nvCxnSpPr>
        <p:spPr bwMode="auto">
          <a:xfrm>
            <a:off x="179512" y="260648"/>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userDrawn="1"/>
        </p:nvCxnSpPr>
        <p:spPr bwMode="auto">
          <a:xfrm>
            <a:off x="251520" y="260648"/>
            <a:ext cx="0" cy="432048"/>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p:cNvCxnSpPr/>
          <p:nvPr userDrawn="1"/>
        </p:nvCxnSpPr>
        <p:spPr bwMode="auto">
          <a:xfrm>
            <a:off x="323528" y="260648"/>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243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3FBB59DD-5294-4FCC-886E-650C9E320EB5}" type="slidenum">
              <a:rPr lang="zh-CN" altLang="en-US" smtClean="0"/>
              <a:pPr/>
              <a:t>‹#›</a:t>
            </a:fld>
            <a:endParaRPr lang="en-US" dirty="0"/>
          </a:p>
        </p:txBody>
      </p:sp>
    </p:spTree>
    <p:extLst>
      <p:ext uri="{BB962C8B-B14F-4D97-AF65-F5344CB8AC3E}">
        <p14:creationId xmlns:p14="http://schemas.microsoft.com/office/powerpoint/2010/main" val="246815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27487"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27488"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3C3469F1-0128-4F6E-A143-EE0C0B6733A6}" type="slidenum">
              <a:rPr lang="zh-CN" altLang="en-US" smtClean="0"/>
              <a:pPr/>
              <a:t>‹#›</a:t>
            </a:fld>
            <a:endParaRPr lang="en-US" dirty="0"/>
          </a:p>
        </p:txBody>
      </p:sp>
    </p:spTree>
    <p:extLst>
      <p:ext uri="{BB962C8B-B14F-4D97-AF65-F5344CB8AC3E}">
        <p14:creationId xmlns:p14="http://schemas.microsoft.com/office/powerpoint/2010/main" val="32619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D48DB608-EDB0-4B85-9E84-B3208B7EDC62}" type="slidenum">
              <a:rPr lang="zh-CN" altLang="en-US" smtClean="0"/>
              <a:pPr/>
              <a:t>‹#›</a:t>
            </a:fld>
            <a:endParaRPr lang="en-US" dirty="0"/>
          </a:p>
        </p:txBody>
      </p:sp>
    </p:spTree>
    <p:extLst>
      <p:ext uri="{BB962C8B-B14F-4D97-AF65-F5344CB8AC3E}">
        <p14:creationId xmlns:p14="http://schemas.microsoft.com/office/powerpoint/2010/main" val="168401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1C197248-BC3B-439F-B7AE-23B66EF25F78}" type="slidenum">
              <a:rPr lang="zh-CN" altLang="en-US" smtClean="0"/>
              <a:pPr/>
              <a:t>‹#›</a:t>
            </a:fld>
            <a:endParaRPr lang="en-US" dirty="0"/>
          </a:p>
        </p:txBody>
      </p:sp>
    </p:spTree>
    <p:extLst>
      <p:ext uri="{BB962C8B-B14F-4D97-AF65-F5344CB8AC3E}">
        <p14:creationId xmlns:p14="http://schemas.microsoft.com/office/powerpoint/2010/main" val="98182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468313" y="6616526"/>
            <a:ext cx="1439862" cy="196850"/>
          </a:xfrm>
        </p:spPr>
        <p:txBody>
          <a:bodyPr/>
          <a:lstStyle>
            <a:lvl1pPr>
              <a:defRPr>
                <a:solidFill>
                  <a:schemeClr val="bg1"/>
                </a:solidFill>
              </a:defRPr>
            </a:lvl1pPr>
          </a:lstStyle>
          <a:p>
            <a:r>
              <a:rPr lang="de-DE" altLang="en-US"/>
              <a:t>Page </a:t>
            </a:r>
            <a:r>
              <a:rPr lang="de-DE" altLang="en-US">
                <a:sym typeface="MS UI Gothic" pitchFamily="34" charset="-128"/>
              </a:rPr>
              <a:t></a:t>
            </a:r>
            <a:r>
              <a:rPr lang="de-DE" altLang="en-US"/>
              <a:t> </a:t>
            </a:r>
            <a:fld id="{D1BCFF27-3537-4594-867E-2BAFB6E347EF}" type="slidenum">
              <a:rPr lang="zh-CN" altLang="en-US" smtClean="0"/>
              <a:pPr/>
              <a:t>‹#›</a:t>
            </a:fld>
            <a:endParaRPr lang="en-US" dirty="0"/>
          </a:p>
        </p:txBody>
      </p:sp>
    </p:spTree>
    <p:extLst>
      <p:ext uri="{BB962C8B-B14F-4D97-AF65-F5344CB8AC3E}">
        <p14:creationId xmlns:p14="http://schemas.microsoft.com/office/powerpoint/2010/main" val="84598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2646ECBC-EE38-4FFA-9A29-03C5CAAC53B1}" type="slidenum">
              <a:rPr lang="zh-CN" altLang="en-US" smtClean="0"/>
              <a:pPr/>
              <a:t>‹#›</a:t>
            </a:fld>
            <a:endParaRPr lang="en-US" dirty="0"/>
          </a:p>
        </p:txBody>
      </p:sp>
    </p:spTree>
    <p:extLst>
      <p:ext uri="{BB962C8B-B14F-4D97-AF65-F5344CB8AC3E}">
        <p14:creationId xmlns:p14="http://schemas.microsoft.com/office/powerpoint/2010/main" val="412598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23B7405-4A03-47B8-9909-7D7676EF115B}" type="slidenum">
              <a:rPr lang="zh-CN" altLang="en-US" smtClean="0"/>
              <a:pPr/>
              <a:t>‹#›</a:t>
            </a:fld>
            <a:endParaRPr lang="en-US" dirty="0"/>
          </a:p>
        </p:txBody>
      </p:sp>
    </p:spTree>
    <p:extLst>
      <p:ext uri="{BB962C8B-B14F-4D97-AF65-F5344CB8AC3E}">
        <p14:creationId xmlns:p14="http://schemas.microsoft.com/office/powerpoint/2010/main" val="140038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76" descr="bg白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0" y="0"/>
            <a:ext cx="917575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1"/>
          <p:cNvSpPr>
            <a:spLocks noGrp="1" noChangeArrowheads="1"/>
          </p:cNvSpPr>
          <p:nvPr>
            <p:ph type="body" idx="1"/>
          </p:nvPr>
        </p:nvSpPr>
        <p:spPr bwMode="auto">
          <a:xfrm>
            <a:off x="468313" y="1125538"/>
            <a:ext cx="82073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a:t>单击此处编辑母版文本样式</a:t>
            </a:r>
          </a:p>
          <a:p>
            <a:pPr lvl="1"/>
            <a:r>
              <a:rPr lang="zh-CN" dirty="0"/>
              <a:t>第二级</a:t>
            </a:r>
          </a:p>
          <a:p>
            <a:pPr lvl="2"/>
            <a:r>
              <a:rPr lang="zh-CN" dirty="0"/>
              <a:t>第三级</a:t>
            </a:r>
          </a:p>
          <a:p>
            <a:pPr lvl="3"/>
            <a:r>
              <a:rPr lang="zh-CN" dirty="0"/>
              <a:t>第四级</a:t>
            </a:r>
          </a:p>
        </p:txBody>
      </p:sp>
      <p:sp>
        <p:nvSpPr>
          <p:cNvPr id="1029" name="Rectangle 10"/>
          <p:cNvSpPr>
            <a:spLocks noGrp="1" noChangeArrowheads="1"/>
          </p:cNvSpPr>
          <p:nvPr>
            <p:ph type="sldNum" sz="quarter" idx="4"/>
          </p:nvPr>
        </p:nvSpPr>
        <p:spPr bwMode="auto">
          <a:xfrm>
            <a:off x="468313" y="6616526"/>
            <a:ext cx="143986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000" b="1" i="0">
                <a:solidFill>
                  <a:schemeClr val="bg1"/>
                </a:solidFill>
                <a:latin typeface="微软雅黑" pitchFamily="34" charset="-122"/>
                <a:ea typeface="微软雅黑" pitchFamily="34" charset="-122"/>
              </a:defRPr>
            </a:lvl1pPr>
          </a:lstStyle>
          <a:p>
            <a:r>
              <a:rPr lang="de-DE" altLang="en-US"/>
              <a:t>Page </a:t>
            </a:r>
            <a:r>
              <a:rPr lang="de-DE" altLang="en-US">
                <a:sym typeface="MS UI Gothic" pitchFamily="34" charset="-128"/>
              </a:rPr>
              <a:t></a:t>
            </a:r>
            <a:r>
              <a:rPr lang="de-DE" altLang="en-US"/>
              <a:t> </a:t>
            </a:r>
            <a:fld id="{3EA51655-EA0C-4E67-A7C5-8E72531C0C70}" type="slidenum">
              <a:rPr lang="zh-CN" altLang="en-US" smtClean="0"/>
              <a:pPr/>
              <a:t>‹#›</a:t>
            </a:fld>
            <a:endParaRPr lang="en-US" dirty="0"/>
          </a:p>
        </p:txBody>
      </p:sp>
      <p:sp>
        <p:nvSpPr>
          <p:cNvPr id="1030" name="Rectangle 27"/>
          <p:cNvSpPr>
            <a:spLocks noGrp="1" noChangeArrowheads="1"/>
          </p:cNvSpPr>
          <p:nvPr>
            <p:ph type="title"/>
          </p:nvPr>
        </p:nvSpPr>
        <p:spPr bwMode="auto">
          <a:xfrm>
            <a:off x="468313" y="315913"/>
            <a:ext cx="583247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24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2400">
          <a:solidFill>
            <a:schemeClr val="tx1"/>
          </a:solidFill>
          <a:latin typeface="Arial" pitchFamily="34" charset="0"/>
          <a:ea typeface="华文细黑" pitchFamily="2" charset="-122"/>
        </a:defRPr>
      </a:lvl2pPr>
      <a:lvl3pPr algn="l" rtl="0" eaLnBrk="0" fontAlgn="base" hangingPunct="0">
        <a:spcBef>
          <a:spcPct val="0"/>
        </a:spcBef>
        <a:spcAft>
          <a:spcPct val="0"/>
        </a:spcAft>
        <a:defRPr sz="2400">
          <a:solidFill>
            <a:schemeClr val="tx1"/>
          </a:solidFill>
          <a:latin typeface="Arial" pitchFamily="34" charset="0"/>
          <a:ea typeface="华文细黑" pitchFamily="2" charset="-122"/>
        </a:defRPr>
      </a:lvl3pPr>
      <a:lvl4pPr algn="l" rtl="0" eaLnBrk="0" fontAlgn="base" hangingPunct="0">
        <a:spcBef>
          <a:spcPct val="0"/>
        </a:spcBef>
        <a:spcAft>
          <a:spcPct val="0"/>
        </a:spcAft>
        <a:defRPr sz="2400">
          <a:solidFill>
            <a:schemeClr val="tx1"/>
          </a:solidFill>
          <a:latin typeface="Arial" pitchFamily="34" charset="0"/>
          <a:ea typeface="华文细黑" pitchFamily="2" charset="-122"/>
        </a:defRPr>
      </a:lvl4pPr>
      <a:lvl5pPr algn="l" rtl="0" eaLnBrk="0" fontAlgn="base" hangingPunct="0">
        <a:spcBef>
          <a:spcPct val="0"/>
        </a:spcBef>
        <a:spcAft>
          <a:spcPct val="0"/>
        </a:spcAft>
        <a:defRPr sz="2400">
          <a:solidFill>
            <a:schemeClr val="tx1"/>
          </a:solidFill>
          <a:latin typeface="Arial" pitchFamily="34" charset="0"/>
          <a:ea typeface="华文细黑" pitchFamily="2" charset="-122"/>
        </a:defRPr>
      </a:lvl5pPr>
      <a:lvl6pPr marL="457200" algn="l" rtl="0" eaLnBrk="0" fontAlgn="base" hangingPunct="0">
        <a:spcBef>
          <a:spcPct val="0"/>
        </a:spcBef>
        <a:spcAft>
          <a:spcPct val="0"/>
        </a:spcAft>
        <a:defRPr sz="2400">
          <a:solidFill>
            <a:schemeClr val="tx1"/>
          </a:solidFill>
          <a:latin typeface="Arial" pitchFamily="34" charset="0"/>
          <a:ea typeface="华文细黑" pitchFamily="2" charset="-122"/>
        </a:defRPr>
      </a:lvl6pPr>
      <a:lvl7pPr marL="914400" algn="l" rtl="0" eaLnBrk="0" fontAlgn="base" hangingPunct="0">
        <a:spcBef>
          <a:spcPct val="0"/>
        </a:spcBef>
        <a:spcAft>
          <a:spcPct val="0"/>
        </a:spcAft>
        <a:defRPr sz="2400">
          <a:solidFill>
            <a:schemeClr val="tx1"/>
          </a:solidFill>
          <a:latin typeface="Arial" pitchFamily="34" charset="0"/>
          <a:ea typeface="华文细黑" pitchFamily="2" charset="-122"/>
        </a:defRPr>
      </a:lvl7pPr>
      <a:lvl8pPr marL="1371600" algn="l" rtl="0" eaLnBrk="0" fontAlgn="base" hangingPunct="0">
        <a:spcBef>
          <a:spcPct val="0"/>
        </a:spcBef>
        <a:spcAft>
          <a:spcPct val="0"/>
        </a:spcAft>
        <a:defRPr sz="2400">
          <a:solidFill>
            <a:schemeClr val="tx1"/>
          </a:solidFill>
          <a:latin typeface="Arial" pitchFamily="34" charset="0"/>
          <a:ea typeface="华文细黑" pitchFamily="2" charset="-122"/>
        </a:defRPr>
      </a:lvl8pPr>
      <a:lvl9pPr marL="1828800" algn="l" rtl="0" eaLnBrk="0" fontAlgn="base" hangingPunct="0">
        <a:spcBef>
          <a:spcPct val="0"/>
        </a:spcBef>
        <a:spcAft>
          <a:spcPct val="0"/>
        </a:spcAft>
        <a:defRPr sz="2400">
          <a:solidFill>
            <a:schemeClr val="tx1"/>
          </a:solidFill>
          <a:latin typeface="Arial" pitchFamily="34" charset="0"/>
          <a:ea typeface="华文细黑"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q"/>
        <a:defRPr sz="20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q"/>
        <a:defRPr>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chemeClr val="accent2"/>
        </a:buClr>
        <a:buFont typeface="Wingdings" pitchFamily="2" charset="2"/>
        <a:buChar char="q"/>
        <a:defRPr sz="16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hlink"/>
        </a:buClr>
        <a:buFont typeface="Wingdings" pitchFamily="2" charset="2"/>
        <a:buChar char="q"/>
        <a:defRPr sz="14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eaLnBrk="0" fontAlgn="base" hangingPunct="0">
        <a:spcBef>
          <a:spcPct val="20000"/>
        </a:spcBef>
        <a:spcAft>
          <a:spcPct val="0"/>
        </a:spcAft>
        <a:buChar char="»"/>
        <a:defRPr>
          <a:solidFill>
            <a:schemeClr val="tx1"/>
          </a:solidFill>
          <a:latin typeface="+mn-lt"/>
          <a:ea typeface="+mn-ea"/>
        </a:defRPr>
      </a:lvl6pPr>
      <a:lvl7pPr marL="2971800" indent="-228600" algn="l" rtl="0" eaLnBrk="0" fontAlgn="base" hangingPunct="0">
        <a:spcBef>
          <a:spcPct val="20000"/>
        </a:spcBef>
        <a:spcAft>
          <a:spcPct val="0"/>
        </a:spcAft>
        <a:buChar char="»"/>
        <a:defRPr>
          <a:solidFill>
            <a:schemeClr val="tx1"/>
          </a:solidFill>
          <a:latin typeface="+mn-lt"/>
          <a:ea typeface="+mn-ea"/>
        </a:defRPr>
      </a:lvl7pPr>
      <a:lvl8pPr marL="3429000" indent="-228600" algn="l" rtl="0" eaLnBrk="0" fontAlgn="base" hangingPunct="0">
        <a:spcBef>
          <a:spcPct val="20000"/>
        </a:spcBef>
        <a:spcAft>
          <a:spcPct val="0"/>
        </a:spcAft>
        <a:buChar char="»"/>
        <a:defRPr>
          <a:solidFill>
            <a:schemeClr val="tx1"/>
          </a:solidFill>
          <a:latin typeface="+mn-lt"/>
          <a:ea typeface="+mn-ea"/>
        </a:defRPr>
      </a:lvl8pPr>
      <a:lvl9pPr marL="3886200" indent="-228600" algn="l" rtl="0" eaLnBrk="0" fontAlgn="base" hangingPunct="0">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7.bin"/><Relationship Id="rId18" Type="http://schemas.openxmlformats.org/officeDocument/2006/relationships/image" Target="../media/image37.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4.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2.vml"/><Relationship Id="rId6" Type="http://schemas.openxmlformats.org/officeDocument/2006/relationships/image" Target="../media/image31.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33.wmf"/><Relationship Id="rId19" Type="http://schemas.openxmlformats.org/officeDocument/2006/relationships/oleObject" Target="../embeddings/oleObject10.bin"/><Relationship Id="rId4" Type="http://schemas.openxmlformats.org/officeDocument/2006/relationships/image" Target="../media/image30.wmf"/><Relationship Id="rId9" Type="http://schemas.openxmlformats.org/officeDocument/2006/relationships/oleObject" Target="../embeddings/oleObject5.bin"/><Relationship Id="rId14" Type="http://schemas.openxmlformats.org/officeDocument/2006/relationships/image" Target="../media/image35.wmf"/></Relationships>
</file>

<file path=ppt/slides/_rels/slide28.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0.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42.wmf"/><Relationship Id="rId4" Type="http://schemas.openxmlformats.org/officeDocument/2006/relationships/image" Target="../media/image39.emf"/><Relationship Id="rId9"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4.e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平行四边形 4"/>
          <p:cNvSpPr/>
          <p:nvPr/>
        </p:nvSpPr>
        <p:spPr>
          <a:xfrm flipH="1">
            <a:off x="-31750" y="259391"/>
            <a:ext cx="4640262" cy="6553985"/>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grpSp>
        <p:nvGrpSpPr>
          <p:cNvPr id="24" name="组合 23"/>
          <p:cNvGrpSpPr/>
          <p:nvPr/>
        </p:nvGrpSpPr>
        <p:grpSpPr>
          <a:xfrm>
            <a:off x="1827149" y="1625954"/>
            <a:ext cx="828000" cy="828000"/>
            <a:chOff x="1827149" y="1625954"/>
            <a:chExt cx="828000" cy="828000"/>
          </a:xfrm>
        </p:grpSpPr>
        <p:sp>
          <p:nvSpPr>
            <p:cNvPr id="25" name="椭圆 24"/>
            <p:cNvSpPr>
              <a:spLocks noChangeAspect="1"/>
            </p:cNvSpPr>
            <p:nvPr/>
          </p:nvSpPr>
          <p:spPr>
            <a:xfrm>
              <a:off x="1827149" y="1625954"/>
              <a:ext cx="828000" cy="828000"/>
            </a:xfrm>
            <a:prstGeom prst="ellipse">
              <a:avLst/>
            </a:prstGeom>
            <a:solidFill>
              <a:sysClr val="window" lastClr="FFFFFF"/>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a:cs typeface="Arial" pitchFamily="34" charset="0"/>
              </a:endParaRPr>
            </a:p>
          </p:txBody>
        </p:sp>
        <p:sp>
          <p:nvSpPr>
            <p:cNvPr id="26" name="文本框 12"/>
            <p:cNvSpPr txBox="1"/>
            <p:nvPr/>
          </p:nvSpPr>
          <p:spPr>
            <a:xfrm>
              <a:off x="1904142" y="1782985"/>
              <a:ext cx="674014"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lumMod val="85000"/>
                      <a:lumOff val="15000"/>
                    </a:prstClr>
                  </a:solidFill>
                  <a:effectLst/>
                  <a:uLnTx/>
                  <a:uFillTx/>
                  <a:ea typeface="微软雅黑" panose="020B0503020204020204" pitchFamily="34" charset="-122"/>
                  <a:cs typeface="Arial" pitchFamily="34" charset="0"/>
                </a:rPr>
                <a:t>01</a:t>
              </a:r>
              <a:endParaRPr kumimoji="0" lang="zh-CN" altLang="en-US" sz="2800" b="1" i="0" u="none" strike="noStrike" kern="0" cap="none" spc="0" normalizeH="0" baseline="0" noProof="0" dirty="0">
                <a:ln>
                  <a:noFill/>
                </a:ln>
                <a:solidFill>
                  <a:prstClr val="black">
                    <a:lumMod val="85000"/>
                    <a:lumOff val="15000"/>
                  </a:prstClr>
                </a:solidFill>
                <a:effectLst/>
                <a:uLnTx/>
                <a:uFillTx/>
                <a:ea typeface="微软雅黑" panose="020B0503020204020204" pitchFamily="34" charset="-122"/>
                <a:cs typeface="Arial" pitchFamily="34" charset="0"/>
              </a:endParaRPr>
            </a:p>
          </p:txBody>
        </p:sp>
      </p:grpSp>
      <p:grpSp>
        <p:nvGrpSpPr>
          <p:cNvPr id="27" name="组合 26"/>
          <p:cNvGrpSpPr/>
          <p:nvPr/>
        </p:nvGrpSpPr>
        <p:grpSpPr>
          <a:xfrm>
            <a:off x="2405971" y="2838627"/>
            <a:ext cx="828000" cy="828000"/>
            <a:chOff x="2405971" y="2838627"/>
            <a:chExt cx="828000" cy="828000"/>
          </a:xfrm>
        </p:grpSpPr>
        <p:sp>
          <p:nvSpPr>
            <p:cNvPr id="28" name="椭圆 27"/>
            <p:cNvSpPr>
              <a:spLocks noChangeAspect="1"/>
            </p:cNvSpPr>
            <p:nvPr/>
          </p:nvSpPr>
          <p:spPr>
            <a:xfrm>
              <a:off x="2405971" y="2838627"/>
              <a:ext cx="828000" cy="828000"/>
            </a:xfrm>
            <a:prstGeom prst="ellipse">
              <a:avLst/>
            </a:prstGeom>
            <a:solidFill>
              <a:sysClr val="window" lastClr="FFFFFF"/>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ea typeface="宋体"/>
                <a:cs typeface="Arial" pitchFamily="34" charset="0"/>
              </a:endParaRPr>
            </a:p>
          </p:txBody>
        </p:sp>
        <p:sp>
          <p:nvSpPr>
            <p:cNvPr id="29" name="文本框 13"/>
            <p:cNvSpPr txBox="1"/>
            <p:nvPr/>
          </p:nvSpPr>
          <p:spPr>
            <a:xfrm>
              <a:off x="2482964" y="2991017"/>
              <a:ext cx="674014"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lumMod val="85000"/>
                      <a:lumOff val="15000"/>
                    </a:prstClr>
                  </a:solidFill>
                  <a:effectLst/>
                  <a:uLnTx/>
                  <a:uFillTx/>
                  <a:ea typeface="微软雅黑" panose="020B0503020204020204" pitchFamily="34" charset="-122"/>
                  <a:cs typeface="Arial" pitchFamily="34" charset="0"/>
                </a:rPr>
                <a:t>02</a:t>
              </a:r>
              <a:endParaRPr kumimoji="0" lang="zh-CN" altLang="en-US" sz="2800" b="1" i="0" u="none" strike="noStrike" kern="0" cap="none" spc="0" normalizeH="0" baseline="0" noProof="0" dirty="0">
                <a:ln>
                  <a:noFill/>
                </a:ln>
                <a:solidFill>
                  <a:prstClr val="black">
                    <a:lumMod val="85000"/>
                    <a:lumOff val="15000"/>
                  </a:prstClr>
                </a:solidFill>
                <a:effectLst/>
                <a:uLnTx/>
                <a:uFillTx/>
                <a:ea typeface="微软雅黑" panose="020B0503020204020204" pitchFamily="34" charset="-122"/>
                <a:cs typeface="Arial" pitchFamily="34" charset="0"/>
              </a:endParaRPr>
            </a:p>
          </p:txBody>
        </p:sp>
      </p:grpSp>
      <p:sp>
        <p:nvSpPr>
          <p:cNvPr id="36" name="文本框 16"/>
          <p:cNvSpPr txBox="1"/>
          <p:nvPr/>
        </p:nvSpPr>
        <p:spPr>
          <a:xfrm>
            <a:off x="3000682" y="1625954"/>
            <a:ext cx="5582946" cy="769441"/>
          </a:xfrm>
          <a:prstGeom prst="rect">
            <a:avLst/>
          </a:prstGeom>
          <a:noFill/>
        </p:spPr>
        <p:txBody>
          <a:bodyPr wrap="square" rtlCol="0">
            <a:spAutoFit/>
          </a:bodyPr>
          <a:lstStyle/>
          <a:p>
            <a:pPr fontAlgn="auto">
              <a:spcBef>
                <a:spcPts val="0"/>
              </a:spcBef>
              <a:spcAft>
                <a:spcPts val="0"/>
              </a:spcAft>
            </a:pPr>
            <a:r>
              <a:rPr lang="zh-CN" altLang="en-US" sz="2400" b="1" i="0" dirty="0">
                <a:solidFill>
                  <a:prstClr val="black">
                    <a:lumMod val="85000"/>
                    <a:lumOff val="15000"/>
                  </a:prstClr>
                </a:solidFill>
                <a:latin typeface="微软雅黑" panose="020B0503020204020204" pitchFamily="34" charset="-122"/>
                <a:ea typeface="微软雅黑" panose="020B0503020204020204" pitchFamily="34" charset="-122"/>
              </a:rPr>
              <a:t>云存储介绍</a:t>
            </a:r>
            <a:endParaRPr lang="en-US" altLang="zh-CN" sz="2400" b="1" i="0" dirty="0">
              <a:solidFill>
                <a:prstClr val="black">
                  <a:lumMod val="85000"/>
                  <a:lumOff val="15000"/>
                </a:prst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2000" i="0" dirty="0">
                <a:solidFill>
                  <a:prstClr val="black"/>
                </a:solidFill>
                <a:latin typeface="Times New Roman" panose="02020603050405020304" pitchFamily="18" charset="0"/>
                <a:ea typeface="宋体"/>
                <a:cs typeface="Times New Roman" panose="02020603050405020304" pitchFamily="18" charset="0"/>
              </a:rPr>
              <a:t>Introduction to Cloud Storage</a:t>
            </a:r>
            <a:endParaRPr lang="da-DK" altLang="zh-CN" sz="2000" i="0" dirty="0">
              <a:solidFill>
                <a:prstClr val="black"/>
              </a:solidFill>
              <a:latin typeface="Times New Roman" panose="02020603050405020304" pitchFamily="18" charset="0"/>
              <a:ea typeface="宋体"/>
              <a:cs typeface="Times New Roman" panose="02020603050405020304" pitchFamily="18" charset="0"/>
            </a:endParaRPr>
          </a:p>
        </p:txBody>
      </p:sp>
      <p:sp>
        <p:nvSpPr>
          <p:cNvPr id="37" name="文本框 20"/>
          <p:cNvSpPr txBox="1"/>
          <p:nvPr/>
        </p:nvSpPr>
        <p:spPr>
          <a:xfrm>
            <a:off x="3566308" y="2835533"/>
            <a:ext cx="5001431" cy="769441"/>
          </a:xfrm>
          <a:prstGeom prst="rect">
            <a:avLst/>
          </a:prstGeom>
          <a:noFill/>
        </p:spPr>
        <p:txBody>
          <a:bodyPr wrap="square" rtlCol="0">
            <a:spAutoFit/>
          </a:bodyPr>
          <a:lstStyle/>
          <a:p>
            <a:pPr fontAlgn="auto">
              <a:spcBef>
                <a:spcPts val="0"/>
              </a:spcBef>
              <a:spcAft>
                <a:spcPts val="0"/>
              </a:spcAft>
            </a:pPr>
            <a:r>
              <a:rPr lang="zh-CN" altLang="en-US" sz="2400" b="1" i="0" dirty="0">
                <a:solidFill>
                  <a:prstClr val="black">
                    <a:lumMod val="85000"/>
                    <a:lumOff val="15000"/>
                  </a:prstClr>
                </a:solidFill>
                <a:latin typeface="微软雅黑" panose="020B0503020204020204" pitchFamily="34" charset="-122"/>
                <a:ea typeface="微软雅黑" panose="020B0503020204020204" pitchFamily="34" charset="-122"/>
              </a:rPr>
              <a:t>云存储研究</a:t>
            </a:r>
            <a:endParaRPr lang="en-US" altLang="zh-CN" sz="2400" b="1" i="0" dirty="0">
              <a:solidFill>
                <a:prstClr val="black">
                  <a:lumMod val="85000"/>
                  <a:lumOff val="15000"/>
                </a:prst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2000" i="0"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Our Research Work on Cloud Storage</a:t>
            </a:r>
            <a:endParaRPr lang="da-DK" altLang="zh-CN" sz="2000" i="0"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24"/>
          <p:cNvSpPr txBox="1"/>
          <p:nvPr/>
        </p:nvSpPr>
        <p:spPr>
          <a:xfrm>
            <a:off x="683568" y="259392"/>
            <a:ext cx="7884171" cy="923330"/>
          </a:xfrm>
          <a:prstGeom prst="rect">
            <a:avLst/>
          </a:prstGeom>
          <a:noFill/>
        </p:spPr>
        <p:txBody>
          <a:bodyPr wrap="square" rtlCol="0">
            <a:spAutoFit/>
          </a:bodyPr>
          <a:lstStyle/>
          <a:p>
            <a:pPr algn="ctr" fontAlgn="auto">
              <a:spcBef>
                <a:spcPts val="0"/>
              </a:spcBef>
              <a:spcAft>
                <a:spcPts val="0"/>
              </a:spcAft>
            </a:pPr>
            <a:r>
              <a:rPr lang="zh-CN" altLang="en-US" sz="5400" b="1" i="0">
                <a:solidFill>
                  <a:prstClr val="black"/>
                </a:solidFill>
                <a:latin typeface="Baskerville Old Face" panose="02020602080505020303" pitchFamily="18" charset="0"/>
                <a:ea typeface="宋体"/>
                <a:cs typeface="Times New Roman" panose="02020603050405020304" pitchFamily="18" charset="0"/>
              </a:rPr>
              <a:t>云</a:t>
            </a:r>
            <a:r>
              <a:rPr lang="zh-CN" altLang="en-US" sz="5400" b="1" i="0" dirty="0">
                <a:solidFill>
                  <a:prstClr val="black"/>
                </a:solidFill>
                <a:latin typeface="Baskerville Old Face" panose="02020602080505020303" pitchFamily="18" charset="0"/>
                <a:ea typeface="宋体"/>
                <a:cs typeface="Times New Roman" panose="02020603050405020304" pitchFamily="18" charset="0"/>
              </a:rPr>
              <a:t>存储</a:t>
            </a:r>
          </a:p>
        </p:txBody>
      </p:sp>
      <p:pic>
        <p:nvPicPr>
          <p:cNvPr id="42" name="Picture 76" descr="bg白2"/>
          <p:cNvPicPr>
            <a:picLocks noChangeAspect="1" noChangeArrowheads="1"/>
          </p:cNvPicPr>
          <p:nvPr/>
        </p:nvPicPr>
        <p:blipFill rotWithShape="1">
          <a:blip r:embed="rId2">
            <a:extLst>
              <a:ext uri="{28A0092B-C50C-407E-A947-70E740481C1C}">
                <a14:useLocalDpi xmlns:a14="http://schemas.microsoft.com/office/drawing/2010/main" val="0"/>
              </a:ext>
            </a:extLst>
          </a:blip>
          <a:srcRect t="96101"/>
          <a:stretch/>
        </p:blipFill>
        <p:spPr bwMode="auto">
          <a:xfrm>
            <a:off x="-31750" y="6616526"/>
            <a:ext cx="9175750" cy="2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a:t>
            </a:fld>
            <a:endParaRPr lang="en-US" dirty="0"/>
          </a:p>
        </p:txBody>
      </p:sp>
    </p:spTree>
    <p:extLst>
      <p:ext uri="{BB962C8B-B14F-4D97-AF65-F5344CB8AC3E}">
        <p14:creationId xmlns:p14="http://schemas.microsoft.com/office/powerpoint/2010/main" val="300019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59632" y="1698003"/>
            <a:ext cx="6328371" cy="2844000"/>
          </a:xfrm>
          <a:prstGeom prst="rect">
            <a:avLst/>
          </a:prstGeom>
        </p:spPr>
      </p:pic>
      <p:sp>
        <p:nvSpPr>
          <p:cNvPr id="2" name="标题 1"/>
          <p:cNvSpPr>
            <a:spLocks noGrp="1"/>
          </p:cNvSpPr>
          <p:nvPr>
            <p:ph type="title"/>
          </p:nvPr>
        </p:nvSpPr>
        <p:spPr/>
        <p:txBody>
          <a:bodyPr/>
          <a:lstStyle/>
          <a:p>
            <a:r>
              <a:rPr lang="zh-CN" altLang="en-US" sz="3200" dirty="0"/>
              <a:t>海量数据管理技术</a:t>
            </a:r>
          </a:p>
        </p:txBody>
      </p:sp>
      <p:sp>
        <p:nvSpPr>
          <p:cNvPr id="3" name="内容占位符 2"/>
          <p:cNvSpPr>
            <a:spLocks noGrp="1"/>
          </p:cNvSpPr>
          <p:nvPr>
            <p:ph idx="1"/>
          </p:nvPr>
        </p:nvSpPr>
        <p:spPr/>
        <p:txBody>
          <a:bodyPr/>
          <a:lstStyle/>
          <a:p>
            <a:pPr marL="457200" indent="-457200">
              <a:buFont typeface="+mj-lt"/>
              <a:buAutoNum type="arabicPeriod"/>
            </a:pPr>
            <a:r>
              <a:rPr lang="en-US" altLang="zh-CN" b="1" dirty="0">
                <a:cs typeface="Arial" pitchFamily="34" charset="0"/>
              </a:rPr>
              <a:t>GFS: Google File System</a:t>
            </a:r>
          </a:p>
          <a:p>
            <a:pPr lvl="1"/>
            <a:endParaRPr lang="zh-CN" altLang="en-US" dirty="0">
              <a:latin typeface="Arial" pitchFamily="34" charset="0"/>
              <a:cs typeface="Arial" pitchFamily="34" charset="0"/>
            </a:endParaRP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10</a:t>
            </a:fld>
            <a:endParaRPr lang="en-US" dirty="0"/>
          </a:p>
        </p:txBody>
      </p:sp>
      <p:sp>
        <p:nvSpPr>
          <p:cNvPr id="11" name="Rectangle 7"/>
          <p:cNvSpPr txBox="1">
            <a:spLocks noChangeArrowheads="1"/>
          </p:cNvSpPr>
          <p:nvPr/>
        </p:nvSpPr>
        <p:spPr>
          <a:xfrm>
            <a:off x="1187624" y="4725144"/>
            <a:ext cx="7848872" cy="936104"/>
          </a:xfrm>
          <a:prstGeom prst="rect">
            <a:avLst/>
          </a:prstGeom>
        </p:spPr>
        <p:txBody>
          <a:bodyPr/>
          <a:lstStyle>
            <a:lvl1pPr marL="342900" indent="-342900" algn="l" rtl="0" eaLnBrk="0" fontAlgn="base" hangingPunct="0">
              <a:spcBef>
                <a:spcPct val="20000"/>
              </a:spcBef>
              <a:spcAft>
                <a:spcPct val="0"/>
              </a:spcAft>
              <a:buClr>
                <a:schemeClr val="accent1"/>
              </a:buClr>
              <a:buFont typeface="Wingdings" pitchFamily="2" charset="2"/>
              <a:buChar char="q"/>
              <a:defRPr sz="20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q"/>
              <a:defRPr>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chemeClr val="accent2"/>
              </a:buClr>
              <a:buFont typeface="Wingdings" pitchFamily="2" charset="2"/>
              <a:buChar char="q"/>
              <a:defRPr sz="16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hlink"/>
              </a:buClr>
              <a:buFont typeface="Wingdings" pitchFamily="2" charset="2"/>
              <a:buChar char="q"/>
              <a:defRPr sz="14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eaLnBrk="0" fontAlgn="base" hangingPunct="0">
              <a:spcBef>
                <a:spcPct val="20000"/>
              </a:spcBef>
              <a:spcAft>
                <a:spcPct val="0"/>
              </a:spcAft>
              <a:buChar char="»"/>
              <a:defRPr>
                <a:solidFill>
                  <a:schemeClr val="tx1"/>
                </a:solidFill>
                <a:latin typeface="+mn-lt"/>
                <a:ea typeface="+mn-ea"/>
              </a:defRPr>
            </a:lvl6pPr>
            <a:lvl7pPr marL="2971800" indent="-228600" algn="l" rtl="0" eaLnBrk="0" fontAlgn="base" hangingPunct="0">
              <a:spcBef>
                <a:spcPct val="20000"/>
              </a:spcBef>
              <a:spcAft>
                <a:spcPct val="0"/>
              </a:spcAft>
              <a:buChar char="»"/>
              <a:defRPr>
                <a:solidFill>
                  <a:schemeClr val="tx1"/>
                </a:solidFill>
                <a:latin typeface="+mn-lt"/>
                <a:ea typeface="+mn-ea"/>
              </a:defRPr>
            </a:lvl7pPr>
            <a:lvl8pPr marL="3429000" indent="-228600" algn="l" rtl="0" eaLnBrk="0" fontAlgn="base" hangingPunct="0">
              <a:spcBef>
                <a:spcPct val="20000"/>
              </a:spcBef>
              <a:spcAft>
                <a:spcPct val="0"/>
              </a:spcAft>
              <a:buChar char="»"/>
              <a:defRPr>
                <a:solidFill>
                  <a:schemeClr val="tx1"/>
                </a:solidFill>
                <a:latin typeface="+mn-lt"/>
                <a:ea typeface="+mn-ea"/>
              </a:defRPr>
            </a:lvl8pPr>
            <a:lvl9pPr marL="3886200" indent="-228600" algn="l" rtl="0" eaLnBrk="0" fontAlgn="base" hangingPunct="0">
              <a:spcBef>
                <a:spcPct val="20000"/>
              </a:spcBef>
              <a:spcAft>
                <a:spcPct val="0"/>
              </a:spcAft>
              <a:buChar char="»"/>
              <a:defRPr>
                <a:solidFill>
                  <a:schemeClr val="tx1"/>
                </a:solidFill>
                <a:latin typeface="+mn-lt"/>
                <a:ea typeface="+mn-ea"/>
              </a:defRPr>
            </a:lvl9pPr>
          </a:lstStyle>
          <a:p>
            <a:pPr>
              <a:lnSpc>
                <a:spcPct val="90000"/>
              </a:lnSpc>
              <a:buFont typeface="Wingdings" pitchFamily="2" charset="2"/>
              <a:buChar char="n"/>
            </a:pPr>
            <a:r>
              <a:rPr lang="zh-CN" altLang="en-US" i="0" kern="0" dirty="0">
                <a:cs typeface="Arial" pitchFamily="34" charset="0"/>
              </a:rPr>
              <a:t>一个</a:t>
            </a:r>
            <a:r>
              <a:rPr lang="en-US" altLang="zh-CN" i="0" kern="0" dirty="0">
                <a:cs typeface="Arial" pitchFamily="34" charset="0"/>
              </a:rPr>
              <a:t>Master</a:t>
            </a:r>
            <a:r>
              <a:rPr lang="zh-CN" altLang="en-US" i="0" kern="0" dirty="0">
                <a:cs typeface="Arial" pitchFamily="34" charset="0"/>
              </a:rPr>
              <a:t>，若干个</a:t>
            </a:r>
            <a:r>
              <a:rPr lang="en-US" altLang="zh-CN" i="0" kern="0" dirty="0">
                <a:cs typeface="Arial" pitchFamily="34" charset="0"/>
              </a:rPr>
              <a:t>Chunkserver</a:t>
            </a:r>
            <a:r>
              <a:rPr lang="zh-CN" altLang="en-US" i="0" kern="0" dirty="0">
                <a:cs typeface="Arial" pitchFamily="34" charset="0"/>
              </a:rPr>
              <a:t>，若干个</a:t>
            </a:r>
            <a:r>
              <a:rPr lang="en-US" altLang="zh-CN" i="0" kern="0" dirty="0">
                <a:cs typeface="Arial" pitchFamily="34" charset="0"/>
              </a:rPr>
              <a:t>Client</a:t>
            </a:r>
          </a:p>
          <a:p>
            <a:pPr>
              <a:lnSpc>
                <a:spcPct val="90000"/>
              </a:lnSpc>
              <a:buFont typeface="Wingdings" pitchFamily="2" charset="2"/>
              <a:buChar char="n"/>
            </a:pPr>
            <a:r>
              <a:rPr lang="zh-CN" altLang="en-US" i="0" kern="0" dirty="0">
                <a:cs typeface="Arial" pitchFamily="34" charset="0"/>
              </a:rPr>
              <a:t>一个文件由若干个定长块（</a:t>
            </a:r>
            <a:r>
              <a:rPr lang="en-US" altLang="zh-CN" i="0" kern="0" dirty="0">
                <a:cs typeface="Arial" pitchFamily="34" charset="0"/>
              </a:rPr>
              <a:t>Chunk</a:t>
            </a:r>
            <a:r>
              <a:rPr lang="zh-CN" altLang="en-US" i="0" kern="0" dirty="0">
                <a:cs typeface="Arial" pitchFamily="34" charset="0"/>
              </a:rPr>
              <a:t>，</a:t>
            </a:r>
            <a:r>
              <a:rPr lang="en-US" altLang="zh-CN" i="0" kern="0" dirty="0">
                <a:cs typeface="Arial" pitchFamily="34" charset="0"/>
              </a:rPr>
              <a:t>64MB</a:t>
            </a:r>
            <a:r>
              <a:rPr lang="zh-CN" altLang="en-US" i="0" kern="0" dirty="0">
                <a:cs typeface="Arial" pitchFamily="34" charset="0"/>
              </a:rPr>
              <a:t>）组成</a:t>
            </a:r>
          </a:p>
          <a:p>
            <a:pPr>
              <a:lnSpc>
                <a:spcPct val="90000"/>
              </a:lnSpc>
              <a:buFont typeface="Wingdings" pitchFamily="2" charset="2"/>
              <a:buChar char="n"/>
            </a:pPr>
            <a:r>
              <a:rPr lang="zh-CN" altLang="en-US" i="0" kern="0" dirty="0">
                <a:cs typeface="Arial" pitchFamily="34" charset="0"/>
              </a:rPr>
              <a:t>块是普通</a:t>
            </a:r>
            <a:r>
              <a:rPr lang="en-US" altLang="zh-CN" i="0" kern="0" dirty="0">
                <a:cs typeface="Arial" pitchFamily="34" charset="0"/>
              </a:rPr>
              <a:t>Linux</a:t>
            </a:r>
            <a:r>
              <a:rPr lang="zh-CN" altLang="en-US" i="0" kern="0" dirty="0">
                <a:cs typeface="Arial" pitchFamily="34" charset="0"/>
              </a:rPr>
              <a:t>文件，有若干个复本（</a:t>
            </a:r>
            <a:r>
              <a:rPr lang="en-US" altLang="zh-CN" i="0" kern="0" dirty="0">
                <a:cs typeface="Arial" pitchFamily="34" charset="0"/>
              </a:rPr>
              <a:t>Replica</a:t>
            </a:r>
            <a:r>
              <a:rPr lang="zh-CN" altLang="en-US" i="0" kern="0" dirty="0">
                <a:cs typeface="Arial" pitchFamily="34" charset="0"/>
              </a:rPr>
              <a:t>）</a:t>
            </a:r>
          </a:p>
        </p:txBody>
      </p:sp>
    </p:spTree>
    <p:extLst>
      <p:ext uri="{BB962C8B-B14F-4D97-AF65-F5344CB8AC3E}">
        <p14:creationId xmlns:p14="http://schemas.microsoft.com/office/powerpoint/2010/main" val="340023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1" b="34388"/>
          <a:stretch/>
        </p:blipFill>
        <p:spPr>
          <a:xfrm>
            <a:off x="-180528" y="1844824"/>
            <a:ext cx="9144000" cy="2894937"/>
          </a:xfrm>
          <a:prstGeom prst="rect">
            <a:avLst/>
          </a:prstGeom>
        </p:spPr>
      </p:pic>
      <p:sp>
        <p:nvSpPr>
          <p:cNvPr id="2" name="标题 1"/>
          <p:cNvSpPr>
            <a:spLocks noGrp="1"/>
          </p:cNvSpPr>
          <p:nvPr>
            <p:ph type="title"/>
          </p:nvPr>
        </p:nvSpPr>
        <p:spPr/>
        <p:txBody>
          <a:bodyPr/>
          <a:lstStyle/>
          <a:p>
            <a:r>
              <a:rPr lang="zh-CN" altLang="en-US" sz="3200" dirty="0"/>
              <a:t>海量数据管理技术</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11</a:t>
            </a:fld>
            <a:endParaRPr lang="en-US" dirty="0"/>
          </a:p>
        </p:txBody>
      </p:sp>
      <p:sp>
        <p:nvSpPr>
          <p:cNvPr id="5" name="内容占位符 2"/>
          <p:cNvSpPr>
            <a:spLocks noGrp="1"/>
          </p:cNvSpPr>
          <p:nvPr>
            <p:ph idx="1"/>
          </p:nvPr>
        </p:nvSpPr>
        <p:spPr>
          <a:xfrm>
            <a:off x="468313" y="1125538"/>
            <a:ext cx="8207375" cy="5000625"/>
          </a:xfrm>
        </p:spPr>
        <p:txBody>
          <a:bodyPr/>
          <a:lstStyle/>
          <a:p>
            <a:pPr marL="457200" indent="-457200">
              <a:buFont typeface="+mj-lt"/>
              <a:buAutoNum type="arabicPeriod" startAt="2"/>
            </a:pPr>
            <a:r>
              <a:rPr lang="en-US" altLang="zh-CN" b="1" dirty="0">
                <a:cs typeface="Arial" pitchFamily="34" charset="0"/>
              </a:rPr>
              <a:t>HBase</a:t>
            </a:r>
          </a:p>
          <a:p>
            <a:pPr lvl="1"/>
            <a:endParaRPr lang="zh-CN" altLang="en-US" dirty="0">
              <a:latin typeface="Arial" pitchFamily="34" charset="0"/>
              <a:cs typeface="Arial" pitchFamily="34" charset="0"/>
            </a:endParaRPr>
          </a:p>
        </p:txBody>
      </p:sp>
    </p:spTree>
    <p:extLst>
      <p:ext uri="{BB962C8B-B14F-4D97-AF65-F5344CB8AC3E}">
        <p14:creationId xmlns:p14="http://schemas.microsoft.com/office/powerpoint/2010/main" val="338846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海量数据管理</a:t>
            </a:r>
            <a:r>
              <a:rPr lang="zh-CN" altLang="en-US" dirty="0"/>
              <a:t>技术</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12</a:t>
            </a:fld>
            <a:endParaRPr lang="en-US" dirty="0"/>
          </a:p>
        </p:txBody>
      </p:sp>
      <p:sp>
        <p:nvSpPr>
          <p:cNvPr id="5" name="内容占位符 2"/>
          <p:cNvSpPr>
            <a:spLocks noGrp="1"/>
          </p:cNvSpPr>
          <p:nvPr>
            <p:ph idx="1"/>
          </p:nvPr>
        </p:nvSpPr>
        <p:spPr>
          <a:xfrm>
            <a:off x="468313" y="1125538"/>
            <a:ext cx="8207375" cy="5000625"/>
          </a:xfrm>
        </p:spPr>
        <p:txBody>
          <a:bodyPr/>
          <a:lstStyle/>
          <a:p>
            <a:pPr marL="457200" indent="-457200">
              <a:buFont typeface="+mj-lt"/>
              <a:buAutoNum type="arabicPeriod" startAt="3"/>
            </a:pPr>
            <a:r>
              <a:rPr lang="en-US" altLang="zh-CN" b="1" dirty="0">
                <a:cs typeface="Arial" pitchFamily="34" charset="0"/>
              </a:rPr>
              <a:t>Sector/Sphere</a:t>
            </a:r>
          </a:p>
          <a:p>
            <a:pPr marL="800100" lvl="1" indent="-342900">
              <a:buFont typeface="+mj-lt"/>
              <a:buAutoNum type="arabicPeriod" startAt="3"/>
            </a:pPr>
            <a:endParaRPr lang="zh-CN" altLang="en-US" dirty="0">
              <a:latin typeface="Arial" pitchFamily="34" charset="0"/>
              <a:cs typeface="Arial" pitchFamily="34" charset="0"/>
            </a:endParaRPr>
          </a:p>
        </p:txBody>
      </p:sp>
      <p:pic>
        <p:nvPicPr>
          <p:cNvPr id="50178"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4667" b="16699"/>
          <a:stretch/>
        </p:blipFill>
        <p:spPr bwMode="auto">
          <a:xfrm>
            <a:off x="-87252" y="1693303"/>
            <a:ext cx="8762940" cy="349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002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海量数据管理技术</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13</a:t>
            </a:fld>
            <a:endParaRPr lang="en-US" dirty="0"/>
          </a:p>
        </p:txBody>
      </p:sp>
      <p:sp>
        <p:nvSpPr>
          <p:cNvPr id="5" name="内容占位符 2"/>
          <p:cNvSpPr>
            <a:spLocks noGrp="1"/>
          </p:cNvSpPr>
          <p:nvPr>
            <p:ph idx="1"/>
          </p:nvPr>
        </p:nvSpPr>
        <p:spPr>
          <a:xfrm>
            <a:off x="468313" y="1125539"/>
            <a:ext cx="8207375" cy="1871414"/>
          </a:xfrm>
        </p:spPr>
        <p:txBody>
          <a:bodyPr/>
          <a:lstStyle/>
          <a:p>
            <a:pPr marL="457200" indent="-457200">
              <a:buFont typeface="+mj-lt"/>
              <a:buAutoNum type="arabicPeriod" startAt="4"/>
            </a:pPr>
            <a:r>
              <a:rPr lang="en-US" altLang="zh-CN" b="1" dirty="0">
                <a:cs typeface="Arial" pitchFamily="34" charset="0"/>
              </a:rPr>
              <a:t>Amazon S3 </a:t>
            </a:r>
          </a:p>
          <a:p>
            <a:pPr lvl="1"/>
            <a:endParaRPr lang="zh-CN" altLang="en-US" dirty="0">
              <a:latin typeface="Arial" pitchFamily="34" charset="0"/>
              <a:cs typeface="Arial" pitchFamily="34" charset="0"/>
            </a:endParaRPr>
          </a:p>
        </p:txBody>
      </p:sp>
      <p:sp>
        <p:nvSpPr>
          <p:cNvPr id="6" name="圆角矩形 5"/>
          <p:cNvSpPr/>
          <p:nvPr/>
        </p:nvSpPr>
        <p:spPr bwMode="auto">
          <a:xfrm>
            <a:off x="611560" y="1556792"/>
            <a:ext cx="8075240" cy="1224136"/>
          </a:xfrm>
          <a:prstGeom prst="roundRect">
            <a:avLst>
              <a:gd name="adj" fmla="val 6445"/>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indent="457200" algn="just"/>
            <a:r>
              <a:rPr lang="en-US" altLang="zh-CN" b="1" i="0" dirty="0">
                <a:solidFill>
                  <a:srgbClr val="FFFF00"/>
                </a:solidFill>
                <a:effectLst>
                  <a:outerShdw blurRad="38100" dist="38100" dir="2700000" algn="tl">
                    <a:srgbClr val="000000">
                      <a:alpha val="43137"/>
                    </a:srgbClr>
                  </a:outerShdw>
                </a:effectLst>
                <a:ea typeface="微软雅黑" pitchFamily="34" charset="-122"/>
                <a:cs typeface="Arial" pitchFamily="34" charset="0"/>
              </a:rPr>
              <a:t>Amazon S3</a:t>
            </a:r>
            <a:r>
              <a:rPr lang="zh-CN" altLang="en-US" i="0" dirty="0">
                <a:solidFill>
                  <a:schemeClr val="bg1"/>
                </a:solidFill>
                <a:ea typeface="微软雅黑" pitchFamily="34" charset="-122"/>
                <a:cs typeface="Arial" pitchFamily="34" charset="0"/>
              </a:rPr>
              <a:t>的全名为亚马逊简易储存服务（</a:t>
            </a:r>
            <a:r>
              <a:rPr lang="en-US" altLang="zh-CN" i="0" dirty="0">
                <a:solidFill>
                  <a:schemeClr val="bg1"/>
                </a:solidFill>
                <a:ea typeface="微软雅黑" pitchFamily="34" charset="-122"/>
                <a:cs typeface="Arial" pitchFamily="34" charset="0"/>
              </a:rPr>
              <a:t>Amazon Simple Storage Service</a:t>
            </a:r>
            <a:r>
              <a:rPr lang="zh-CN" altLang="en-US" i="0" dirty="0">
                <a:solidFill>
                  <a:schemeClr val="bg1"/>
                </a:solidFill>
                <a:ea typeface="微软雅黑" pitchFamily="34" charset="-122"/>
                <a:cs typeface="Arial" pitchFamily="34" charset="0"/>
              </a:rPr>
              <a:t>），由亚马逊公司，利用其网络服务系统所提供的线上存储服务。它表现为一个超大的硬盘，可经由</a:t>
            </a:r>
            <a:r>
              <a:rPr lang="en-US" altLang="zh-CN" i="0" dirty="0">
                <a:solidFill>
                  <a:schemeClr val="bg1"/>
                </a:solidFill>
                <a:ea typeface="微软雅黑" pitchFamily="34" charset="-122"/>
                <a:cs typeface="Arial" pitchFamily="34" charset="0"/>
              </a:rPr>
              <a:t>Web</a:t>
            </a:r>
            <a:r>
              <a:rPr lang="zh-CN" altLang="en-US" i="0" dirty="0">
                <a:solidFill>
                  <a:schemeClr val="bg1"/>
                </a:solidFill>
                <a:ea typeface="微软雅黑" pitchFamily="34" charset="-122"/>
                <a:cs typeface="Arial" pitchFamily="34" charset="0"/>
              </a:rPr>
              <a:t>服务界面，包括</a:t>
            </a:r>
            <a:r>
              <a:rPr lang="en-US" altLang="zh-CN" i="0" dirty="0">
                <a:solidFill>
                  <a:schemeClr val="bg1"/>
                </a:solidFill>
                <a:ea typeface="微软雅黑" pitchFamily="34" charset="-122"/>
                <a:cs typeface="Arial" pitchFamily="34" charset="0"/>
              </a:rPr>
              <a:t>REST</a:t>
            </a:r>
            <a:r>
              <a:rPr lang="zh-CN" altLang="en-US" i="0" dirty="0">
                <a:solidFill>
                  <a:schemeClr val="bg1"/>
                </a:solidFill>
                <a:ea typeface="微软雅黑" pitchFamily="34" charset="-122"/>
                <a:cs typeface="Arial" pitchFamily="34" charset="0"/>
              </a:rPr>
              <a:t>、</a:t>
            </a:r>
            <a:r>
              <a:rPr lang="en-US" altLang="zh-CN" i="0" dirty="0">
                <a:solidFill>
                  <a:schemeClr val="bg1"/>
                </a:solidFill>
                <a:ea typeface="微软雅黑" pitchFamily="34" charset="-122"/>
                <a:cs typeface="Arial" pitchFamily="34" charset="0"/>
              </a:rPr>
              <a:t>SOAP</a:t>
            </a:r>
            <a:r>
              <a:rPr lang="zh-CN" altLang="en-US" i="0" dirty="0">
                <a:solidFill>
                  <a:schemeClr val="bg1"/>
                </a:solidFill>
                <a:ea typeface="微软雅黑" pitchFamily="34" charset="-122"/>
                <a:cs typeface="Arial" pitchFamily="34" charset="0"/>
              </a:rPr>
              <a:t>与</a:t>
            </a:r>
            <a:r>
              <a:rPr lang="en-US" altLang="zh-CN" i="0" dirty="0" err="1">
                <a:solidFill>
                  <a:schemeClr val="bg1"/>
                </a:solidFill>
                <a:ea typeface="微软雅黑" pitchFamily="34" charset="-122"/>
                <a:cs typeface="Arial" pitchFamily="34" charset="0"/>
              </a:rPr>
              <a:t>BitTorrent</a:t>
            </a:r>
            <a:r>
              <a:rPr lang="zh-CN" altLang="en-US" i="0" dirty="0">
                <a:solidFill>
                  <a:schemeClr val="bg1"/>
                </a:solidFill>
                <a:ea typeface="微软雅黑" pitchFamily="34" charset="-122"/>
                <a:cs typeface="Arial" pitchFamily="34" charset="0"/>
              </a:rPr>
              <a:t>，用户能够轻易把档案储存到网络服务器上。 </a:t>
            </a:r>
          </a:p>
        </p:txBody>
      </p:sp>
      <p:sp>
        <p:nvSpPr>
          <p:cNvPr id="7" name="内容占位符 2"/>
          <p:cNvSpPr txBox="1">
            <a:spLocks/>
          </p:cNvSpPr>
          <p:nvPr/>
        </p:nvSpPr>
        <p:spPr bwMode="auto">
          <a:xfrm>
            <a:off x="467544" y="3069754"/>
            <a:ext cx="8207375" cy="187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q"/>
              <a:defRPr sz="20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q"/>
              <a:defRPr>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chemeClr val="accent2"/>
              </a:buClr>
              <a:buFont typeface="Wingdings" pitchFamily="2" charset="2"/>
              <a:buChar char="q"/>
              <a:defRPr sz="16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hlink"/>
              </a:buClr>
              <a:buFont typeface="Wingdings" pitchFamily="2" charset="2"/>
              <a:buChar char="q"/>
              <a:defRPr sz="14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Font typeface="Wingdings" pitchFamily="2" charset="2"/>
              <a:buChar char="q"/>
              <a:defRPr>
                <a:solidFill>
                  <a:schemeClr val="tx1"/>
                </a:solidFill>
                <a:latin typeface="微软雅黑" pitchFamily="34" charset="-122"/>
                <a:ea typeface="微软雅黑" pitchFamily="34" charset="-122"/>
              </a:defRPr>
            </a:lvl5pPr>
            <a:lvl6pPr marL="2514600" indent="-228600" algn="l" rtl="0" eaLnBrk="0" fontAlgn="base" hangingPunct="0">
              <a:spcBef>
                <a:spcPct val="20000"/>
              </a:spcBef>
              <a:spcAft>
                <a:spcPct val="0"/>
              </a:spcAft>
              <a:buChar char="»"/>
              <a:defRPr>
                <a:solidFill>
                  <a:schemeClr val="tx1"/>
                </a:solidFill>
                <a:latin typeface="+mn-lt"/>
                <a:ea typeface="+mn-ea"/>
              </a:defRPr>
            </a:lvl6pPr>
            <a:lvl7pPr marL="2971800" indent="-228600" algn="l" rtl="0" eaLnBrk="0" fontAlgn="base" hangingPunct="0">
              <a:spcBef>
                <a:spcPct val="20000"/>
              </a:spcBef>
              <a:spcAft>
                <a:spcPct val="0"/>
              </a:spcAft>
              <a:buChar char="»"/>
              <a:defRPr>
                <a:solidFill>
                  <a:schemeClr val="tx1"/>
                </a:solidFill>
                <a:latin typeface="+mn-lt"/>
                <a:ea typeface="+mn-ea"/>
              </a:defRPr>
            </a:lvl7pPr>
            <a:lvl8pPr marL="3429000" indent="-228600" algn="l" rtl="0" eaLnBrk="0" fontAlgn="base" hangingPunct="0">
              <a:spcBef>
                <a:spcPct val="20000"/>
              </a:spcBef>
              <a:spcAft>
                <a:spcPct val="0"/>
              </a:spcAft>
              <a:buChar char="»"/>
              <a:defRPr>
                <a:solidFill>
                  <a:schemeClr val="tx1"/>
                </a:solidFill>
                <a:latin typeface="+mn-lt"/>
                <a:ea typeface="+mn-ea"/>
              </a:defRPr>
            </a:lvl8pPr>
            <a:lvl9pPr marL="3886200" indent="-228600" algn="l" rtl="0" eaLnBrk="0" fontAlgn="base" hangingPunct="0">
              <a:spcBef>
                <a:spcPct val="20000"/>
              </a:spcBef>
              <a:spcAft>
                <a:spcPct val="0"/>
              </a:spcAft>
              <a:buChar char="»"/>
              <a:defRPr>
                <a:solidFill>
                  <a:schemeClr val="tx1"/>
                </a:solidFill>
                <a:latin typeface="+mn-lt"/>
                <a:ea typeface="+mn-ea"/>
              </a:defRPr>
            </a:lvl9pPr>
          </a:lstStyle>
          <a:p>
            <a:pPr marL="457200" indent="-457200">
              <a:buFont typeface="+mj-lt"/>
              <a:buAutoNum type="arabicPeriod" startAt="5"/>
            </a:pPr>
            <a:r>
              <a:rPr lang="en-US" altLang="zh-CN" b="1" i="0" kern="0" dirty="0">
                <a:cs typeface="Arial" pitchFamily="34" charset="0"/>
              </a:rPr>
              <a:t>OpenStack</a:t>
            </a:r>
            <a:r>
              <a:rPr lang="zh-CN" altLang="en-US" b="1" i="0" kern="0" dirty="0">
                <a:cs typeface="Arial" pitchFamily="34" charset="0"/>
              </a:rPr>
              <a:t> </a:t>
            </a:r>
            <a:r>
              <a:rPr lang="en-US" altLang="zh-CN" b="1" i="0" kern="0" dirty="0">
                <a:cs typeface="Arial" pitchFamily="34" charset="0"/>
              </a:rPr>
              <a:t>Swift</a:t>
            </a:r>
          </a:p>
          <a:p>
            <a:pPr lvl="1"/>
            <a:endParaRPr lang="zh-CN" altLang="en-US" i="0" kern="0" dirty="0">
              <a:latin typeface="Arial" pitchFamily="34" charset="0"/>
              <a:cs typeface="Arial" pitchFamily="34" charset="0"/>
            </a:endParaRPr>
          </a:p>
        </p:txBody>
      </p:sp>
      <p:sp>
        <p:nvSpPr>
          <p:cNvPr id="8" name="圆角矩形 7"/>
          <p:cNvSpPr/>
          <p:nvPr/>
        </p:nvSpPr>
        <p:spPr bwMode="auto">
          <a:xfrm>
            <a:off x="610791" y="3501006"/>
            <a:ext cx="8075240" cy="1800202"/>
          </a:xfrm>
          <a:prstGeom prst="roundRect">
            <a:avLst>
              <a:gd name="adj" fmla="val 6445"/>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indent="457200" algn="just"/>
            <a:r>
              <a:rPr lang="en-US" altLang="zh-CN" b="1" i="0" dirty="0">
                <a:solidFill>
                  <a:srgbClr val="FFFF00"/>
                </a:solidFill>
                <a:effectLst>
                  <a:outerShdw blurRad="38100" dist="38100" dir="2700000" algn="tl">
                    <a:srgbClr val="000000">
                      <a:alpha val="43137"/>
                    </a:srgbClr>
                  </a:outerShdw>
                </a:effectLst>
                <a:ea typeface="微软雅黑" pitchFamily="34" charset="-122"/>
                <a:cs typeface="Arial" pitchFamily="34" charset="0"/>
              </a:rPr>
              <a:t>Swift</a:t>
            </a:r>
            <a:r>
              <a:rPr lang="zh-CN" altLang="en-US" i="0" dirty="0">
                <a:solidFill>
                  <a:schemeClr val="bg1"/>
                </a:solidFill>
                <a:ea typeface="微软雅黑" pitchFamily="34" charset="-122"/>
                <a:cs typeface="Arial" pitchFamily="34" charset="0"/>
              </a:rPr>
              <a:t>是开源的，用来创建可扩展的、冗余的、对象存储（引擎）， 使用标准化的服务器存储</a:t>
            </a:r>
            <a:r>
              <a:rPr lang="en-US" altLang="zh-CN" i="0" dirty="0">
                <a:solidFill>
                  <a:schemeClr val="bg1"/>
                </a:solidFill>
                <a:ea typeface="微软雅黑" pitchFamily="34" charset="-122"/>
                <a:cs typeface="Arial" pitchFamily="34" charset="0"/>
              </a:rPr>
              <a:t>PB</a:t>
            </a:r>
            <a:r>
              <a:rPr lang="zh-CN" altLang="en-US" i="0" dirty="0">
                <a:solidFill>
                  <a:schemeClr val="bg1"/>
                </a:solidFill>
                <a:ea typeface="微软雅黑" pitchFamily="34" charset="-122"/>
                <a:cs typeface="Arial" pitchFamily="34" charset="0"/>
              </a:rPr>
              <a:t>级可用数据。但它并不是文件系统、实时的数据存储系统 </a:t>
            </a:r>
            <a:r>
              <a:rPr lang="en-US" altLang="zh-CN" i="0" dirty="0">
                <a:solidFill>
                  <a:schemeClr val="bg1"/>
                </a:solidFill>
                <a:ea typeface="微软雅黑" pitchFamily="34" charset="-122"/>
                <a:cs typeface="Arial" pitchFamily="34" charset="0"/>
              </a:rPr>
              <a:t>(real-time data storage system) </a:t>
            </a:r>
            <a:r>
              <a:rPr lang="zh-CN" altLang="en-US" i="0" dirty="0">
                <a:solidFill>
                  <a:schemeClr val="bg1"/>
                </a:solidFill>
                <a:ea typeface="微软雅黑" pitchFamily="34" charset="-122"/>
                <a:cs typeface="Arial" pitchFamily="34" charset="0"/>
              </a:rPr>
              <a:t>，更像是一个长期的存储系统 </a:t>
            </a:r>
            <a:r>
              <a:rPr lang="en-US" altLang="zh-CN" i="0" dirty="0">
                <a:solidFill>
                  <a:schemeClr val="bg1"/>
                </a:solidFill>
                <a:ea typeface="微软雅黑" pitchFamily="34" charset="-122"/>
                <a:cs typeface="Arial" pitchFamily="34" charset="0"/>
              </a:rPr>
              <a:t>(long term storage system) </a:t>
            </a:r>
            <a:r>
              <a:rPr lang="zh-CN" altLang="en-US" i="0" dirty="0">
                <a:solidFill>
                  <a:schemeClr val="bg1"/>
                </a:solidFill>
                <a:ea typeface="微软雅黑" pitchFamily="34" charset="-122"/>
                <a:cs typeface="Arial" pitchFamily="34" charset="0"/>
              </a:rPr>
              <a:t>，为获得、调用、更新一些静态的永久性的数据。例如，适合存储一些类型的数据：虚拟机镜像，图片存储，邮件存储，文档的备份。具有更强的扩展性、冗余和持久性 。 </a:t>
            </a:r>
          </a:p>
        </p:txBody>
      </p:sp>
    </p:spTree>
    <p:extLst>
      <p:ext uri="{BB962C8B-B14F-4D97-AF65-F5344CB8AC3E}">
        <p14:creationId xmlns:p14="http://schemas.microsoft.com/office/powerpoint/2010/main" val="235548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海量数据管理技术</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14</a:t>
            </a:fld>
            <a:endParaRPr lang="en-US" dirty="0"/>
          </a:p>
        </p:txBody>
      </p:sp>
      <p:sp>
        <p:nvSpPr>
          <p:cNvPr id="5" name="内容占位符 2"/>
          <p:cNvSpPr>
            <a:spLocks noGrp="1"/>
          </p:cNvSpPr>
          <p:nvPr>
            <p:ph idx="1"/>
          </p:nvPr>
        </p:nvSpPr>
        <p:spPr>
          <a:xfrm>
            <a:off x="468313" y="1125538"/>
            <a:ext cx="8207375" cy="5000625"/>
          </a:xfrm>
        </p:spPr>
        <p:txBody>
          <a:bodyPr/>
          <a:lstStyle/>
          <a:p>
            <a:pPr marL="457200" indent="-457200">
              <a:buFont typeface="+mj-lt"/>
              <a:buAutoNum type="arabicPeriod" startAt="6"/>
            </a:pPr>
            <a:r>
              <a:rPr lang="en-US" altLang="zh-CN" b="1" dirty="0">
                <a:cs typeface="Arial" pitchFamily="34" charset="0"/>
              </a:rPr>
              <a:t>HDFS: Hadoop Distributed File System</a:t>
            </a:r>
          </a:p>
          <a:p>
            <a:pPr lvl="1"/>
            <a:endParaRPr lang="zh-CN" altLang="en-US" dirty="0">
              <a:latin typeface="Arial" pitchFamily="34" charset="0"/>
              <a:cs typeface="Arial" pitchFamily="34" charset="0"/>
            </a:endParaRPr>
          </a:p>
        </p:txBody>
      </p:sp>
      <p:pic>
        <p:nvPicPr>
          <p:cNvPr id="3" name="图片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59832" y="1628800"/>
            <a:ext cx="4779310" cy="2808000"/>
          </a:xfrm>
          <a:prstGeom prst="rect">
            <a:avLst/>
          </a:prstGeom>
        </p:spPr>
      </p:pic>
      <p:pic>
        <p:nvPicPr>
          <p:cNvPr id="7" name="图片 6"/>
          <p:cNvPicPr>
            <a:picLocks noChangeAspect="1"/>
          </p:cNvPicPr>
          <p:nvPr/>
        </p:nvPicPr>
        <p:blipFill>
          <a:blip r:embed="rId3">
            <a:clrChange>
              <a:clrFrom>
                <a:srgbClr val="FFFEFF"/>
              </a:clrFrom>
              <a:clrTo>
                <a:srgbClr val="FFFEFF">
                  <a:alpha val="0"/>
                </a:srgbClr>
              </a:clrTo>
            </a:clrChange>
            <a:extLst>
              <a:ext uri="{28A0092B-C50C-407E-A947-70E740481C1C}">
                <a14:useLocalDpi xmlns:a14="http://schemas.microsoft.com/office/drawing/2010/main" val="0"/>
              </a:ext>
            </a:extLst>
          </a:blip>
          <a:stretch>
            <a:fillRect/>
          </a:stretch>
        </p:blipFill>
        <p:spPr>
          <a:xfrm>
            <a:off x="4932040" y="4463812"/>
            <a:ext cx="3048000" cy="952500"/>
          </a:xfrm>
          <a:prstGeom prst="rect">
            <a:avLst/>
          </a:prstGeom>
        </p:spPr>
      </p:pic>
      <p:sp>
        <p:nvSpPr>
          <p:cNvPr id="8" name="TextBox 7"/>
          <p:cNvSpPr txBox="1"/>
          <p:nvPr/>
        </p:nvSpPr>
        <p:spPr>
          <a:xfrm>
            <a:off x="1295635" y="3865070"/>
            <a:ext cx="7272809" cy="2862322"/>
          </a:xfrm>
          <a:prstGeom prst="rect">
            <a:avLst/>
          </a:prstGeom>
          <a:noFill/>
        </p:spPr>
        <p:txBody>
          <a:bodyPr wrap="square" rtlCol="0">
            <a:spAutoFit/>
          </a:bodyPr>
          <a:lstStyle/>
          <a:p>
            <a:pPr fontAlgn="auto">
              <a:lnSpc>
                <a:spcPct val="150000"/>
              </a:lnSpc>
              <a:spcBef>
                <a:spcPts val="0"/>
              </a:spcBef>
              <a:spcAft>
                <a:spcPts val="600"/>
              </a:spcAft>
            </a:pPr>
            <a:r>
              <a:rPr lang="zh-CN" altLang="en-US" sz="2000" b="1" i="0" dirty="0">
                <a:latin typeface="微软雅黑" panose="020B0503020204020204" pitchFamily="34" charset="-122"/>
                <a:ea typeface="微软雅黑" panose="020B0503020204020204" pitchFamily="34" charset="-122"/>
                <a:cs typeface="Arial" pitchFamily="34" charset="0"/>
              </a:rPr>
              <a:t>数据块</a:t>
            </a:r>
            <a:r>
              <a:rPr lang="en-US" altLang="zh-CN" sz="2000" b="1" i="0" dirty="0">
                <a:latin typeface="微软雅黑" panose="020B0503020204020204" pitchFamily="34" charset="-122"/>
                <a:ea typeface="微软雅黑" panose="020B0503020204020204" pitchFamily="34" charset="-122"/>
                <a:cs typeface="Arial" pitchFamily="34" charset="0"/>
              </a:rPr>
              <a:t>(block)</a:t>
            </a:r>
          </a:p>
          <a:p>
            <a:pPr fontAlgn="auto">
              <a:lnSpc>
                <a:spcPct val="150000"/>
              </a:lnSpc>
              <a:spcBef>
                <a:spcPts val="0"/>
              </a:spcBef>
              <a:spcAft>
                <a:spcPts val="600"/>
              </a:spcAft>
            </a:pPr>
            <a:r>
              <a:rPr lang="zh-CN" altLang="en-US" sz="2000" b="1" i="0" dirty="0">
                <a:latin typeface="微软雅黑" panose="020B0503020204020204" pitchFamily="34" charset="-122"/>
                <a:ea typeface="微软雅黑" panose="020B0503020204020204" pitchFamily="34" charset="-122"/>
                <a:cs typeface="Arial" pitchFamily="34" charset="0"/>
              </a:rPr>
              <a:t>元数据节点</a:t>
            </a:r>
            <a:r>
              <a:rPr lang="en-US" altLang="zh-CN" sz="2000" b="1" i="0" dirty="0">
                <a:latin typeface="微软雅黑" panose="020B0503020204020204" pitchFamily="34" charset="-122"/>
                <a:ea typeface="微软雅黑" panose="020B0503020204020204" pitchFamily="34" charset="-122"/>
                <a:cs typeface="Arial" pitchFamily="34" charset="0"/>
              </a:rPr>
              <a:t>(</a:t>
            </a:r>
            <a:r>
              <a:rPr lang="en-US" altLang="zh-CN" sz="2000" b="1" i="0" dirty="0" err="1">
                <a:latin typeface="微软雅黑" panose="020B0503020204020204" pitchFamily="34" charset="-122"/>
                <a:ea typeface="微软雅黑" panose="020B0503020204020204" pitchFamily="34" charset="-122"/>
                <a:cs typeface="Arial" pitchFamily="34" charset="0"/>
              </a:rPr>
              <a:t>Namenode</a:t>
            </a:r>
            <a:r>
              <a:rPr lang="en-US" altLang="zh-CN" sz="2000" b="1" i="0" dirty="0">
                <a:latin typeface="微软雅黑" panose="020B0503020204020204" pitchFamily="34" charset="-122"/>
                <a:ea typeface="微软雅黑" panose="020B0503020204020204" pitchFamily="34" charset="-122"/>
                <a:cs typeface="Arial" pitchFamily="34" charset="0"/>
              </a:rPr>
              <a:t>)</a:t>
            </a:r>
          </a:p>
          <a:p>
            <a:pPr fontAlgn="auto">
              <a:lnSpc>
                <a:spcPct val="150000"/>
              </a:lnSpc>
              <a:spcBef>
                <a:spcPts val="0"/>
              </a:spcBef>
              <a:spcAft>
                <a:spcPts val="600"/>
              </a:spcAft>
            </a:pPr>
            <a:r>
              <a:rPr lang="zh-CN" altLang="en-US" sz="2000" b="1" i="0" dirty="0">
                <a:latin typeface="微软雅黑" panose="020B0503020204020204" pitchFamily="34" charset="-122"/>
                <a:ea typeface="微软雅黑" panose="020B0503020204020204" pitchFamily="34" charset="-122"/>
                <a:cs typeface="Arial" pitchFamily="34" charset="0"/>
              </a:rPr>
              <a:t>数据节点</a:t>
            </a:r>
            <a:r>
              <a:rPr lang="en-US" altLang="zh-CN" sz="2000" b="1" i="0" dirty="0">
                <a:latin typeface="微软雅黑" panose="020B0503020204020204" pitchFamily="34" charset="-122"/>
                <a:ea typeface="微软雅黑" panose="020B0503020204020204" pitchFamily="34" charset="-122"/>
                <a:cs typeface="Arial" pitchFamily="34" charset="0"/>
              </a:rPr>
              <a:t>(</a:t>
            </a:r>
            <a:r>
              <a:rPr lang="en-US" altLang="zh-CN" sz="2000" b="1" i="0" dirty="0" err="1">
                <a:latin typeface="微软雅黑" panose="020B0503020204020204" pitchFamily="34" charset="-122"/>
                <a:ea typeface="微软雅黑" panose="020B0503020204020204" pitchFamily="34" charset="-122"/>
                <a:cs typeface="Arial" pitchFamily="34" charset="0"/>
              </a:rPr>
              <a:t>Datanode</a:t>
            </a:r>
            <a:r>
              <a:rPr lang="en-US" altLang="zh-CN" sz="2000" b="1" i="0" dirty="0">
                <a:latin typeface="微软雅黑" panose="020B0503020204020204" pitchFamily="34" charset="-122"/>
                <a:ea typeface="微软雅黑" panose="020B0503020204020204" pitchFamily="34" charset="-122"/>
                <a:cs typeface="Arial" pitchFamily="34" charset="0"/>
              </a:rPr>
              <a:t>)</a:t>
            </a:r>
          </a:p>
          <a:p>
            <a:pPr fontAlgn="auto">
              <a:lnSpc>
                <a:spcPct val="150000"/>
              </a:lnSpc>
              <a:spcBef>
                <a:spcPts val="0"/>
              </a:spcBef>
              <a:spcAft>
                <a:spcPts val="600"/>
              </a:spcAft>
            </a:pPr>
            <a:r>
              <a:rPr lang="zh-CN" altLang="en-US" sz="2000" b="1" i="0" dirty="0">
                <a:latin typeface="微软雅黑" panose="020B0503020204020204" pitchFamily="34" charset="-122"/>
                <a:ea typeface="微软雅黑" panose="020B0503020204020204" pitchFamily="34" charset="-122"/>
                <a:cs typeface="Arial" pitchFamily="34" charset="0"/>
              </a:rPr>
              <a:t>从元数据节点</a:t>
            </a:r>
            <a:r>
              <a:rPr lang="en-US" altLang="zh-CN" sz="2000" b="1" i="0" dirty="0">
                <a:latin typeface="微软雅黑" panose="020B0503020204020204" pitchFamily="34" charset="-122"/>
                <a:ea typeface="微软雅黑" panose="020B0503020204020204" pitchFamily="34" charset="-122"/>
                <a:cs typeface="Arial" pitchFamily="34" charset="0"/>
              </a:rPr>
              <a:t>(Secondary </a:t>
            </a:r>
            <a:r>
              <a:rPr lang="en-US" altLang="zh-CN" sz="2000" b="1" i="0" dirty="0" err="1">
                <a:latin typeface="微软雅黑" panose="020B0503020204020204" pitchFamily="34" charset="-122"/>
                <a:ea typeface="微软雅黑" panose="020B0503020204020204" pitchFamily="34" charset="-122"/>
                <a:cs typeface="Arial" pitchFamily="34" charset="0"/>
              </a:rPr>
              <a:t>Namenode</a:t>
            </a:r>
            <a:r>
              <a:rPr lang="en-US" altLang="zh-CN" sz="2000" b="1" i="0" dirty="0">
                <a:latin typeface="微软雅黑" panose="020B0503020204020204" pitchFamily="34" charset="-122"/>
                <a:ea typeface="微软雅黑" panose="020B0503020204020204" pitchFamily="34" charset="-122"/>
                <a:cs typeface="Arial" pitchFamily="34" charset="0"/>
              </a:rPr>
              <a:t>)</a:t>
            </a:r>
          </a:p>
          <a:p>
            <a:pPr fontAlgn="auto">
              <a:spcBef>
                <a:spcPts val="0"/>
              </a:spcBef>
              <a:spcAft>
                <a:spcPts val="0"/>
              </a:spcAft>
            </a:pPr>
            <a:endParaRPr lang="en-US" altLang="zh-CN" sz="2000" b="1" i="0" dirty="0">
              <a:solidFill>
                <a:srgbClr val="0070C0"/>
              </a:solidFill>
              <a:ea typeface="微软雅黑" pitchFamily="34" charset="-122"/>
              <a:cs typeface="Arial" pitchFamily="34" charset="0"/>
            </a:endParaRPr>
          </a:p>
          <a:p>
            <a:pPr fontAlgn="auto">
              <a:spcBef>
                <a:spcPts val="0"/>
              </a:spcBef>
              <a:spcAft>
                <a:spcPts val="0"/>
              </a:spcAft>
            </a:pPr>
            <a:endParaRPr lang="zh-CN" altLang="en-US" sz="2000" i="0" dirty="0">
              <a:solidFill>
                <a:prstClr val="black"/>
              </a:solidFill>
              <a:ea typeface="微软雅黑" pitchFamily="34" charset="-122"/>
              <a:cs typeface="Arial" pitchFamily="34" charset="0"/>
            </a:endParaRPr>
          </a:p>
        </p:txBody>
      </p:sp>
      <p:sp>
        <p:nvSpPr>
          <p:cNvPr id="10" name="TextBox 9"/>
          <p:cNvSpPr txBox="1"/>
          <p:nvPr/>
        </p:nvSpPr>
        <p:spPr>
          <a:xfrm>
            <a:off x="1380260" y="2060848"/>
            <a:ext cx="468052" cy="1569660"/>
          </a:xfrm>
          <a:prstGeom prst="rect">
            <a:avLst/>
          </a:prstGeom>
          <a:noFill/>
        </p:spPr>
        <p:txBody>
          <a:bodyPr wrap="square" rtlCol="0">
            <a:spAutoFit/>
          </a:bodyPr>
          <a:lstStyle/>
          <a:p>
            <a:r>
              <a:rPr lang="zh-CN" altLang="en-US" sz="2400" i="0" dirty="0">
                <a:solidFill>
                  <a:srgbClr val="EEBAAA">
                    <a:lumMod val="75000"/>
                  </a:srgbClr>
                </a:solidFill>
                <a:latin typeface="微软雅黑" pitchFamily="34" charset="-122"/>
                <a:ea typeface="微软雅黑" pitchFamily="34" charset="-122"/>
              </a:rPr>
              <a:t>空间结构</a:t>
            </a:r>
          </a:p>
        </p:txBody>
      </p:sp>
    </p:spTree>
    <p:extLst>
      <p:ext uri="{BB962C8B-B14F-4D97-AF65-F5344CB8AC3E}">
        <p14:creationId xmlns:p14="http://schemas.microsoft.com/office/powerpoint/2010/main" val="11646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海量数据管理技术</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15</a:t>
            </a:fld>
            <a:endParaRPr lang="en-US" dirty="0"/>
          </a:p>
        </p:txBody>
      </p:sp>
      <p:sp>
        <p:nvSpPr>
          <p:cNvPr id="5" name="内容占位符 2"/>
          <p:cNvSpPr>
            <a:spLocks noGrp="1"/>
          </p:cNvSpPr>
          <p:nvPr>
            <p:ph idx="1"/>
          </p:nvPr>
        </p:nvSpPr>
        <p:spPr>
          <a:xfrm>
            <a:off x="468313" y="1125538"/>
            <a:ext cx="8207375" cy="5000625"/>
          </a:xfrm>
        </p:spPr>
        <p:txBody>
          <a:bodyPr/>
          <a:lstStyle/>
          <a:p>
            <a:pPr marL="457200" indent="-457200">
              <a:buFont typeface="+mj-lt"/>
              <a:buAutoNum type="arabicPeriod" startAt="6"/>
            </a:pPr>
            <a:r>
              <a:rPr lang="en-US" altLang="zh-CN" b="1" dirty="0">
                <a:cs typeface="Arial" pitchFamily="34" charset="0"/>
              </a:rPr>
              <a:t>HDFS: Hadoop Distributed File System</a:t>
            </a:r>
          </a:p>
          <a:p>
            <a:pPr lvl="1"/>
            <a:endParaRPr lang="zh-CN" altLang="en-US" dirty="0">
              <a:latin typeface="Arial" pitchFamily="34" charset="0"/>
              <a:cs typeface="Arial" pitchFamily="34" charset="0"/>
            </a:endParaRPr>
          </a:p>
        </p:txBody>
      </p:sp>
      <p:sp>
        <p:nvSpPr>
          <p:cNvPr id="13" name="TextBox 12"/>
          <p:cNvSpPr txBox="1"/>
          <p:nvPr/>
        </p:nvSpPr>
        <p:spPr>
          <a:xfrm>
            <a:off x="899592" y="1628800"/>
            <a:ext cx="4823767" cy="1323439"/>
          </a:xfrm>
          <a:prstGeom prst="rect">
            <a:avLst/>
          </a:prstGeom>
          <a:noFill/>
        </p:spPr>
        <p:txBody>
          <a:bodyPr wrap="square" rtlCol="0">
            <a:spAutoFit/>
          </a:bodyPr>
          <a:lstStyle/>
          <a:p>
            <a:pPr fontAlgn="auto">
              <a:spcBef>
                <a:spcPts val="0"/>
              </a:spcBef>
              <a:spcAft>
                <a:spcPts val="0"/>
              </a:spcAft>
            </a:pPr>
            <a:r>
              <a:rPr lang="zh-CN" altLang="en-US" sz="2400" b="1" i="0" dirty="0">
                <a:solidFill>
                  <a:srgbClr val="0070C0"/>
                </a:solidFill>
                <a:ea typeface="微软雅黑" pitchFamily="34" charset="-122"/>
                <a:cs typeface="Arial" pitchFamily="34" charset="0"/>
              </a:rPr>
              <a:t>读文件的过程</a:t>
            </a:r>
            <a:endParaRPr lang="en-US" altLang="zh-CN" sz="2400" b="1" i="0" dirty="0">
              <a:solidFill>
                <a:srgbClr val="0070C0"/>
              </a:solidFill>
              <a:ea typeface="微软雅黑" pitchFamily="34" charset="-122"/>
              <a:cs typeface="Arial" pitchFamily="34" charset="0"/>
            </a:endParaRPr>
          </a:p>
          <a:p>
            <a:pPr fontAlgn="auto">
              <a:spcBef>
                <a:spcPts val="0"/>
              </a:spcBef>
              <a:spcAft>
                <a:spcPts val="0"/>
              </a:spcAft>
            </a:pPr>
            <a:endParaRPr lang="en-US" altLang="zh-CN" sz="2400" b="1" i="0" dirty="0">
              <a:solidFill>
                <a:prstClr val="black"/>
              </a:solidFill>
              <a:ea typeface="微软雅黑" pitchFamily="34" charset="-122"/>
              <a:cs typeface="Arial" pitchFamily="34" charset="0"/>
            </a:endParaRPr>
          </a:p>
          <a:p>
            <a:pPr fontAlgn="auto">
              <a:spcBef>
                <a:spcPts val="0"/>
              </a:spcBef>
              <a:spcAft>
                <a:spcPts val="0"/>
              </a:spcAft>
            </a:pPr>
            <a:endParaRPr lang="en-US" altLang="zh-CN" sz="2400" b="1" i="0" dirty="0">
              <a:solidFill>
                <a:prstClr val="black"/>
              </a:solidFill>
              <a:ea typeface="微软雅黑" pitchFamily="34" charset="-122"/>
              <a:cs typeface="Arial" pitchFamily="34" charset="0"/>
            </a:endParaRPr>
          </a:p>
          <a:p>
            <a:pPr fontAlgn="auto">
              <a:spcBef>
                <a:spcPts val="0"/>
              </a:spcBef>
              <a:spcAft>
                <a:spcPts val="0"/>
              </a:spcAft>
            </a:pPr>
            <a:endParaRPr lang="zh-CN" altLang="en-US" sz="800" b="1" i="0" dirty="0">
              <a:solidFill>
                <a:prstClr val="black"/>
              </a:solidFill>
              <a:ea typeface="微软雅黑" pitchFamily="34" charset="-122"/>
              <a:cs typeface="Arial" pitchFamily="34" charset="0"/>
            </a:endParaRPr>
          </a:p>
        </p:txBody>
      </p:sp>
      <p:pic>
        <p:nvPicPr>
          <p:cNvPr id="14" name="Picture 2" descr="http://images.cnblogs.com/cnblogs_com/forfuture1978/WindowsLiveWriter/Hadoop_10C71/image_8.png"/>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r="1761" b="2580"/>
          <a:stretch/>
        </p:blipFill>
        <p:spPr bwMode="auto">
          <a:xfrm>
            <a:off x="1043608" y="2072671"/>
            <a:ext cx="6912768" cy="374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985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images.cnblogs.com/cnblogs_com/forfuture1978/WindowsLiveWriter/Hadoop_10C71/image_10.png"/>
          <p:cNvPicPr>
            <a:picLocks noChangeAspect="1" noChangeArrowheads="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r="1344" b="2631"/>
          <a:stretch/>
        </p:blipFill>
        <p:spPr bwMode="auto">
          <a:xfrm>
            <a:off x="921748" y="2060848"/>
            <a:ext cx="7178644" cy="388843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sz="3200" dirty="0"/>
              <a:t>海量数据管理技术</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16</a:t>
            </a:fld>
            <a:endParaRPr lang="en-US" dirty="0"/>
          </a:p>
        </p:txBody>
      </p:sp>
      <p:sp>
        <p:nvSpPr>
          <p:cNvPr id="5" name="内容占位符 2"/>
          <p:cNvSpPr>
            <a:spLocks noGrp="1"/>
          </p:cNvSpPr>
          <p:nvPr>
            <p:ph idx="1"/>
          </p:nvPr>
        </p:nvSpPr>
        <p:spPr>
          <a:xfrm>
            <a:off x="468313" y="1125538"/>
            <a:ext cx="8207375" cy="5000625"/>
          </a:xfrm>
        </p:spPr>
        <p:txBody>
          <a:bodyPr/>
          <a:lstStyle/>
          <a:p>
            <a:pPr marL="457200" indent="-457200">
              <a:buFont typeface="+mj-lt"/>
              <a:buAutoNum type="arabicPeriod" startAt="6"/>
            </a:pPr>
            <a:r>
              <a:rPr lang="en-US" altLang="zh-CN" b="1" dirty="0">
                <a:cs typeface="Arial" pitchFamily="34" charset="0"/>
              </a:rPr>
              <a:t>HDFS: Hadoop Distributed File System</a:t>
            </a:r>
          </a:p>
          <a:p>
            <a:pPr lvl="1"/>
            <a:endParaRPr lang="zh-CN" altLang="en-US" dirty="0">
              <a:latin typeface="Arial" pitchFamily="34" charset="0"/>
              <a:cs typeface="Arial" pitchFamily="34" charset="0"/>
            </a:endParaRPr>
          </a:p>
        </p:txBody>
      </p:sp>
      <p:sp>
        <p:nvSpPr>
          <p:cNvPr id="13" name="TextBox 12"/>
          <p:cNvSpPr txBox="1"/>
          <p:nvPr/>
        </p:nvSpPr>
        <p:spPr>
          <a:xfrm>
            <a:off x="585621" y="1628800"/>
            <a:ext cx="3672408" cy="1323439"/>
          </a:xfrm>
          <a:prstGeom prst="rect">
            <a:avLst/>
          </a:prstGeom>
          <a:noFill/>
        </p:spPr>
        <p:txBody>
          <a:bodyPr wrap="square" rtlCol="0">
            <a:spAutoFit/>
          </a:bodyPr>
          <a:lstStyle/>
          <a:p>
            <a:pPr fontAlgn="auto">
              <a:spcBef>
                <a:spcPts val="0"/>
              </a:spcBef>
              <a:spcAft>
                <a:spcPts val="0"/>
              </a:spcAft>
            </a:pPr>
            <a:r>
              <a:rPr lang="zh-CN" altLang="en-US" sz="2400" b="1" i="0" dirty="0">
                <a:solidFill>
                  <a:srgbClr val="0070C0"/>
                </a:solidFill>
                <a:ea typeface="微软雅黑" pitchFamily="34" charset="-122"/>
                <a:cs typeface="Arial" pitchFamily="34" charset="0"/>
              </a:rPr>
              <a:t>    写文件的过程</a:t>
            </a:r>
            <a:endParaRPr lang="en-US" altLang="zh-CN" sz="2400" b="1" i="0" dirty="0">
              <a:solidFill>
                <a:srgbClr val="0070C0"/>
              </a:solidFill>
              <a:ea typeface="微软雅黑" pitchFamily="34" charset="-122"/>
              <a:cs typeface="Arial" pitchFamily="34" charset="0"/>
            </a:endParaRPr>
          </a:p>
          <a:p>
            <a:pPr fontAlgn="auto">
              <a:spcBef>
                <a:spcPts val="0"/>
              </a:spcBef>
              <a:spcAft>
                <a:spcPts val="0"/>
              </a:spcAft>
            </a:pPr>
            <a:endParaRPr lang="en-US" altLang="zh-CN" sz="2400" b="1" i="0" dirty="0">
              <a:solidFill>
                <a:prstClr val="black"/>
              </a:solidFill>
              <a:ea typeface="微软雅黑" pitchFamily="34" charset="-122"/>
              <a:cs typeface="Arial" pitchFamily="34" charset="0"/>
            </a:endParaRPr>
          </a:p>
          <a:p>
            <a:pPr fontAlgn="auto">
              <a:spcBef>
                <a:spcPts val="0"/>
              </a:spcBef>
              <a:spcAft>
                <a:spcPts val="0"/>
              </a:spcAft>
            </a:pPr>
            <a:endParaRPr lang="en-US" altLang="zh-CN" sz="2400" b="1" i="0" dirty="0">
              <a:solidFill>
                <a:prstClr val="black"/>
              </a:solidFill>
              <a:ea typeface="微软雅黑" pitchFamily="34" charset="-122"/>
              <a:cs typeface="Arial" pitchFamily="34" charset="0"/>
            </a:endParaRPr>
          </a:p>
          <a:p>
            <a:pPr fontAlgn="auto">
              <a:spcBef>
                <a:spcPts val="0"/>
              </a:spcBef>
              <a:spcAft>
                <a:spcPts val="0"/>
              </a:spcAft>
            </a:pPr>
            <a:endParaRPr lang="zh-CN" altLang="en-US" sz="800" b="1" i="0" dirty="0">
              <a:solidFill>
                <a:prstClr val="black"/>
              </a:solidFill>
              <a:ea typeface="微软雅黑" pitchFamily="34" charset="-122"/>
              <a:cs typeface="Arial" pitchFamily="34" charset="0"/>
            </a:endParaRPr>
          </a:p>
        </p:txBody>
      </p:sp>
    </p:spTree>
    <p:extLst>
      <p:ext uri="{BB962C8B-B14F-4D97-AF65-F5344CB8AC3E}">
        <p14:creationId xmlns:p14="http://schemas.microsoft.com/office/powerpoint/2010/main" val="198550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17</a:t>
            </a:fld>
            <a:endParaRPr lang="en-US" dirty="0"/>
          </a:p>
        </p:txBody>
      </p:sp>
      <p:grpSp>
        <p:nvGrpSpPr>
          <p:cNvPr id="38" name="组合 37"/>
          <p:cNvGrpSpPr/>
          <p:nvPr/>
        </p:nvGrpSpPr>
        <p:grpSpPr>
          <a:xfrm>
            <a:off x="0" y="2716812"/>
            <a:ext cx="5991142" cy="1403442"/>
            <a:chOff x="0" y="2716812"/>
            <a:chExt cx="5991142" cy="1403442"/>
          </a:xfrm>
        </p:grpSpPr>
        <p:sp>
          <p:nvSpPr>
            <p:cNvPr id="39" name="矩形 38"/>
            <p:cNvSpPr/>
            <p:nvPr/>
          </p:nvSpPr>
          <p:spPr>
            <a:xfrm>
              <a:off x="0" y="3805061"/>
              <a:ext cx="5991141" cy="27342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40" name="矩形 39"/>
            <p:cNvSpPr/>
            <p:nvPr/>
          </p:nvSpPr>
          <p:spPr>
            <a:xfrm>
              <a:off x="0" y="2716812"/>
              <a:ext cx="5991142" cy="993490"/>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41" name="文本框 6"/>
            <p:cNvSpPr txBox="1"/>
            <p:nvPr/>
          </p:nvSpPr>
          <p:spPr>
            <a:xfrm>
              <a:off x="2697049" y="2861681"/>
              <a:ext cx="3294091" cy="746358"/>
            </a:xfrm>
            <a:prstGeom prst="rect">
              <a:avLst/>
            </a:prstGeom>
            <a:noFill/>
          </p:spPr>
          <p:txBody>
            <a:bodyPr wrap="square" rtlCol="0">
              <a:spAutoFit/>
            </a:bodyPr>
            <a:lstStyle/>
            <a:p>
              <a:pPr marL="0" marR="0" lvl="0" indent="0" algn="r" defTabSz="914400" eaLnBrk="1" fontAlgn="auto" latinLnBrk="0" hangingPunct="1">
                <a:lnSpc>
                  <a:spcPct val="125000"/>
                </a:lnSpc>
                <a:spcBef>
                  <a:spcPts val="0"/>
                </a:spcBef>
                <a:spcAft>
                  <a:spcPts val="0"/>
                </a:spcAft>
                <a:buClrTx/>
                <a:buSzTx/>
                <a:buFontTx/>
                <a:buNone/>
                <a:tabLst/>
                <a:defRPr/>
              </a:pPr>
              <a:r>
                <a:rPr kumimoji="0" lang="zh-CN" altLang="en-US" sz="3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云存储研究</a:t>
              </a:r>
            </a:p>
          </p:txBody>
        </p:sp>
        <p:sp>
          <p:nvSpPr>
            <p:cNvPr id="42" name="文本框 32"/>
            <p:cNvSpPr txBox="1"/>
            <p:nvPr/>
          </p:nvSpPr>
          <p:spPr>
            <a:xfrm>
              <a:off x="1908175" y="3720144"/>
              <a:ext cx="4082965" cy="400110"/>
            </a:xfrm>
            <a:prstGeom prst="rect">
              <a:avLst/>
            </a:prstGeom>
            <a:noFill/>
          </p:spPr>
          <p:txBody>
            <a:bodyPr wrap="square" rtlCol="0">
              <a:spAutoFit/>
            </a:bodyPr>
            <a:lstStyle/>
            <a:p>
              <a:pPr marL="0" marR="0" lvl="0" indent="0" algn="r" defTabSz="914400" eaLnBrk="1" fontAlgn="auto" latinLnBrk="0" hangingPunct="1">
                <a:lnSpc>
                  <a:spcPct val="125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Our Research Work on Cloud Storage</a:t>
              </a:r>
              <a:endParaRPr kumimoji="0" lang="zh-CN" altLang="en-US" sz="16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222586" y="2787385"/>
            <a:ext cx="1224000" cy="1223998"/>
            <a:chOff x="222586" y="2787385"/>
            <a:chExt cx="1224000" cy="1223998"/>
          </a:xfrm>
        </p:grpSpPr>
        <p:sp>
          <p:nvSpPr>
            <p:cNvPr id="44" name="椭圆 43"/>
            <p:cNvSpPr/>
            <p:nvPr/>
          </p:nvSpPr>
          <p:spPr>
            <a:xfrm>
              <a:off x="222586"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45"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a:endParaRPr>
            </a:p>
          </p:txBody>
        </p:sp>
      </p:grpSp>
      <p:grpSp>
        <p:nvGrpSpPr>
          <p:cNvPr id="46" name="组合 45"/>
          <p:cNvGrpSpPr/>
          <p:nvPr/>
        </p:nvGrpSpPr>
        <p:grpSpPr>
          <a:xfrm>
            <a:off x="1734969" y="2787385"/>
            <a:ext cx="1224000" cy="1223998"/>
            <a:chOff x="1734969" y="2787385"/>
            <a:chExt cx="1224000" cy="1223998"/>
          </a:xfrm>
        </p:grpSpPr>
        <p:sp>
          <p:nvSpPr>
            <p:cNvPr id="47" name="椭圆 46"/>
            <p:cNvSpPr/>
            <p:nvPr/>
          </p:nvSpPr>
          <p:spPr>
            <a:xfrm>
              <a:off x="1734969"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48"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a:endParaRPr>
            </a:p>
          </p:txBody>
        </p:sp>
      </p:grpSp>
    </p:spTree>
    <p:extLst>
      <p:ext uri="{BB962C8B-B14F-4D97-AF65-F5344CB8AC3E}">
        <p14:creationId xmlns:p14="http://schemas.microsoft.com/office/powerpoint/2010/main" val="1367597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7369256" cy="592137"/>
          </a:xfrm>
        </p:spPr>
        <p:txBody>
          <a:bodyPr/>
          <a:lstStyle/>
          <a:p>
            <a:r>
              <a:rPr lang="zh-CN" altLang="en-US" sz="3200" dirty="0"/>
              <a:t>集群技术（</a:t>
            </a:r>
            <a:r>
              <a:rPr lang="en-US" altLang="zh-CN" sz="3200" dirty="0">
                <a:cs typeface="Arial" pitchFamily="34" charset="0"/>
              </a:rPr>
              <a:t>Cluster Storage</a:t>
            </a:r>
            <a:r>
              <a:rPr lang="zh-CN" altLang="en-US" sz="3200" dirty="0">
                <a:cs typeface="Arial" pitchFamily="34" charset="0"/>
              </a:rPr>
              <a:t>）</a:t>
            </a:r>
          </a:p>
        </p:txBody>
      </p:sp>
      <p:sp>
        <p:nvSpPr>
          <p:cNvPr id="8" name="内容占位符 7"/>
          <p:cNvSpPr>
            <a:spLocks noGrp="1"/>
          </p:cNvSpPr>
          <p:nvPr>
            <p:ph idx="1"/>
          </p:nvPr>
        </p:nvSpPr>
        <p:spPr>
          <a:xfrm>
            <a:off x="468313" y="1125538"/>
            <a:ext cx="8496175" cy="5000625"/>
          </a:xfrm>
        </p:spPr>
        <p:txBody>
          <a:bodyPr/>
          <a:lstStyle/>
          <a:p>
            <a:pPr algn="just">
              <a:lnSpc>
                <a:spcPct val="130000"/>
              </a:lnSpc>
            </a:pPr>
            <a:r>
              <a:rPr lang="zh-CN" altLang="en-US" dirty="0"/>
              <a:t>将多台存储设备的存储空间聚合成一个能够给应用提供统一访问接口和管理界面的存储池，上层应用可以通过该访问接口透明地访问和利用所有存储设备上的磁盘，可以充分发挥存储设备的性能和磁盘利用率。</a:t>
            </a:r>
            <a:endParaRPr lang="en-US" altLang="zh-CN" dirty="0"/>
          </a:p>
        </p:txBody>
      </p:sp>
      <p:sp>
        <p:nvSpPr>
          <p:cNvPr id="4" name="灯片编号占位符 3"/>
          <p:cNvSpPr>
            <a:spLocks noGrp="1"/>
          </p:cNvSpPr>
          <p:nvPr>
            <p:ph type="sldNum" sz="quarter" idx="10"/>
          </p:nvPr>
        </p:nvSpPr>
        <p:spPr/>
        <p:txBody>
          <a:bodyPr/>
          <a:lstStyle/>
          <a:p>
            <a:r>
              <a:rPr lang="de-DE" altLang="en-US" dirty="0">
                <a:solidFill>
                  <a:srgbClr val="FFFFFF"/>
                </a:solidFill>
              </a:rPr>
              <a:t>Page </a:t>
            </a:r>
            <a:fld id="{10696614-611C-497D-9D41-B7CAA68999D4}" type="slidenum">
              <a:rPr lang="zh-CN" altLang="en-US" smtClean="0">
                <a:solidFill>
                  <a:srgbClr val="FFFFFF"/>
                </a:solidFill>
              </a:rPr>
              <a:pPr/>
              <a:t>18</a:t>
            </a:fld>
            <a:endParaRPr lang="en-US" dirty="0">
              <a:solidFill>
                <a:srgbClr val="FFFFFF"/>
              </a:solidFill>
            </a:endParaRPr>
          </a:p>
        </p:txBody>
      </p:sp>
      <p:sp>
        <p:nvSpPr>
          <p:cNvPr id="58" name="圆角矩形 57"/>
          <p:cNvSpPr/>
          <p:nvPr/>
        </p:nvSpPr>
        <p:spPr>
          <a:xfrm>
            <a:off x="1031254" y="2564904"/>
            <a:ext cx="1440160" cy="792088"/>
          </a:xfrm>
          <a:prstGeom prst="roundRect">
            <a:avLst/>
          </a:prstGeom>
          <a:gradFill rotWithShape="1">
            <a:gsLst>
              <a:gs pos="0">
                <a:srgbClr val="31B6FD">
                  <a:tint val="0"/>
                </a:srgbClr>
              </a:gs>
              <a:gs pos="44000">
                <a:srgbClr val="31B6FD">
                  <a:tint val="60000"/>
                  <a:satMod val="120000"/>
                </a:srgbClr>
              </a:gs>
              <a:gs pos="100000">
                <a:srgbClr val="31B6FD">
                  <a:tint val="90000"/>
                  <a:alpha val="100000"/>
                  <a:lumMod val="90000"/>
                </a:srgbClr>
              </a:gs>
            </a:gsLst>
            <a:lin ang="5400000" scaled="0"/>
          </a:gradFill>
          <a:ln w="9525" cap="flat" cmpd="sng" algn="ctr">
            <a:solidFill>
              <a:sysClr val="windowText" lastClr="000000"/>
            </a:solidFill>
            <a:prstDash val="solid"/>
          </a:ln>
          <a:effectLst/>
        </p:spPr>
        <p:txBody>
          <a:bodyPr rtlCol="0" anchor="ctr"/>
          <a:lstStyle/>
          <a:p>
            <a:pPr algn="ctr" fontAlgn="auto">
              <a:spcBef>
                <a:spcPts val="0"/>
              </a:spcBef>
              <a:spcAft>
                <a:spcPts val="0"/>
              </a:spcAft>
              <a:defRPr/>
            </a:pPr>
            <a:r>
              <a:rPr lang="zh-CN" altLang="en-US" i="0" kern="0" dirty="0">
                <a:solidFill>
                  <a:prstClr val="black"/>
                </a:solidFill>
                <a:latin typeface="微软雅黑" pitchFamily="34" charset="-122"/>
                <a:ea typeface="微软雅黑" pitchFamily="34" charset="-122"/>
                <a:cs typeface="Arial" pitchFamily="34" charset="0"/>
              </a:rPr>
              <a:t>大数据应用</a:t>
            </a:r>
          </a:p>
        </p:txBody>
      </p:sp>
      <p:sp>
        <p:nvSpPr>
          <p:cNvPr id="59" name="圆角矩形 58"/>
          <p:cNvSpPr/>
          <p:nvPr/>
        </p:nvSpPr>
        <p:spPr>
          <a:xfrm>
            <a:off x="3526064" y="2564904"/>
            <a:ext cx="2121721" cy="792088"/>
          </a:xfrm>
          <a:prstGeom prst="roundRect">
            <a:avLst/>
          </a:prstGeom>
          <a:gradFill rotWithShape="1">
            <a:gsLst>
              <a:gs pos="0">
                <a:srgbClr val="F5C040">
                  <a:tint val="0"/>
                </a:srgbClr>
              </a:gs>
              <a:gs pos="44000">
                <a:srgbClr val="F5C040">
                  <a:tint val="60000"/>
                  <a:satMod val="120000"/>
                </a:srgbClr>
              </a:gs>
              <a:gs pos="100000">
                <a:srgbClr val="F5C040">
                  <a:tint val="90000"/>
                  <a:alpha val="100000"/>
                  <a:lumMod val="90000"/>
                </a:srgbClr>
              </a:gs>
            </a:gsLst>
            <a:lin ang="5400000" scaled="0"/>
          </a:gradFill>
          <a:ln w="9525" cap="flat" cmpd="sng" algn="ctr">
            <a:solidFill>
              <a:sysClr val="windowText" lastClr="000000"/>
            </a:solidFill>
            <a:prstDash val="solid"/>
          </a:ln>
          <a:effectLst/>
        </p:spPr>
        <p:txBody>
          <a:bodyPr rtlCol="0" anchor="ctr"/>
          <a:lstStyle/>
          <a:p>
            <a:pPr algn="ctr" fontAlgn="auto">
              <a:spcBef>
                <a:spcPts val="0"/>
              </a:spcBef>
              <a:spcAft>
                <a:spcPts val="0"/>
              </a:spcAft>
              <a:defRPr/>
            </a:pPr>
            <a:r>
              <a:rPr lang="zh-CN" altLang="en-US" i="0" kern="0" dirty="0">
                <a:solidFill>
                  <a:prstClr val="black"/>
                </a:solidFill>
                <a:latin typeface="微软雅黑" pitchFamily="34" charset="-122"/>
                <a:ea typeface="微软雅黑" pitchFamily="34" charset="-122"/>
                <a:cs typeface="Arial" pitchFamily="34" charset="0"/>
              </a:rPr>
              <a:t>集群存储管理节点</a:t>
            </a:r>
          </a:p>
        </p:txBody>
      </p:sp>
      <p:cxnSp>
        <p:nvCxnSpPr>
          <p:cNvPr id="60" name="直接箭头连接符 59"/>
          <p:cNvCxnSpPr>
            <a:stCxn id="58" idx="3"/>
            <a:endCxn id="59" idx="1"/>
          </p:cNvCxnSpPr>
          <p:nvPr/>
        </p:nvCxnSpPr>
        <p:spPr>
          <a:xfrm>
            <a:off x="2471414" y="2960948"/>
            <a:ext cx="1054650" cy="0"/>
          </a:xfrm>
          <a:prstGeom prst="straightConnector1">
            <a:avLst/>
          </a:prstGeom>
          <a:noFill/>
          <a:ln w="44450" cap="flat" cmpd="sng" algn="ctr">
            <a:solidFill>
              <a:srgbClr val="FF0000"/>
            </a:solidFill>
            <a:prstDash val="solid"/>
            <a:headEnd type="stealth" w="lg" len="lg"/>
            <a:tailEnd type="stealth" w="lg" len="lg"/>
          </a:ln>
          <a:effectLst/>
        </p:spPr>
      </p:cxnSp>
      <p:grpSp>
        <p:nvGrpSpPr>
          <p:cNvPr id="63" name="组合 62"/>
          <p:cNvGrpSpPr/>
          <p:nvPr/>
        </p:nvGrpSpPr>
        <p:grpSpPr>
          <a:xfrm>
            <a:off x="239166" y="4365104"/>
            <a:ext cx="1630975" cy="792088"/>
            <a:chOff x="251520" y="4437112"/>
            <a:chExt cx="1630975" cy="792088"/>
          </a:xfrm>
        </p:grpSpPr>
        <p:sp>
          <p:nvSpPr>
            <p:cNvPr id="64" name="圆角矩形 63"/>
            <p:cNvSpPr/>
            <p:nvPr/>
          </p:nvSpPr>
          <p:spPr>
            <a:xfrm>
              <a:off x="251520" y="4437112"/>
              <a:ext cx="1630975" cy="792088"/>
            </a:xfrm>
            <a:prstGeom prst="roundRect">
              <a:avLst>
                <a:gd name="adj" fmla="val 10007"/>
              </a:avLst>
            </a:prstGeom>
            <a:gradFill rotWithShape="1">
              <a:gsLst>
                <a:gs pos="0">
                  <a:srgbClr val="4584D3">
                    <a:tint val="0"/>
                  </a:srgbClr>
                </a:gs>
                <a:gs pos="44000">
                  <a:srgbClr val="4584D3">
                    <a:tint val="60000"/>
                    <a:satMod val="120000"/>
                  </a:srgbClr>
                </a:gs>
                <a:gs pos="100000">
                  <a:srgbClr val="4584D3">
                    <a:tint val="90000"/>
                    <a:alpha val="100000"/>
                    <a:lumMod val="90000"/>
                  </a:srgbClr>
                </a:gs>
              </a:gsLst>
              <a:lin ang="5400000" scaled="0"/>
            </a:gradFill>
            <a:ln w="9525"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zh-CN" altLang="en-US" b="1" i="0" kern="0" dirty="0">
                <a:solidFill>
                  <a:prstClr val="black"/>
                </a:solidFill>
                <a:latin typeface="Candara"/>
                <a:ea typeface="华文楷体"/>
                <a:cs typeface="Arial" pitchFamily="34" charset="0"/>
              </a:endParaRPr>
            </a:p>
          </p:txBody>
        </p:sp>
        <p:sp>
          <p:nvSpPr>
            <p:cNvPr id="65" name="TextBox 64"/>
            <p:cNvSpPr txBox="1"/>
            <p:nvPr/>
          </p:nvSpPr>
          <p:spPr>
            <a:xfrm>
              <a:off x="251520" y="4463824"/>
              <a:ext cx="1630975" cy="369332"/>
            </a:xfrm>
            <a:prstGeom prst="rect">
              <a:avLst/>
            </a:prstGeom>
            <a:noFill/>
          </p:spPr>
          <p:txBody>
            <a:bodyPr wrap="square" rtlCol="0">
              <a:spAutoFit/>
            </a:bodyPr>
            <a:lstStyle/>
            <a:p>
              <a:pPr algn="ctr" fontAlgn="auto">
                <a:spcBef>
                  <a:spcPts val="0"/>
                </a:spcBef>
                <a:spcAft>
                  <a:spcPts val="0"/>
                </a:spcAft>
                <a:defRPr/>
              </a:pPr>
              <a:r>
                <a:rPr lang="en-US" altLang="zh-CN" b="1" i="0" kern="0" dirty="0">
                  <a:solidFill>
                    <a:prstClr val="black"/>
                  </a:solidFill>
                  <a:latin typeface="Candara"/>
                  <a:ea typeface="华文楷体"/>
                </a:rPr>
                <a:t>DataNode</a:t>
              </a:r>
              <a:endParaRPr lang="zh-CN" altLang="en-US" b="1" i="0" kern="0" dirty="0">
                <a:solidFill>
                  <a:prstClr val="black"/>
                </a:solidFill>
                <a:latin typeface="Candara"/>
                <a:ea typeface="华文楷体"/>
              </a:endParaRPr>
            </a:p>
          </p:txBody>
        </p:sp>
        <p:sp>
          <p:nvSpPr>
            <p:cNvPr id="66" name="矩形 65"/>
            <p:cNvSpPr/>
            <p:nvPr/>
          </p:nvSpPr>
          <p:spPr>
            <a:xfrm>
              <a:off x="323528" y="4833156"/>
              <a:ext cx="432048" cy="324036"/>
            </a:xfrm>
            <a:prstGeom prst="rect">
              <a:avLst/>
            </a:prstGeom>
            <a:solidFill>
              <a:srgbClr val="C0000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67" name="矩形 66"/>
            <p:cNvSpPr/>
            <p:nvPr/>
          </p:nvSpPr>
          <p:spPr>
            <a:xfrm>
              <a:off x="827584" y="4833156"/>
              <a:ext cx="432048" cy="324036"/>
            </a:xfrm>
            <a:prstGeom prst="rect">
              <a:avLst/>
            </a:prstGeom>
            <a:solidFill>
              <a:srgbClr val="119707"/>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68" name="矩形 67"/>
            <p:cNvSpPr/>
            <p:nvPr/>
          </p:nvSpPr>
          <p:spPr>
            <a:xfrm>
              <a:off x="1331640" y="4833156"/>
              <a:ext cx="432048" cy="324036"/>
            </a:xfrm>
            <a:prstGeom prst="rect">
              <a:avLst/>
            </a:prstGeom>
            <a:solidFill>
              <a:srgbClr val="C79001"/>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grpSp>
      <p:grpSp>
        <p:nvGrpSpPr>
          <p:cNvPr id="69" name="组合 68"/>
          <p:cNvGrpSpPr/>
          <p:nvPr/>
        </p:nvGrpSpPr>
        <p:grpSpPr>
          <a:xfrm>
            <a:off x="2018140" y="4365104"/>
            <a:ext cx="1630975" cy="792088"/>
            <a:chOff x="251520" y="4437112"/>
            <a:chExt cx="1630975" cy="792088"/>
          </a:xfrm>
        </p:grpSpPr>
        <p:sp>
          <p:nvSpPr>
            <p:cNvPr id="70" name="圆角矩形 69"/>
            <p:cNvSpPr/>
            <p:nvPr/>
          </p:nvSpPr>
          <p:spPr>
            <a:xfrm>
              <a:off x="251520" y="4437112"/>
              <a:ext cx="1630975" cy="792088"/>
            </a:xfrm>
            <a:prstGeom prst="roundRect">
              <a:avLst>
                <a:gd name="adj" fmla="val 10007"/>
              </a:avLst>
            </a:prstGeom>
            <a:gradFill rotWithShape="1">
              <a:gsLst>
                <a:gs pos="0">
                  <a:srgbClr val="4584D3">
                    <a:tint val="0"/>
                  </a:srgbClr>
                </a:gs>
                <a:gs pos="44000">
                  <a:srgbClr val="4584D3">
                    <a:tint val="60000"/>
                    <a:satMod val="120000"/>
                  </a:srgbClr>
                </a:gs>
                <a:gs pos="100000">
                  <a:srgbClr val="4584D3">
                    <a:tint val="90000"/>
                    <a:alpha val="100000"/>
                    <a:lumMod val="90000"/>
                  </a:srgbClr>
                </a:gs>
              </a:gsLst>
              <a:lin ang="5400000" scaled="0"/>
            </a:gradFill>
            <a:ln w="9525"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zh-CN" altLang="en-US" b="1" i="0" kern="0" dirty="0">
                <a:solidFill>
                  <a:prstClr val="black"/>
                </a:solidFill>
                <a:latin typeface="Candara"/>
                <a:ea typeface="华文楷体"/>
                <a:cs typeface="Arial" pitchFamily="34" charset="0"/>
              </a:endParaRPr>
            </a:p>
          </p:txBody>
        </p:sp>
        <p:sp>
          <p:nvSpPr>
            <p:cNvPr id="71" name="TextBox 70"/>
            <p:cNvSpPr txBox="1"/>
            <p:nvPr/>
          </p:nvSpPr>
          <p:spPr>
            <a:xfrm>
              <a:off x="251520" y="4463824"/>
              <a:ext cx="1630975" cy="369332"/>
            </a:xfrm>
            <a:prstGeom prst="rect">
              <a:avLst/>
            </a:prstGeom>
            <a:noFill/>
          </p:spPr>
          <p:txBody>
            <a:bodyPr wrap="square" rtlCol="0">
              <a:spAutoFit/>
            </a:bodyPr>
            <a:lstStyle/>
            <a:p>
              <a:pPr algn="ctr" fontAlgn="auto">
                <a:spcBef>
                  <a:spcPts val="0"/>
                </a:spcBef>
                <a:spcAft>
                  <a:spcPts val="0"/>
                </a:spcAft>
                <a:defRPr/>
              </a:pPr>
              <a:r>
                <a:rPr lang="en-US" altLang="zh-CN" b="1" i="0" kern="0" dirty="0">
                  <a:solidFill>
                    <a:prstClr val="black"/>
                  </a:solidFill>
                  <a:latin typeface="Candara"/>
                  <a:ea typeface="华文楷体"/>
                </a:rPr>
                <a:t>DataNode</a:t>
              </a:r>
              <a:endParaRPr lang="zh-CN" altLang="en-US" b="1" i="0" kern="0" dirty="0">
                <a:solidFill>
                  <a:prstClr val="black"/>
                </a:solidFill>
                <a:latin typeface="Candara"/>
                <a:ea typeface="华文楷体"/>
              </a:endParaRPr>
            </a:p>
          </p:txBody>
        </p:sp>
        <p:sp>
          <p:nvSpPr>
            <p:cNvPr id="72" name="矩形 71"/>
            <p:cNvSpPr/>
            <p:nvPr/>
          </p:nvSpPr>
          <p:spPr>
            <a:xfrm>
              <a:off x="323528" y="4833156"/>
              <a:ext cx="432048" cy="324036"/>
            </a:xfrm>
            <a:prstGeom prst="rect">
              <a:avLst/>
            </a:prstGeom>
            <a:solidFill>
              <a:srgbClr val="7030A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srgbClr val="7030A0"/>
                </a:solidFill>
                <a:latin typeface="Candara"/>
                <a:ea typeface="华文楷体"/>
              </a:endParaRPr>
            </a:p>
          </p:txBody>
        </p:sp>
        <p:sp>
          <p:nvSpPr>
            <p:cNvPr id="73" name="矩形 72"/>
            <p:cNvSpPr/>
            <p:nvPr/>
          </p:nvSpPr>
          <p:spPr>
            <a:xfrm>
              <a:off x="827584" y="4833156"/>
              <a:ext cx="432048" cy="324036"/>
            </a:xfrm>
            <a:prstGeom prst="rect">
              <a:avLst/>
            </a:prstGeom>
            <a:solidFill>
              <a:sysClr val="windowText" lastClr="00000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74" name="矩形 73"/>
            <p:cNvSpPr/>
            <p:nvPr/>
          </p:nvSpPr>
          <p:spPr>
            <a:xfrm>
              <a:off x="1331640" y="4833156"/>
              <a:ext cx="432048" cy="324036"/>
            </a:xfrm>
            <a:prstGeom prst="rect">
              <a:avLst/>
            </a:prstGeom>
            <a:solidFill>
              <a:srgbClr val="C0000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grpSp>
      <p:grpSp>
        <p:nvGrpSpPr>
          <p:cNvPr id="75" name="组合 74"/>
          <p:cNvGrpSpPr/>
          <p:nvPr/>
        </p:nvGrpSpPr>
        <p:grpSpPr>
          <a:xfrm>
            <a:off x="3771164" y="4365104"/>
            <a:ext cx="1630975" cy="792088"/>
            <a:chOff x="251520" y="4437112"/>
            <a:chExt cx="1630975" cy="792088"/>
          </a:xfrm>
        </p:grpSpPr>
        <p:sp>
          <p:nvSpPr>
            <p:cNvPr id="76" name="圆角矩形 75"/>
            <p:cNvSpPr/>
            <p:nvPr/>
          </p:nvSpPr>
          <p:spPr>
            <a:xfrm>
              <a:off x="251520" y="4437112"/>
              <a:ext cx="1630975" cy="792088"/>
            </a:xfrm>
            <a:prstGeom prst="roundRect">
              <a:avLst>
                <a:gd name="adj" fmla="val 10007"/>
              </a:avLst>
            </a:prstGeom>
            <a:gradFill rotWithShape="1">
              <a:gsLst>
                <a:gs pos="0">
                  <a:srgbClr val="4584D3">
                    <a:tint val="0"/>
                  </a:srgbClr>
                </a:gs>
                <a:gs pos="44000">
                  <a:srgbClr val="4584D3">
                    <a:tint val="60000"/>
                    <a:satMod val="120000"/>
                  </a:srgbClr>
                </a:gs>
                <a:gs pos="100000">
                  <a:srgbClr val="4584D3">
                    <a:tint val="90000"/>
                    <a:alpha val="100000"/>
                    <a:lumMod val="90000"/>
                  </a:srgbClr>
                </a:gs>
              </a:gsLst>
              <a:lin ang="5400000" scaled="0"/>
            </a:gradFill>
            <a:ln w="9525"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zh-CN" altLang="en-US" b="1" i="0" kern="0" dirty="0">
                <a:solidFill>
                  <a:prstClr val="black"/>
                </a:solidFill>
                <a:latin typeface="Candara"/>
                <a:ea typeface="华文楷体"/>
                <a:cs typeface="Arial" pitchFamily="34" charset="0"/>
              </a:endParaRPr>
            </a:p>
          </p:txBody>
        </p:sp>
        <p:sp>
          <p:nvSpPr>
            <p:cNvPr id="77" name="TextBox 76"/>
            <p:cNvSpPr txBox="1"/>
            <p:nvPr/>
          </p:nvSpPr>
          <p:spPr>
            <a:xfrm>
              <a:off x="251520" y="4463824"/>
              <a:ext cx="1630975" cy="369332"/>
            </a:xfrm>
            <a:prstGeom prst="rect">
              <a:avLst/>
            </a:prstGeom>
            <a:noFill/>
          </p:spPr>
          <p:txBody>
            <a:bodyPr wrap="square" rtlCol="0">
              <a:spAutoFit/>
            </a:bodyPr>
            <a:lstStyle/>
            <a:p>
              <a:pPr algn="ctr" fontAlgn="auto">
                <a:spcBef>
                  <a:spcPts val="0"/>
                </a:spcBef>
                <a:spcAft>
                  <a:spcPts val="0"/>
                </a:spcAft>
                <a:defRPr/>
              </a:pPr>
              <a:r>
                <a:rPr lang="en-US" altLang="zh-CN" b="1" i="0" kern="0" dirty="0">
                  <a:solidFill>
                    <a:prstClr val="black"/>
                  </a:solidFill>
                  <a:latin typeface="Candara"/>
                  <a:ea typeface="华文楷体"/>
                </a:rPr>
                <a:t>DataNode</a:t>
              </a:r>
              <a:endParaRPr lang="zh-CN" altLang="en-US" b="1" i="0" kern="0" dirty="0">
                <a:solidFill>
                  <a:prstClr val="black"/>
                </a:solidFill>
                <a:latin typeface="Candara"/>
                <a:ea typeface="华文楷体"/>
              </a:endParaRPr>
            </a:p>
          </p:txBody>
        </p:sp>
        <p:sp>
          <p:nvSpPr>
            <p:cNvPr id="78" name="矩形 77"/>
            <p:cNvSpPr/>
            <p:nvPr/>
          </p:nvSpPr>
          <p:spPr>
            <a:xfrm>
              <a:off x="323528" y="4833156"/>
              <a:ext cx="432048" cy="324036"/>
            </a:xfrm>
            <a:prstGeom prst="rect">
              <a:avLst/>
            </a:prstGeom>
            <a:solidFill>
              <a:srgbClr val="00B0F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79" name="矩形 78"/>
            <p:cNvSpPr/>
            <p:nvPr/>
          </p:nvSpPr>
          <p:spPr>
            <a:xfrm>
              <a:off x="827584" y="4833156"/>
              <a:ext cx="432048" cy="324036"/>
            </a:xfrm>
            <a:prstGeom prst="rect">
              <a:avLst/>
            </a:prstGeom>
            <a:solidFill>
              <a:srgbClr val="C79001"/>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80" name="矩形 79"/>
            <p:cNvSpPr/>
            <p:nvPr/>
          </p:nvSpPr>
          <p:spPr>
            <a:xfrm>
              <a:off x="1331640" y="4833156"/>
              <a:ext cx="432048" cy="324036"/>
            </a:xfrm>
            <a:prstGeom prst="rect">
              <a:avLst/>
            </a:prstGeom>
            <a:solidFill>
              <a:sysClr val="windowText" lastClr="00000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grpSp>
      <p:grpSp>
        <p:nvGrpSpPr>
          <p:cNvPr id="81" name="组合 80"/>
          <p:cNvGrpSpPr/>
          <p:nvPr/>
        </p:nvGrpSpPr>
        <p:grpSpPr>
          <a:xfrm>
            <a:off x="5550138" y="4365104"/>
            <a:ext cx="1630975" cy="792088"/>
            <a:chOff x="251520" y="4437112"/>
            <a:chExt cx="1630975" cy="792088"/>
          </a:xfrm>
        </p:grpSpPr>
        <p:sp>
          <p:nvSpPr>
            <p:cNvPr id="82" name="圆角矩形 81"/>
            <p:cNvSpPr/>
            <p:nvPr/>
          </p:nvSpPr>
          <p:spPr>
            <a:xfrm>
              <a:off x="251520" y="4437112"/>
              <a:ext cx="1630975" cy="792088"/>
            </a:xfrm>
            <a:prstGeom prst="roundRect">
              <a:avLst>
                <a:gd name="adj" fmla="val 10007"/>
              </a:avLst>
            </a:prstGeom>
            <a:gradFill rotWithShape="1">
              <a:gsLst>
                <a:gs pos="0">
                  <a:srgbClr val="4584D3">
                    <a:tint val="0"/>
                  </a:srgbClr>
                </a:gs>
                <a:gs pos="44000">
                  <a:srgbClr val="4584D3">
                    <a:tint val="60000"/>
                    <a:satMod val="120000"/>
                  </a:srgbClr>
                </a:gs>
                <a:gs pos="100000">
                  <a:srgbClr val="4584D3">
                    <a:tint val="90000"/>
                    <a:alpha val="100000"/>
                    <a:lumMod val="90000"/>
                  </a:srgbClr>
                </a:gs>
              </a:gsLst>
              <a:lin ang="5400000" scaled="0"/>
            </a:gradFill>
            <a:ln w="9525"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zh-CN" altLang="en-US" b="1" i="0" kern="0" dirty="0">
                <a:solidFill>
                  <a:prstClr val="black"/>
                </a:solidFill>
                <a:latin typeface="Candara"/>
                <a:ea typeface="华文楷体"/>
                <a:cs typeface="Arial" pitchFamily="34" charset="0"/>
              </a:endParaRPr>
            </a:p>
          </p:txBody>
        </p:sp>
        <p:sp>
          <p:nvSpPr>
            <p:cNvPr id="83" name="TextBox 82"/>
            <p:cNvSpPr txBox="1"/>
            <p:nvPr/>
          </p:nvSpPr>
          <p:spPr>
            <a:xfrm>
              <a:off x="251520" y="4463824"/>
              <a:ext cx="1630975" cy="369332"/>
            </a:xfrm>
            <a:prstGeom prst="rect">
              <a:avLst/>
            </a:prstGeom>
            <a:noFill/>
          </p:spPr>
          <p:txBody>
            <a:bodyPr wrap="square" rtlCol="0">
              <a:spAutoFit/>
            </a:bodyPr>
            <a:lstStyle/>
            <a:p>
              <a:pPr algn="ctr" fontAlgn="auto">
                <a:spcBef>
                  <a:spcPts val="0"/>
                </a:spcBef>
                <a:spcAft>
                  <a:spcPts val="0"/>
                </a:spcAft>
                <a:defRPr/>
              </a:pPr>
              <a:r>
                <a:rPr lang="en-US" altLang="zh-CN" b="1" i="0" kern="0" dirty="0">
                  <a:solidFill>
                    <a:prstClr val="black"/>
                  </a:solidFill>
                  <a:latin typeface="Candara"/>
                  <a:ea typeface="华文楷体"/>
                </a:rPr>
                <a:t>DataNode</a:t>
              </a:r>
              <a:endParaRPr lang="zh-CN" altLang="en-US" b="1" i="0" kern="0" dirty="0">
                <a:solidFill>
                  <a:prstClr val="black"/>
                </a:solidFill>
                <a:latin typeface="Candara"/>
                <a:ea typeface="华文楷体"/>
              </a:endParaRPr>
            </a:p>
          </p:txBody>
        </p:sp>
        <p:sp>
          <p:nvSpPr>
            <p:cNvPr id="84" name="矩形 83"/>
            <p:cNvSpPr/>
            <p:nvPr/>
          </p:nvSpPr>
          <p:spPr>
            <a:xfrm>
              <a:off x="323528" y="4833156"/>
              <a:ext cx="432048" cy="324036"/>
            </a:xfrm>
            <a:prstGeom prst="rect">
              <a:avLst/>
            </a:prstGeom>
            <a:solidFill>
              <a:srgbClr val="7030A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85" name="矩形 84"/>
            <p:cNvSpPr/>
            <p:nvPr/>
          </p:nvSpPr>
          <p:spPr>
            <a:xfrm>
              <a:off x="827584" y="4833156"/>
              <a:ext cx="432048" cy="324036"/>
            </a:xfrm>
            <a:prstGeom prst="rect">
              <a:avLst/>
            </a:prstGeom>
            <a:solidFill>
              <a:srgbClr val="C0000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86" name="矩形 85"/>
            <p:cNvSpPr/>
            <p:nvPr/>
          </p:nvSpPr>
          <p:spPr>
            <a:xfrm>
              <a:off x="1331640" y="4833156"/>
              <a:ext cx="432048" cy="324036"/>
            </a:xfrm>
            <a:prstGeom prst="rect">
              <a:avLst/>
            </a:prstGeom>
            <a:solidFill>
              <a:srgbClr val="119707"/>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grpSp>
      <p:grpSp>
        <p:nvGrpSpPr>
          <p:cNvPr id="87" name="组合 86"/>
          <p:cNvGrpSpPr/>
          <p:nvPr/>
        </p:nvGrpSpPr>
        <p:grpSpPr>
          <a:xfrm>
            <a:off x="7333513" y="4356574"/>
            <a:ext cx="1630975" cy="792088"/>
            <a:chOff x="251520" y="4437112"/>
            <a:chExt cx="1630975" cy="792088"/>
          </a:xfrm>
        </p:grpSpPr>
        <p:sp>
          <p:nvSpPr>
            <p:cNvPr id="88" name="圆角矩形 87"/>
            <p:cNvSpPr/>
            <p:nvPr/>
          </p:nvSpPr>
          <p:spPr>
            <a:xfrm>
              <a:off x="251520" y="4437112"/>
              <a:ext cx="1630975" cy="792088"/>
            </a:xfrm>
            <a:prstGeom prst="roundRect">
              <a:avLst>
                <a:gd name="adj" fmla="val 10007"/>
              </a:avLst>
            </a:prstGeom>
            <a:gradFill rotWithShape="1">
              <a:gsLst>
                <a:gs pos="0">
                  <a:srgbClr val="4584D3">
                    <a:tint val="0"/>
                  </a:srgbClr>
                </a:gs>
                <a:gs pos="44000">
                  <a:srgbClr val="4584D3">
                    <a:tint val="60000"/>
                    <a:satMod val="120000"/>
                  </a:srgbClr>
                </a:gs>
                <a:gs pos="100000">
                  <a:srgbClr val="4584D3">
                    <a:tint val="90000"/>
                    <a:alpha val="100000"/>
                    <a:lumMod val="90000"/>
                  </a:srgbClr>
                </a:gs>
              </a:gsLst>
              <a:lin ang="5400000" scaled="0"/>
            </a:gradFill>
            <a:ln w="9525" cap="flat" cmpd="sng" algn="ctr">
              <a:solidFill>
                <a:sysClr val="windowText" lastClr="000000"/>
              </a:solidFill>
              <a:prstDash val="solid"/>
            </a:ln>
            <a:effectLst/>
          </p:spPr>
          <p:txBody>
            <a:bodyPr rtlCol="0" anchor="ctr"/>
            <a:lstStyle/>
            <a:p>
              <a:pPr algn="ctr" fontAlgn="auto">
                <a:spcBef>
                  <a:spcPts val="0"/>
                </a:spcBef>
                <a:spcAft>
                  <a:spcPts val="0"/>
                </a:spcAft>
                <a:defRPr/>
              </a:pPr>
              <a:endParaRPr lang="zh-CN" altLang="en-US" b="1" i="0" kern="0" dirty="0">
                <a:solidFill>
                  <a:prstClr val="black"/>
                </a:solidFill>
                <a:latin typeface="Candara"/>
                <a:ea typeface="华文楷体"/>
                <a:cs typeface="Arial" pitchFamily="34" charset="0"/>
              </a:endParaRPr>
            </a:p>
          </p:txBody>
        </p:sp>
        <p:sp>
          <p:nvSpPr>
            <p:cNvPr id="89" name="TextBox 88"/>
            <p:cNvSpPr txBox="1"/>
            <p:nvPr/>
          </p:nvSpPr>
          <p:spPr>
            <a:xfrm>
              <a:off x="251520" y="4463824"/>
              <a:ext cx="1630975" cy="369332"/>
            </a:xfrm>
            <a:prstGeom prst="rect">
              <a:avLst/>
            </a:prstGeom>
            <a:noFill/>
          </p:spPr>
          <p:txBody>
            <a:bodyPr wrap="square" rtlCol="0">
              <a:spAutoFit/>
            </a:bodyPr>
            <a:lstStyle/>
            <a:p>
              <a:pPr algn="ctr" fontAlgn="auto">
                <a:spcBef>
                  <a:spcPts val="0"/>
                </a:spcBef>
                <a:spcAft>
                  <a:spcPts val="0"/>
                </a:spcAft>
                <a:defRPr/>
              </a:pPr>
              <a:r>
                <a:rPr lang="en-US" altLang="zh-CN" b="1" i="0" kern="0" dirty="0">
                  <a:solidFill>
                    <a:prstClr val="black"/>
                  </a:solidFill>
                  <a:latin typeface="Candara"/>
                  <a:ea typeface="华文楷体"/>
                </a:rPr>
                <a:t>DataNode</a:t>
              </a:r>
              <a:endParaRPr lang="zh-CN" altLang="en-US" b="1" i="0" kern="0" dirty="0">
                <a:solidFill>
                  <a:prstClr val="black"/>
                </a:solidFill>
                <a:latin typeface="Candara"/>
                <a:ea typeface="华文楷体"/>
              </a:endParaRPr>
            </a:p>
          </p:txBody>
        </p:sp>
        <p:sp>
          <p:nvSpPr>
            <p:cNvPr id="90" name="矩形 89"/>
            <p:cNvSpPr/>
            <p:nvPr/>
          </p:nvSpPr>
          <p:spPr>
            <a:xfrm>
              <a:off x="323528" y="4833156"/>
              <a:ext cx="432048" cy="324036"/>
            </a:xfrm>
            <a:prstGeom prst="rect">
              <a:avLst/>
            </a:prstGeom>
            <a:solidFill>
              <a:sysClr val="windowText" lastClr="000000"/>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91" name="矩形 90"/>
            <p:cNvSpPr/>
            <p:nvPr/>
          </p:nvSpPr>
          <p:spPr>
            <a:xfrm>
              <a:off x="827584" y="4833156"/>
              <a:ext cx="432048" cy="324036"/>
            </a:xfrm>
            <a:prstGeom prst="rect">
              <a:avLst/>
            </a:prstGeom>
            <a:solidFill>
              <a:srgbClr val="119707"/>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sp>
          <p:nvSpPr>
            <p:cNvPr id="92" name="矩形 91"/>
            <p:cNvSpPr/>
            <p:nvPr/>
          </p:nvSpPr>
          <p:spPr>
            <a:xfrm>
              <a:off x="1331640" y="4833156"/>
              <a:ext cx="432048" cy="324036"/>
            </a:xfrm>
            <a:prstGeom prst="rect">
              <a:avLst/>
            </a:prstGeom>
            <a:solidFill>
              <a:srgbClr val="C79001"/>
            </a:solidFill>
            <a:ln w="28575" cap="flat" cmpd="sng" algn="ctr">
              <a:solidFill>
                <a:srgbClr val="92D050"/>
              </a:solidFill>
              <a:prstDash val="solid"/>
            </a:ln>
            <a:effectLst/>
          </p:spPr>
          <p:txBody>
            <a:bodyPr rtlCol="0" anchor="ctr"/>
            <a:lstStyle/>
            <a:p>
              <a:pPr algn="ctr" fontAlgn="auto">
                <a:spcBef>
                  <a:spcPts val="0"/>
                </a:spcBef>
                <a:spcAft>
                  <a:spcPts val="0"/>
                </a:spcAft>
                <a:defRPr/>
              </a:pPr>
              <a:endParaRPr lang="zh-CN" altLang="en-US" i="0" kern="0">
                <a:solidFill>
                  <a:prstClr val="white"/>
                </a:solidFill>
                <a:latin typeface="Candara"/>
                <a:ea typeface="华文楷体"/>
              </a:endParaRPr>
            </a:p>
          </p:txBody>
        </p:sp>
      </p:grpSp>
      <p:cxnSp>
        <p:nvCxnSpPr>
          <p:cNvPr id="93" name="直接箭头连接符 92"/>
          <p:cNvCxnSpPr>
            <a:stCxn id="59" idx="2"/>
            <a:endCxn id="65" idx="0"/>
          </p:cNvCxnSpPr>
          <p:nvPr/>
        </p:nvCxnSpPr>
        <p:spPr>
          <a:xfrm flipH="1">
            <a:off x="1054654" y="3356992"/>
            <a:ext cx="3532271" cy="1034824"/>
          </a:xfrm>
          <a:prstGeom prst="straightConnector1">
            <a:avLst/>
          </a:prstGeom>
          <a:noFill/>
          <a:ln w="38100" cap="flat" cmpd="sng" algn="ctr">
            <a:solidFill>
              <a:sysClr val="windowText" lastClr="000000"/>
            </a:solidFill>
            <a:prstDash val="sysDash"/>
            <a:headEnd type="oval" w="med" len="med"/>
            <a:tailEnd type="stealth" w="lg" len="lg"/>
          </a:ln>
          <a:effectLst/>
        </p:spPr>
      </p:cxnSp>
      <p:cxnSp>
        <p:nvCxnSpPr>
          <p:cNvPr id="94" name="直接箭头连接符 93"/>
          <p:cNvCxnSpPr>
            <a:stCxn id="59" idx="2"/>
            <a:endCxn id="70" idx="0"/>
          </p:cNvCxnSpPr>
          <p:nvPr/>
        </p:nvCxnSpPr>
        <p:spPr>
          <a:xfrm flipH="1">
            <a:off x="2833628" y="3356992"/>
            <a:ext cx="1753297" cy="1008112"/>
          </a:xfrm>
          <a:prstGeom prst="straightConnector1">
            <a:avLst/>
          </a:prstGeom>
          <a:noFill/>
          <a:ln w="38100" cap="flat" cmpd="sng" algn="ctr">
            <a:solidFill>
              <a:sysClr val="windowText" lastClr="000000"/>
            </a:solidFill>
            <a:prstDash val="sysDash"/>
            <a:headEnd type="oval" w="med" len="med"/>
            <a:tailEnd type="stealth" w="lg" len="lg"/>
          </a:ln>
          <a:effectLst/>
        </p:spPr>
      </p:cxnSp>
      <p:cxnSp>
        <p:nvCxnSpPr>
          <p:cNvPr id="95" name="直接箭头连接符 94"/>
          <p:cNvCxnSpPr>
            <a:stCxn id="59" idx="2"/>
            <a:endCxn id="76" idx="0"/>
          </p:cNvCxnSpPr>
          <p:nvPr/>
        </p:nvCxnSpPr>
        <p:spPr>
          <a:xfrm flipH="1">
            <a:off x="4586652" y="3356992"/>
            <a:ext cx="273" cy="1008112"/>
          </a:xfrm>
          <a:prstGeom prst="straightConnector1">
            <a:avLst/>
          </a:prstGeom>
          <a:noFill/>
          <a:ln w="38100" cap="flat" cmpd="sng" algn="ctr">
            <a:solidFill>
              <a:sysClr val="windowText" lastClr="000000"/>
            </a:solidFill>
            <a:prstDash val="sysDash"/>
            <a:headEnd type="oval" w="med" len="med"/>
            <a:tailEnd type="stealth" w="lg" len="lg"/>
          </a:ln>
          <a:effectLst/>
        </p:spPr>
      </p:cxnSp>
      <p:cxnSp>
        <p:nvCxnSpPr>
          <p:cNvPr id="96" name="直接箭头连接符 95"/>
          <p:cNvCxnSpPr>
            <a:stCxn id="59" idx="2"/>
            <a:endCxn id="83" idx="0"/>
          </p:cNvCxnSpPr>
          <p:nvPr/>
        </p:nvCxnSpPr>
        <p:spPr>
          <a:xfrm>
            <a:off x="4586925" y="3356992"/>
            <a:ext cx="1778701" cy="1034824"/>
          </a:xfrm>
          <a:prstGeom prst="straightConnector1">
            <a:avLst/>
          </a:prstGeom>
          <a:noFill/>
          <a:ln w="38100" cap="flat" cmpd="sng" algn="ctr">
            <a:solidFill>
              <a:sysClr val="windowText" lastClr="000000"/>
            </a:solidFill>
            <a:prstDash val="sysDash"/>
            <a:headEnd type="oval" w="med" len="med"/>
            <a:tailEnd type="stealth" w="lg" len="lg"/>
          </a:ln>
          <a:effectLst/>
        </p:spPr>
      </p:cxnSp>
      <p:cxnSp>
        <p:nvCxnSpPr>
          <p:cNvPr id="97" name="直接箭头连接符 96"/>
          <p:cNvCxnSpPr>
            <a:stCxn id="59" idx="2"/>
            <a:endCxn id="89" idx="0"/>
          </p:cNvCxnSpPr>
          <p:nvPr/>
        </p:nvCxnSpPr>
        <p:spPr>
          <a:xfrm>
            <a:off x="4586925" y="3356992"/>
            <a:ext cx="3562076" cy="1026294"/>
          </a:xfrm>
          <a:prstGeom prst="straightConnector1">
            <a:avLst/>
          </a:prstGeom>
          <a:noFill/>
          <a:ln w="38100" cap="flat" cmpd="sng" algn="ctr">
            <a:solidFill>
              <a:sysClr val="windowText" lastClr="000000"/>
            </a:solidFill>
            <a:prstDash val="sysDash"/>
            <a:headEnd type="oval" w="med" len="med"/>
            <a:tailEnd type="stealth" w="lg" len="lg"/>
          </a:ln>
          <a:effectLst/>
        </p:spPr>
      </p:cxnSp>
      <p:pic>
        <p:nvPicPr>
          <p:cNvPr id="98" name="图片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52" y="5548019"/>
            <a:ext cx="1340971" cy="761301"/>
          </a:xfrm>
          <a:prstGeom prst="rect">
            <a:avLst/>
          </a:prstGeom>
        </p:spPr>
      </p:pic>
      <p:cxnSp>
        <p:nvCxnSpPr>
          <p:cNvPr id="99" name="直接箭头连接符 98"/>
          <p:cNvCxnSpPr>
            <a:stCxn id="98" idx="0"/>
            <a:endCxn id="64" idx="2"/>
          </p:cNvCxnSpPr>
          <p:nvPr/>
        </p:nvCxnSpPr>
        <p:spPr>
          <a:xfrm flipV="1">
            <a:off x="1048838" y="5157192"/>
            <a:ext cx="5816" cy="390827"/>
          </a:xfrm>
          <a:prstGeom prst="straightConnector1">
            <a:avLst/>
          </a:prstGeom>
          <a:noFill/>
          <a:ln w="38100" cap="flat" cmpd="sng" algn="ctr">
            <a:solidFill>
              <a:sysClr val="windowText" lastClr="000000"/>
            </a:solidFill>
            <a:prstDash val="solid"/>
            <a:headEnd type="triangle" w="lg" len="med"/>
            <a:tailEnd type="triangle" w="lg" len="med"/>
          </a:ln>
          <a:effectLst/>
        </p:spPr>
      </p:cxnSp>
      <p:pic>
        <p:nvPicPr>
          <p:cNvPr id="100" name="图片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141" y="5548019"/>
            <a:ext cx="1340971" cy="761301"/>
          </a:xfrm>
          <a:prstGeom prst="rect">
            <a:avLst/>
          </a:prstGeom>
        </p:spPr>
      </p:pic>
      <p:cxnSp>
        <p:nvCxnSpPr>
          <p:cNvPr id="101" name="直接箭头连接符 100"/>
          <p:cNvCxnSpPr>
            <a:stCxn id="100" idx="0"/>
            <a:endCxn id="70" idx="2"/>
          </p:cNvCxnSpPr>
          <p:nvPr/>
        </p:nvCxnSpPr>
        <p:spPr>
          <a:xfrm flipV="1">
            <a:off x="2833627" y="5157192"/>
            <a:ext cx="1" cy="390827"/>
          </a:xfrm>
          <a:prstGeom prst="straightConnector1">
            <a:avLst/>
          </a:prstGeom>
          <a:noFill/>
          <a:ln w="38100" cap="flat" cmpd="sng" algn="ctr">
            <a:solidFill>
              <a:sysClr val="windowText" lastClr="000000"/>
            </a:solidFill>
            <a:prstDash val="solid"/>
            <a:headEnd type="triangle" w="lg" len="med"/>
            <a:tailEnd type="triangle" w="lg" len="med"/>
          </a:ln>
          <a:effectLst/>
        </p:spPr>
      </p:cxnSp>
      <p:pic>
        <p:nvPicPr>
          <p:cNvPr id="102" name="图片 10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404" y="5548019"/>
            <a:ext cx="1340971" cy="761301"/>
          </a:xfrm>
          <a:prstGeom prst="rect">
            <a:avLst/>
          </a:prstGeom>
        </p:spPr>
      </p:pic>
      <p:cxnSp>
        <p:nvCxnSpPr>
          <p:cNvPr id="103" name="直接箭头连接符 102"/>
          <p:cNvCxnSpPr>
            <a:stCxn id="102" idx="0"/>
            <a:endCxn id="76" idx="2"/>
          </p:cNvCxnSpPr>
          <p:nvPr/>
        </p:nvCxnSpPr>
        <p:spPr>
          <a:xfrm flipH="1" flipV="1">
            <a:off x="4586652" y="5157192"/>
            <a:ext cx="2238" cy="390827"/>
          </a:xfrm>
          <a:prstGeom prst="straightConnector1">
            <a:avLst/>
          </a:prstGeom>
          <a:noFill/>
          <a:ln w="38100" cap="flat" cmpd="sng" algn="ctr">
            <a:solidFill>
              <a:sysClr val="windowText" lastClr="000000"/>
            </a:solidFill>
            <a:prstDash val="solid"/>
            <a:headEnd type="triangle" w="lg" len="med"/>
            <a:tailEnd type="triangle" w="lg" len="med"/>
          </a:ln>
          <a:effectLst/>
        </p:spPr>
      </p:cxnSp>
      <p:pic>
        <p:nvPicPr>
          <p:cNvPr id="104" name="图片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827" y="5548019"/>
            <a:ext cx="1340971" cy="761301"/>
          </a:xfrm>
          <a:prstGeom prst="rect">
            <a:avLst/>
          </a:prstGeom>
        </p:spPr>
      </p:pic>
      <p:cxnSp>
        <p:nvCxnSpPr>
          <p:cNvPr id="105" name="直接箭头连接符 104"/>
          <p:cNvCxnSpPr>
            <a:stCxn id="104" idx="0"/>
            <a:endCxn id="82" idx="2"/>
          </p:cNvCxnSpPr>
          <p:nvPr/>
        </p:nvCxnSpPr>
        <p:spPr>
          <a:xfrm flipH="1" flipV="1">
            <a:off x="6365626" y="5157192"/>
            <a:ext cx="5687" cy="390827"/>
          </a:xfrm>
          <a:prstGeom prst="straightConnector1">
            <a:avLst/>
          </a:prstGeom>
          <a:noFill/>
          <a:ln w="38100" cap="flat" cmpd="sng" algn="ctr">
            <a:solidFill>
              <a:sysClr val="windowText" lastClr="000000"/>
            </a:solidFill>
            <a:prstDash val="solid"/>
            <a:headEnd type="triangle" w="lg" len="med"/>
            <a:tailEnd type="triangle" w="lg" len="med"/>
          </a:ln>
          <a:effectLst/>
        </p:spPr>
      </p:cxnSp>
      <p:pic>
        <p:nvPicPr>
          <p:cNvPr id="106" name="图片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514" y="5548018"/>
            <a:ext cx="1340971" cy="761301"/>
          </a:xfrm>
          <a:prstGeom prst="rect">
            <a:avLst/>
          </a:prstGeom>
        </p:spPr>
      </p:pic>
      <p:cxnSp>
        <p:nvCxnSpPr>
          <p:cNvPr id="107" name="直接箭头连接符 106"/>
          <p:cNvCxnSpPr>
            <a:stCxn id="106" idx="0"/>
            <a:endCxn id="88" idx="2"/>
          </p:cNvCxnSpPr>
          <p:nvPr/>
        </p:nvCxnSpPr>
        <p:spPr>
          <a:xfrm flipV="1">
            <a:off x="8149000" y="5148662"/>
            <a:ext cx="1" cy="399356"/>
          </a:xfrm>
          <a:prstGeom prst="straightConnector1">
            <a:avLst/>
          </a:prstGeom>
          <a:noFill/>
          <a:ln w="38100" cap="flat" cmpd="sng" algn="ctr">
            <a:solidFill>
              <a:sysClr val="windowText" lastClr="000000"/>
            </a:solidFill>
            <a:prstDash val="solid"/>
            <a:headEnd type="triangle" w="lg" len="med"/>
            <a:tailEnd type="triangle" w="lg" len="med"/>
          </a:ln>
          <a:effectLst/>
        </p:spPr>
      </p:cxnSp>
      <p:sp>
        <p:nvSpPr>
          <p:cNvPr id="128" name="圆角矩形标注 127"/>
          <p:cNvSpPr/>
          <p:nvPr/>
        </p:nvSpPr>
        <p:spPr bwMode="auto">
          <a:xfrm>
            <a:off x="6630258" y="2564904"/>
            <a:ext cx="2406238" cy="1269531"/>
          </a:xfrm>
          <a:prstGeom prst="wedgeRoundRectCallout">
            <a:avLst>
              <a:gd name="adj1" fmla="val -41358"/>
              <a:gd name="adj2" fmla="val 122818"/>
              <a:gd name="adj3" fmla="val 16667"/>
            </a:avLst>
          </a:prstGeom>
          <a:solidFill>
            <a:srgbClr val="2B2E3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600" i="0" dirty="0">
                <a:solidFill>
                  <a:srgbClr val="FFFFFF"/>
                </a:solidFill>
                <a:latin typeface="微软雅黑" pitchFamily="34" charset="-122"/>
                <a:ea typeface="微软雅黑" pitchFamily="34" charset="-122"/>
              </a:rPr>
              <a:t>数据按照一定的规则从多台存储设备上复制存储和读取，以获得更高的并发访问性能。</a:t>
            </a:r>
          </a:p>
          <a:p>
            <a:endParaRPr lang="zh-CN" altLang="en-US" sz="1600" i="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15789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up)">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集群存储系统</a:t>
            </a:r>
          </a:p>
        </p:txBody>
      </p:sp>
      <p:sp>
        <p:nvSpPr>
          <p:cNvPr id="4" name="灯片编号占位符 3"/>
          <p:cNvSpPr>
            <a:spLocks noGrp="1"/>
          </p:cNvSpPr>
          <p:nvPr>
            <p:ph type="sldNum" sz="quarter" idx="10"/>
          </p:nvPr>
        </p:nvSpPr>
        <p:spPr/>
        <p:txBody>
          <a:bodyPr/>
          <a:lstStyle/>
          <a:p>
            <a:r>
              <a:rPr lang="de-DE" altLang="en-US" dirty="0">
                <a:solidFill>
                  <a:srgbClr val="FFFFFF"/>
                </a:solidFill>
              </a:rPr>
              <a:t>Page </a:t>
            </a:r>
            <a:fld id="{10696614-611C-497D-9D41-B7CAA68999D4}" type="slidenum">
              <a:rPr lang="zh-CN" altLang="en-US" smtClean="0">
                <a:solidFill>
                  <a:srgbClr val="FFFFFF"/>
                </a:solidFill>
              </a:rPr>
              <a:pPr/>
              <a:t>19</a:t>
            </a:fld>
            <a:endParaRPr lang="en-US" dirty="0">
              <a:solidFill>
                <a:srgbClr val="FFFFFF"/>
              </a:solidFill>
            </a:endParaRPr>
          </a:p>
        </p:txBody>
      </p:sp>
      <p:sp>
        <p:nvSpPr>
          <p:cNvPr id="18" name="矩形 17"/>
          <p:cNvSpPr>
            <a:spLocks noChangeAspect="1"/>
          </p:cNvSpPr>
          <p:nvPr/>
        </p:nvSpPr>
        <p:spPr bwMode="auto">
          <a:xfrm>
            <a:off x="570098" y="1755499"/>
            <a:ext cx="360000" cy="360000"/>
          </a:xfrm>
          <a:prstGeom prst="rect">
            <a:avLst/>
          </a:prstGeom>
          <a:solidFill>
            <a:srgbClr val="0070C0"/>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i="0" kern="0">
              <a:solidFill>
                <a:prstClr val="white"/>
              </a:solidFill>
              <a:latin typeface="Calibri"/>
              <a:ea typeface="宋体"/>
            </a:endParaRPr>
          </a:p>
        </p:txBody>
      </p:sp>
      <p:sp>
        <p:nvSpPr>
          <p:cNvPr id="19" name="文本框 66"/>
          <p:cNvSpPr txBox="1"/>
          <p:nvPr/>
        </p:nvSpPr>
        <p:spPr>
          <a:xfrm>
            <a:off x="971600" y="1750833"/>
            <a:ext cx="6545887" cy="369332"/>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zh-CN" altLang="en-US" sz="1800" b="0" i="0" kern="0" dirty="0">
                <a:solidFill>
                  <a:prstClr val="black">
                    <a:alpha val="75000"/>
                  </a:prstClr>
                </a:solidFill>
              </a:rPr>
              <a:t>可以实现存储容量的无限制扩展</a:t>
            </a:r>
          </a:p>
        </p:txBody>
      </p:sp>
      <p:grpSp>
        <p:nvGrpSpPr>
          <p:cNvPr id="24" name="组合 23"/>
          <p:cNvGrpSpPr/>
          <p:nvPr/>
        </p:nvGrpSpPr>
        <p:grpSpPr>
          <a:xfrm>
            <a:off x="564602" y="1077986"/>
            <a:ext cx="6931055" cy="360000"/>
            <a:chOff x="-3055741" y="1236571"/>
            <a:chExt cx="6931055" cy="360000"/>
          </a:xfrm>
        </p:grpSpPr>
        <p:grpSp>
          <p:nvGrpSpPr>
            <p:cNvPr id="25" name="组合 24"/>
            <p:cNvGrpSpPr/>
            <p:nvPr/>
          </p:nvGrpSpPr>
          <p:grpSpPr>
            <a:xfrm>
              <a:off x="-3055741" y="1236571"/>
              <a:ext cx="2520000" cy="360000"/>
              <a:chOff x="-2873829" y="1413575"/>
              <a:chExt cx="2520000" cy="360000"/>
            </a:xfrm>
          </p:grpSpPr>
          <p:sp>
            <p:nvSpPr>
              <p:cNvPr id="27" name="矩形 26"/>
              <p:cNvSpPr/>
              <p:nvPr/>
            </p:nvSpPr>
            <p:spPr bwMode="auto">
              <a:xfrm>
                <a:off x="-2873829" y="1413575"/>
                <a:ext cx="2160000"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fontAlgn="auto">
                  <a:spcBef>
                    <a:spcPts val="0"/>
                  </a:spcBef>
                  <a:spcAft>
                    <a:spcPts val="0"/>
                  </a:spcAft>
                  <a:defRPr/>
                </a:pPr>
                <a:r>
                  <a:rPr lang="zh-CN" altLang="en-US" b="1" i="0" kern="0" dirty="0">
                    <a:solidFill>
                      <a:prstClr val="white"/>
                    </a:solidFill>
                    <a:latin typeface="微软雅黑" panose="020B0503020204020204" pitchFamily="34" charset="-122"/>
                    <a:ea typeface="微软雅黑" panose="020B0503020204020204" pitchFamily="34" charset="-122"/>
                  </a:rPr>
                  <a:t>主要优势</a:t>
                </a:r>
              </a:p>
            </p:txBody>
          </p:sp>
          <p:sp>
            <p:nvSpPr>
              <p:cNvPr id="28" name="直角三角形 27"/>
              <p:cNvSpPr>
                <a:spLocks noChangeAspect="1"/>
              </p:cNvSpPr>
              <p:nvPr/>
            </p:nvSpPr>
            <p:spPr bwMode="auto">
              <a:xfrm>
                <a:off x="-713829" y="1413575"/>
                <a:ext cx="360000" cy="360000"/>
              </a:xfrm>
              <a:prstGeom prst="rtTriangle">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defRPr/>
                </a:pPr>
                <a:endParaRPr lang="zh-CN" altLang="en-US" i="0" kern="0">
                  <a:solidFill>
                    <a:prstClr val="black"/>
                  </a:solidFill>
                  <a:latin typeface="Calibri"/>
                  <a:ea typeface="宋体"/>
                </a:endParaRPr>
              </a:p>
            </p:txBody>
          </p:sp>
        </p:grpSp>
        <p:cxnSp>
          <p:nvCxnSpPr>
            <p:cNvPr id="26" name="直接连接符 25"/>
            <p:cNvCxnSpPr/>
            <p:nvPr/>
          </p:nvCxnSpPr>
          <p:spPr>
            <a:xfrm>
              <a:off x="-3055741" y="1596571"/>
              <a:ext cx="6931055" cy="0"/>
            </a:xfrm>
            <a:prstGeom prst="line">
              <a:avLst/>
            </a:prstGeom>
            <a:noFill/>
            <a:ln w="12700" cap="flat" cmpd="sng" algn="ctr">
              <a:solidFill>
                <a:srgbClr val="0070C0"/>
              </a:solidFill>
              <a:prstDash val="solid"/>
              <a:miter lim="800000"/>
            </a:ln>
            <a:effectLst/>
          </p:spPr>
        </p:cxnSp>
      </p:grpSp>
      <p:sp>
        <p:nvSpPr>
          <p:cNvPr id="29" name="矩形 28"/>
          <p:cNvSpPr>
            <a:spLocks noChangeAspect="1"/>
          </p:cNvSpPr>
          <p:nvPr/>
        </p:nvSpPr>
        <p:spPr bwMode="auto">
          <a:xfrm>
            <a:off x="568393" y="2217330"/>
            <a:ext cx="360000" cy="360000"/>
          </a:xfrm>
          <a:prstGeom prst="rect">
            <a:avLst/>
          </a:prstGeom>
          <a:solidFill>
            <a:srgbClr val="0070C0"/>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i="0" kern="0">
              <a:solidFill>
                <a:prstClr val="white"/>
              </a:solidFill>
              <a:latin typeface="Calibri"/>
              <a:ea typeface="宋体"/>
            </a:endParaRPr>
          </a:p>
        </p:txBody>
      </p:sp>
      <p:sp>
        <p:nvSpPr>
          <p:cNvPr id="30" name="文本框 66"/>
          <p:cNvSpPr txBox="1"/>
          <p:nvPr/>
        </p:nvSpPr>
        <p:spPr>
          <a:xfrm>
            <a:off x="969895" y="2212664"/>
            <a:ext cx="6545887" cy="369332"/>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zh-CN" altLang="en-US" sz="1800" b="0" i="0" kern="0" dirty="0">
                <a:solidFill>
                  <a:prstClr val="black">
                    <a:alpha val="75000"/>
                  </a:prstClr>
                </a:solidFill>
              </a:rPr>
              <a:t>扩展容量的同时，能保证</a:t>
            </a:r>
            <a:r>
              <a:rPr lang="en-US" altLang="zh-CN" sz="1800" b="0" i="0" kern="0" dirty="0">
                <a:solidFill>
                  <a:prstClr val="black">
                    <a:alpha val="75000"/>
                  </a:prstClr>
                </a:solidFill>
              </a:rPr>
              <a:t>I/O</a:t>
            </a:r>
            <a:r>
              <a:rPr lang="zh-CN" altLang="en-US" sz="1800" b="0" i="0" kern="0" dirty="0">
                <a:solidFill>
                  <a:prstClr val="black">
                    <a:alpha val="75000"/>
                  </a:prstClr>
                </a:solidFill>
              </a:rPr>
              <a:t>性能的横向扩展</a:t>
            </a:r>
          </a:p>
        </p:txBody>
      </p:sp>
      <p:sp>
        <p:nvSpPr>
          <p:cNvPr id="31" name="矩形 30"/>
          <p:cNvSpPr>
            <a:spLocks noChangeAspect="1"/>
          </p:cNvSpPr>
          <p:nvPr/>
        </p:nvSpPr>
        <p:spPr bwMode="auto">
          <a:xfrm>
            <a:off x="565190" y="2704294"/>
            <a:ext cx="360000" cy="360000"/>
          </a:xfrm>
          <a:prstGeom prst="rect">
            <a:avLst/>
          </a:prstGeom>
          <a:solidFill>
            <a:srgbClr val="0070C0"/>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i="0" kern="0">
              <a:solidFill>
                <a:prstClr val="white"/>
              </a:solidFill>
              <a:latin typeface="Calibri"/>
              <a:ea typeface="宋体"/>
            </a:endParaRPr>
          </a:p>
        </p:txBody>
      </p:sp>
      <p:sp>
        <p:nvSpPr>
          <p:cNvPr id="32" name="文本框 66"/>
          <p:cNvSpPr txBox="1"/>
          <p:nvPr/>
        </p:nvSpPr>
        <p:spPr>
          <a:xfrm>
            <a:off x="966692" y="2699628"/>
            <a:ext cx="6545887" cy="369332"/>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zh-CN" altLang="en-US" sz="1800" b="0" i="0" kern="0" dirty="0">
                <a:solidFill>
                  <a:prstClr val="black">
                    <a:alpha val="75000"/>
                  </a:prstClr>
                </a:solidFill>
              </a:rPr>
              <a:t>大量廉价商用机器组成，支持</a:t>
            </a:r>
            <a:r>
              <a:rPr lang="zh-CN" altLang="en-US" sz="1800" b="0" i="0" kern="0" dirty="0">
                <a:solidFill>
                  <a:prstClr val="black">
                    <a:alpha val="75000"/>
                  </a:prstClr>
                </a:solidFill>
                <a:latin typeface="宋体" pitchFamily="2" charset="-122"/>
                <a:ea typeface="宋体" pitchFamily="2" charset="-122"/>
              </a:rPr>
              <a:t>“</a:t>
            </a:r>
            <a:r>
              <a:rPr lang="zh-CN" altLang="en-US" sz="1800" b="0" i="0" kern="0" dirty="0">
                <a:solidFill>
                  <a:prstClr val="black">
                    <a:alpha val="75000"/>
                  </a:prstClr>
                </a:solidFill>
              </a:rPr>
              <a:t>按需购买、渐进扩展</a:t>
            </a:r>
            <a:r>
              <a:rPr lang="zh-CN" altLang="en-US" sz="1800" b="0" i="0" kern="0" dirty="0">
                <a:solidFill>
                  <a:prstClr val="black">
                    <a:alpha val="75000"/>
                  </a:prstClr>
                </a:solidFill>
                <a:latin typeface="宋体" pitchFamily="2" charset="-122"/>
                <a:ea typeface="宋体" pitchFamily="2" charset="-122"/>
              </a:rPr>
              <a:t>”</a:t>
            </a:r>
          </a:p>
        </p:txBody>
      </p:sp>
      <p:sp>
        <p:nvSpPr>
          <p:cNvPr id="5" name="右箭头 4"/>
          <p:cNvSpPr/>
          <p:nvPr/>
        </p:nvSpPr>
        <p:spPr bwMode="auto">
          <a:xfrm>
            <a:off x="4427984" y="1800161"/>
            <a:ext cx="504056" cy="27067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3" name="文本框 66"/>
          <p:cNvSpPr txBox="1"/>
          <p:nvPr/>
        </p:nvSpPr>
        <p:spPr>
          <a:xfrm>
            <a:off x="5010889" y="1754978"/>
            <a:ext cx="1001271" cy="369332"/>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zh-CN" altLang="en-US" sz="1800" b="0" i="0" kern="0" dirty="0">
                <a:solidFill>
                  <a:srgbClr val="0070C0">
                    <a:alpha val="75000"/>
                  </a:srgbClr>
                </a:solidFill>
              </a:rPr>
              <a:t>大容量</a:t>
            </a:r>
          </a:p>
        </p:txBody>
      </p:sp>
      <p:sp>
        <p:nvSpPr>
          <p:cNvPr id="34" name="右箭头 33"/>
          <p:cNvSpPr/>
          <p:nvPr/>
        </p:nvSpPr>
        <p:spPr bwMode="auto">
          <a:xfrm>
            <a:off x="5724128" y="2250047"/>
            <a:ext cx="504056" cy="27067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5" name="文本框 66"/>
          <p:cNvSpPr txBox="1"/>
          <p:nvPr/>
        </p:nvSpPr>
        <p:spPr>
          <a:xfrm>
            <a:off x="6307033" y="2204864"/>
            <a:ext cx="1001271" cy="369332"/>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zh-CN" altLang="en-US" sz="1800" b="0" i="0" kern="0" dirty="0">
                <a:solidFill>
                  <a:srgbClr val="0070C0">
                    <a:alpha val="75000"/>
                  </a:srgbClr>
                </a:solidFill>
              </a:rPr>
              <a:t>高性能</a:t>
            </a:r>
          </a:p>
        </p:txBody>
      </p:sp>
      <p:sp>
        <p:nvSpPr>
          <p:cNvPr id="36" name="右箭头 35"/>
          <p:cNvSpPr/>
          <p:nvPr/>
        </p:nvSpPr>
        <p:spPr bwMode="auto">
          <a:xfrm>
            <a:off x="6588224" y="2754103"/>
            <a:ext cx="504056" cy="27067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7" name="文本框 66"/>
          <p:cNvSpPr txBox="1"/>
          <p:nvPr/>
        </p:nvSpPr>
        <p:spPr>
          <a:xfrm>
            <a:off x="7171129" y="2708920"/>
            <a:ext cx="1865367" cy="369332"/>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fontAlgn="auto">
              <a:spcBef>
                <a:spcPts val="0"/>
              </a:spcBef>
              <a:spcAft>
                <a:spcPts val="0"/>
              </a:spcAft>
              <a:defRPr/>
            </a:pPr>
            <a:r>
              <a:rPr lang="zh-CN" altLang="en-US" sz="1800" b="0" i="0" kern="0" dirty="0">
                <a:solidFill>
                  <a:srgbClr val="0070C0">
                    <a:alpha val="75000"/>
                  </a:srgbClr>
                </a:solidFill>
              </a:rPr>
              <a:t>低成本、强扩展</a:t>
            </a:r>
          </a:p>
        </p:txBody>
      </p:sp>
      <p:sp>
        <p:nvSpPr>
          <p:cNvPr id="39" name="矩形 38"/>
          <p:cNvSpPr>
            <a:spLocks noChangeAspect="1"/>
          </p:cNvSpPr>
          <p:nvPr/>
        </p:nvSpPr>
        <p:spPr bwMode="auto">
          <a:xfrm>
            <a:off x="576939" y="3996293"/>
            <a:ext cx="360000" cy="360000"/>
          </a:xfrm>
          <a:prstGeom prst="rect">
            <a:avLst/>
          </a:prstGeom>
          <a:solidFill>
            <a:srgbClr val="0070C0"/>
          </a:solidFill>
          <a:ln w="12700" cap="flat" cmpd="sng" algn="ctr">
            <a:noFill/>
            <a:prstDash val="solid"/>
            <a:miter lim="800000"/>
          </a:ln>
          <a:effectLst/>
        </p:spPr>
        <p:txBody>
          <a:bodyPr rtlCol="0" anchor="ctr"/>
          <a:lstStyle/>
          <a:p>
            <a:pPr algn="ctr" fontAlgn="auto">
              <a:spcBef>
                <a:spcPts val="0"/>
              </a:spcBef>
              <a:spcAft>
                <a:spcPts val="0"/>
              </a:spcAft>
              <a:defRPr/>
            </a:pPr>
            <a:endParaRPr lang="zh-CN" altLang="en-US" i="0" kern="0">
              <a:solidFill>
                <a:prstClr val="white"/>
              </a:solidFill>
              <a:latin typeface="Calibri"/>
              <a:ea typeface="宋体"/>
            </a:endParaRPr>
          </a:p>
        </p:txBody>
      </p:sp>
      <p:sp>
        <p:nvSpPr>
          <p:cNvPr id="40" name="文本框 66"/>
          <p:cNvSpPr txBox="1"/>
          <p:nvPr/>
        </p:nvSpPr>
        <p:spPr>
          <a:xfrm>
            <a:off x="978441" y="3991627"/>
            <a:ext cx="6617895" cy="646331"/>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just" fontAlgn="auto">
              <a:spcBef>
                <a:spcPts val="0"/>
              </a:spcBef>
              <a:spcAft>
                <a:spcPts val="0"/>
              </a:spcAft>
              <a:defRPr/>
            </a:pPr>
            <a:r>
              <a:rPr lang="zh-CN" altLang="en-US" sz="1800" b="0" i="0" kern="0" dirty="0">
                <a:solidFill>
                  <a:prstClr val="black">
                    <a:alpha val="75000"/>
                  </a:prstClr>
                </a:solidFill>
                <a:latin typeface="Arial"/>
              </a:rPr>
              <a:t>由大规模廉价的普通商用存储节点和网络设备连接而成，系统的节点失效和硬件故障被认为是一种常态，而非异常</a:t>
            </a:r>
            <a:r>
              <a:rPr lang="en-US" altLang="zh-CN" sz="1800" b="0" i="0" kern="0" dirty="0">
                <a:solidFill>
                  <a:prstClr val="black">
                    <a:alpha val="75000"/>
                  </a:prstClr>
                </a:solidFill>
                <a:latin typeface="宋体" pitchFamily="2" charset="-122"/>
                <a:ea typeface="宋体" pitchFamily="2" charset="-122"/>
              </a:rPr>
              <a:t>!</a:t>
            </a:r>
            <a:endParaRPr lang="zh-CN" altLang="en-US" sz="1800" b="0" i="0" kern="0" dirty="0">
              <a:solidFill>
                <a:prstClr val="black">
                  <a:alpha val="75000"/>
                </a:prstClr>
              </a:solidFill>
              <a:latin typeface="宋体" pitchFamily="2" charset="-122"/>
              <a:ea typeface="宋体" pitchFamily="2" charset="-122"/>
            </a:endParaRPr>
          </a:p>
        </p:txBody>
      </p:sp>
      <p:grpSp>
        <p:nvGrpSpPr>
          <p:cNvPr id="41" name="组合 40"/>
          <p:cNvGrpSpPr/>
          <p:nvPr/>
        </p:nvGrpSpPr>
        <p:grpSpPr>
          <a:xfrm>
            <a:off x="571443" y="3318780"/>
            <a:ext cx="6931055" cy="360000"/>
            <a:chOff x="-3055741" y="1236571"/>
            <a:chExt cx="6931055" cy="360000"/>
          </a:xfrm>
        </p:grpSpPr>
        <p:grpSp>
          <p:nvGrpSpPr>
            <p:cNvPr id="42" name="组合 41"/>
            <p:cNvGrpSpPr/>
            <p:nvPr/>
          </p:nvGrpSpPr>
          <p:grpSpPr>
            <a:xfrm>
              <a:off x="-3055741" y="1236571"/>
              <a:ext cx="2520000" cy="360000"/>
              <a:chOff x="-2873829" y="1413575"/>
              <a:chExt cx="2520000" cy="360000"/>
            </a:xfrm>
          </p:grpSpPr>
          <p:sp>
            <p:nvSpPr>
              <p:cNvPr id="44" name="矩形 43"/>
              <p:cNvSpPr/>
              <p:nvPr/>
            </p:nvSpPr>
            <p:spPr bwMode="auto">
              <a:xfrm>
                <a:off x="-2873829" y="1413575"/>
                <a:ext cx="2160000"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fontAlgn="auto">
                  <a:spcBef>
                    <a:spcPts val="0"/>
                  </a:spcBef>
                  <a:spcAft>
                    <a:spcPts val="0"/>
                  </a:spcAft>
                  <a:defRPr/>
                </a:pPr>
                <a:r>
                  <a:rPr lang="zh-CN" altLang="en-US" b="1" i="0" kern="0" dirty="0">
                    <a:solidFill>
                      <a:prstClr val="white"/>
                    </a:solidFill>
                    <a:latin typeface="微软雅黑" panose="020B0503020204020204" pitchFamily="34" charset="-122"/>
                    <a:ea typeface="微软雅黑" panose="020B0503020204020204" pitchFamily="34" charset="-122"/>
                  </a:rPr>
                  <a:t>主要问题</a:t>
                </a:r>
              </a:p>
            </p:txBody>
          </p:sp>
          <p:sp>
            <p:nvSpPr>
              <p:cNvPr id="45" name="直角三角形 44"/>
              <p:cNvSpPr>
                <a:spLocks noChangeAspect="1"/>
              </p:cNvSpPr>
              <p:nvPr/>
            </p:nvSpPr>
            <p:spPr bwMode="auto">
              <a:xfrm>
                <a:off x="-713829" y="1413575"/>
                <a:ext cx="360000" cy="360000"/>
              </a:xfrm>
              <a:prstGeom prst="rtTriangle">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defRPr/>
                </a:pPr>
                <a:endParaRPr lang="zh-CN" altLang="en-US" i="0" kern="0">
                  <a:solidFill>
                    <a:prstClr val="black"/>
                  </a:solidFill>
                  <a:latin typeface="Calibri"/>
                  <a:ea typeface="宋体"/>
                </a:endParaRPr>
              </a:p>
            </p:txBody>
          </p:sp>
        </p:grpSp>
        <p:cxnSp>
          <p:nvCxnSpPr>
            <p:cNvPr id="43" name="直接连接符 42"/>
            <p:cNvCxnSpPr/>
            <p:nvPr/>
          </p:nvCxnSpPr>
          <p:spPr>
            <a:xfrm>
              <a:off x="-3055741" y="1596571"/>
              <a:ext cx="6931055" cy="0"/>
            </a:xfrm>
            <a:prstGeom prst="line">
              <a:avLst/>
            </a:prstGeom>
            <a:noFill/>
            <a:ln w="12700" cap="flat" cmpd="sng" algn="ctr">
              <a:solidFill>
                <a:srgbClr val="0070C0"/>
              </a:solidFill>
              <a:prstDash val="solid"/>
              <a:miter lim="800000"/>
            </a:ln>
            <a:effectLst/>
          </p:spPr>
        </p:cxnSp>
      </p:gr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412" r="4537"/>
          <a:stretch/>
        </p:blipFill>
        <p:spPr>
          <a:xfrm>
            <a:off x="34949" y="4797996"/>
            <a:ext cx="2982482" cy="1620000"/>
          </a:xfrm>
          <a:prstGeom prst="rect">
            <a:avLst/>
          </a:prstGeom>
          <a:ln>
            <a:solidFill>
              <a:schemeClr val="tx1"/>
            </a:solidFill>
          </a:ln>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6057" y="4797996"/>
            <a:ext cx="2891554" cy="1620000"/>
          </a:xfrm>
          <a:prstGeom prst="rect">
            <a:avLst/>
          </a:prstGeom>
          <a:ln>
            <a:solidFill>
              <a:schemeClr val="tx1"/>
            </a:solidFill>
          </a:ln>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4594" b="34754"/>
          <a:stretch/>
        </p:blipFill>
        <p:spPr>
          <a:xfrm>
            <a:off x="6027432" y="4797152"/>
            <a:ext cx="3060340" cy="1620000"/>
          </a:xfrm>
          <a:prstGeom prst="rect">
            <a:avLst/>
          </a:prstGeom>
          <a:ln>
            <a:solidFill>
              <a:schemeClr val="tx1"/>
            </a:solidFill>
          </a:ln>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6638" y="5256256"/>
            <a:ext cx="875928" cy="703480"/>
          </a:xfrm>
          <a:prstGeom prst="rect">
            <a:avLst/>
          </a:prstGeom>
        </p:spPr>
      </p:pic>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10903" y="5741132"/>
            <a:ext cx="504056" cy="504056"/>
          </a:xfrm>
          <a:prstGeom prst="rect">
            <a:avLst/>
          </a:prstGeom>
        </p:spPr>
      </p:pic>
      <p:pic>
        <p:nvPicPr>
          <p:cNvPr id="10" name="图片 9"/>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75656" y="5152853"/>
            <a:ext cx="1156850" cy="518269"/>
          </a:xfrm>
          <a:prstGeom prst="rect">
            <a:avLst/>
          </a:prstGeom>
        </p:spPr>
      </p:pic>
      <p:pic>
        <p:nvPicPr>
          <p:cNvPr id="11" name="图片 10"/>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5134" y="5890606"/>
            <a:ext cx="1297499" cy="354582"/>
          </a:xfrm>
          <a:prstGeom prst="rect">
            <a:avLst/>
          </a:prstGeom>
        </p:spPr>
      </p:pic>
      <p:pic>
        <p:nvPicPr>
          <p:cNvPr id="12" name="图片 11"/>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59632" y="5661248"/>
            <a:ext cx="1085850" cy="466725"/>
          </a:xfrm>
          <a:prstGeom prst="rect">
            <a:avLst/>
          </a:prstGeom>
        </p:spPr>
      </p:pic>
    </p:spTree>
    <p:extLst>
      <p:ext uri="{BB962C8B-B14F-4D97-AF65-F5344CB8AC3E}">
        <p14:creationId xmlns:p14="http://schemas.microsoft.com/office/powerpoint/2010/main" val="214185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p:cTn id="10" dur="500" fill="hold"/>
                                        <p:tgtEl>
                                          <p:spTgt spid="18"/>
                                        </p:tgtEl>
                                        <p:attrNameLst>
                                          <p:attrName>ppt_w</p:attrName>
                                        </p:attrNameLst>
                                      </p:cBhvr>
                                      <p:tavLst>
                                        <p:tav tm="0">
                                          <p:val>
                                            <p:fltVal val="0"/>
                                          </p:val>
                                        </p:tav>
                                        <p:tav tm="100000">
                                          <p:val>
                                            <p:strVal val="#ppt_w"/>
                                          </p:val>
                                        </p:tav>
                                      </p:tavLst>
                                    </p:anim>
                                    <p:anim calcmode="lin" valueType="num">
                                      <p:cBhvr>
                                        <p:cTn id="11" dur="500" fill="hold"/>
                                        <p:tgtEl>
                                          <p:spTgt spid="18"/>
                                        </p:tgtEl>
                                        <p:attrNameLst>
                                          <p:attrName>ppt_h</p:attrName>
                                        </p:attrNameLst>
                                      </p:cBhvr>
                                      <p:tavLst>
                                        <p:tav tm="0">
                                          <p:val>
                                            <p:fltVal val="0"/>
                                          </p:val>
                                        </p:tav>
                                        <p:tav tm="100000">
                                          <p:val>
                                            <p:strVal val="#ppt_h"/>
                                          </p:val>
                                        </p:tav>
                                      </p:tavLst>
                                    </p:anim>
                                    <p:animEffect transition="in" filter="fade">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par>
                          <p:cTn id="45" fill="hold">
                            <p:stCondLst>
                              <p:cond delay="1500"/>
                            </p:stCondLst>
                            <p:childTnLst>
                              <p:par>
                                <p:cTn id="46" presetID="53" presetClass="entr" presetSubtype="16"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Effect transition="in" filter="fade">
                                      <p:cBhvr>
                                        <p:cTn id="59" dur="500"/>
                                        <p:tgtEl>
                                          <p:spTgt spid="37"/>
                                        </p:tgtEl>
                                      </p:cBhvr>
                                    </p:animEffect>
                                  </p:childTnLst>
                                </p:cTn>
                              </p:par>
                              <p:par>
                                <p:cTn id="60" presetID="22" presetClass="entr" presetSubtype="8"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left)">
                                      <p:cBhvr>
                                        <p:cTn id="62" dur="500"/>
                                        <p:tgtEl>
                                          <p:spTgt spid="4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p:cTn id="75" dur="500" fill="hold"/>
                                        <p:tgtEl>
                                          <p:spTgt spid="3"/>
                                        </p:tgtEl>
                                        <p:attrNameLst>
                                          <p:attrName>ppt_w</p:attrName>
                                        </p:attrNameLst>
                                      </p:cBhvr>
                                      <p:tavLst>
                                        <p:tav tm="0">
                                          <p:val>
                                            <p:fltVal val="0"/>
                                          </p:val>
                                        </p:tav>
                                        <p:tav tm="100000">
                                          <p:val>
                                            <p:strVal val="#ppt_w"/>
                                          </p:val>
                                        </p:tav>
                                      </p:tavLst>
                                    </p:anim>
                                    <p:anim calcmode="lin" valueType="num">
                                      <p:cBhvr>
                                        <p:cTn id="76" dur="500" fill="hold"/>
                                        <p:tgtEl>
                                          <p:spTgt spid="3"/>
                                        </p:tgtEl>
                                        <p:attrNameLst>
                                          <p:attrName>ppt_h</p:attrName>
                                        </p:attrNameLst>
                                      </p:cBhvr>
                                      <p:tavLst>
                                        <p:tav tm="0">
                                          <p:val>
                                            <p:fltVal val="0"/>
                                          </p:val>
                                        </p:tav>
                                        <p:tav tm="100000">
                                          <p:val>
                                            <p:strVal val="#ppt_h"/>
                                          </p:val>
                                        </p:tav>
                                      </p:tavLst>
                                    </p:anim>
                                    <p:animEffect transition="in" filter="fade">
                                      <p:cBhvr>
                                        <p:cTn id="77" dur="500"/>
                                        <p:tgtEl>
                                          <p:spTgt spid="3"/>
                                        </p:tgtEl>
                                      </p:cBhvr>
                                    </p:animEffect>
                                  </p:childTnLst>
                                </p:cTn>
                              </p:par>
                            </p:childTnLst>
                          </p:cTn>
                        </p:par>
                        <p:par>
                          <p:cTn id="78" fill="hold">
                            <p:stCondLst>
                              <p:cond delay="500"/>
                            </p:stCondLst>
                            <p:childTnLst>
                              <p:par>
                                <p:cTn id="79" presetID="53" presetClass="entr" presetSubtype="16" fill="hold" nodeType="after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ppt_w</p:attrName>
                                        </p:attrNameLst>
                                      </p:cBhvr>
                                      <p:tavLst>
                                        <p:tav tm="0">
                                          <p:val>
                                            <p:fltVal val="0"/>
                                          </p:val>
                                        </p:tav>
                                        <p:tav tm="100000">
                                          <p:val>
                                            <p:strVal val="#ppt_w"/>
                                          </p:val>
                                        </p:tav>
                                      </p:tavLst>
                                    </p:anim>
                                    <p:anim calcmode="lin" valueType="num">
                                      <p:cBhvr>
                                        <p:cTn id="82" dur="500" fill="hold"/>
                                        <p:tgtEl>
                                          <p:spTgt spid="8"/>
                                        </p:tgtEl>
                                        <p:attrNameLst>
                                          <p:attrName>ppt_h</p:attrName>
                                        </p:attrNameLst>
                                      </p:cBhvr>
                                      <p:tavLst>
                                        <p:tav tm="0">
                                          <p:val>
                                            <p:fltVal val="0"/>
                                          </p:val>
                                        </p:tav>
                                        <p:tav tm="100000">
                                          <p:val>
                                            <p:strVal val="#ppt_h"/>
                                          </p:val>
                                        </p:tav>
                                      </p:tavLst>
                                    </p:anim>
                                    <p:animEffect transition="in" filter="fade">
                                      <p:cBhvr>
                                        <p:cTn id="83" dur="500"/>
                                        <p:tgtEl>
                                          <p:spTgt spid="8"/>
                                        </p:tgtEl>
                                      </p:cBhvr>
                                    </p:animEffect>
                                  </p:childTnLst>
                                </p:cTn>
                              </p:par>
                              <p:par>
                                <p:cTn id="84" presetID="53" presetClass="entr" presetSubtype="16" fill="hold" nodeType="withEffect">
                                  <p:stCondLst>
                                    <p:cond delay="0"/>
                                  </p:stCondLst>
                                  <p:childTnLst>
                                    <p:set>
                                      <p:cBhvr>
                                        <p:cTn id="85" dur="1" fill="hold">
                                          <p:stCondLst>
                                            <p:cond delay="0"/>
                                          </p:stCondLst>
                                        </p:cTn>
                                        <p:tgtEl>
                                          <p:spTgt spid="10"/>
                                        </p:tgtEl>
                                        <p:attrNameLst>
                                          <p:attrName>style.visibility</p:attrName>
                                        </p:attrNameLst>
                                      </p:cBhvr>
                                      <p:to>
                                        <p:strVal val="visible"/>
                                      </p:to>
                                    </p:set>
                                    <p:anim calcmode="lin" valueType="num">
                                      <p:cBhvr>
                                        <p:cTn id="86" dur="500" fill="hold"/>
                                        <p:tgtEl>
                                          <p:spTgt spid="10"/>
                                        </p:tgtEl>
                                        <p:attrNameLst>
                                          <p:attrName>ppt_w</p:attrName>
                                        </p:attrNameLst>
                                      </p:cBhvr>
                                      <p:tavLst>
                                        <p:tav tm="0">
                                          <p:val>
                                            <p:fltVal val="0"/>
                                          </p:val>
                                        </p:tav>
                                        <p:tav tm="100000">
                                          <p:val>
                                            <p:strVal val="#ppt_w"/>
                                          </p:val>
                                        </p:tav>
                                      </p:tavLst>
                                    </p:anim>
                                    <p:anim calcmode="lin" valueType="num">
                                      <p:cBhvr>
                                        <p:cTn id="87" dur="500" fill="hold"/>
                                        <p:tgtEl>
                                          <p:spTgt spid="10"/>
                                        </p:tgtEl>
                                        <p:attrNameLst>
                                          <p:attrName>ppt_h</p:attrName>
                                        </p:attrNameLst>
                                      </p:cBhvr>
                                      <p:tavLst>
                                        <p:tav tm="0">
                                          <p:val>
                                            <p:fltVal val="0"/>
                                          </p:val>
                                        </p:tav>
                                        <p:tav tm="100000">
                                          <p:val>
                                            <p:strVal val="#ppt_h"/>
                                          </p:val>
                                        </p:tav>
                                      </p:tavLst>
                                    </p:anim>
                                    <p:animEffect transition="in" filter="fade">
                                      <p:cBhvr>
                                        <p:cTn id="88" dur="500"/>
                                        <p:tgtEl>
                                          <p:spTgt spid="10"/>
                                        </p:tgtEl>
                                      </p:cBhvr>
                                    </p:animEffect>
                                  </p:childTnLst>
                                </p:cTn>
                              </p:par>
                              <p:par>
                                <p:cTn id="89" presetID="53" presetClass="entr" presetSubtype="16"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Effect transition="in" filter="fade">
                                      <p:cBhvr>
                                        <p:cTn id="93" dur="500"/>
                                        <p:tgtEl>
                                          <p:spTgt spid="12"/>
                                        </p:tgtEl>
                                      </p:cBhvr>
                                    </p:animEffect>
                                  </p:childTnLst>
                                </p:cTn>
                              </p:par>
                              <p:par>
                                <p:cTn id="94" presetID="53" presetClass="entr" presetSubtype="16" fill="hold" nodeType="withEffect">
                                  <p:stCondLst>
                                    <p:cond delay="0"/>
                                  </p:stCondLst>
                                  <p:childTnLst>
                                    <p:set>
                                      <p:cBhvr>
                                        <p:cTn id="95" dur="1" fill="hold">
                                          <p:stCondLst>
                                            <p:cond delay="0"/>
                                          </p:stCondLst>
                                        </p:cTn>
                                        <p:tgtEl>
                                          <p:spTgt spid="11"/>
                                        </p:tgtEl>
                                        <p:attrNameLst>
                                          <p:attrName>style.visibility</p:attrName>
                                        </p:attrNameLst>
                                      </p:cBhvr>
                                      <p:to>
                                        <p:strVal val="visible"/>
                                      </p:to>
                                    </p:set>
                                    <p:anim calcmode="lin" valueType="num">
                                      <p:cBhvr>
                                        <p:cTn id="96" dur="500" fill="hold"/>
                                        <p:tgtEl>
                                          <p:spTgt spid="11"/>
                                        </p:tgtEl>
                                        <p:attrNameLst>
                                          <p:attrName>ppt_w</p:attrName>
                                        </p:attrNameLst>
                                      </p:cBhvr>
                                      <p:tavLst>
                                        <p:tav tm="0">
                                          <p:val>
                                            <p:fltVal val="0"/>
                                          </p:val>
                                        </p:tav>
                                        <p:tav tm="100000">
                                          <p:val>
                                            <p:strVal val="#ppt_w"/>
                                          </p:val>
                                        </p:tav>
                                      </p:tavLst>
                                    </p:anim>
                                    <p:anim calcmode="lin" valueType="num">
                                      <p:cBhvr>
                                        <p:cTn id="97" dur="500" fill="hold"/>
                                        <p:tgtEl>
                                          <p:spTgt spid="11"/>
                                        </p:tgtEl>
                                        <p:attrNameLst>
                                          <p:attrName>ppt_h</p:attrName>
                                        </p:attrNameLst>
                                      </p:cBhvr>
                                      <p:tavLst>
                                        <p:tav tm="0">
                                          <p:val>
                                            <p:fltVal val="0"/>
                                          </p:val>
                                        </p:tav>
                                        <p:tav tm="100000">
                                          <p:val>
                                            <p:strVal val="#ppt_h"/>
                                          </p:val>
                                        </p:tav>
                                      </p:tavLst>
                                    </p:anim>
                                    <p:animEffect transition="in" filter="fade">
                                      <p:cBhvr>
                                        <p:cTn id="98" dur="500"/>
                                        <p:tgtEl>
                                          <p:spTgt spid="11"/>
                                        </p:tgtEl>
                                      </p:cBhvr>
                                    </p:animEffect>
                                  </p:childTnLst>
                                </p:cTn>
                              </p:par>
                              <p:par>
                                <p:cTn id="99" presetID="53" presetClass="entr" presetSubtype="16" fill="hold" nodeType="with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500" fill="hold"/>
                                        <p:tgtEl>
                                          <p:spTgt spid="9"/>
                                        </p:tgtEl>
                                        <p:attrNameLst>
                                          <p:attrName>ppt_w</p:attrName>
                                        </p:attrNameLst>
                                      </p:cBhvr>
                                      <p:tavLst>
                                        <p:tav tm="0">
                                          <p:val>
                                            <p:fltVal val="0"/>
                                          </p:val>
                                        </p:tav>
                                        <p:tav tm="100000">
                                          <p:val>
                                            <p:strVal val="#ppt_w"/>
                                          </p:val>
                                        </p:tav>
                                      </p:tavLst>
                                    </p:anim>
                                    <p:anim calcmode="lin" valueType="num">
                                      <p:cBhvr>
                                        <p:cTn id="102" dur="500" fill="hold"/>
                                        <p:tgtEl>
                                          <p:spTgt spid="9"/>
                                        </p:tgtEl>
                                        <p:attrNameLst>
                                          <p:attrName>ppt_h</p:attrName>
                                        </p:attrNameLst>
                                      </p:cBhvr>
                                      <p:tavLst>
                                        <p:tav tm="0">
                                          <p:val>
                                            <p:fltVal val="0"/>
                                          </p:val>
                                        </p:tav>
                                        <p:tav tm="100000">
                                          <p:val>
                                            <p:strVal val="#ppt_h"/>
                                          </p:val>
                                        </p:tav>
                                      </p:tavLst>
                                    </p:anim>
                                    <p:animEffect transition="in" filter="fade">
                                      <p:cBhvr>
                                        <p:cTn id="103" dur="500"/>
                                        <p:tgtEl>
                                          <p:spTgt spid="9"/>
                                        </p:tgtEl>
                                      </p:cBhvr>
                                    </p:animEffect>
                                  </p:childTnLst>
                                </p:cTn>
                              </p:par>
                            </p:childTnLst>
                          </p:cTn>
                        </p:par>
                        <p:par>
                          <p:cTn id="104" fill="hold">
                            <p:stCondLst>
                              <p:cond delay="1000"/>
                            </p:stCondLst>
                            <p:childTnLst>
                              <p:par>
                                <p:cTn id="105" presetID="53" presetClass="entr" presetSubtype="16" fill="hold" nodeType="afterEffect">
                                  <p:stCondLst>
                                    <p:cond delay="0"/>
                                  </p:stCondLst>
                                  <p:childTnLst>
                                    <p:set>
                                      <p:cBhvr>
                                        <p:cTn id="106" dur="1" fill="hold">
                                          <p:stCondLst>
                                            <p:cond delay="0"/>
                                          </p:stCondLst>
                                        </p:cTn>
                                        <p:tgtEl>
                                          <p:spTgt spid="6"/>
                                        </p:tgtEl>
                                        <p:attrNameLst>
                                          <p:attrName>style.visibility</p:attrName>
                                        </p:attrNameLst>
                                      </p:cBhvr>
                                      <p:to>
                                        <p:strVal val="visible"/>
                                      </p:to>
                                    </p:set>
                                    <p:anim calcmode="lin" valueType="num">
                                      <p:cBhvr>
                                        <p:cTn id="107" dur="500" fill="hold"/>
                                        <p:tgtEl>
                                          <p:spTgt spid="6"/>
                                        </p:tgtEl>
                                        <p:attrNameLst>
                                          <p:attrName>ppt_w</p:attrName>
                                        </p:attrNameLst>
                                      </p:cBhvr>
                                      <p:tavLst>
                                        <p:tav tm="0">
                                          <p:val>
                                            <p:fltVal val="0"/>
                                          </p:val>
                                        </p:tav>
                                        <p:tav tm="100000">
                                          <p:val>
                                            <p:strVal val="#ppt_w"/>
                                          </p:val>
                                        </p:tav>
                                      </p:tavLst>
                                    </p:anim>
                                    <p:anim calcmode="lin" valueType="num">
                                      <p:cBhvr>
                                        <p:cTn id="108" dur="500" fill="hold"/>
                                        <p:tgtEl>
                                          <p:spTgt spid="6"/>
                                        </p:tgtEl>
                                        <p:attrNameLst>
                                          <p:attrName>ppt_h</p:attrName>
                                        </p:attrNameLst>
                                      </p:cBhvr>
                                      <p:tavLst>
                                        <p:tav tm="0">
                                          <p:val>
                                            <p:fltVal val="0"/>
                                          </p:val>
                                        </p:tav>
                                        <p:tav tm="100000">
                                          <p:val>
                                            <p:strVal val="#ppt_h"/>
                                          </p:val>
                                        </p:tav>
                                      </p:tavLst>
                                    </p:anim>
                                    <p:animEffect transition="in" filter="fade">
                                      <p:cBhvr>
                                        <p:cTn id="109" dur="500"/>
                                        <p:tgtEl>
                                          <p:spTgt spid="6"/>
                                        </p:tgtEl>
                                      </p:cBhvr>
                                    </p:animEffect>
                                  </p:childTnLst>
                                </p:cTn>
                              </p:par>
                            </p:childTnLst>
                          </p:cTn>
                        </p:par>
                        <p:par>
                          <p:cTn id="110" fill="hold">
                            <p:stCondLst>
                              <p:cond delay="1500"/>
                            </p:stCondLst>
                            <p:childTnLst>
                              <p:par>
                                <p:cTn id="111" presetID="53" presetClass="entr" presetSubtype="16" fill="hold" nodeType="afterEffect">
                                  <p:stCondLst>
                                    <p:cond delay="0"/>
                                  </p:stCondLst>
                                  <p:childTnLst>
                                    <p:set>
                                      <p:cBhvr>
                                        <p:cTn id="112" dur="1" fill="hold">
                                          <p:stCondLst>
                                            <p:cond delay="0"/>
                                          </p:stCondLst>
                                        </p:cTn>
                                        <p:tgtEl>
                                          <p:spTgt spid="7"/>
                                        </p:tgtEl>
                                        <p:attrNameLst>
                                          <p:attrName>style.visibility</p:attrName>
                                        </p:attrNameLst>
                                      </p:cBhvr>
                                      <p:to>
                                        <p:strVal val="visible"/>
                                      </p:to>
                                    </p:set>
                                    <p:anim calcmode="lin" valueType="num">
                                      <p:cBhvr>
                                        <p:cTn id="113" dur="500" fill="hold"/>
                                        <p:tgtEl>
                                          <p:spTgt spid="7"/>
                                        </p:tgtEl>
                                        <p:attrNameLst>
                                          <p:attrName>ppt_w</p:attrName>
                                        </p:attrNameLst>
                                      </p:cBhvr>
                                      <p:tavLst>
                                        <p:tav tm="0">
                                          <p:val>
                                            <p:fltVal val="0"/>
                                          </p:val>
                                        </p:tav>
                                        <p:tav tm="100000">
                                          <p:val>
                                            <p:strVal val="#ppt_w"/>
                                          </p:val>
                                        </p:tav>
                                      </p:tavLst>
                                    </p:anim>
                                    <p:anim calcmode="lin" valueType="num">
                                      <p:cBhvr>
                                        <p:cTn id="114" dur="500" fill="hold"/>
                                        <p:tgtEl>
                                          <p:spTgt spid="7"/>
                                        </p:tgtEl>
                                        <p:attrNameLst>
                                          <p:attrName>ppt_h</p:attrName>
                                        </p:attrNameLst>
                                      </p:cBhvr>
                                      <p:tavLst>
                                        <p:tav tm="0">
                                          <p:val>
                                            <p:fltVal val="0"/>
                                          </p:val>
                                        </p:tav>
                                        <p:tav tm="100000">
                                          <p:val>
                                            <p:strVal val="#ppt_h"/>
                                          </p:val>
                                        </p:tav>
                                      </p:tavLst>
                                    </p:anim>
                                    <p:animEffect transition="in" filter="fade">
                                      <p:cBhvr>
                                        <p:cTn id="115" dur="500"/>
                                        <p:tgtEl>
                                          <p:spTgt spid="7"/>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3"/>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6"/>
                                        </p:tgtEl>
                                        <p:attrNameLst>
                                          <p:attrName>style.visibility</p:attrName>
                                        </p:attrNameLst>
                                      </p:cBhvr>
                                      <p:to>
                                        <p:strVal val="hidden"/>
                                      </p:to>
                                    </p:set>
                                  </p:childTnLst>
                                </p:cTn>
                              </p:par>
                              <p:par>
                                <p:cTn id="122" presetID="1" presetClass="exit" presetSubtype="0" fill="hold" nodeType="withEffect">
                                  <p:stCondLst>
                                    <p:cond delay="0"/>
                                  </p:stCondLst>
                                  <p:childTnLst>
                                    <p:set>
                                      <p:cBhvr>
                                        <p:cTn id="123" dur="1" fill="hold">
                                          <p:stCondLst>
                                            <p:cond delay="0"/>
                                          </p:stCondLst>
                                        </p:cTn>
                                        <p:tgtEl>
                                          <p:spTgt spid="7"/>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8"/>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10"/>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1"/>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9" grpId="0" animBg="1"/>
      <p:bldP spid="30" grpId="0"/>
      <p:bldP spid="31" grpId="0" animBg="1"/>
      <p:bldP spid="32" grpId="0"/>
      <p:bldP spid="5" grpId="0" animBg="1"/>
      <p:bldP spid="33" grpId="0"/>
      <p:bldP spid="34" grpId="0" animBg="1"/>
      <p:bldP spid="35" grpId="0"/>
      <p:bldP spid="36" grpId="0" animBg="1"/>
      <p:bldP spid="37" grpId="0"/>
      <p:bldP spid="3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dirty="0">
                <a:solidFill>
                  <a:srgbClr val="FFFFFF"/>
                </a:solidFill>
              </a:rPr>
              <a:t>Page </a:t>
            </a:r>
            <a:fld id="{10696614-611C-497D-9D41-B7CAA68999D4}" type="slidenum">
              <a:rPr lang="zh-CN" altLang="en-US" smtClean="0">
                <a:solidFill>
                  <a:srgbClr val="FFFFFF"/>
                </a:solidFill>
              </a:rPr>
              <a:pPr/>
              <a:t>2</a:t>
            </a:fld>
            <a:endParaRPr lang="en-US" dirty="0">
              <a:solidFill>
                <a:srgbClr val="FFFFFF"/>
              </a:solidFill>
            </a:endParaRPr>
          </a:p>
        </p:txBody>
      </p:sp>
      <p:grpSp>
        <p:nvGrpSpPr>
          <p:cNvPr id="38" name="组合 37"/>
          <p:cNvGrpSpPr/>
          <p:nvPr/>
        </p:nvGrpSpPr>
        <p:grpSpPr>
          <a:xfrm>
            <a:off x="0" y="2716812"/>
            <a:ext cx="5991142" cy="1403442"/>
            <a:chOff x="0" y="2716812"/>
            <a:chExt cx="5991142" cy="1403442"/>
          </a:xfrm>
        </p:grpSpPr>
        <p:sp>
          <p:nvSpPr>
            <p:cNvPr id="39" name="矩形 38"/>
            <p:cNvSpPr/>
            <p:nvPr/>
          </p:nvSpPr>
          <p:spPr>
            <a:xfrm>
              <a:off x="0" y="3805061"/>
              <a:ext cx="5991141" cy="273424"/>
            </a:xfrm>
            <a:prstGeom prst="rect">
              <a:avLst/>
            </a:prstGeom>
            <a:solidFill>
              <a:srgbClr val="0070C0"/>
            </a:solidFill>
            <a:ln w="12700" cap="flat" cmpd="sng" algn="ctr">
              <a:noFill/>
              <a:prstDash val="solid"/>
              <a:miter lim="800000"/>
            </a:ln>
            <a:effectLst/>
          </p:spPr>
          <p:txBody>
            <a:bodyPr rtlCol="0" anchor="ctr"/>
            <a:lstStyle/>
            <a:p>
              <a:pPr algn="ctr" fontAlgn="auto">
                <a:spcBef>
                  <a:spcPts val="0"/>
                </a:spcBef>
                <a:spcAft>
                  <a:spcPts val="0"/>
                </a:spcAft>
              </a:pPr>
              <a:endParaRPr lang="zh-CN" altLang="en-US" i="0" kern="0">
                <a:solidFill>
                  <a:prstClr val="white"/>
                </a:solidFill>
                <a:latin typeface="Calibri"/>
                <a:ea typeface="宋体"/>
              </a:endParaRPr>
            </a:p>
          </p:txBody>
        </p:sp>
        <p:sp>
          <p:nvSpPr>
            <p:cNvPr id="40" name="矩形 39"/>
            <p:cNvSpPr/>
            <p:nvPr/>
          </p:nvSpPr>
          <p:spPr>
            <a:xfrm>
              <a:off x="0" y="2716812"/>
              <a:ext cx="5991142" cy="993490"/>
            </a:xfrm>
            <a:prstGeom prst="rect">
              <a:avLst/>
            </a:prstGeom>
            <a:solidFill>
              <a:srgbClr val="0070C0"/>
            </a:solidFill>
            <a:ln w="12700" cap="flat" cmpd="sng" algn="ctr">
              <a:noFill/>
              <a:prstDash val="solid"/>
              <a:miter lim="800000"/>
            </a:ln>
            <a:effectLst/>
          </p:spPr>
          <p:txBody>
            <a:bodyPr rtlCol="0" anchor="ctr"/>
            <a:lstStyle/>
            <a:p>
              <a:pPr algn="ctr" fontAlgn="auto">
                <a:spcBef>
                  <a:spcPts val="0"/>
                </a:spcBef>
                <a:spcAft>
                  <a:spcPts val="0"/>
                </a:spcAft>
              </a:pPr>
              <a:endParaRPr lang="zh-CN" altLang="en-US" i="0" kern="0">
                <a:solidFill>
                  <a:prstClr val="white"/>
                </a:solidFill>
                <a:latin typeface="Calibri"/>
                <a:ea typeface="宋体"/>
              </a:endParaRPr>
            </a:p>
          </p:txBody>
        </p:sp>
        <p:sp>
          <p:nvSpPr>
            <p:cNvPr id="41" name="文本框 6"/>
            <p:cNvSpPr txBox="1"/>
            <p:nvPr/>
          </p:nvSpPr>
          <p:spPr>
            <a:xfrm>
              <a:off x="2697049" y="2861681"/>
              <a:ext cx="3294091" cy="746358"/>
            </a:xfrm>
            <a:prstGeom prst="rect">
              <a:avLst/>
            </a:prstGeom>
            <a:noFill/>
          </p:spPr>
          <p:txBody>
            <a:bodyPr wrap="square" rtlCol="0">
              <a:spAutoFit/>
            </a:bodyPr>
            <a:lstStyle/>
            <a:p>
              <a:pPr algn="r" fontAlgn="auto">
                <a:lnSpc>
                  <a:spcPct val="125000"/>
                </a:lnSpc>
                <a:spcBef>
                  <a:spcPts val="0"/>
                </a:spcBef>
                <a:spcAft>
                  <a:spcPts val="0"/>
                </a:spcAft>
              </a:pPr>
              <a:r>
                <a:rPr lang="zh-CN" altLang="en-US" sz="3400" b="1" i="0" kern="0" dirty="0">
                  <a:solidFill>
                    <a:prstClr val="white"/>
                  </a:solidFill>
                  <a:latin typeface="微软雅黑" panose="020B0503020204020204" pitchFamily="34" charset="-122"/>
                  <a:ea typeface="微软雅黑" panose="020B0503020204020204" pitchFamily="34" charset="-122"/>
                </a:rPr>
                <a:t>云存储介绍</a:t>
              </a:r>
            </a:p>
          </p:txBody>
        </p:sp>
        <p:sp>
          <p:nvSpPr>
            <p:cNvPr id="42" name="文本框 32"/>
            <p:cNvSpPr txBox="1"/>
            <p:nvPr/>
          </p:nvSpPr>
          <p:spPr>
            <a:xfrm>
              <a:off x="1908175" y="3720144"/>
              <a:ext cx="4082965" cy="400110"/>
            </a:xfrm>
            <a:prstGeom prst="rect">
              <a:avLst/>
            </a:prstGeom>
            <a:noFill/>
          </p:spPr>
          <p:txBody>
            <a:bodyPr wrap="square" rtlCol="0">
              <a:spAutoFit/>
            </a:bodyPr>
            <a:lstStyle/>
            <a:p>
              <a:pPr algn="r" fontAlgn="auto">
                <a:lnSpc>
                  <a:spcPct val="125000"/>
                </a:lnSpc>
                <a:spcBef>
                  <a:spcPts val="0"/>
                </a:spcBef>
                <a:spcAft>
                  <a:spcPts val="0"/>
                </a:spcAft>
              </a:pPr>
              <a:r>
                <a:rPr lang="en-US" altLang="zh-CN" sz="1600" i="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Introduction to Cloud Storage</a:t>
              </a:r>
              <a:endParaRPr lang="zh-CN" altLang="en-US" sz="1600" i="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3" name="组合 42"/>
          <p:cNvGrpSpPr/>
          <p:nvPr/>
        </p:nvGrpSpPr>
        <p:grpSpPr>
          <a:xfrm>
            <a:off x="222586" y="2787385"/>
            <a:ext cx="1224000" cy="1223998"/>
            <a:chOff x="222586" y="2787385"/>
            <a:chExt cx="1224000" cy="1223998"/>
          </a:xfrm>
        </p:grpSpPr>
        <p:sp>
          <p:nvSpPr>
            <p:cNvPr id="44" name="椭圆 43"/>
            <p:cNvSpPr/>
            <p:nvPr/>
          </p:nvSpPr>
          <p:spPr>
            <a:xfrm>
              <a:off x="222586"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algn="ctr" fontAlgn="auto">
                <a:spcBef>
                  <a:spcPts val="0"/>
                </a:spcBef>
                <a:spcAft>
                  <a:spcPts val="0"/>
                </a:spcAft>
              </a:pPr>
              <a:endParaRPr lang="zh-CN" altLang="en-US" i="0" kern="0">
                <a:solidFill>
                  <a:prstClr val="white"/>
                </a:solidFill>
                <a:latin typeface="Calibri"/>
                <a:ea typeface="宋体"/>
              </a:endParaRPr>
            </a:p>
          </p:txBody>
        </p:sp>
        <p:sp>
          <p:nvSpPr>
            <p:cNvPr id="45"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i="0" kern="0">
                <a:solidFill>
                  <a:prstClr val="black"/>
                </a:solidFill>
                <a:latin typeface="Calibri"/>
                <a:ea typeface="宋体"/>
              </a:endParaRPr>
            </a:p>
          </p:txBody>
        </p:sp>
      </p:grpSp>
      <p:grpSp>
        <p:nvGrpSpPr>
          <p:cNvPr id="46" name="组合 45"/>
          <p:cNvGrpSpPr/>
          <p:nvPr/>
        </p:nvGrpSpPr>
        <p:grpSpPr>
          <a:xfrm>
            <a:off x="1734969" y="2787385"/>
            <a:ext cx="1224000" cy="1223998"/>
            <a:chOff x="1734969" y="2787385"/>
            <a:chExt cx="1224000" cy="1223998"/>
          </a:xfrm>
        </p:grpSpPr>
        <p:sp>
          <p:nvSpPr>
            <p:cNvPr id="47" name="椭圆 46"/>
            <p:cNvSpPr/>
            <p:nvPr/>
          </p:nvSpPr>
          <p:spPr>
            <a:xfrm>
              <a:off x="1734969"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algn="ctr" fontAlgn="auto">
                <a:spcBef>
                  <a:spcPts val="0"/>
                </a:spcBef>
                <a:spcAft>
                  <a:spcPts val="0"/>
                </a:spcAft>
              </a:pPr>
              <a:endParaRPr lang="zh-CN" altLang="en-US" i="0" kern="0">
                <a:solidFill>
                  <a:prstClr val="white"/>
                </a:solidFill>
                <a:latin typeface="Calibri"/>
                <a:ea typeface="宋体"/>
              </a:endParaRPr>
            </a:p>
          </p:txBody>
        </p:sp>
        <p:sp>
          <p:nvSpPr>
            <p:cNvPr id="48"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i="0" kern="0">
                <a:solidFill>
                  <a:prstClr val="black"/>
                </a:solidFill>
                <a:latin typeface="Calibri"/>
                <a:ea typeface="宋体"/>
              </a:endParaRPr>
            </a:p>
          </p:txBody>
        </p:sp>
      </p:grpSp>
    </p:spTree>
    <p:extLst>
      <p:ext uri="{BB962C8B-B14F-4D97-AF65-F5344CB8AC3E}">
        <p14:creationId xmlns:p14="http://schemas.microsoft.com/office/powerpoint/2010/main" val="2414300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7488063" cy="592137"/>
          </a:xfrm>
        </p:spPr>
        <p:txBody>
          <a:bodyPr/>
          <a:lstStyle/>
          <a:p>
            <a:r>
              <a:rPr lang="zh-CN" altLang="en-US" sz="3200" dirty="0"/>
              <a:t>集群存储系统副本技术</a:t>
            </a:r>
          </a:p>
        </p:txBody>
      </p:sp>
      <p:sp>
        <p:nvSpPr>
          <p:cNvPr id="3" name="内容占位符 2"/>
          <p:cNvSpPr>
            <a:spLocks noGrp="1"/>
          </p:cNvSpPr>
          <p:nvPr>
            <p:ph idx="1"/>
          </p:nvPr>
        </p:nvSpPr>
        <p:spPr/>
        <p:txBody>
          <a:bodyPr/>
          <a:lstStyle/>
          <a:p>
            <a:r>
              <a:rPr lang="zh-CN" altLang="en-US" dirty="0">
                <a:latin typeface="+mn-lt"/>
              </a:rPr>
              <a:t>即数据复制技术，旨在多个存储节点上按照一定的策略创建文件或数据块的多个副本，通过牺牲存储系统的空间效率，在增加数据可靠性的同时，实现数据访问性能的提升和系统整体</a:t>
            </a:r>
            <a:r>
              <a:rPr lang="en-US" altLang="zh-CN" dirty="0">
                <a:latin typeface="+mn-lt"/>
              </a:rPr>
              <a:t>I/O</a:t>
            </a:r>
            <a:r>
              <a:rPr lang="zh-CN" altLang="en-US" dirty="0">
                <a:latin typeface="+mn-lt"/>
              </a:rPr>
              <a:t>的负载均衡。</a:t>
            </a:r>
            <a:endParaRPr lang="en-US" altLang="zh-CN" dirty="0">
              <a:latin typeface="+mn-lt"/>
            </a:endParaRPr>
          </a:p>
          <a:p>
            <a:endParaRPr lang="en-US" altLang="zh-CN" dirty="0">
              <a:latin typeface="+mn-lt"/>
            </a:endParaRPr>
          </a:p>
          <a:p>
            <a:r>
              <a:rPr lang="zh-CN" altLang="en-US" dirty="0">
                <a:latin typeface="+mn-lt"/>
              </a:rPr>
              <a:t>例如，典型的</a:t>
            </a:r>
            <a:r>
              <a:rPr lang="en-US" altLang="zh-CN" dirty="0">
                <a:latin typeface="+mn-lt"/>
              </a:rPr>
              <a:t>Hadoop</a:t>
            </a:r>
            <a:r>
              <a:rPr lang="zh-CN" altLang="en-US" dirty="0">
                <a:latin typeface="+mn-lt"/>
              </a:rPr>
              <a:t>集群存储系统采用</a:t>
            </a:r>
            <a:r>
              <a:rPr lang="en-US" altLang="zh-CN" dirty="0">
                <a:latin typeface="+mn-lt"/>
              </a:rPr>
              <a:t>3-</a:t>
            </a:r>
            <a:r>
              <a:rPr lang="zh-CN" altLang="en-US" dirty="0">
                <a:latin typeface="+mn-lt"/>
              </a:rPr>
              <a:t>副本策略</a:t>
            </a:r>
          </a:p>
        </p:txBody>
      </p:sp>
      <p:sp>
        <p:nvSpPr>
          <p:cNvPr id="4" name="灯片编号占位符 3"/>
          <p:cNvSpPr>
            <a:spLocks noGrp="1"/>
          </p:cNvSpPr>
          <p:nvPr>
            <p:ph type="sldNum" sz="quarter" idx="10"/>
          </p:nvPr>
        </p:nvSpPr>
        <p:spPr/>
        <p:txBody>
          <a:bodyPr/>
          <a:lstStyle/>
          <a:p>
            <a:r>
              <a:rPr lang="de-DE" altLang="en-US" dirty="0">
                <a:solidFill>
                  <a:srgbClr val="FFFFFF"/>
                </a:solidFill>
              </a:rPr>
              <a:t>Page </a:t>
            </a:r>
            <a:fld id="{10696614-611C-497D-9D41-B7CAA68999D4}" type="slidenum">
              <a:rPr lang="zh-CN" altLang="en-US" smtClean="0">
                <a:solidFill>
                  <a:srgbClr val="FFFFFF"/>
                </a:solidFill>
              </a:rPr>
              <a:pPr/>
              <a:t>20</a:t>
            </a:fld>
            <a:endParaRPr lang="en-US" dirty="0">
              <a:solidFill>
                <a:srgbClr val="FFFFFF"/>
              </a:solidFill>
            </a:endParaRPr>
          </a:p>
        </p:txBody>
      </p:sp>
      <p:grpSp>
        <p:nvGrpSpPr>
          <p:cNvPr id="39" name="组合 38"/>
          <p:cNvGrpSpPr/>
          <p:nvPr/>
        </p:nvGrpSpPr>
        <p:grpSpPr>
          <a:xfrm>
            <a:off x="149054" y="3212976"/>
            <a:ext cx="8754895" cy="2635076"/>
            <a:chOff x="149054" y="3140968"/>
            <a:chExt cx="8754895" cy="2635076"/>
          </a:xfrm>
        </p:grpSpPr>
        <p:sp>
          <p:nvSpPr>
            <p:cNvPr id="5" name="圆角矩形 4"/>
            <p:cNvSpPr/>
            <p:nvPr/>
          </p:nvSpPr>
          <p:spPr>
            <a:xfrm>
              <a:off x="6887725" y="3140968"/>
              <a:ext cx="2016224" cy="2241040"/>
            </a:xfrm>
            <a:prstGeom prst="roundRect">
              <a:avLst>
                <a:gd name="adj" fmla="val 5608"/>
              </a:avLst>
            </a:prstGeom>
            <a:solidFill>
              <a:sysClr val="window" lastClr="FFFFFF"/>
            </a:solidFill>
            <a:ln w="28575" cap="flat" cmpd="sng" algn="ctr">
              <a:solidFill>
                <a:srgbClr val="0070C0"/>
              </a:solidFill>
              <a:prstDash val="solid"/>
            </a:ln>
            <a:effectLst/>
          </p:spPr>
          <p:txBody>
            <a:bodyPr rtlCol="0" anchor="ctr"/>
            <a:lstStyle/>
            <a:p>
              <a:pPr algn="ctr" fontAlgn="auto">
                <a:spcBef>
                  <a:spcPts val="0"/>
                </a:spcBef>
                <a:spcAft>
                  <a:spcPts val="0"/>
                </a:spcAft>
                <a:defRPr/>
              </a:pPr>
              <a:endParaRPr lang="zh-CN" altLang="en-US" i="0" kern="0" dirty="0">
                <a:solidFill>
                  <a:prstClr val="black"/>
                </a:solidFill>
                <a:latin typeface="Candara"/>
                <a:ea typeface="华文楷体"/>
              </a:endParaRPr>
            </a:p>
          </p:txBody>
        </p:sp>
        <p:sp>
          <p:nvSpPr>
            <p:cNvPr id="6" name="圆角矩形 5"/>
            <p:cNvSpPr/>
            <p:nvPr/>
          </p:nvSpPr>
          <p:spPr>
            <a:xfrm>
              <a:off x="4511461" y="3165672"/>
              <a:ext cx="2232248" cy="2241040"/>
            </a:xfrm>
            <a:prstGeom prst="roundRect">
              <a:avLst>
                <a:gd name="adj" fmla="val 5608"/>
              </a:avLst>
            </a:prstGeom>
            <a:solidFill>
              <a:sysClr val="window" lastClr="FFFFFF"/>
            </a:solidFill>
            <a:ln w="28575" cap="flat" cmpd="sng" algn="ctr">
              <a:solidFill>
                <a:srgbClr val="0070C0"/>
              </a:solidFill>
              <a:prstDash val="solid"/>
            </a:ln>
            <a:effectLst/>
          </p:spPr>
          <p:txBody>
            <a:bodyPr rtlCol="0" anchor="ctr"/>
            <a:lstStyle/>
            <a:p>
              <a:pPr algn="ctr" fontAlgn="auto">
                <a:spcBef>
                  <a:spcPts val="0"/>
                </a:spcBef>
                <a:spcAft>
                  <a:spcPts val="0"/>
                </a:spcAft>
                <a:defRPr/>
              </a:pPr>
              <a:endParaRPr lang="zh-CN" altLang="en-US" i="0" kern="0">
                <a:solidFill>
                  <a:prstClr val="black"/>
                </a:solidFill>
                <a:latin typeface="Candara"/>
                <a:ea typeface="华文楷体"/>
              </a:endParaRPr>
            </a:p>
          </p:txBody>
        </p:sp>
        <p:sp>
          <p:nvSpPr>
            <p:cNvPr id="7" name="圆角矩形 6"/>
            <p:cNvSpPr/>
            <p:nvPr/>
          </p:nvSpPr>
          <p:spPr>
            <a:xfrm>
              <a:off x="2135197" y="3162112"/>
              <a:ext cx="2232248" cy="2241040"/>
            </a:xfrm>
            <a:prstGeom prst="roundRect">
              <a:avLst>
                <a:gd name="adj" fmla="val 5608"/>
              </a:avLst>
            </a:prstGeom>
            <a:solidFill>
              <a:sysClr val="window" lastClr="FFFFFF"/>
            </a:solidFill>
            <a:ln w="28575" cap="flat" cmpd="sng" algn="ctr">
              <a:solidFill>
                <a:srgbClr val="0070C0"/>
              </a:solidFill>
              <a:prstDash val="solid"/>
            </a:ln>
            <a:effectLst/>
          </p:spPr>
          <p:txBody>
            <a:bodyPr rtlCol="0" anchor="ctr"/>
            <a:lstStyle/>
            <a:p>
              <a:pPr algn="ctr" fontAlgn="auto">
                <a:spcBef>
                  <a:spcPts val="0"/>
                </a:spcBef>
                <a:spcAft>
                  <a:spcPts val="0"/>
                </a:spcAft>
                <a:defRPr/>
              </a:pPr>
              <a:endParaRPr lang="zh-CN" altLang="en-US" i="0" kern="0">
                <a:solidFill>
                  <a:prstClr val="black"/>
                </a:solidFill>
                <a:latin typeface="Candara"/>
                <a:ea typeface="华文楷体"/>
              </a:endParaRPr>
            </a:p>
          </p:txBody>
        </p:sp>
        <p:sp>
          <p:nvSpPr>
            <p:cNvPr id="8" name="矩形 7"/>
            <p:cNvSpPr/>
            <p:nvPr/>
          </p:nvSpPr>
          <p:spPr>
            <a:xfrm>
              <a:off x="190981" y="3162112"/>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1</a:t>
              </a:r>
              <a:endParaRPr lang="zh-CN" altLang="en-US" i="0" kern="0" dirty="0">
                <a:solidFill>
                  <a:prstClr val="white"/>
                </a:solidFill>
                <a:latin typeface="Arial Black" pitchFamily="34" charset="0"/>
                <a:ea typeface="华文楷体"/>
              </a:endParaRPr>
            </a:p>
          </p:txBody>
        </p:sp>
        <p:sp>
          <p:nvSpPr>
            <p:cNvPr id="9" name="矩形 8"/>
            <p:cNvSpPr/>
            <p:nvPr/>
          </p:nvSpPr>
          <p:spPr>
            <a:xfrm>
              <a:off x="190981" y="3613416"/>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2</a:t>
              </a:r>
              <a:endParaRPr lang="zh-CN" altLang="en-US" i="0" kern="0" dirty="0">
                <a:solidFill>
                  <a:prstClr val="white"/>
                </a:solidFill>
                <a:latin typeface="Arial Black" pitchFamily="34" charset="0"/>
                <a:ea typeface="华文楷体"/>
              </a:endParaRPr>
            </a:p>
          </p:txBody>
        </p:sp>
        <p:sp>
          <p:nvSpPr>
            <p:cNvPr id="10" name="矩形 9"/>
            <p:cNvSpPr/>
            <p:nvPr/>
          </p:nvSpPr>
          <p:spPr>
            <a:xfrm>
              <a:off x="190981" y="4070168"/>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3</a:t>
              </a:r>
              <a:endParaRPr lang="zh-CN" altLang="en-US" i="0" kern="0" dirty="0">
                <a:solidFill>
                  <a:prstClr val="white"/>
                </a:solidFill>
                <a:latin typeface="Arial Black" pitchFamily="34" charset="0"/>
                <a:ea typeface="华文楷体"/>
              </a:endParaRPr>
            </a:p>
          </p:txBody>
        </p:sp>
        <p:sp>
          <p:nvSpPr>
            <p:cNvPr id="11" name="矩形 10"/>
            <p:cNvSpPr/>
            <p:nvPr/>
          </p:nvSpPr>
          <p:spPr>
            <a:xfrm>
              <a:off x="190981" y="4521472"/>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4</a:t>
              </a:r>
              <a:endParaRPr lang="zh-CN" altLang="en-US" i="0" kern="0" dirty="0">
                <a:solidFill>
                  <a:prstClr val="white"/>
                </a:solidFill>
                <a:latin typeface="Arial Black" pitchFamily="34" charset="0"/>
                <a:ea typeface="华文楷体"/>
              </a:endParaRPr>
            </a:p>
          </p:txBody>
        </p:sp>
        <p:sp>
          <p:nvSpPr>
            <p:cNvPr id="12" name="矩形 11"/>
            <p:cNvSpPr/>
            <p:nvPr/>
          </p:nvSpPr>
          <p:spPr>
            <a:xfrm>
              <a:off x="190981" y="4971104"/>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5</a:t>
              </a:r>
              <a:endParaRPr lang="zh-CN" altLang="en-US" i="0" kern="0" dirty="0">
                <a:solidFill>
                  <a:prstClr val="white"/>
                </a:solidFill>
                <a:latin typeface="Arial Black" pitchFamily="34" charset="0"/>
                <a:ea typeface="华文楷体"/>
              </a:endParaRPr>
            </a:p>
          </p:txBody>
        </p:sp>
        <p:sp>
          <p:nvSpPr>
            <p:cNvPr id="13" name="右箭头 12"/>
            <p:cNvSpPr/>
            <p:nvPr/>
          </p:nvSpPr>
          <p:spPr>
            <a:xfrm>
              <a:off x="1271101" y="3940176"/>
              <a:ext cx="792088" cy="692032"/>
            </a:xfrm>
            <a:prstGeom prst="rightArrow">
              <a:avLst/>
            </a:prstGeom>
            <a:solidFill>
              <a:sysClr val="window" lastClr="FFFFFF"/>
            </a:solidFill>
            <a:ln w="28575" cap="flat" cmpd="sng" algn="ctr">
              <a:solidFill>
                <a:srgbClr val="0070C0"/>
              </a:solidFill>
              <a:prstDash val="solid"/>
            </a:ln>
            <a:effectLst/>
          </p:spPr>
          <p:txBody>
            <a:bodyPr rtlCol="0" anchor="ctr"/>
            <a:lstStyle/>
            <a:p>
              <a:pPr algn="ctr" fontAlgn="auto">
                <a:spcBef>
                  <a:spcPts val="0"/>
                </a:spcBef>
                <a:spcAft>
                  <a:spcPts val="0"/>
                </a:spcAft>
                <a:defRPr/>
              </a:pPr>
              <a:endParaRPr lang="zh-CN" altLang="en-US" i="0" kern="0">
                <a:solidFill>
                  <a:prstClr val="black"/>
                </a:solidFill>
                <a:latin typeface="Candara"/>
                <a:ea typeface="华文楷体"/>
              </a:endParaRPr>
            </a:p>
          </p:txBody>
        </p:sp>
        <p:sp>
          <p:nvSpPr>
            <p:cNvPr id="14" name="矩形 13"/>
            <p:cNvSpPr/>
            <p:nvPr/>
          </p:nvSpPr>
          <p:spPr>
            <a:xfrm>
              <a:off x="2207205" y="3619687"/>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2</a:t>
              </a:r>
              <a:endParaRPr lang="zh-CN" altLang="en-US" i="0" kern="0" dirty="0">
                <a:solidFill>
                  <a:prstClr val="white"/>
                </a:solidFill>
                <a:latin typeface="Arial Black" pitchFamily="34" charset="0"/>
                <a:ea typeface="华文楷体"/>
              </a:endParaRPr>
            </a:p>
          </p:txBody>
        </p:sp>
        <p:sp>
          <p:nvSpPr>
            <p:cNvPr id="15" name="矩形 14"/>
            <p:cNvSpPr/>
            <p:nvPr/>
          </p:nvSpPr>
          <p:spPr>
            <a:xfrm>
              <a:off x="2207205" y="4076439"/>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4</a:t>
              </a:r>
              <a:endParaRPr lang="zh-CN" altLang="en-US" i="0" kern="0" dirty="0">
                <a:solidFill>
                  <a:prstClr val="white"/>
                </a:solidFill>
                <a:latin typeface="Arial Black" pitchFamily="34" charset="0"/>
                <a:ea typeface="华文楷体"/>
              </a:endParaRPr>
            </a:p>
          </p:txBody>
        </p:sp>
        <p:sp>
          <p:nvSpPr>
            <p:cNvPr id="16" name="矩形 15"/>
            <p:cNvSpPr/>
            <p:nvPr/>
          </p:nvSpPr>
          <p:spPr>
            <a:xfrm>
              <a:off x="2207205" y="4527743"/>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5</a:t>
              </a:r>
              <a:endParaRPr lang="zh-CN" altLang="en-US" i="0" kern="0" dirty="0">
                <a:solidFill>
                  <a:prstClr val="white"/>
                </a:solidFill>
                <a:latin typeface="Arial Black" pitchFamily="34" charset="0"/>
                <a:ea typeface="华文楷体"/>
              </a:endParaRPr>
            </a:p>
          </p:txBody>
        </p:sp>
        <p:sp>
          <p:nvSpPr>
            <p:cNvPr id="17" name="矩形 16"/>
            <p:cNvSpPr/>
            <p:nvPr/>
          </p:nvSpPr>
          <p:spPr>
            <a:xfrm>
              <a:off x="3287325" y="3614455"/>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1</a:t>
              </a:r>
              <a:endParaRPr lang="zh-CN" altLang="en-US" i="0" kern="0" dirty="0">
                <a:solidFill>
                  <a:prstClr val="white"/>
                </a:solidFill>
                <a:latin typeface="Arial Black" pitchFamily="34" charset="0"/>
                <a:ea typeface="华文楷体"/>
              </a:endParaRPr>
            </a:p>
          </p:txBody>
        </p:sp>
        <p:sp>
          <p:nvSpPr>
            <p:cNvPr id="18" name="矩形 17"/>
            <p:cNvSpPr/>
            <p:nvPr/>
          </p:nvSpPr>
          <p:spPr>
            <a:xfrm>
              <a:off x="3287325" y="4065759"/>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2</a:t>
              </a:r>
              <a:endParaRPr lang="zh-CN" altLang="en-US" i="0" kern="0" dirty="0">
                <a:solidFill>
                  <a:prstClr val="white"/>
                </a:solidFill>
                <a:latin typeface="Arial Black" pitchFamily="34" charset="0"/>
                <a:ea typeface="华文楷体"/>
              </a:endParaRPr>
            </a:p>
          </p:txBody>
        </p:sp>
        <p:sp>
          <p:nvSpPr>
            <p:cNvPr id="19" name="矩形 18"/>
            <p:cNvSpPr/>
            <p:nvPr/>
          </p:nvSpPr>
          <p:spPr>
            <a:xfrm>
              <a:off x="3287325" y="4522511"/>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5</a:t>
              </a:r>
              <a:endParaRPr lang="zh-CN" altLang="en-US" i="0" kern="0" dirty="0">
                <a:solidFill>
                  <a:prstClr val="white"/>
                </a:solidFill>
                <a:latin typeface="Arial Black" pitchFamily="34" charset="0"/>
                <a:ea typeface="华文楷体"/>
              </a:endParaRPr>
            </a:p>
          </p:txBody>
        </p:sp>
        <p:sp>
          <p:nvSpPr>
            <p:cNvPr id="20" name="矩形 19"/>
            <p:cNvSpPr/>
            <p:nvPr/>
          </p:nvSpPr>
          <p:spPr>
            <a:xfrm>
              <a:off x="4583469" y="3614455"/>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1</a:t>
              </a:r>
              <a:endParaRPr lang="zh-CN" altLang="en-US" i="0" kern="0" dirty="0">
                <a:solidFill>
                  <a:prstClr val="white"/>
                </a:solidFill>
                <a:latin typeface="Arial Black" pitchFamily="34" charset="0"/>
                <a:ea typeface="华文楷体"/>
              </a:endParaRPr>
            </a:p>
          </p:txBody>
        </p:sp>
        <p:sp>
          <p:nvSpPr>
            <p:cNvPr id="21" name="矩形 20"/>
            <p:cNvSpPr/>
            <p:nvPr/>
          </p:nvSpPr>
          <p:spPr>
            <a:xfrm>
              <a:off x="4583469" y="4065759"/>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3</a:t>
              </a:r>
              <a:endParaRPr lang="zh-CN" altLang="en-US" i="0" kern="0" dirty="0">
                <a:solidFill>
                  <a:prstClr val="white"/>
                </a:solidFill>
                <a:latin typeface="Arial Black" pitchFamily="34" charset="0"/>
                <a:ea typeface="华文楷体"/>
              </a:endParaRPr>
            </a:p>
          </p:txBody>
        </p:sp>
        <p:sp>
          <p:nvSpPr>
            <p:cNvPr id="22" name="矩形 21"/>
            <p:cNvSpPr/>
            <p:nvPr/>
          </p:nvSpPr>
          <p:spPr>
            <a:xfrm>
              <a:off x="4583469" y="4515391"/>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4</a:t>
              </a:r>
              <a:endParaRPr lang="zh-CN" altLang="en-US" i="0" kern="0" dirty="0">
                <a:solidFill>
                  <a:prstClr val="white"/>
                </a:solidFill>
                <a:latin typeface="Arial Black" pitchFamily="34" charset="0"/>
                <a:ea typeface="华文楷体"/>
              </a:endParaRPr>
            </a:p>
          </p:txBody>
        </p:sp>
        <p:sp>
          <p:nvSpPr>
            <p:cNvPr id="23" name="矩形 22"/>
            <p:cNvSpPr/>
            <p:nvPr/>
          </p:nvSpPr>
          <p:spPr>
            <a:xfrm>
              <a:off x="5663589" y="3613416"/>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2</a:t>
              </a:r>
              <a:endParaRPr lang="zh-CN" altLang="en-US" i="0" kern="0" dirty="0">
                <a:solidFill>
                  <a:prstClr val="white"/>
                </a:solidFill>
                <a:latin typeface="Arial Black" pitchFamily="34" charset="0"/>
                <a:ea typeface="华文楷体"/>
              </a:endParaRPr>
            </a:p>
          </p:txBody>
        </p:sp>
        <p:sp>
          <p:nvSpPr>
            <p:cNvPr id="24" name="矩形 23"/>
            <p:cNvSpPr/>
            <p:nvPr/>
          </p:nvSpPr>
          <p:spPr>
            <a:xfrm>
              <a:off x="5663589" y="4070168"/>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3</a:t>
              </a:r>
              <a:endParaRPr lang="zh-CN" altLang="en-US" i="0" kern="0" dirty="0">
                <a:solidFill>
                  <a:prstClr val="white"/>
                </a:solidFill>
                <a:latin typeface="Arial Black" pitchFamily="34" charset="0"/>
                <a:ea typeface="华文楷体"/>
              </a:endParaRPr>
            </a:p>
          </p:txBody>
        </p:sp>
        <p:sp>
          <p:nvSpPr>
            <p:cNvPr id="25" name="矩形 24"/>
            <p:cNvSpPr/>
            <p:nvPr/>
          </p:nvSpPr>
          <p:spPr>
            <a:xfrm>
              <a:off x="5663589" y="4521472"/>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5</a:t>
              </a:r>
              <a:endParaRPr lang="zh-CN" altLang="en-US" i="0" kern="0" dirty="0">
                <a:solidFill>
                  <a:prstClr val="white"/>
                </a:solidFill>
                <a:latin typeface="Arial Black" pitchFamily="34" charset="0"/>
                <a:ea typeface="华文楷体"/>
              </a:endParaRPr>
            </a:p>
          </p:txBody>
        </p:sp>
        <p:sp>
          <p:nvSpPr>
            <p:cNvPr id="26" name="矩形 25"/>
            <p:cNvSpPr/>
            <p:nvPr/>
          </p:nvSpPr>
          <p:spPr>
            <a:xfrm>
              <a:off x="6959733" y="3611744"/>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1</a:t>
              </a:r>
              <a:endParaRPr lang="zh-CN" altLang="en-US" i="0" kern="0" dirty="0">
                <a:solidFill>
                  <a:prstClr val="white"/>
                </a:solidFill>
                <a:latin typeface="Arial Black" pitchFamily="34" charset="0"/>
                <a:ea typeface="华文楷体"/>
              </a:endParaRPr>
            </a:p>
          </p:txBody>
        </p:sp>
        <p:sp>
          <p:nvSpPr>
            <p:cNvPr id="27" name="矩形 26"/>
            <p:cNvSpPr/>
            <p:nvPr/>
          </p:nvSpPr>
          <p:spPr>
            <a:xfrm>
              <a:off x="6959733" y="4063048"/>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3</a:t>
              </a:r>
              <a:endParaRPr lang="zh-CN" altLang="en-US" i="0" kern="0" dirty="0">
                <a:solidFill>
                  <a:prstClr val="white"/>
                </a:solidFill>
                <a:latin typeface="Arial Black" pitchFamily="34" charset="0"/>
                <a:ea typeface="华文楷体"/>
              </a:endParaRPr>
            </a:p>
          </p:txBody>
        </p:sp>
        <p:sp>
          <p:nvSpPr>
            <p:cNvPr id="28" name="矩形 27"/>
            <p:cNvSpPr/>
            <p:nvPr/>
          </p:nvSpPr>
          <p:spPr>
            <a:xfrm>
              <a:off x="6959733" y="4512680"/>
              <a:ext cx="1008112" cy="432048"/>
            </a:xfrm>
            <a:prstGeom prst="rect">
              <a:avLst/>
            </a:prstGeom>
            <a:solidFill>
              <a:srgbClr val="0070C0"/>
            </a:solidFill>
            <a:ln w="28575" cap="flat" cmpd="sng" algn="ctr">
              <a:solidFill>
                <a:sysClr val="window" lastClr="FFFFFF"/>
              </a:solidFill>
              <a:prstDash val="solid"/>
            </a:ln>
            <a:effectLst/>
          </p:spPr>
          <p:txBody>
            <a:bodyPr rtlCol="0" anchor="ctr"/>
            <a:lstStyle/>
            <a:p>
              <a:pPr algn="ctr" fontAlgn="auto">
                <a:spcBef>
                  <a:spcPts val="0"/>
                </a:spcBef>
                <a:spcAft>
                  <a:spcPts val="0"/>
                </a:spcAft>
                <a:defRPr/>
              </a:pPr>
              <a:r>
                <a:rPr lang="en-US" altLang="zh-CN" i="0" kern="0" dirty="0">
                  <a:solidFill>
                    <a:prstClr val="white"/>
                  </a:solidFill>
                  <a:latin typeface="Arial Black" pitchFamily="34" charset="0"/>
                  <a:ea typeface="华文楷体"/>
                </a:rPr>
                <a:t>4</a:t>
              </a:r>
              <a:endParaRPr lang="zh-CN" altLang="en-US" i="0" kern="0" dirty="0">
                <a:solidFill>
                  <a:prstClr val="white"/>
                </a:solidFill>
                <a:latin typeface="Arial Black" pitchFamily="34" charset="0"/>
                <a:ea typeface="华文楷体"/>
              </a:endParaRPr>
            </a:p>
          </p:txBody>
        </p:sp>
        <p:sp>
          <p:nvSpPr>
            <p:cNvPr id="29" name="TextBox 28"/>
            <p:cNvSpPr txBox="1"/>
            <p:nvPr/>
          </p:nvSpPr>
          <p:spPr>
            <a:xfrm>
              <a:off x="2258252" y="3257716"/>
              <a:ext cx="906017" cy="369332"/>
            </a:xfrm>
            <a:prstGeom prst="rect">
              <a:avLst/>
            </a:prstGeom>
            <a:noFill/>
          </p:spPr>
          <p:txBody>
            <a:bodyPr wrap="none" rtlCol="0">
              <a:spAutoFit/>
            </a:bodyPr>
            <a:lstStyle/>
            <a:p>
              <a:pPr fontAlgn="auto">
                <a:spcBef>
                  <a:spcPts val="0"/>
                </a:spcBef>
                <a:spcAft>
                  <a:spcPts val="0"/>
                </a:spcAft>
              </a:pPr>
              <a:r>
                <a:rPr lang="en-US" altLang="zh-CN" i="0" dirty="0">
                  <a:solidFill>
                    <a:prstClr val="black"/>
                  </a:solidFill>
                  <a:latin typeface="Candara"/>
                  <a:ea typeface="华文楷体"/>
                </a:rPr>
                <a:t>Node A</a:t>
              </a:r>
              <a:endParaRPr lang="zh-CN" altLang="en-US" i="0" dirty="0">
                <a:solidFill>
                  <a:prstClr val="black"/>
                </a:solidFill>
                <a:latin typeface="Candara"/>
                <a:ea typeface="华文楷体"/>
              </a:endParaRPr>
            </a:p>
          </p:txBody>
        </p:sp>
        <p:sp>
          <p:nvSpPr>
            <p:cNvPr id="30" name="TextBox 29"/>
            <p:cNvSpPr txBox="1"/>
            <p:nvPr/>
          </p:nvSpPr>
          <p:spPr>
            <a:xfrm>
              <a:off x="3338371" y="3256936"/>
              <a:ext cx="906017" cy="369332"/>
            </a:xfrm>
            <a:prstGeom prst="rect">
              <a:avLst/>
            </a:prstGeom>
            <a:noFill/>
          </p:spPr>
          <p:txBody>
            <a:bodyPr wrap="none" rtlCol="0">
              <a:spAutoFit/>
            </a:bodyPr>
            <a:lstStyle/>
            <a:p>
              <a:pPr fontAlgn="auto">
                <a:spcBef>
                  <a:spcPts val="0"/>
                </a:spcBef>
                <a:spcAft>
                  <a:spcPts val="0"/>
                </a:spcAft>
              </a:pPr>
              <a:r>
                <a:rPr lang="en-US" altLang="zh-CN" i="0" dirty="0">
                  <a:solidFill>
                    <a:prstClr val="black"/>
                  </a:solidFill>
                  <a:latin typeface="Candara"/>
                  <a:ea typeface="华文楷体"/>
                </a:rPr>
                <a:t>Node B</a:t>
              </a:r>
              <a:endParaRPr lang="zh-CN" altLang="en-US" i="0" dirty="0">
                <a:solidFill>
                  <a:prstClr val="black"/>
                </a:solidFill>
                <a:latin typeface="Candara"/>
                <a:ea typeface="华文楷体"/>
              </a:endParaRPr>
            </a:p>
          </p:txBody>
        </p:sp>
        <p:sp>
          <p:nvSpPr>
            <p:cNvPr id="31" name="TextBox 30"/>
            <p:cNvSpPr txBox="1"/>
            <p:nvPr/>
          </p:nvSpPr>
          <p:spPr>
            <a:xfrm>
              <a:off x="4634516" y="3257716"/>
              <a:ext cx="906017" cy="369332"/>
            </a:xfrm>
            <a:prstGeom prst="rect">
              <a:avLst/>
            </a:prstGeom>
            <a:noFill/>
          </p:spPr>
          <p:txBody>
            <a:bodyPr wrap="none" rtlCol="0">
              <a:spAutoFit/>
            </a:bodyPr>
            <a:lstStyle/>
            <a:p>
              <a:pPr fontAlgn="auto">
                <a:spcBef>
                  <a:spcPts val="0"/>
                </a:spcBef>
                <a:spcAft>
                  <a:spcPts val="0"/>
                </a:spcAft>
              </a:pPr>
              <a:r>
                <a:rPr lang="en-US" altLang="zh-CN" i="0" dirty="0">
                  <a:solidFill>
                    <a:prstClr val="black"/>
                  </a:solidFill>
                  <a:latin typeface="Candara"/>
                  <a:ea typeface="华文楷体"/>
                </a:rPr>
                <a:t>Node C</a:t>
              </a:r>
              <a:endParaRPr lang="zh-CN" altLang="en-US" i="0" dirty="0">
                <a:solidFill>
                  <a:prstClr val="black"/>
                </a:solidFill>
                <a:latin typeface="Candara"/>
                <a:ea typeface="华文楷体"/>
              </a:endParaRPr>
            </a:p>
          </p:txBody>
        </p:sp>
        <p:sp>
          <p:nvSpPr>
            <p:cNvPr id="32" name="TextBox 31"/>
            <p:cNvSpPr txBox="1"/>
            <p:nvPr/>
          </p:nvSpPr>
          <p:spPr>
            <a:xfrm>
              <a:off x="5714636" y="3258496"/>
              <a:ext cx="906017" cy="369332"/>
            </a:xfrm>
            <a:prstGeom prst="rect">
              <a:avLst/>
            </a:prstGeom>
            <a:noFill/>
          </p:spPr>
          <p:txBody>
            <a:bodyPr wrap="none" rtlCol="0">
              <a:spAutoFit/>
            </a:bodyPr>
            <a:lstStyle/>
            <a:p>
              <a:pPr fontAlgn="auto">
                <a:spcBef>
                  <a:spcPts val="0"/>
                </a:spcBef>
                <a:spcAft>
                  <a:spcPts val="0"/>
                </a:spcAft>
              </a:pPr>
              <a:r>
                <a:rPr lang="en-US" altLang="zh-CN" i="0" dirty="0">
                  <a:solidFill>
                    <a:prstClr val="black"/>
                  </a:solidFill>
                  <a:latin typeface="Candara"/>
                  <a:ea typeface="华文楷体"/>
                </a:rPr>
                <a:t>Node D</a:t>
              </a:r>
              <a:endParaRPr lang="zh-CN" altLang="en-US" i="0" dirty="0">
                <a:solidFill>
                  <a:prstClr val="black"/>
                </a:solidFill>
                <a:latin typeface="Candara"/>
                <a:ea typeface="华文楷体"/>
              </a:endParaRPr>
            </a:p>
          </p:txBody>
        </p:sp>
        <p:sp>
          <p:nvSpPr>
            <p:cNvPr id="33" name="TextBox 32"/>
            <p:cNvSpPr txBox="1"/>
            <p:nvPr/>
          </p:nvSpPr>
          <p:spPr>
            <a:xfrm>
              <a:off x="7010780" y="3257716"/>
              <a:ext cx="906017" cy="369332"/>
            </a:xfrm>
            <a:prstGeom prst="rect">
              <a:avLst/>
            </a:prstGeom>
            <a:noFill/>
          </p:spPr>
          <p:txBody>
            <a:bodyPr wrap="none" rtlCol="0">
              <a:spAutoFit/>
            </a:bodyPr>
            <a:lstStyle/>
            <a:p>
              <a:pPr fontAlgn="auto">
                <a:spcBef>
                  <a:spcPts val="0"/>
                </a:spcBef>
                <a:spcAft>
                  <a:spcPts val="0"/>
                </a:spcAft>
              </a:pPr>
              <a:r>
                <a:rPr lang="en-US" altLang="zh-CN" i="0" dirty="0">
                  <a:solidFill>
                    <a:prstClr val="black"/>
                  </a:solidFill>
                  <a:latin typeface="Candara"/>
                  <a:ea typeface="华文楷体"/>
                </a:rPr>
                <a:t>Node E</a:t>
              </a:r>
              <a:endParaRPr lang="zh-CN" altLang="en-US" i="0" dirty="0">
                <a:solidFill>
                  <a:prstClr val="black"/>
                </a:solidFill>
                <a:latin typeface="Candara"/>
                <a:ea typeface="华文楷体"/>
              </a:endParaRPr>
            </a:p>
          </p:txBody>
        </p:sp>
        <p:sp>
          <p:nvSpPr>
            <p:cNvPr id="34" name="TextBox 33"/>
            <p:cNvSpPr txBox="1"/>
            <p:nvPr/>
          </p:nvSpPr>
          <p:spPr>
            <a:xfrm>
              <a:off x="149054" y="5406712"/>
              <a:ext cx="1091966" cy="369332"/>
            </a:xfrm>
            <a:prstGeom prst="rect">
              <a:avLst/>
            </a:prstGeom>
            <a:noFill/>
          </p:spPr>
          <p:txBody>
            <a:bodyPr wrap="none" rtlCol="0">
              <a:spAutoFit/>
            </a:bodyPr>
            <a:lstStyle/>
            <a:p>
              <a:pPr fontAlgn="auto">
                <a:spcBef>
                  <a:spcPts val="0"/>
                </a:spcBef>
                <a:spcAft>
                  <a:spcPts val="0"/>
                </a:spcAft>
              </a:pPr>
              <a:r>
                <a:rPr lang="en-US" altLang="zh-CN" i="0" dirty="0">
                  <a:solidFill>
                    <a:prstClr val="black"/>
                  </a:solidFill>
                  <a:latin typeface="Candara"/>
                  <a:ea typeface="华文楷体"/>
                </a:rPr>
                <a:t>Input File</a:t>
              </a:r>
              <a:endParaRPr lang="zh-CN" altLang="en-US" i="0" dirty="0">
                <a:solidFill>
                  <a:prstClr val="black"/>
                </a:solidFill>
                <a:latin typeface="Candara"/>
                <a:ea typeface="华文楷体"/>
              </a:endParaRPr>
            </a:p>
          </p:txBody>
        </p:sp>
        <p:sp>
          <p:nvSpPr>
            <p:cNvPr id="35" name="TextBox 34"/>
            <p:cNvSpPr txBox="1"/>
            <p:nvPr/>
          </p:nvSpPr>
          <p:spPr>
            <a:xfrm>
              <a:off x="2859226" y="5024250"/>
              <a:ext cx="928459" cy="369332"/>
            </a:xfrm>
            <a:prstGeom prst="rect">
              <a:avLst/>
            </a:prstGeom>
            <a:noFill/>
          </p:spPr>
          <p:txBody>
            <a:bodyPr wrap="none" rtlCol="0">
              <a:spAutoFit/>
            </a:bodyPr>
            <a:lstStyle/>
            <a:p>
              <a:pPr fontAlgn="auto">
                <a:spcBef>
                  <a:spcPts val="0"/>
                </a:spcBef>
                <a:spcAft>
                  <a:spcPts val="0"/>
                </a:spcAft>
              </a:pPr>
              <a:r>
                <a:rPr lang="en-US" altLang="zh-CN" b="1" i="0" dirty="0">
                  <a:solidFill>
                    <a:srgbClr val="0070C0"/>
                  </a:solidFill>
                  <a:ea typeface="华文楷体"/>
                  <a:cs typeface="Arial" pitchFamily="34" charset="0"/>
                </a:rPr>
                <a:t>Rack 1</a:t>
              </a:r>
              <a:endParaRPr lang="zh-CN" altLang="en-US" b="1" i="0" dirty="0">
                <a:solidFill>
                  <a:srgbClr val="0070C0"/>
                </a:solidFill>
                <a:ea typeface="华文楷体"/>
                <a:cs typeface="Arial" pitchFamily="34" charset="0"/>
              </a:endParaRPr>
            </a:p>
          </p:txBody>
        </p:sp>
        <p:sp>
          <p:nvSpPr>
            <p:cNvPr id="36" name="TextBox 35"/>
            <p:cNvSpPr txBox="1"/>
            <p:nvPr/>
          </p:nvSpPr>
          <p:spPr>
            <a:xfrm>
              <a:off x="5235490" y="5024569"/>
              <a:ext cx="928459" cy="369332"/>
            </a:xfrm>
            <a:prstGeom prst="rect">
              <a:avLst/>
            </a:prstGeom>
            <a:noFill/>
          </p:spPr>
          <p:txBody>
            <a:bodyPr wrap="none" rtlCol="0">
              <a:spAutoFit/>
            </a:bodyPr>
            <a:lstStyle/>
            <a:p>
              <a:pPr fontAlgn="auto">
                <a:spcBef>
                  <a:spcPts val="0"/>
                </a:spcBef>
                <a:spcAft>
                  <a:spcPts val="0"/>
                </a:spcAft>
              </a:pPr>
              <a:r>
                <a:rPr lang="en-US" altLang="zh-CN" b="1" i="0" dirty="0">
                  <a:solidFill>
                    <a:srgbClr val="0070C0"/>
                  </a:solidFill>
                  <a:ea typeface="华文楷体"/>
                  <a:cs typeface="Arial" pitchFamily="34" charset="0"/>
                </a:rPr>
                <a:t>Rack 2</a:t>
              </a:r>
              <a:endParaRPr lang="zh-CN" altLang="en-US" b="1" i="0" dirty="0">
                <a:solidFill>
                  <a:srgbClr val="0070C0"/>
                </a:solidFill>
                <a:ea typeface="华文楷体"/>
                <a:cs typeface="Arial" pitchFamily="34" charset="0"/>
              </a:endParaRPr>
            </a:p>
          </p:txBody>
        </p:sp>
        <p:sp>
          <p:nvSpPr>
            <p:cNvPr id="37" name="TextBox 36"/>
            <p:cNvSpPr txBox="1"/>
            <p:nvPr/>
          </p:nvSpPr>
          <p:spPr>
            <a:xfrm>
              <a:off x="8111861" y="4076822"/>
              <a:ext cx="646331" cy="369332"/>
            </a:xfrm>
            <a:prstGeom prst="rect">
              <a:avLst/>
            </a:prstGeom>
            <a:noFill/>
          </p:spPr>
          <p:txBody>
            <a:bodyPr wrap="none" rtlCol="0" anchor="ctr">
              <a:spAutoFit/>
            </a:bodyPr>
            <a:lstStyle/>
            <a:p>
              <a:pPr algn="ctr" fontAlgn="auto">
                <a:spcBef>
                  <a:spcPts val="0"/>
                </a:spcBef>
                <a:spcAft>
                  <a:spcPts val="0"/>
                </a:spcAft>
              </a:pPr>
              <a:r>
                <a:rPr lang="en-US" altLang="zh-CN" b="1" i="0" dirty="0">
                  <a:solidFill>
                    <a:prstClr val="black"/>
                  </a:solidFill>
                  <a:latin typeface="Candara"/>
                  <a:ea typeface="华文楷体"/>
                </a:rPr>
                <a:t>……</a:t>
              </a:r>
              <a:endParaRPr lang="zh-CN" altLang="en-US" b="1" i="0" dirty="0">
                <a:solidFill>
                  <a:prstClr val="black"/>
                </a:solidFill>
                <a:latin typeface="Candara"/>
                <a:ea typeface="华文楷体"/>
              </a:endParaRPr>
            </a:p>
          </p:txBody>
        </p:sp>
        <p:sp>
          <p:nvSpPr>
            <p:cNvPr id="38" name="TextBox 37"/>
            <p:cNvSpPr txBox="1"/>
            <p:nvPr/>
          </p:nvSpPr>
          <p:spPr>
            <a:xfrm>
              <a:off x="7562124" y="4992303"/>
              <a:ext cx="928459" cy="369332"/>
            </a:xfrm>
            <a:prstGeom prst="rect">
              <a:avLst/>
            </a:prstGeom>
            <a:noFill/>
          </p:spPr>
          <p:txBody>
            <a:bodyPr wrap="none" rtlCol="0">
              <a:spAutoFit/>
            </a:bodyPr>
            <a:lstStyle/>
            <a:p>
              <a:pPr fontAlgn="auto">
                <a:spcBef>
                  <a:spcPts val="0"/>
                </a:spcBef>
                <a:spcAft>
                  <a:spcPts val="0"/>
                </a:spcAft>
              </a:pPr>
              <a:r>
                <a:rPr lang="en-US" altLang="zh-CN" b="1" i="0" dirty="0">
                  <a:solidFill>
                    <a:srgbClr val="0070C0"/>
                  </a:solidFill>
                  <a:ea typeface="华文楷体"/>
                  <a:cs typeface="Arial" pitchFamily="34" charset="0"/>
                </a:rPr>
                <a:t>Rack 3</a:t>
              </a:r>
              <a:endParaRPr lang="zh-CN" altLang="en-US" b="1" i="0" dirty="0">
                <a:solidFill>
                  <a:srgbClr val="0070C0"/>
                </a:solidFill>
                <a:ea typeface="华文楷体"/>
                <a:cs typeface="Arial" pitchFamily="34" charset="0"/>
              </a:endParaRPr>
            </a:p>
          </p:txBody>
        </p:sp>
      </p:grpSp>
    </p:spTree>
    <p:extLst>
      <p:ext uri="{BB962C8B-B14F-4D97-AF65-F5344CB8AC3E}">
        <p14:creationId xmlns:p14="http://schemas.microsoft.com/office/powerpoint/2010/main" val="331957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21</a:t>
            </a:fld>
            <a:endParaRPr lang="en-US" dirty="0"/>
          </a:p>
        </p:txBody>
      </p:sp>
      <p:sp>
        <p:nvSpPr>
          <p:cNvPr id="5" name="标题 3"/>
          <p:cNvSpPr txBox="1">
            <a:spLocks/>
          </p:cNvSpPr>
          <p:nvPr/>
        </p:nvSpPr>
        <p:spPr>
          <a:xfrm>
            <a:off x="-36512" y="1916832"/>
            <a:ext cx="9180512" cy="1662981"/>
          </a:xfrm>
          <a:prstGeom prst="rect">
            <a:avLst/>
          </a:prstGeom>
          <a:solidFill>
            <a:srgbClr val="2B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just">
              <a:lnSpc>
                <a:spcPct val="125000"/>
              </a:lnSpc>
              <a:defRPr sz="2800" b="1" i="0">
                <a:solidFill>
                  <a:srgbClr val="FFFFFF"/>
                </a:solidFill>
                <a:latin typeface="微软雅黑" pitchFamily="34" charset="-122"/>
                <a:ea typeface="微软雅黑" pitchFamily="3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lgn="ctr"/>
            <a:r>
              <a:rPr lang="zh-CN" altLang="en-US" sz="3200" dirty="0">
                <a:effectLst>
                  <a:outerShdw blurRad="38100" dist="38100" dir="2700000" algn="tl">
                    <a:srgbClr val="000000">
                      <a:alpha val="43137"/>
                    </a:srgbClr>
                  </a:outerShdw>
                </a:effectLst>
                <a:latin typeface="Arial" pitchFamily="34" charset="0"/>
                <a:cs typeface="Arial" pitchFamily="34" charset="0"/>
              </a:rPr>
              <a:t>面向大数据的异构</a:t>
            </a:r>
            <a:r>
              <a:rPr lang="en-US" altLang="zh-CN" sz="3200" dirty="0">
                <a:effectLst>
                  <a:outerShdw blurRad="38100" dist="38100" dir="2700000" algn="tl">
                    <a:srgbClr val="000000">
                      <a:alpha val="43137"/>
                    </a:srgbClr>
                  </a:outerShdw>
                </a:effectLst>
                <a:latin typeface="Arial" pitchFamily="34" charset="0"/>
                <a:cs typeface="Arial" pitchFamily="34" charset="0"/>
              </a:rPr>
              <a:t>Hadoop</a:t>
            </a:r>
            <a:r>
              <a:rPr lang="zh-CN" altLang="en-US" sz="3200" dirty="0">
                <a:effectLst>
                  <a:outerShdw blurRad="38100" dist="38100" dir="2700000" algn="tl">
                    <a:srgbClr val="000000">
                      <a:alpha val="43137"/>
                    </a:srgbClr>
                  </a:outerShdw>
                </a:effectLst>
                <a:latin typeface="Arial" pitchFamily="34" charset="0"/>
                <a:cs typeface="Arial" pitchFamily="34" charset="0"/>
              </a:rPr>
              <a:t>集群存储系统</a:t>
            </a:r>
            <a:endParaRPr lang="en-US" altLang="zh-CN" sz="3200" dirty="0">
              <a:effectLst>
                <a:outerShdw blurRad="38100" dist="38100" dir="2700000" algn="tl">
                  <a:srgbClr val="000000">
                    <a:alpha val="43137"/>
                  </a:srgbClr>
                </a:outerShdw>
              </a:effectLst>
              <a:latin typeface="Arial" pitchFamily="34" charset="0"/>
              <a:cs typeface="Arial" pitchFamily="34" charset="0"/>
            </a:endParaRPr>
          </a:p>
          <a:p>
            <a:pPr algn="ctr"/>
            <a:r>
              <a:rPr lang="zh-CN" altLang="en-US" sz="3200" dirty="0">
                <a:effectLst>
                  <a:outerShdw blurRad="38100" dist="38100" dir="2700000" algn="tl">
                    <a:srgbClr val="000000">
                      <a:alpha val="43137"/>
                    </a:srgbClr>
                  </a:outerShdw>
                </a:effectLst>
                <a:latin typeface="Arial" pitchFamily="34" charset="0"/>
                <a:cs typeface="Arial" pitchFamily="34" charset="0"/>
              </a:rPr>
              <a:t>数据副本放置算法</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831" y="3933056"/>
            <a:ext cx="2567825" cy="1836000"/>
          </a:xfrm>
          <a:prstGeom prst="rect">
            <a:avLst/>
          </a:prstGeom>
        </p:spPr>
      </p:pic>
    </p:spTree>
    <p:extLst>
      <p:ext uri="{BB962C8B-B14F-4D97-AF65-F5344CB8AC3E}">
        <p14:creationId xmlns:p14="http://schemas.microsoft.com/office/powerpoint/2010/main" val="3146049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机架感知的副本放置策略</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22</a:t>
            </a:fld>
            <a:endParaRPr lang="en-US" dirty="0"/>
          </a:p>
        </p:txBody>
      </p:sp>
      <p:grpSp>
        <p:nvGrpSpPr>
          <p:cNvPr id="5" name="组合 4"/>
          <p:cNvGrpSpPr/>
          <p:nvPr/>
        </p:nvGrpSpPr>
        <p:grpSpPr>
          <a:xfrm>
            <a:off x="149054" y="2810148"/>
            <a:ext cx="8754895" cy="2635076"/>
            <a:chOff x="149054" y="3314204"/>
            <a:chExt cx="8754895" cy="2635076"/>
          </a:xfrm>
        </p:grpSpPr>
        <p:sp>
          <p:nvSpPr>
            <p:cNvPr id="6" name="圆角矩形 5"/>
            <p:cNvSpPr/>
            <p:nvPr/>
          </p:nvSpPr>
          <p:spPr>
            <a:xfrm>
              <a:off x="6887725" y="3314204"/>
              <a:ext cx="2016224" cy="2241040"/>
            </a:xfrm>
            <a:prstGeom prst="roundRect">
              <a:avLst>
                <a:gd name="adj" fmla="val 5608"/>
              </a:avLst>
            </a:prstGeom>
            <a:solidFill>
              <a:sysClr val="window" lastClr="FFFFFF"/>
            </a:solidFill>
            <a:ln w="28575" cap="flat" cmpd="sng" algn="ctr">
              <a:solidFill>
                <a:srgbClr val="31B6FD">
                  <a:shade val="75000"/>
                  <a:lumMod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Candara"/>
                <a:ea typeface="华文楷体"/>
                <a:cs typeface="+mn-cs"/>
              </a:endParaRPr>
            </a:p>
          </p:txBody>
        </p:sp>
        <p:sp>
          <p:nvSpPr>
            <p:cNvPr id="7" name="圆角矩形 6"/>
            <p:cNvSpPr/>
            <p:nvPr/>
          </p:nvSpPr>
          <p:spPr>
            <a:xfrm>
              <a:off x="4511461" y="3338908"/>
              <a:ext cx="2232248" cy="2241040"/>
            </a:xfrm>
            <a:prstGeom prst="roundRect">
              <a:avLst>
                <a:gd name="adj" fmla="val 5608"/>
              </a:avLst>
            </a:prstGeom>
            <a:solidFill>
              <a:sysClr val="window" lastClr="FFFFFF"/>
            </a:solidFill>
            <a:ln w="28575" cap="flat" cmpd="sng" algn="ctr">
              <a:solidFill>
                <a:srgbClr val="31B6FD">
                  <a:shade val="75000"/>
                  <a:lumMod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ndara"/>
                <a:ea typeface="华文楷体"/>
                <a:cs typeface="+mn-cs"/>
              </a:endParaRPr>
            </a:p>
          </p:txBody>
        </p:sp>
        <p:sp>
          <p:nvSpPr>
            <p:cNvPr id="8" name="圆角矩形 7"/>
            <p:cNvSpPr/>
            <p:nvPr/>
          </p:nvSpPr>
          <p:spPr>
            <a:xfrm>
              <a:off x="2135197" y="3335348"/>
              <a:ext cx="2232248" cy="2241040"/>
            </a:xfrm>
            <a:prstGeom prst="roundRect">
              <a:avLst>
                <a:gd name="adj" fmla="val 5608"/>
              </a:avLst>
            </a:prstGeom>
            <a:solidFill>
              <a:sysClr val="window" lastClr="FFFFFF"/>
            </a:solidFill>
            <a:ln w="28575" cap="flat" cmpd="sng" algn="ctr">
              <a:solidFill>
                <a:srgbClr val="31B6FD">
                  <a:shade val="75000"/>
                  <a:lumMod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ndara"/>
                <a:ea typeface="华文楷体"/>
                <a:cs typeface="+mn-cs"/>
              </a:endParaRPr>
            </a:p>
          </p:txBody>
        </p:sp>
        <p:sp>
          <p:nvSpPr>
            <p:cNvPr id="9" name="矩形 8"/>
            <p:cNvSpPr/>
            <p:nvPr/>
          </p:nvSpPr>
          <p:spPr>
            <a:xfrm>
              <a:off x="190981" y="3335348"/>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1</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0" name="矩形 9"/>
            <p:cNvSpPr/>
            <p:nvPr/>
          </p:nvSpPr>
          <p:spPr>
            <a:xfrm>
              <a:off x="190981" y="3786652"/>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2</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1" name="矩形 10"/>
            <p:cNvSpPr/>
            <p:nvPr/>
          </p:nvSpPr>
          <p:spPr>
            <a:xfrm>
              <a:off x="190981" y="4243404"/>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3</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2" name="矩形 11"/>
            <p:cNvSpPr/>
            <p:nvPr/>
          </p:nvSpPr>
          <p:spPr>
            <a:xfrm>
              <a:off x="190981" y="4694708"/>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4</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3" name="矩形 12"/>
            <p:cNvSpPr/>
            <p:nvPr/>
          </p:nvSpPr>
          <p:spPr>
            <a:xfrm>
              <a:off x="190981" y="5144340"/>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5</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4" name="右箭头 13"/>
            <p:cNvSpPr/>
            <p:nvPr/>
          </p:nvSpPr>
          <p:spPr>
            <a:xfrm>
              <a:off x="1271101" y="4113412"/>
              <a:ext cx="792088" cy="692032"/>
            </a:xfrm>
            <a:prstGeom prst="rightArrow">
              <a:avLst/>
            </a:prstGeom>
            <a:solidFill>
              <a:sysClr val="window" lastClr="FFFFFF"/>
            </a:solidFill>
            <a:ln w="28575" cap="flat" cmpd="sng" algn="ctr">
              <a:solidFill>
                <a:srgbClr val="31B6FD">
                  <a:shade val="75000"/>
                  <a:lumMod val="8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ndara"/>
                <a:ea typeface="华文楷体"/>
                <a:cs typeface="+mn-cs"/>
              </a:endParaRPr>
            </a:p>
          </p:txBody>
        </p:sp>
        <p:sp>
          <p:nvSpPr>
            <p:cNvPr id="15" name="矩形 14"/>
            <p:cNvSpPr/>
            <p:nvPr/>
          </p:nvSpPr>
          <p:spPr>
            <a:xfrm>
              <a:off x="2207205" y="3792923"/>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2</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6" name="矩形 15"/>
            <p:cNvSpPr/>
            <p:nvPr/>
          </p:nvSpPr>
          <p:spPr>
            <a:xfrm>
              <a:off x="2207205" y="4249675"/>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4</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7" name="矩形 16"/>
            <p:cNvSpPr/>
            <p:nvPr/>
          </p:nvSpPr>
          <p:spPr>
            <a:xfrm>
              <a:off x="2207205" y="4700979"/>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5</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8" name="矩形 17"/>
            <p:cNvSpPr/>
            <p:nvPr/>
          </p:nvSpPr>
          <p:spPr>
            <a:xfrm>
              <a:off x="3287325" y="3787691"/>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1</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19" name="矩形 18"/>
            <p:cNvSpPr/>
            <p:nvPr/>
          </p:nvSpPr>
          <p:spPr>
            <a:xfrm>
              <a:off x="3287325" y="4238995"/>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2</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0" name="矩形 19"/>
            <p:cNvSpPr/>
            <p:nvPr/>
          </p:nvSpPr>
          <p:spPr>
            <a:xfrm>
              <a:off x="3287325" y="4695747"/>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5</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1" name="矩形 20"/>
            <p:cNvSpPr/>
            <p:nvPr/>
          </p:nvSpPr>
          <p:spPr>
            <a:xfrm>
              <a:off x="4583469" y="3787691"/>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1</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2" name="矩形 21"/>
            <p:cNvSpPr/>
            <p:nvPr/>
          </p:nvSpPr>
          <p:spPr>
            <a:xfrm>
              <a:off x="4583469" y="4238995"/>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3</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3" name="矩形 22"/>
            <p:cNvSpPr/>
            <p:nvPr/>
          </p:nvSpPr>
          <p:spPr>
            <a:xfrm>
              <a:off x="4583469" y="4688627"/>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4</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4" name="矩形 23"/>
            <p:cNvSpPr/>
            <p:nvPr/>
          </p:nvSpPr>
          <p:spPr>
            <a:xfrm>
              <a:off x="5663589" y="3786652"/>
              <a:ext cx="1008112" cy="432048"/>
            </a:xfrm>
            <a:prstGeom prst="rect">
              <a:avLst/>
            </a:prstGeom>
            <a:solidFill>
              <a:srgbClr val="CC0066"/>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2</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5" name="矩形 24"/>
            <p:cNvSpPr/>
            <p:nvPr/>
          </p:nvSpPr>
          <p:spPr>
            <a:xfrm>
              <a:off x="5663589" y="4243404"/>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3</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6" name="矩形 25"/>
            <p:cNvSpPr/>
            <p:nvPr/>
          </p:nvSpPr>
          <p:spPr>
            <a:xfrm>
              <a:off x="5663589" y="4694708"/>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5</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7" name="矩形 26"/>
            <p:cNvSpPr/>
            <p:nvPr/>
          </p:nvSpPr>
          <p:spPr>
            <a:xfrm>
              <a:off x="6959733" y="3784980"/>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1</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8" name="矩形 27"/>
            <p:cNvSpPr/>
            <p:nvPr/>
          </p:nvSpPr>
          <p:spPr>
            <a:xfrm>
              <a:off x="6959733" y="4236284"/>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3</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29" name="矩形 28"/>
            <p:cNvSpPr/>
            <p:nvPr/>
          </p:nvSpPr>
          <p:spPr>
            <a:xfrm>
              <a:off x="6959733" y="4685916"/>
              <a:ext cx="1008112"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Black" pitchFamily="34" charset="0"/>
                  <a:ea typeface="华文楷体"/>
                  <a:cs typeface="+mn-cs"/>
                </a:rPr>
                <a:t>4</a:t>
              </a:r>
              <a:endParaRPr kumimoji="0" lang="zh-CN" altLang="en-US" sz="1800" b="0" i="0" u="none" strike="noStrike" kern="0" cap="none" spc="0" normalizeH="0" baseline="0" noProof="0" dirty="0">
                <a:ln>
                  <a:noFill/>
                </a:ln>
                <a:solidFill>
                  <a:prstClr val="white"/>
                </a:solidFill>
                <a:effectLst/>
                <a:uLnTx/>
                <a:uFillTx/>
                <a:latin typeface="Arial Black" pitchFamily="34" charset="0"/>
                <a:ea typeface="华文楷体"/>
                <a:cs typeface="+mn-cs"/>
              </a:endParaRPr>
            </a:p>
          </p:txBody>
        </p:sp>
        <p:sp>
          <p:nvSpPr>
            <p:cNvPr id="30" name="TextBox 29"/>
            <p:cNvSpPr txBox="1"/>
            <p:nvPr/>
          </p:nvSpPr>
          <p:spPr>
            <a:xfrm>
              <a:off x="2258252" y="3430952"/>
              <a:ext cx="8771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节点</a:t>
              </a: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1" name="TextBox 30"/>
            <p:cNvSpPr txBox="1"/>
            <p:nvPr/>
          </p:nvSpPr>
          <p:spPr>
            <a:xfrm>
              <a:off x="3283174" y="3431732"/>
              <a:ext cx="1012263" cy="38404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节点</a:t>
              </a: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B</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2" name="TextBox 31"/>
            <p:cNvSpPr txBox="1"/>
            <p:nvPr/>
          </p:nvSpPr>
          <p:spPr>
            <a:xfrm>
              <a:off x="4634516" y="3430952"/>
              <a:ext cx="86914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节点</a:t>
              </a: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C</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3" name="TextBox 32"/>
            <p:cNvSpPr txBox="1"/>
            <p:nvPr/>
          </p:nvSpPr>
          <p:spPr>
            <a:xfrm>
              <a:off x="5714636" y="3431732"/>
              <a:ext cx="89159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节点</a:t>
              </a: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D</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4" name="TextBox 33"/>
            <p:cNvSpPr txBox="1"/>
            <p:nvPr/>
          </p:nvSpPr>
          <p:spPr>
            <a:xfrm>
              <a:off x="7010780" y="3430952"/>
              <a:ext cx="84189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节点</a:t>
              </a:r>
              <a:r>
                <a:rPr kumimoji="0" lang="en-US" altLang="zh-CN"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E</a:t>
              </a:r>
              <a:endPar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5" name="TextBox 34"/>
            <p:cNvSpPr txBox="1"/>
            <p:nvPr/>
          </p:nvSpPr>
          <p:spPr>
            <a:xfrm>
              <a:off x="149054" y="5579948"/>
              <a:ext cx="110799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输入文件</a:t>
              </a:r>
            </a:p>
          </p:txBody>
        </p:sp>
        <p:sp>
          <p:nvSpPr>
            <p:cNvPr id="36" name="TextBox 35"/>
            <p:cNvSpPr txBox="1"/>
            <p:nvPr/>
          </p:nvSpPr>
          <p:spPr>
            <a:xfrm>
              <a:off x="2795971" y="5197486"/>
              <a:ext cx="85792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rPr>
                <a:t>机架</a:t>
              </a:r>
              <a:r>
                <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rPr>
                <a:t> 1</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endParaRPr>
            </a:p>
          </p:txBody>
        </p:sp>
        <p:sp>
          <p:nvSpPr>
            <p:cNvPr id="37" name="TextBox 36"/>
            <p:cNvSpPr txBox="1"/>
            <p:nvPr/>
          </p:nvSpPr>
          <p:spPr>
            <a:xfrm>
              <a:off x="5235490" y="5197805"/>
              <a:ext cx="85792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rPr>
                <a:t>机架</a:t>
              </a:r>
              <a:r>
                <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rPr>
                <a:t> 2</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endParaRPr>
            </a:p>
          </p:txBody>
        </p:sp>
        <p:sp>
          <p:nvSpPr>
            <p:cNvPr id="38" name="TextBox 37"/>
            <p:cNvSpPr txBox="1"/>
            <p:nvPr/>
          </p:nvSpPr>
          <p:spPr>
            <a:xfrm>
              <a:off x="8111861" y="4250058"/>
              <a:ext cx="646331" cy="369332"/>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Candara"/>
                  <a:ea typeface="华文楷体"/>
                </a:rPr>
                <a:t>……</a:t>
              </a:r>
              <a:endParaRPr kumimoji="0" lang="zh-CN" altLang="en-US" sz="1800" b="1" i="0" u="none" strike="noStrike" kern="0" cap="none" spc="0" normalizeH="0" baseline="0" noProof="0" dirty="0">
                <a:ln>
                  <a:noFill/>
                </a:ln>
                <a:solidFill>
                  <a:prstClr val="black"/>
                </a:solidFill>
                <a:effectLst/>
                <a:uLnTx/>
                <a:uFillTx/>
                <a:latin typeface="Candara"/>
                <a:ea typeface="华文楷体"/>
              </a:endParaRPr>
            </a:p>
          </p:txBody>
        </p:sp>
        <p:sp>
          <p:nvSpPr>
            <p:cNvPr id="39" name="TextBox 38"/>
            <p:cNvSpPr txBox="1"/>
            <p:nvPr/>
          </p:nvSpPr>
          <p:spPr>
            <a:xfrm>
              <a:off x="7562124" y="5165539"/>
              <a:ext cx="85792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rPr>
                <a:t>机架</a:t>
              </a:r>
              <a:r>
                <a:rPr kumimoji="0" lang="en-US" altLang="zh-CN"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rPr>
                <a:t> 3</a:t>
              </a:r>
              <a:endParaRPr kumimoji="0" lang="zh-CN" altLang="en-US" sz="1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pitchFamily="34" charset="0"/>
              </a:endParaRPr>
            </a:p>
          </p:txBody>
        </p:sp>
      </p:grpSp>
      <p:sp>
        <p:nvSpPr>
          <p:cNvPr id="40" name="TextBox 39"/>
          <p:cNvSpPr txBox="1"/>
          <p:nvPr/>
        </p:nvSpPr>
        <p:spPr>
          <a:xfrm>
            <a:off x="323528" y="1124744"/>
            <a:ext cx="5320687" cy="1369606"/>
          </a:xfrm>
          <a:prstGeom prst="rect">
            <a:avLst/>
          </a:prstGeom>
          <a:noFill/>
        </p:spPr>
        <p:txBody>
          <a:bodyPr wrap="none" rtlCol="0">
            <a:spAutoFit/>
          </a:bodyPr>
          <a:lstStyle/>
          <a:p>
            <a:pPr marL="285750" indent="-285750" fontAlgn="auto">
              <a:spcBef>
                <a:spcPts val="0"/>
              </a:spcBef>
              <a:spcAft>
                <a:spcPts val="600"/>
              </a:spcAft>
              <a:buFont typeface="Wingdings" pitchFamily="2" charset="2"/>
              <a:buChar char="q"/>
            </a:pPr>
            <a:r>
              <a:rPr lang="zh-CN" altLang="en-US" sz="2400" b="1" i="0" dirty="0">
                <a:solidFill>
                  <a:prstClr val="black"/>
                </a:solidFill>
                <a:latin typeface="微软雅黑" panose="020B0503020204020204" pitchFamily="34" charset="-122"/>
                <a:ea typeface="微软雅黑" panose="020B0503020204020204" pitchFamily="34" charset="-122"/>
              </a:rPr>
              <a:t>数据块副本放置策略</a:t>
            </a:r>
            <a:endParaRPr lang="en-US" altLang="zh-CN" sz="2400" b="1" i="0" dirty="0">
              <a:solidFill>
                <a:prstClr val="black"/>
              </a:solidFill>
              <a:latin typeface="微软雅黑" panose="020B0503020204020204" pitchFamily="34" charset="-122"/>
              <a:ea typeface="微软雅黑" panose="020B0503020204020204" pitchFamily="34" charset="-122"/>
            </a:endParaRPr>
          </a:p>
          <a:p>
            <a:pPr marL="742950" lvl="1" indent="-285750" fontAlgn="auto">
              <a:spcBef>
                <a:spcPts val="0"/>
              </a:spcBef>
              <a:spcAft>
                <a:spcPts val="0"/>
              </a:spcAft>
              <a:buFont typeface="Arial" pitchFamily="34" charset="0"/>
              <a:buChar char="•"/>
            </a:pPr>
            <a:r>
              <a:rPr lang="zh-CN" altLang="en-US" i="0" dirty="0">
                <a:solidFill>
                  <a:prstClr val="black"/>
                </a:solidFill>
                <a:latin typeface="微软雅黑" panose="020B0503020204020204" pitchFamily="34" charset="-122"/>
                <a:ea typeface="微软雅黑" panose="020B0503020204020204" pitchFamily="34" charset="-122"/>
              </a:rPr>
              <a:t>第一个副本存放在本地机架的节点</a:t>
            </a:r>
            <a:endParaRPr lang="en-US" altLang="zh-CN" i="0" dirty="0">
              <a:solidFill>
                <a:prstClr val="black"/>
              </a:solidFill>
              <a:latin typeface="微软雅黑" panose="020B0503020204020204" pitchFamily="34" charset="-122"/>
              <a:ea typeface="微软雅黑" panose="020B0503020204020204" pitchFamily="34" charset="-122"/>
            </a:endParaRPr>
          </a:p>
          <a:p>
            <a:pPr marL="742950" lvl="1" indent="-285750" fontAlgn="auto">
              <a:spcBef>
                <a:spcPts val="0"/>
              </a:spcBef>
              <a:spcAft>
                <a:spcPts val="0"/>
              </a:spcAft>
              <a:buFont typeface="Arial" pitchFamily="34" charset="0"/>
              <a:buChar char="•"/>
            </a:pPr>
            <a:r>
              <a:rPr lang="zh-CN" altLang="en-US" i="0" dirty="0">
                <a:solidFill>
                  <a:prstClr val="black"/>
                </a:solidFill>
                <a:latin typeface="微软雅黑" panose="020B0503020204020204" pitchFamily="34" charset="-122"/>
                <a:ea typeface="微软雅黑" panose="020B0503020204020204" pitchFamily="34" charset="-122"/>
              </a:rPr>
              <a:t>第二个副本存放在同一机架上的另一个节点</a:t>
            </a:r>
            <a:endParaRPr lang="en-US" altLang="zh-CN" i="0" dirty="0">
              <a:solidFill>
                <a:prstClr val="black"/>
              </a:solidFill>
              <a:latin typeface="微软雅黑" panose="020B0503020204020204" pitchFamily="34" charset="-122"/>
              <a:ea typeface="微软雅黑" panose="020B0503020204020204" pitchFamily="34" charset="-122"/>
            </a:endParaRPr>
          </a:p>
          <a:p>
            <a:pPr marL="742950" lvl="1" indent="-285750" fontAlgn="auto">
              <a:spcBef>
                <a:spcPts val="0"/>
              </a:spcBef>
              <a:spcAft>
                <a:spcPts val="0"/>
              </a:spcAft>
              <a:buFont typeface="Arial" pitchFamily="34" charset="0"/>
              <a:buChar char="•"/>
            </a:pPr>
            <a:r>
              <a:rPr lang="zh-CN" altLang="en-US" i="0" dirty="0">
                <a:solidFill>
                  <a:prstClr val="black"/>
                </a:solidFill>
                <a:latin typeface="微软雅黑" panose="020B0503020204020204" pitchFamily="34" charset="-122"/>
                <a:ea typeface="微软雅黑" panose="020B0503020204020204" pitchFamily="34" charset="-122"/>
              </a:rPr>
              <a:t>最后一个副本放在不同机架上的节点</a:t>
            </a:r>
          </a:p>
        </p:txBody>
      </p:sp>
    </p:spTree>
    <p:extLst>
      <p:ext uri="{BB962C8B-B14F-4D97-AF65-F5344CB8AC3E}">
        <p14:creationId xmlns:p14="http://schemas.microsoft.com/office/powerpoint/2010/main" val="266936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三大挑战</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23</a:t>
            </a:fld>
            <a:endParaRPr lang="en-US" dirty="0"/>
          </a:p>
        </p:txBody>
      </p:sp>
      <p:sp>
        <p:nvSpPr>
          <p:cNvPr id="5" name="TextBox 4"/>
          <p:cNvSpPr txBox="1"/>
          <p:nvPr/>
        </p:nvSpPr>
        <p:spPr>
          <a:xfrm>
            <a:off x="251520" y="1196752"/>
            <a:ext cx="1473480" cy="461665"/>
          </a:xfrm>
          <a:prstGeom prst="rect">
            <a:avLst/>
          </a:prstGeom>
          <a:noFill/>
        </p:spPr>
        <p:txBody>
          <a:bodyPr wrap="none" rtlCol="0">
            <a:spAutoFit/>
          </a:bodyPr>
          <a:lstStyle/>
          <a:p>
            <a:pPr marL="285750" indent="-285750" fontAlgn="auto">
              <a:spcBef>
                <a:spcPts val="0"/>
              </a:spcBef>
              <a:spcAft>
                <a:spcPts val="0"/>
              </a:spcAft>
              <a:buFont typeface="Wingdings" pitchFamily="2" charset="2"/>
              <a:buChar char="q"/>
            </a:pPr>
            <a:r>
              <a:rPr lang="en-US" altLang="zh-CN" sz="2000" b="1" i="0" dirty="0">
                <a:solidFill>
                  <a:prstClr val="black"/>
                </a:solidFill>
                <a:latin typeface="微软雅黑" panose="020B0503020204020204" pitchFamily="34" charset="-122"/>
                <a:ea typeface="微软雅黑" panose="020B0503020204020204" pitchFamily="34" charset="-122"/>
              </a:rPr>
              <a:t> </a:t>
            </a:r>
            <a:r>
              <a:rPr lang="zh-CN" altLang="en-US" sz="2400" b="1" i="0" dirty="0">
                <a:solidFill>
                  <a:prstClr val="black"/>
                </a:solidFill>
                <a:latin typeface="微软雅黑" panose="020B0503020204020204" pitchFamily="34" charset="-122"/>
                <a:ea typeface="微软雅黑" panose="020B0503020204020204" pitchFamily="34" charset="-122"/>
              </a:rPr>
              <a:t>异构性</a:t>
            </a:r>
          </a:p>
        </p:txBody>
      </p:sp>
      <p:sp>
        <p:nvSpPr>
          <p:cNvPr id="6" name="矩形 5"/>
          <p:cNvSpPr/>
          <p:nvPr/>
        </p:nvSpPr>
        <p:spPr>
          <a:xfrm>
            <a:off x="467544" y="2420888"/>
            <a:ext cx="2031693"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Arial Black" pitchFamily="34" charset="0"/>
                <a:ea typeface="华文楷体"/>
                <a:cs typeface="+mn-cs"/>
              </a:rPr>
              <a:t>横向扩展模式</a:t>
            </a:r>
          </a:p>
        </p:txBody>
      </p:sp>
      <p:sp>
        <p:nvSpPr>
          <p:cNvPr id="7" name="矩形 6"/>
          <p:cNvSpPr/>
          <p:nvPr/>
        </p:nvSpPr>
        <p:spPr>
          <a:xfrm>
            <a:off x="467544" y="2924944"/>
            <a:ext cx="2031693" cy="360040"/>
          </a:xfrm>
          <a:prstGeom prst="rect">
            <a:avLst/>
          </a:prstGeom>
          <a:solidFill>
            <a:srgbClr val="CC0066"/>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Arial Black" pitchFamily="34" charset="0"/>
                <a:ea typeface="华文楷体"/>
                <a:cs typeface="+mn-cs"/>
              </a:rPr>
              <a:t>虚拟化广泛使用</a:t>
            </a:r>
          </a:p>
        </p:txBody>
      </p:sp>
      <p:sp>
        <p:nvSpPr>
          <p:cNvPr id="8" name="燕尾形 7"/>
          <p:cNvSpPr/>
          <p:nvPr/>
        </p:nvSpPr>
        <p:spPr>
          <a:xfrm>
            <a:off x="2627784" y="2276872"/>
            <a:ext cx="419739" cy="792088"/>
          </a:xfrm>
          <a:prstGeom prst="chevron">
            <a:avLst/>
          </a:prstGeom>
          <a:noFill/>
          <a:ln w="15875"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ndara"/>
              <a:ea typeface="华文楷体"/>
              <a:cs typeface="+mn-cs"/>
            </a:endParaRPr>
          </a:p>
        </p:txBody>
      </p:sp>
      <p:sp>
        <p:nvSpPr>
          <p:cNvPr id="9" name="TextBox 8"/>
          <p:cNvSpPr txBox="1"/>
          <p:nvPr/>
        </p:nvSpPr>
        <p:spPr>
          <a:xfrm>
            <a:off x="2987824" y="2452826"/>
            <a:ext cx="6156176" cy="461665"/>
          </a:xfrm>
          <a:prstGeom prst="rect">
            <a:avLst/>
          </a:prstGeom>
          <a:noFill/>
        </p:spPr>
        <p:txBody>
          <a:bodyPr wrap="square" rtlCol="0">
            <a:spAutoFit/>
          </a:bodyPr>
          <a:lstStyle/>
          <a:p>
            <a:pPr fontAlgn="auto">
              <a:spcBef>
                <a:spcPts val="0"/>
              </a:spcBef>
              <a:spcAft>
                <a:spcPts val="0"/>
              </a:spcAft>
            </a:pPr>
            <a:r>
              <a:rPr lang="zh-CN" altLang="en-US" sz="2400" b="1" i="0" dirty="0">
                <a:solidFill>
                  <a:prstClr val="black"/>
                </a:solidFill>
                <a:effectLst>
                  <a:outerShdw blurRad="38100" dist="38100" dir="2700000" algn="tl">
                    <a:srgbClr val="000000">
                      <a:alpha val="43137"/>
                    </a:srgbClr>
                  </a:outerShdw>
                </a:effectLst>
                <a:latin typeface="Candara"/>
                <a:ea typeface="华文楷体"/>
              </a:rPr>
              <a:t>在</a:t>
            </a:r>
            <a:r>
              <a:rPr lang="en-US" altLang="zh-CN" sz="2400" b="1" i="0" dirty="0">
                <a:solidFill>
                  <a:prstClr val="black"/>
                </a:solidFill>
                <a:effectLst>
                  <a:outerShdw blurRad="38100" dist="38100" dir="2700000" algn="tl">
                    <a:srgbClr val="000000">
                      <a:alpha val="43137"/>
                    </a:srgbClr>
                  </a:outerShdw>
                </a:effectLst>
                <a:latin typeface="Candara"/>
                <a:ea typeface="华文楷体"/>
              </a:rPr>
              <a:t>Hadoop</a:t>
            </a:r>
            <a:r>
              <a:rPr lang="zh-CN" altLang="en-US" sz="2400" b="1" i="0" dirty="0">
                <a:solidFill>
                  <a:prstClr val="black"/>
                </a:solidFill>
                <a:effectLst>
                  <a:outerShdw blurRad="38100" dist="38100" dir="2700000" algn="tl">
                    <a:srgbClr val="000000">
                      <a:alpha val="43137"/>
                    </a:srgbClr>
                  </a:outerShdw>
                </a:effectLst>
                <a:latin typeface="Candara"/>
                <a:ea typeface="华文楷体"/>
              </a:rPr>
              <a:t>集群中存在大量性能各异的节点！</a:t>
            </a:r>
          </a:p>
        </p:txBody>
      </p:sp>
      <p:grpSp>
        <p:nvGrpSpPr>
          <p:cNvPr id="10" name="组合 9"/>
          <p:cNvGrpSpPr/>
          <p:nvPr/>
        </p:nvGrpSpPr>
        <p:grpSpPr>
          <a:xfrm>
            <a:off x="546815" y="3482424"/>
            <a:ext cx="5465345" cy="2322840"/>
            <a:chOff x="611560" y="4283804"/>
            <a:chExt cx="5465345" cy="2322840"/>
          </a:xfrm>
        </p:grpSpPr>
        <p:graphicFrame>
          <p:nvGraphicFramePr>
            <p:cNvPr id="11" name="图表 10"/>
            <p:cNvGraphicFramePr/>
            <p:nvPr>
              <p:extLst>
                <p:ext uri="{D42A27DB-BD31-4B8C-83A1-F6EECF244321}">
                  <p14:modId xmlns:p14="http://schemas.microsoft.com/office/powerpoint/2010/main" val="3569646551"/>
                </p:ext>
              </p:extLst>
            </p:nvPr>
          </p:nvGraphicFramePr>
          <p:xfrm>
            <a:off x="611560" y="4653136"/>
            <a:ext cx="4464496" cy="1728192"/>
          </p:xfrm>
          <a:graphic>
            <a:graphicData uri="http://schemas.openxmlformats.org/drawingml/2006/chart">
              <c:chart xmlns:c="http://schemas.openxmlformats.org/drawingml/2006/chart" xmlns:r="http://schemas.openxmlformats.org/officeDocument/2006/relationships" r:id="rId2"/>
            </a:graphicData>
          </a:graphic>
        </p:graphicFrame>
        <p:cxnSp>
          <p:nvCxnSpPr>
            <p:cNvPr id="12" name="直接箭头连接符 11"/>
            <p:cNvCxnSpPr/>
            <p:nvPr/>
          </p:nvCxnSpPr>
          <p:spPr>
            <a:xfrm>
              <a:off x="1477176" y="6237312"/>
              <a:ext cx="3517729" cy="0"/>
            </a:xfrm>
            <a:prstGeom prst="straightConnector1">
              <a:avLst/>
            </a:prstGeom>
            <a:noFill/>
            <a:ln w="28575" cap="flat" cmpd="sng" algn="ctr">
              <a:solidFill>
                <a:sysClr val="windowText" lastClr="000000"/>
              </a:solidFill>
              <a:prstDash val="solid"/>
              <a:tailEnd type="stealth" w="lg" len="lg"/>
            </a:ln>
            <a:effectLst/>
          </p:spPr>
        </p:cxnSp>
        <p:sp>
          <p:nvSpPr>
            <p:cNvPr id="13" name="TextBox 12"/>
            <p:cNvSpPr txBox="1"/>
            <p:nvPr/>
          </p:nvSpPr>
          <p:spPr>
            <a:xfrm>
              <a:off x="2712457" y="6237312"/>
              <a:ext cx="123623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ndara"/>
                  <a:ea typeface="华文楷体"/>
                  <a:cs typeface="Times New Roman" pitchFamily="18" charset="0"/>
                </a:rPr>
                <a:t>Time (min)</a:t>
              </a:r>
              <a:endParaRPr kumimoji="0" lang="zh-CN" altLang="en-US" sz="1800" b="0" i="0" u="none" strike="noStrike" kern="0" cap="none" spc="0" normalizeH="0" baseline="0" noProof="0" dirty="0">
                <a:ln>
                  <a:noFill/>
                </a:ln>
                <a:solidFill>
                  <a:prstClr val="black"/>
                </a:solidFill>
                <a:effectLst/>
                <a:uLnTx/>
                <a:uFillTx/>
                <a:latin typeface="Candara"/>
                <a:ea typeface="华文楷体"/>
                <a:cs typeface="Times New Roman" pitchFamily="18" charset="0"/>
              </a:endParaRPr>
            </a:p>
          </p:txBody>
        </p:sp>
        <p:cxnSp>
          <p:nvCxnSpPr>
            <p:cNvPr id="14" name="直接箭头连接符 13"/>
            <p:cNvCxnSpPr/>
            <p:nvPr/>
          </p:nvCxnSpPr>
          <p:spPr>
            <a:xfrm flipV="1">
              <a:off x="1619672" y="4581128"/>
              <a:ext cx="0" cy="1781026"/>
            </a:xfrm>
            <a:prstGeom prst="straightConnector1">
              <a:avLst/>
            </a:prstGeom>
            <a:noFill/>
            <a:ln w="28575" cap="flat" cmpd="sng" algn="ctr">
              <a:solidFill>
                <a:sysClr val="windowText" lastClr="000000"/>
              </a:solidFill>
              <a:prstDash val="solid"/>
              <a:tailEnd type="stealth" w="lg" len="lg"/>
            </a:ln>
            <a:effectLst/>
          </p:spPr>
        </p:cxnSp>
        <p:sp>
          <p:nvSpPr>
            <p:cNvPr id="15" name="TextBox 14"/>
            <p:cNvSpPr txBox="1"/>
            <p:nvPr/>
          </p:nvSpPr>
          <p:spPr>
            <a:xfrm>
              <a:off x="946701" y="4283804"/>
              <a:ext cx="146706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ndara"/>
                  <a:ea typeface="华文楷体"/>
                  <a:cs typeface="Times New Roman" pitchFamily="18" charset="0"/>
                </a:rPr>
                <a:t>Performance</a:t>
              </a:r>
              <a:endParaRPr kumimoji="0" lang="zh-CN" altLang="en-US" sz="1800" b="0" i="0" u="none" strike="noStrike" kern="0" cap="none" spc="0" normalizeH="0" baseline="0" noProof="0" dirty="0">
                <a:ln>
                  <a:noFill/>
                </a:ln>
                <a:solidFill>
                  <a:prstClr val="black"/>
                </a:solidFill>
                <a:effectLst/>
                <a:uLnTx/>
                <a:uFillTx/>
                <a:latin typeface="Candara"/>
                <a:ea typeface="华文楷体"/>
                <a:cs typeface="Times New Roman" pitchFamily="18" charset="0"/>
              </a:endParaRPr>
            </a:p>
          </p:txBody>
        </p:sp>
        <p:sp>
          <p:nvSpPr>
            <p:cNvPr id="16" name="TextBox 15"/>
            <p:cNvSpPr txBox="1"/>
            <p:nvPr/>
          </p:nvSpPr>
          <p:spPr>
            <a:xfrm>
              <a:off x="4932040" y="4851576"/>
              <a:ext cx="114486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ndara"/>
                  <a:ea typeface="华文楷体"/>
                </a:rPr>
                <a:t>1 task/min</a:t>
              </a:r>
              <a:endParaRPr kumimoji="0" lang="zh-CN" altLang="en-US" sz="1800" b="0" i="0" u="none" strike="noStrike" kern="0" cap="none" spc="0" normalizeH="0" baseline="0" noProof="0" dirty="0">
                <a:ln>
                  <a:noFill/>
                </a:ln>
                <a:solidFill>
                  <a:prstClr val="black"/>
                </a:solidFill>
                <a:effectLst/>
                <a:uLnTx/>
                <a:uFillTx/>
                <a:latin typeface="Candara"/>
                <a:ea typeface="华文楷体"/>
              </a:endParaRPr>
            </a:p>
          </p:txBody>
        </p:sp>
        <p:sp>
          <p:nvSpPr>
            <p:cNvPr id="17" name="TextBox 16"/>
            <p:cNvSpPr txBox="1"/>
            <p:nvPr/>
          </p:nvSpPr>
          <p:spPr>
            <a:xfrm>
              <a:off x="4932040" y="5336876"/>
              <a:ext cx="111280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ndara"/>
                  <a:ea typeface="华文楷体"/>
                </a:rPr>
                <a:t>2x slower</a:t>
              </a:r>
              <a:endParaRPr kumimoji="0" lang="zh-CN" altLang="en-US" sz="1800" b="0" i="0" u="none" strike="noStrike" kern="0" cap="none" spc="0" normalizeH="0" baseline="0" noProof="0" dirty="0">
                <a:ln>
                  <a:noFill/>
                </a:ln>
                <a:solidFill>
                  <a:prstClr val="black"/>
                </a:solidFill>
                <a:effectLst/>
                <a:uLnTx/>
                <a:uFillTx/>
                <a:latin typeface="Candara"/>
                <a:ea typeface="华文楷体"/>
              </a:endParaRPr>
            </a:p>
          </p:txBody>
        </p:sp>
        <p:sp>
          <p:nvSpPr>
            <p:cNvPr id="18" name="TextBox 17"/>
            <p:cNvSpPr txBox="1"/>
            <p:nvPr/>
          </p:nvSpPr>
          <p:spPr>
            <a:xfrm>
              <a:off x="4932039" y="5808323"/>
              <a:ext cx="111280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ndara"/>
                  <a:ea typeface="华文楷体"/>
                </a:rPr>
                <a:t>3x slower</a:t>
              </a:r>
              <a:endParaRPr kumimoji="0" lang="zh-CN" altLang="en-US" sz="1800" b="0" i="0" u="none" strike="noStrike" kern="0" cap="none" spc="0" normalizeH="0" baseline="0" noProof="0" dirty="0">
                <a:ln>
                  <a:noFill/>
                </a:ln>
                <a:solidFill>
                  <a:prstClr val="black"/>
                </a:solidFill>
                <a:effectLst/>
                <a:uLnTx/>
                <a:uFillTx/>
                <a:latin typeface="Candara"/>
                <a:ea typeface="华文楷体"/>
              </a:endParaRPr>
            </a:p>
          </p:txBody>
        </p:sp>
      </p:grpSp>
      <p:sp>
        <p:nvSpPr>
          <p:cNvPr id="20" name="燕尾形 19"/>
          <p:cNvSpPr/>
          <p:nvPr/>
        </p:nvSpPr>
        <p:spPr>
          <a:xfrm rot="5400000">
            <a:off x="4968044" y="2960948"/>
            <a:ext cx="432048" cy="792088"/>
          </a:xfrm>
          <a:prstGeom prst="chevron">
            <a:avLst/>
          </a:prstGeom>
          <a:noFill/>
          <a:ln w="15875" cap="flat"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ndara"/>
              <a:ea typeface="华文楷体"/>
              <a:cs typeface="+mn-cs"/>
            </a:endParaRPr>
          </a:p>
        </p:txBody>
      </p:sp>
      <p:sp>
        <p:nvSpPr>
          <p:cNvPr id="21" name="矩形 20"/>
          <p:cNvSpPr/>
          <p:nvPr/>
        </p:nvSpPr>
        <p:spPr>
          <a:xfrm>
            <a:off x="467544" y="1916832"/>
            <a:ext cx="2031693" cy="432048"/>
          </a:xfrm>
          <a:prstGeom prst="rect">
            <a:avLst/>
          </a:prstGeom>
          <a:solidFill>
            <a:srgbClr val="92D050"/>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Arial Black" pitchFamily="34" charset="0"/>
                <a:ea typeface="华文楷体"/>
                <a:cs typeface="+mn-cs"/>
              </a:rPr>
              <a:t>设备迭代更新</a:t>
            </a:r>
          </a:p>
        </p:txBody>
      </p:sp>
      <p:sp>
        <p:nvSpPr>
          <p:cNvPr id="22" name="圆角矩形 21"/>
          <p:cNvSpPr/>
          <p:nvPr/>
        </p:nvSpPr>
        <p:spPr>
          <a:xfrm>
            <a:off x="323528" y="1700808"/>
            <a:ext cx="8640960" cy="2058615"/>
          </a:xfrm>
          <a:prstGeom prst="roundRect">
            <a:avLst/>
          </a:prstGeom>
          <a:solidFill>
            <a:srgbClr val="02409A"/>
          </a:solidFill>
          <a:ln>
            <a:solidFill>
              <a:sysClr val="window" lastClr="FFFFFF"/>
            </a:solidFill>
          </a:ln>
          <a:effectLst>
            <a:outerShdw blurRad="44450" dist="27940" dir="5400000" algn="ctr">
              <a:srgbClr val="000000">
                <a:alpha val="32000"/>
              </a:srgbClr>
            </a:outerShdw>
          </a:effectLst>
        </p:spPr>
        <p:txBody>
          <a:bodyPr tIns="0" bIns="0" anchor="ctr"/>
          <a:lstStyle/>
          <a:p>
            <a:pPr algn="ctr" fontAlgn="auto">
              <a:spcAft>
                <a:spcPts val="0"/>
              </a:spcAft>
            </a:pPr>
            <a:r>
              <a:rPr lang="zh-CN" altLang="en-US" sz="2800" i="0" kern="0" dirty="0">
                <a:solidFill>
                  <a:prstClr val="white"/>
                </a:solidFill>
                <a:latin typeface="微软雅黑" panose="020B0503020204020204" pitchFamily="34" charset="-122"/>
                <a:ea typeface="微软雅黑" panose="020B0503020204020204" pitchFamily="34" charset="-122"/>
                <a:cs typeface="Times New Roman" pitchFamily="18" charset="0"/>
              </a:rPr>
              <a:t>导致很多高优先级的大数据应用任务被指派到低性能的节点中进行处理，降低了整个</a:t>
            </a:r>
            <a:r>
              <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rPr>
              <a:t>Hadoop</a:t>
            </a:r>
            <a:r>
              <a:rPr lang="zh-CN" altLang="en-US" sz="2800" i="0" kern="0" dirty="0">
                <a:solidFill>
                  <a:prstClr val="white"/>
                </a:solidFill>
                <a:latin typeface="微软雅黑" panose="020B0503020204020204" pitchFamily="34" charset="-122"/>
                <a:ea typeface="微软雅黑" panose="020B0503020204020204" pitchFamily="34" charset="-122"/>
                <a:cs typeface="Times New Roman" pitchFamily="18" charset="0"/>
              </a:rPr>
              <a:t>系统的性能</a:t>
            </a:r>
            <a:endPar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109243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0"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51520" y="1196752"/>
            <a:ext cx="2319866" cy="461665"/>
          </a:xfrm>
          <a:prstGeom prst="rect">
            <a:avLst/>
          </a:prstGeom>
          <a:noFill/>
        </p:spPr>
        <p:txBody>
          <a:bodyPr wrap="none" rtlCol="0">
            <a:spAutoFit/>
          </a:bodyPr>
          <a:lstStyle/>
          <a:p>
            <a:pPr marL="285750" indent="-285750" fontAlgn="auto">
              <a:spcBef>
                <a:spcPts val="0"/>
              </a:spcBef>
              <a:spcAft>
                <a:spcPts val="0"/>
              </a:spcAft>
              <a:buFont typeface="Wingdings" pitchFamily="2" charset="2"/>
              <a:buChar char="q"/>
            </a:pPr>
            <a:r>
              <a:rPr lang="zh-CN" altLang="en-US" sz="2400" b="1" i="0" dirty="0">
                <a:solidFill>
                  <a:prstClr val="black"/>
                </a:solidFill>
                <a:latin typeface="微软雅黑" panose="020B0503020204020204" pitchFamily="34" charset="-122"/>
                <a:ea typeface="微软雅黑" panose="020B0503020204020204" pitchFamily="34" charset="-122"/>
              </a:rPr>
              <a:t>存储空间效率</a:t>
            </a:r>
          </a:p>
        </p:txBody>
      </p:sp>
      <p:sp>
        <p:nvSpPr>
          <p:cNvPr id="2" name="标题 1"/>
          <p:cNvSpPr>
            <a:spLocks noGrp="1"/>
          </p:cNvSpPr>
          <p:nvPr>
            <p:ph type="title"/>
          </p:nvPr>
        </p:nvSpPr>
        <p:spPr/>
        <p:txBody>
          <a:bodyPr/>
          <a:lstStyle/>
          <a:p>
            <a:r>
              <a:rPr lang="zh-CN" altLang="en-US" dirty="0"/>
              <a:t>三大挑战</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24</a:t>
            </a:fld>
            <a:endParaRPr lang="en-US" dirty="0"/>
          </a:p>
        </p:txBody>
      </p:sp>
      <p:pic>
        <p:nvPicPr>
          <p:cNvPr id="19" name="图片 18"/>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8247"/>
          <a:stretch/>
        </p:blipFill>
        <p:spPr>
          <a:xfrm>
            <a:off x="467881" y="1844824"/>
            <a:ext cx="8208575" cy="3240000"/>
          </a:xfrm>
          <a:prstGeom prst="rect">
            <a:avLst/>
          </a:prstGeom>
        </p:spPr>
      </p:pic>
      <p:sp>
        <p:nvSpPr>
          <p:cNvPr id="20" name="TextBox 19"/>
          <p:cNvSpPr txBox="1"/>
          <p:nvPr/>
        </p:nvSpPr>
        <p:spPr>
          <a:xfrm>
            <a:off x="6526171" y="2204864"/>
            <a:ext cx="704039" cy="400110"/>
          </a:xfrm>
          <a:prstGeom prst="rect">
            <a:avLst/>
          </a:prstGeom>
          <a:noFill/>
        </p:spPr>
        <p:txBody>
          <a:bodyPr wrap="none" rtlCol="0">
            <a:spAutoFit/>
          </a:bodyPr>
          <a:lstStyle/>
          <a:p>
            <a:pPr fontAlgn="auto">
              <a:spcBef>
                <a:spcPts val="0"/>
              </a:spcBef>
              <a:spcAft>
                <a:spcPts val="0"/>
              </a:spcAft>
            </a:pPr>
            <a:r>
              <a:rPr lang="en-US" altLang="zh-CN" sz="2000" b="1" i="0" dirty="0">
                <a:solidFill>
                  <a:prstClr val="white"/>
                </a:solidFill>
                <a:latin typeface="Candara"/>
                <a:ea typeface="华文新魏" pitchFamily="2" charset="-122"/>
              </a:rPr>
              <a:t>~20%</a:t>
            </a:r>
            <a:endParaRPr lang="zh-CN" altLang="en-US" sz="2000" b="1" i="0" dirty="0">
              <a:solidFill>
                <a:prstClr val="white"/>
              </a:solidFill>
              <a:latin typeface="Candara"/>
              <a:ea typeface="华文新魏" pitchFamily="2" charset="-122"/>
            </a:endParaRPr>
          </a:p>
        </p:txBody>
      </p:sp>
      <p:sp>
        <p:nvSpPr>
          <p:cNvPr id="21" name="TextBox 20"/>
          <p:cNvSpPr txBox="1"/>
          <p:nvPr/>
        </p:nvSpPr>
        <p:spPr>
          <a:xfrm>
            <a:off x="6516552" y="2996952"/>
            <a:ext cx="718466" cy="400110"/>
          </a:xfrm>
          <a:prstGeom prst="rect">
            <a:avLst/>
          </a:prstGeom>
          <a:noFill/>
        </p:spPr>
        <p:txBody>
          <a:bodyPr wrap="none" rtlCol="0">
            <a:spAutoFit/>
          </a:bodyPr>
          <a:lstStyle/>
          <a:p>
            <a:pPr fontAlgn="auto">
              <a:spcBef>
                <a:spcPts val="0"/>
              </a:spcBef>
              <a:spcAft>
                <a:spcPts val="0"/>
              </a:spcAft>
            </a:pPr>
            <a:r>
              <a:rPr lang="en-US" altLang="zh-CN" sz="2000" b="1" i="0" dirty="0">
                <a:solidFill>
                  <a:prstClr val="black"/>
                </a:solidFill>
                <a:latin typeface="Candara"/>
                <a:ea typeface="华文新魏" pitchFamily="2" charset="-122"/>
              </a:rPr>
              <a:t>~80%</a:t>
            </a:r>
            <a:endParaRPr lang="zh-CN" altLang="en-US" sz="2000" b="1" i="0" dirty="0">
              <a:solidFill>
                <a:prstClr val="black"/>
              </a:solidFill>
              <a:latin typeface="Candara"/>
              <a:ea typeface="华文新魏" pitchFamily="2" charset="-122"/>
            </a:endParaRPr>
          </a:p>
        </p:txBody>
      </p:sp>
      <p:sp>
        <p:nvSpPr>
          <p:cNvPr id="22" name="圆角矩形 21"/>
          <p:cNvSpPr/>
          <p:nvPr/>
        </p:nvSpPr>
        <p:spPr>
          <a:xfrm>
            <a:off x="251520" y="1844824"/>
            <a:ext cx="8640960" cy="1770583"/>
          </a:xfrm>
          <a:prstGeom prst="roundRect">
            <a:avLst/>
          </a:prstGeom>
          <a:solidFill>
            <a:srgbClr val="02409A"/>
          </a:solidFill>
          <a:ln>
            <a:solidFill>
              <a:sysClr val="window" lastClr="FFFFFF"/>
            </a:solidFill>
          </a:ln>
          <a:effectLst>
            <a:outerShdw blurRad="44450" dist="27940" dir="5400000" algn="ctr">
              <a:srgbClr val="000000">
                <a:alpha val="32000"/>
              </a:srgbClr>
            </a:outerShdw>
          </a:effectLst>
        </p:spPr>
        <p:txBody>
          <a:bodyPr tIns="0" bIns="0" anchor="ctr"/>
          <a:lstStyle/>
          <a:p>
            <a:pPr fontAlgn="auto">
              <a:spcAft>
                <a:spcPts val="0"/>
              </a:spcAft>
            </a:pPr>
            <a:r>
              <a:rPr lang="zh-CN" altLang="en-US" sz="2800" i="0" kern="0" dirty="0">
                <a:solidFill>
                  <a:prstClr val="white"/>
                </a:solidFill>
                <a:latin typeface="微软雅黑" panose="020B0503020204020204" pitchFamily="34" charset="-122"/>
                <a:ea typeface="微软雅黑" panose="020B0503020204020204" pitchFamily="34" charset="-122"/>
                <a:cs typeface="Times New Roman" pitchFamily="18" charset="0"/>
              </a:rPr>
              <a:t>当</a:t>
            </a:r>
            <a:r>
              <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rPr>
              <a:t>Hadoop</a:t>
            </a:r>
            <a:r>
              <a:rPr lang="zh-CN" altLang="en-US" sz="2800" i="0" kern="0" dirty="0">
                <a:solidFill>
                  <a:prstClr val="white"/>
                </a:solidFill>
                <a:latin typeface="微软雅黑" panose="020B0503020204020204" pitchFamily="34" charset="-122"/>
                <a:ea typeface="微软雅黑" panose="020B0503020204020204" pitchFamily="34" charset="-122"/>
                <a:cs typeface="Times New Roman" pitchFamily="18" charset="0"/>
              </a:rPr>
              <a:t>系统中存在大量非活跃数据块时，现有</a:t>
            </a:r>
            <a:r>
              <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rPr>
              <a:t>3-</a:t>
            </a:r>
            <a:r>
              <a:rPr lang="zh-CN" altLang="en-US" sz="2800" i="0" kern="0" dirty="0">
                <a:solidFill>
                  <a:prstClr val="white"/>
                </a:solidFill>
                <a:latin typeface="微软雅黑" panose="020B0503020204020204" pitchFamily="34" charset="-122"/>
                <a:ea typeface="微软雅黑" panose="020B0503020204020204" pitchFamily="34" charset="-122"/>
                <a:cs typeface="Times New Roman" pitchFamily="18" charset="0"/>
              </a:rPr>
              <a:t>副本放置策略会浪费很多存储空间</a:t>
            </a:r>
            <a:endPar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0149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1520" y="1196752"/>
            <a:ext cx="1795684" cy="461665"/>
          </a:xfrm>
          <a:prstGeom prst="rect">
            <a:avLst/>
          </a:prstGeom>
          <a:noFill/>
        </p:spPr>
        <p:txBody>
          <a:bodyPr wrap="none" rtlCol="0">
            <a:spAutoFit/>
          </a:bodyPr>
          <a:lstStyle/>
          <a:p>
            <a:pPr marL="285750" indent="-285750" fontAlgn="auto">
              <a:spcBef>
                <a:spcPts val="0"/>
              </a:spcBef>
              <a:spcAft>
                <a:spcPts val="0"/>
              </a:spcAft>
              <a:buFont typeface="Wingdings" pitchFamily="2" charset="2"/>
              <a:buChar char="q"/>
            </a:pPr>
            <a:r>
              <a:rPr lang="en-US" altLang="zh-CN" sz="2400" b="1" i="0" dirty="0">
                <a:solidFill>
                  <a:prstClr val="black"/>
                </a:solidFill>
                <a:latin typeface="微软雅黑" panose="020B0503020204020204" pitchFamily="34" charset="-122"/>
                <a:ea typeface="微软雅黑" panose="020B0503020204020204" pitchFamily="34" charset="-122"/>
              </a:rPr>
              <a:t> </a:t>
            </a:r>
            <a:r>
              <a:rPr lang="zh-CN" altLang="en-US" sz="2400" b="1" i="0" dirty="0">
                <a:solidFill>
                  <a:prstClr val="black"/>
                </a:solidFill>
                <a:latin typeface="微软雅黑" panose="020B0503020204020204" pitchFamily="34" charset="-122"/>
                <a:ea typeface="微软雅黑" panose="020B0503020204020204" pitchFamily="34" charset="-122"/>
              </a:rPr>
              <a:t>系统能耗</a:t>
            </a:r>
          </a:p>
        </p:txBody>
      </p:sp>
      <p:sp>
        <p:nvSpPr>
          <p:cNvPr id="2" name="标题 1"/>
          <p:cNvSpPr>
            <a:spLocks noGrp="1"/>
          </p:cNvSpPr>
          <p:nvPr>
            <p:ph type="title"/>
          </p:nvPr>
        </p:nvSpPr>
        <p:spPr/>
        <p:txBody>
          <a:bodyPr/>
          <a:lstStyle/>
          <a:p>
            <a:r>
              <a:rPr lang="zh-CN" altLang="en-US" sz="3200" dirty="0"/>
              <a:t>三大挑战</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25</a:t>
            </a:fld>
            <a:endParaRPr lang="en-US" dirty="0"/>
          </a:p>
        </p:txBody>
      </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t="9113"/>
          <a:stretch/>
        </p:blipFill>
        <p:spPr>
          <a:xfrm>
            <a:off x="0" y="1844824"/>
            <a:ext cx="9144000" cy="3740647"/>
          </a:xfrm>
          <a:prstGeom prst="rect">
            <a:avLst/>
          </a:prstGeom>
        </p:spPr>
      </p:pic>
      <p:sp>
        <p:nvSpPr>
          <p:cNvPr id="11" name="圆角矩形 10"/>
          <p:cNvSpPr/>
          <p:nvPr/>
        </p:nvSpPr>
        <p:spPr>
          <a:xfrm>
            <a:off x="251520" y="1700808"/>
            <a:ext cx="8640960" cy="1944216"/>
          </a:xfrm>
          <a:prstGeom prst="roundRect">
            <a:avLst/>
          </a:prstGeom>
          <a:solidFill>
            <a:srgbClr val="02409A"/>
          </a:solidFill>
          <a:ln>
            <a:solidFill>
              <a:sysClr val="window" lastClr="FFFFFF"/>
            </a:solidFill>
          </a:ln>
          <a:effectLst>
            <a:outerShdw blurRad="44450" dist="27940" dir="5400000" algn="ctr">
              <a:srgbClr val="000000">
                <a:alpha val="32000"/>
              </a:srgbClr>
            </a:outerShdw>
          </a:effectLst>
        </p:spPr>
        <p:txBody>
          <a:bodyPr tIns="0" bIns="0" anchor="ctr"/>
          <a:lstStyle/>
          <a:p>
            <a:pPr fontAlgn="auto">
              <a:spcAft>
                <a:spcPts val="0"/>
              </a:spcAft>
            </a:pPr>
            <a:r>
              <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rPr>
              <a:t>HDFS</a:t>
            </a:r>
            <a:r>
              <a:rPr lang="zh-CN" altLang="en-US" sz="2800" i="0" kern="0" dirty="0">
                <a:solidFill>
                  <a:prstClr val="white"/>
                </a:solidFill>
                <a:latin typeface="微软雅黑" panose="020B0503020204020204" pitchFamily="34" charset="-122"/>
                <a:ea typeface="微软雅黑" panose="020B0503020204020204" pitchFamily="34" charset="-122"/>
                <a:cs typeface="Times New Roman" pitchFamily="18" charset="0"/>
              </a:rPr>
              <a:t>数据块副本随机放置，为了保证数据可用性，必须开启集群系统所有节点，导致</a:t>
            </a:r>
            <a:r>
              <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rPr>
              <a:t>Hadoop</a:t>
            </a:r>
            <a:r>
              <a:rPr lang="zh-CN" altLang="en-US" sz="2800" i="0" kern="0" dirty="0">
                <a:solidFill>
                  <a:prstClr val="white"/>
                </a:solidFill>
                <a:latin typeface="微软雅黑" panose="020B0503020204020204" pitchFamily="34" charset="-122"/>
                <a:ea typeface="微软雅黑" panose="020B0503020204020204" pitchFamily="34" charset="-122"/>
                <a:cs typeface="Times New Roman" pitchFamily="18" charset="0"/>
              </a:rPr>
              <a:t>系统能效值很低</a:t>
            </a:r>
            <a:endParaRPr lang="en-US" altLang="zh-CN" sz="2800" i="0" kern="0" dirty="0">
              <a:solidFill>
                <a:prstClr val="white"/>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48542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系统模型</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26</a:t>
            </a:fld>
            <a:endParaRPr 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652183421"/>
              </p:ext>
            </p:extLst>
          </p:nvPr>
        </p:nvGraphicFramePr>
        <p:xfrm>
          <a:off x="1002177" y="1701280"/>
          <a:ext cx="7314239" cy="4248000"/>
        </p:xfrm>
        <a:graphic>
          <a:graphicData uri="http://schemas.openxmlformats.org/presentationml/2006/ole">
            <mc:AlternateContent xmlns:mc="http://schemas.openxmlformats.org/markup-compatibility/2006">
              <mc:Choice xmlns:v="urn:schemas-microsoft-com:vml" Requires="v">
                <p:oleObj spid="_x0000_s51251" name="Visio" r:id="rId3" imgW="5866257" imgH="3406140" progId="Visio.Drawing.11">
                  <p:embed/>
                </p:oleObj>
              </mc:Choice>
              <mc:Fallback>
                <p:oleObj name="Visio" r:id="rId3" imgW="5866257" imgH="3406140" progId="Visio.Drawing.11">
                  <p:embed/>
                  <p:pic>
                    <p:nvPicPr>
                      <p:cNvPr id="0" name=""/>
                      <p:cNvPicPr/>
                      <p:nvPr/>
                    </p:nvPicPr>
                    <p:blipFill>
                      <a:blip r:embed="rId4"/>
                      <a:stretch>
                        <a:fillRect/>
                      </a:stretch>
                    </p:blipFill>
                    <p:spPr>
                      <a:xfrm>
                        <a:off x="1002177" y="1701280"/>
                        <a:ext cx="7314239" cy="4248000"/>
                      </a:xfrm>
                      <a:prstGeom prst="rect">
                        <a:avLst/>
                      </a:prstGeom>
                    </p:spPr>
                  </p:pic>
                </p:oleObj>
              </mc:Fallback>
            </mc:AlternateContent>
          </a:graphicData>
        </a:graphic>
      </p:graphicFrame>
      <p:sp>
        <p:nvSpPr>
          <p:cNvPr id="6" name="TextBox 5"/>
          <p:cNvSpPr txBox="1"/>
          <p:nvPr/>
        </p:nvSpPr>
        <p:spPr>
          <a:xfrm>
            <a:off x="470612" y="1025441"/>
            <a:ext cx="3669594" cy="1323439"/>
          </a:xfrm>
          <a:prstGeom prst="rect">
            <a:avLst/>
          </a:prstGeom>
          <a:noFill/>
        </p:spPr>
        <p:txBody>
          <a:bodyPr wrap="none" rtlCol="0">
            <a:spAutoFit/>
          </a:bodyPr>
          <a:lstStyle/>
          <a:p>
            <a:pPr marL="285750" indent="-285750" fontAlgn="auto">
              <a:spcBef>
                <a:spcPts val="0"/>
              </a:spcBef>
              <a:spcAft>
                <a:spcPts val="0"/>
              </a:spcAft>
              <a:buFont typeface="Wingdings" pitchFamily="2" charset="2"/>
              <a:buChar char="q"/>
            </a:pPr>
            <a:r>
              <a:rPr lang="en-US" altLang="zh-CN" sz="2000" i="0" dirty="0">
                <a:latin typeface="微软雅黑" panose="020B0503020204020204" pitchFamily="34" charset="-122"/>
                <a:ea typeface="微软雅黑" panose="020B0503020204020204" pitchFamily="34" charset="-122"/>
              </a:rPr>
              <a:t> </a:t>
            </a:r>
            <a:r>
              <a:rPr lang="en-US" altLang="zh-CN" sz="2000" b="1" i="0" dirty="0">
                <a:latin typeface="微软雅黑" panose="020B0503020204020204" pitchFamily="34" charset="-122"/>
                <a:ea typeface="微软雅黑" panose="020B0503020204020204" pitchFamily="34" charset="-122"/>
              </a:rPr>
              <a:t>Haag</a:t>
            </a:r>
            <a:r>
              <a:rPr lang="en-US" altLang="zh-CN" sz="2000" i="0" dirty="0">
                <a:latin typeface="微软雅黑" panose="020B0503020204020204" pitchFamily="34" charset="-122"/>
                <a:ea typeface="微软雅黑" panose="020B0503020204020204" pitchFamily="34" charset="-122"/>
              </a:rPr>
              <a:t>: </a:t>
            </a:r>
            <a:r>
              <a:rPr lang="zh-CN" altLang="en-US" sz="2000" i="0" dirty="0">
                <a:latin typeface="微软雅黑" panose="020B0503020204020204" pitchFamily="34" charset="-122"/>
                <a:ea typeface="微软雅黑" panose="020B0503020204020204" pitchFamily="34" charset="-122"/>
              </a:rPr>
              <a:t>节点异构性感知算法</a:t>
            </a:r>
            <a:endParaRPr lang="en-US" altLang="zh-CN" sz="2000" i="0" dirty="0">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Wingdings" pitchFamily="2" charset="2"/>
              <a:buChar char="q"/>
            </a:pPr>
            <a:r>
              <a:rPr lang="en-US" altLang="zh-CN" sz="2000" i="0" dirty="0">
                <a:latin typeface="微软雅黑" panose="020B0503020204020204" pitchFamily="34" charset="-122"/>
                <a:ea typeface="微软雅黑" panose="020B0503020204020204" pitchFamily="34" charset="-122"/>
              </a:rPr>
              <a:t> </a:t>
            </a:r>
            <a:r>
              <a:rPr lang="en-US" altLang="zh-CN" sz="2000" b="1" i="0" dirty="0">
                <a:latin typeface="微软雅黑" panose="020B0503020204020204" pitchFamily="34" charset="-122"/>
                <a:ea typeface="微软雅黑" panose="020B0503020204020204" pitchFamily="34" charset="-122"/>
              </a:rPr>
              <a:t>HP</a:t>
            </a:r>
            <a:r>
              <a:rPr lang="en-US" altLang="zh-CN" sz="2000" i="0" dirty="0">
                <a:latin typeface="微软雅黑" panose="020B0503020204020204" pitchFamily="34" charset="-122"/>
                <a:ea typeface="微软雅黑" panose="020B0503020204020204" pitchFamily="34" charset="-122"/>
              </a:rPr>
              <a:t>: </a:t>
            </a:r>
            <a:r>
              <a:rPr lang="zh-CN" altLang="en-US" sz="2000" i="0" dirty="0">
                <a:latin typeface="微软雅黑" panose="020B0503020204020204" pitchFamily="34" charset="-122"/>
                <a:ea typeface="微软雅黑" panose="020B0503020204020204" pitchFamily="34" charset="-122"/>
              </a:rPr>
              <a:t>热度感知数据复制机制</a:t>
            </a:r>
            <a:endParaRPr lang="en-US" altLang="zh-CN" sz="2000" i="0" dirty="0">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Wingdings" pitchFamily="2" charset="2"/>
              <a:buChar char="q"/>
            </a:pPr>
            <a:r>
              <a:rPr lang="en-US" altLang="zh-CN" sz="2000" i="0" dirty="0">
                <a:latin typeface="微软雅黑" panose="020B0503020204020204" pitchFamily="34" charset="-122"/>
                <a:ea typeface="微软雅黑" panose="020B0503020204020204" pitchFamily="34" charset="-122"/>
              </a:rPr>
              <a:t> </a:t>
            </a:r>
            <a:r>
              <a:rPr lang="en-US" altLang="zh-CN" sz="2000" b="1" i="0" dirty="0">
                <a:latin typeface="微软雅黑" panose="020B0503020204020204" pitchFamily="34" charset="-122"/>
                <a:ea typeface="微软雅黑" panose="020B0503020204020204" pitchFamily="34" charset="-122"/>
              </a:rPr>
              <a:t>SLDP</a:t>
            </a:r>
            <a:r>
              <a:rPr lang="en-US" altLang="zh-CN" sz="2000" i="0" dirty="0">
                <a:latin typeface="微软雅黑" panose="020B0503020204020204" pitchFamily="34" charset="-122"/>
                <a:ea typeface="微软雅黑" panose="020B0503020204020204" pitchFamily="34" charset="-122"/>
              </a:rPr>
              <a:t>: </a:t>
            </a:r>
            <a:r>
              <a:rPr lang="zh-CN" altLang="en-US" sz="2000" i="0" dirty="0">
                <a:latin typeface="微软雅黑" panose="020B0503020204020204" pitchFamily="34" charset="-122"/>
                <a:ea typeface="微软雅黑" panose="020B0503020204020204" pitchFamily="34" charset="-122"/>
              </a:rPr>
              <a:t>蛇形数据块放置算法</a:t>
            </a:r>
            <a:endParaRPr lang="en-US" altLang="zh-CN" sz="2000" i="0" dirty="0">
              <a:latin typeface="微软雅黑" panose="020B0503020204020204" pitchFamily="34" charset="-122"/>
              <a:ea typeface="微软雅黑" panose="020B0503020204020204" pitchFamily="34" charset="-122"/>
            </a:endParaRPr>
          </a:p>
          <a:p>
            <a:pPr marL="285750" indent="-285750" fontAlgn="auto">
              <a:spcBef>
                <a:spcPts val="0"/>
              </a:spcBef>
              <a:spcAft>
                <a:spcPts val="0"/>
              </a:spcAft>
              <a:buFont typeface="Wingdings" pitchFamily="2" charset="2"/>
              <a:buChar char="q"/>
            </a:pPr>
            <a:r>
              <a:rPr lang="en-US" altLang="zh-CN" sz="2000" i="0" dirty="0">
                <a:latin typeface="微软雅黑" panose="020B0503020204020204" pitchFamily="34" charset="-122"/>
                <a:ea typeface="微软雅黑" panose="020B0503020204020204" pitchFamily="34" charset="-122"/>
              </a:rPr>
              <a:t> </a:t>
            </a:r>
            <a:r>
              <a:rPr lang="en-US" altLang="zh-CN" sz="2000" b="1" i="0" dirty="0">
                <a:latin typeface="微软雅黑" panose="020B0503020204020204" pitchFamily="34" charset="-122"/>
                <a:ea typeface="微软雅黑" panose="020B0503020204020204" pitchFamily="34" charset="-122"/>
              </a:rPr>
              <a:t>PC</a:t>
            </a:r>
            <a:r>
              <a:rPr lang="en-US" altLang="zh-CN" sz="2000" i="0" dirty="0">
                <a:latin typeface="微软雅黑" panose="020B0503020204020204" pitchFamily="34" charset="-122"/>
                <a:ea typeface="微软雅黑" panose="020B0503020204020204" pitchFamily="34" charset="-122"/>
              </a:rPr>
              <a:t>: </a:t>
            </a:r>
            <a:r>
              <a:rPr lang="zh-CN" altLang="en-US" sz="2000" i="0" dirty="0">
                <a:latin typeface="微软雅黑" panose="020B0503020204020204" pitchFamily="34" charset="-122"/>
                <a:ea typeface="微软雅黑" panose="020B0503020204020204" pitchFamily="34" charset="-122"/>
              </a:rPr>
              <a:t>存储系统能耗优化策略</a:t>
            </a:r>
          </a:p>
        </p:txBody>
      </p:sp>
    </p:spTree>
    <p:extLst>
      <p:ext uri="{BB962C8B-B14F-4D97-AF65-F5344CB8AC3E}">
        <p14:creationId xmlns:p14="http://schemas.microsoft.com/office/powerpoint/2010/main" val="1313962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cs typeface="Arial" pitchFamily="34" charset="0"/>
              </a:rPr>
              <a:t>Haag: </a:t>
            </a:r>
            <a:r>
              <a:rPr lang="zh-CN" altLang="en-US" sz="3200" dirty="0">
                <a:cs typeface="Arial" pitchFamily="34" charset="0"/>
              </a:rPr>
              <a:t>节点异构性感知算法</a:t>
            </a:r>
            <a:endParaRPr lang="zh-CN" altLang="en-US" sz="3200" dirty="0"/>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27</a:t>
            </a:fld>
            <a:endParaRPr lang="en-US" dirty="0"/>
          </a:p>
        </p:txBody>
      </p:sp>
      <p:sp>
        <p:nvSpPr>
          <p:cNvPr id="16" name="TextBox 15"/>
          <p:cNvSpPr txBox="1"/>
          <p:nvPr/>
        </p:nvSpPr>
        <p:spPr>
          <a:xfrm>
            <a:off x="251520" y="2564904"/>
            <a:ext cx="8424936" cy="1785104"/>
          </a:xfrm>
          <a:prstGeom prst="rect">
            <a:avLst/>
          </a:prstGeom>
          <a:noFill/>
        </p:spPr>
        <p:txBody>
          <a:bodyPr wrap="square" rtlCol="0">
            <a:spAutoFit/>
          </a:bodyPr>
          <a:lstStyle/>
          <a:p>
            <a:pPr marL="285750" indent="-285750" algn="just">
              <a:spcAft>
                <a:spcPts val="600"/>
              </a:spcAft>
              <a:buFont typeface="Wingdings" pitchFamily="2" charset="2"/>
              <a:buChar char="ü"/>
            </a:pPr>
            <a:r>
              <a:rPr lang="zh-CN" altLang="en-US" sz="1600" i="0" dirty="0">
                <a:latin typeface="+mn-lt"/>
                <a:ea typeface="微软雅黑" pitchFamily="34" charset="-122"/>
              </a:rPr>
              <a:t>定义</a:t>
            </a:r>
            <a:r>
              <a:rPr lang="en-US" altLang="zh-CN" sz="1600" i="0" dirty="0">
                <a:latin typeface="+mn-lt"/>
                <a:ea typeface="微软雅黑" pitchFamily="34" charset="-122"/>
              </a:rPr>
              <a:t>1</a:t>
            </a:r>
            <a:r>
              <a:rPr lang="zh-CN" altLang="en-US" sz="1600" i="0" dirty="0">
                <a:latin typeface="+mn-lt"/>
                <a:ea typeface="微软雅黑" pitchFamily="34" charset="-122"/>
              </a:rPr>
              <a:t>：</a:t>
            </a:r>
            <a:r>
              <a:rPr lang="zh-CN" altLang="en-US" sz="1600" b="1" i="0" dirty="0">
                <a:latin typeface="+mn-lt"/>
                <a:ea typeface="微软雅黑" pitchFamily="34" charset="-122"/>
              </a:rPr>
              <a:t>异构集群节点集合</a:t>
            </a:r>
            <a:r>
              <a:rPr lang="zh-CN" altLang="en-US" sz="1600" i="0" dirty="0">
                <a:latin typeface="+mn-lt"/>
                <a:ea typeface="微软雅黑" pitchFamily="34" charset="-122"/>
              </a:rPr>
              <a:t>。异构</a:t>
            </a:r>
            <a:r>
              <a:rPr lang="en-US" altLang="zh-CN" sz="1600" i="0" dirty="0">
                <a:latin typeface="+mn-lt"/>
                <a:ea typeface="微软雅黑" pitchFamily="34" charset="-122"/>
              </a:rPr>
              <a:t>Hadoop</a:t>
            </a:r>
            <a:r>
              <a:rPr lang="zh-CN" altLang="en-US" sz="1600" i="0" dirty="0">
                <a:latin typeface="+mn-lt"/>
                <a:ea typeface="微软雅黑" pitchFamily="34" charset="-122"/>
              </a:rPr>
              <a:t>集群系统共计</a:t>
            </a:r>
            <a:r>
              <a:rPr lang="en-US" altLang="zh-CN" sz="1600" i="0" dirty="0">
                <a:latin typeface="+mn-lt"/>
                <a:ea typeface="微软雅黑" pitchFamily="34" charset="-122"/>
              </a:rPr>
              <a:t>n</a:t>
            </a:r>
            <a:r>
              <a:rPr lang="zh-CN" altLang="en-US" sz="1600" i="0" dirty="0">
                <a:latin typeface="+mn-lt"/>
                <a:ea typeface="微软雅黑" pitchFamily="34" charset="-122"/>
              </a:rPr>
              <a:t>个</a:t>
            </a:r>
            <a:r>
              <a:rPr lang="en-US" altLang="zh-CN" sz="1600" i="0" dirty="0">
                <a:latin typeface="+mn-lt"/>
                <a:ea typeface="微软雅黑" pitchFamily="34" charset="-122"/>
              </a:rPr>
              <a:t>DataNodes</a:t>
            </a:r>
            <a:r>
              <a:rPr lang="zh-CN" altLang="en-US" sz="1600" i="0" dirty="0">
                <a:latin typeface="+mn-lt"/>
                <a:ea typeface="微软雅黑" pitchFamily="34" charset="-122"/>
              </a:rPr>
              <a:t>的样本集合，记为：</a:t>
            </a:r>
            <a:r>
              <a:rPr lang="en-US" altLang="zh-CN" sz="1600" i="0" dirty="0"/>
              <a:t>DN = {dn</a:t>
            </a:r>
            <a:r>
              <a:rPr lang="en-US" altLang="zh-CN" sz="1600" i="0" baseline="-25000" dirty="0"/>
              <a:t>1</a:t>
            </a:r>
            <a:r>
              <a:rPr lang="en-US" altLang="zh-CN" sz="1600" i="0" dirty="0"/>
              <a:t>, dn</a:t>
            </a:r>
            <a:r>
              <a:rPr lang="en-US" altLang="zh-CN" sz="1600" i="0" baseline="-25000" dirty="0"/>
              <a:t>2</a:t>
            </a:r>
            <a:r>
              <a:rPr lang="en-US" altLang="zh-CN" sz="1600" i="0" dirty="0"/>
              <a:t>, …, </a:t>
            </a:r>
            <a:r>
              <a:rPr lang="en-US" altLang="zh-CN" sz="1600" i="0" dirty="0" err="1"/>
              <a:t>dn</a:t>
            </a:r>
            <a:r>
              <a:rPr lang="en-US" altLang="zh-CN" sz="1600" i="0" baseline="-25000" dirty="0" err="1"/>
              <a:t>n</a:t>
            </a:r>
            <a:r>
              <a:rPr lang="en-US" altLang="zh-CN" sz="1600" i="0" dirty="0"/>
              <a:t>}</a:t>
            </a:r>
          </a:p>
          <a:p>
            <a:pPr marL="285750" indent="-285750" algn="just">
              <a:spcAft>
                <a:spcPts val="600"/>
              </a:spcAft>
              <a:buFont typeface="Wingdings" pitchFamily="2" charset="2"/>
              <a:buChar char="ü"/>
            </a:pPr>
            <a:r>
              <a:rPr lang="zh-CN" altLang="en-US" sz="1600" i="0" dirty="0">
                <a:latin typeface="+mn-lt"/>
                <a:ea typeface="微软雅黑" pitchFamily="34" charset="-122"/>
              </a:rPr>
              <a:t>定义</a:t>
            </a:r>
            <a:r>
              <a:rPr lang="en-US" altLang="zh-CN" sz="1600" i="0" dirty="0">
                <a:latin typeface="+mn-lt"/>
                <a:ea typeface="微软雅黑" pitchFamily="34" charset="-122"/>
              </a:rPr>
              <a:t>2</a:t>
            </a:r>
            <a:r>
              <a:rPr lang="zh-CN" altLang="en-US" sz="1600" i="0" dirty="0">
                <a:latin typeface="+mn-lt"/>
                <a:ea typeface="微软雅黑" pitchFamily="34" charset="-122"/>
              </a:rPr>
              <a:t>：</a:t>
            </a:r>
            <a:r>
              <a:rPr lang="zh-CN" altLang="en-US" sz="1600" b="1" i="0" dirty="0">
                <a:latin typeface="+mn-lt"/>
                <a:ea typeface="微软雅黑" pitchFamily="34" charset="-122"/>
              </a:rPr>
              <a:t>节点性能指标集合</a:t>
            </a:r>
            <a:r>
              <a:rPr lang="zh-CN" altLang="en-US" sz="1600" i="0" dirty="0">
                <a:latin typeface="+mn-lt"/>
                <a:ea typeface="微软雅黑" pitchFamily="34" charset="-122"/>
              </a:rPr>
              <a:t>。</a:t>
            </a:r>
            <a:r>
              <a:rPr lang="zh-CN" altLang="zh-CN" sz="1600" i="0" dirty="0">
                <a:latin typeface="+mn-lt"/>
                <a:ea typeface="微软雅黑" pitchFamily="34" charset="-122"/>
              </a:rPr>
              <a:t>每个节点样本</a:t>
            </a:r>
            <a:r>
              <a:rPr lang="en-US" altLang="zh-CN" sz="1600" i="0" dirty="0" err="1">
                <a:latin typeface="+mn-lt"/>
                <a:ea typeface="微软雅黑" pitchFamily="34" charset="-122"/>
              </a:rPr>
              <a:t>dn</a:t>
            </a:r>
            <a:r>
              <a:rPr lang="en-US" altLang="zh-CN" sz="1600" i="0" baseline="-25000" dirty="0" err="1">
                <a:latin typeface="+mn-lt"/>
                <a:ea typeface="微软雅黑" pitchFamily="34" charset="-122"/>
              </a:rPr>
              <a:t>i</a:t>
            </a:r>
            <a:r>
              <a:rPr lang="zh-CN" altLang="zh-CN" sz="1600" i="0" dirty="0">
                <a:latin typeface="+mn-lt"/>
                <a:ea typeface="微软雅黑" pitchFamily="34" charset="-122"/>
              </a:rPr>
              <a:t>具有</a:t>
            </a:r>
            <a:r>
              <a:rPr lang="en-US" altLang="zh-CN" sz="1600" i="0" dirty="0">
                <a:latin typeface="+mn-lt"/>
                <a:ea typeface="微软雅黑" pitchFamily="34" charset="-122"/>
              </a:rPr>
              <a:t>m</a:t>
            </a:r>
            <a:r>
              <a:rPr lang="zh-CN" altLang="zh-CN" sz="1600" i="0" dirty="0">
                <a:latin typeface="+mn-lt"/>
                <a:ea typeface="微软雅黑" pitchFamily="34" charset="-122"/>
              </a:rPr>
              <a:t>个性能指标（包括</a:t>
            </a:r>
            <a:r>
              <a:rPr lang="en-US" altLang="zh-CN" sz="1600" i="0" dirty="0">
                <a:latin typeface="+mn-lt"/>
                <a:ea typeface="微软雅黑" pitchFamily="34" charset="-122"/>
              </a:rPr>
              <a:t>CPU</a:t>
            </a:r>
            <a:r>
              <a:rPr lang="zh-CN" altLang="zh-CN" sz="1600" i="0" dirty="0">
                <a:latin typeface="+mn-lt"/>
                <a:ea typeface="微软雅黑" pitchFamily="34" charset="-122"/>
              </a:rPr>
              <a:t>处理能力、内存大小以及挂载磁盘对应的</a:t>
            </a:r>
            <a:r>
              <a:rPr lang="en-US" altLang="zh-CN" sz="1600" i="0" dirty="0">
                <a:latin typeface="+mn-lt"/>
                <a:ea typeface="微软雅黑" pitchFamily="34" charset="-122"/>
              </a:rPr>
              <a:t>IOPS</a:t>
            </a:r>
            <a:r>
              <a:rPr lang="zh-CN" altLang="zh-CN" sz="1600" i="0" dirty="0">
                <a:latin typeface="+mn-lt"/>
                <a:ea typeface="微软雅黑" pitchFamily="34" charset="-122"/>
              </a:rPr>
              <a:t>等）</a:t>
            </a:r>
            <a:r>
              <a:rPr lang="zh-CN" altLang="en-US" sz="1600" i="0" dirty="0">
                <a:latin typeface="+mn-lt"/>
                <a:ea typeface="微软雅黑" pitchFamily="34" charset="-122"/>
              </a:rPr>
              <a:t>，记为：</a:t>
            </a:r>
            <a:r>
              <a:rPr lang="en-US" altLang="zh-CN" sz="1600" i="0" dirty="0">
                <a:latin typeface="+mn-lt"/>
              </a:rPr>
              <a:t>PF={pf</a:t>
            </a:r>
            <a:r>
              <a:rPr lang="en-US" altLang="zh-CN" sz="1600" i="0" baseline="-25000" dirty="0">
                <a:latin typeface="+mn-lt"/>
              </a:rPr>
              <a:t>1</a:t>
            </a:r>
            <a:r>
              <a:rPr lang="en-US" altLang="zh-CN" sz="1600" i="0" dirty="0">
                <a:latin typeface="+mn-lt"/>
              </a:rPr>
              <a:t>, pf</a:t>
            </a:r>
            <a:r>
              <a:rPr lang="en-US" altLang="zh-CN" sz="1600" i="0" baseline="-25000" dirty="0">
                <a:latin typeface="+mn-lt"/>
              </a:rPr>
              <a:t>2</a:t>
            </a:r>
            <a:r>
              <a:rPr lang="en-US" altLang="zh-CN" sz="1600" i="0" dirty="0">
                <a:latin typeface="+mn-lt"/>
              </a:rPr>
              <a:t>,</a:t>
            </a:r>
            <a:r>
              <a:rPr lang="zh-CN" altLang="zh-CN" sz="1600" i="0" dirty="0">
                <a:latin typeface="+mn-lt"/>
              </a:rPr>
              <a:t>…</a:t>
            </a:r>
            <a:r>
              <a:rPr lang="en-US" altLang="zh-CN" sz="1600" i="0" dirty="0">
                <a:latin typeface="+mn-lt"/>
              </a:rPr>
              <a:t>, </a:t>
            </a:r>
            <a:r>
              <a:rPr lang="en-US" altLang="zh-CN" sz="1600" i="0" dirty="0" err="1">
                <a:latin typeface="+mn-lt"/>
              </a:rPr>
              <a:t>pf</a:t>
            </a:r>
            <a:r>
              <a:rPr lang="en-US" altLang="zh-CN" sz="1600" i="0" baseline="-25000" dirty="0" err="1">
                <a:latin typeface="+mn-lt"/>
              </a:rPr>
              <a:t>m</a:t>
            </a:r>
            <a:r>
              <a:rPr lang="en-US" altLang="zh-CN" sz="1600" i="0" dirty="0">
                <a:latin typeface="+mn-lt"/>
              </a:rPr>
              <a:t>}</a:t>
            </a:r>
            <a:endParaRPr lang="en-US" altLang="zh-CN" sz="1600" i="0" dirty="0">
              <a:latin typeface="+mn-lt"/>
              <a:ea typeface="微软雅黑" pitchFamily="34" charset="-122"/>
            </a:endParaRPr>
          </a:p>
          <a:p>
            <a:pPr marL="285750" indent="-285750" algn="just">
              <a:spcAft>
                <a:spcPts val="600"/>
              </a:spcAft>
              <a:buFont typeface="Wingdings" pitchFamily="2" charset="2"/>
              <a:buChar char="ü"/>
            </a:pPr>
            <a:r>
              <a:rPr lang="zh-CN" altLang="en-US" sz="1600" i="0" dirty="0">
                <a:latin typeface="+mn-lt"/>
                <a:ea typeface="微软雅黑" pitchFamily="34" charset="-122"/>
              </a:rPr>
              <a:t>定义</a:t>
            </a:r>
            <a:r>
              <a:rPr lang="en-US" altLang="zh-CN" sz="1600" i="0" dirty="0">
                <a:latin typeface="+mn-lt"/>
                <a:ea typeface="微软雅黑" pitchFamily="34" charset="-122"/>
              </a:rPr>
              <a:t>3</a:t>
            </a:r>
            <a:r>
              <a:rPr lang="zh-CN" altLang="en-US" sz="1600" i="0" dirty="0">
                <a:latin typeface="+mn-lt"/>
                <a:ea typeface="微软雅黑" pitchFamily="34" charset="-122"/>
              </a:rPr>
              <a:t>：</a:t>
            </a:r>
            <a:r>
              <a:rPr lang="zh-CN" altLang="en-US" sz="1600" b="1" i="0" dirty="0">
                <a:latin typeface="+mn-lt"/>
                <a:ea typeface="微软雅黑" pitchFamily="34" charset="-122"/>
              </a:rPr>
              <a:t>关系矩阵</a:t>
            </a:r>
            <a:r>
              <a:rPr lang="zh-CN" altLang="en-US" sz="1600" i="0" dirty="0">
                <a:latin typeface="+mn-lt"/>
                <a:ea typeface="微软雅黑" pitchFamily="34" charset="-122"/>
              </a:rPr>
              <a:t>。</a:t>
            </a:r>
            <a:r>
              <a:rPr lang="zh-CN" altLang="zh-CN" sz="1600" i="0" dirty="0">
                <a:latin typeface="+mn-lt"/>
                <a:ea typeface="微软雅黑" pitchFamily="34" charset="-122"/>
              </a:rPr>
              <a:t>第</a:t>
            </a:r>
            <a:r>
              <a:rPr lang="en-US" altLang="zh-CN" sz="1600" i="0" dirty="0" err="1">
                <a:latin typeface="+mn-lt"/>
                <a:ea typeface="微软雅黑" pitchFamily="34" charset="-122"/>
              </a:rPr>
              <a:t>i</a:t>
            </a:r>
            <a:r>
              <a:rPr lang="zh-CN" altLang="zh-CN" sz="1600" i="0" dirty="0">
                <a:latin typeface="+mn-lt"/>
                <a:ea typeface="微软雅黑" pitchFamily="34" charset="-122"/>
              </a:rPr>
              <a:t>个集群节点</a:t>
            </a:r>
            <a:r>
              <a:rPr lang="en-US" altLang="zh-CN" sz="1600" i="0" dirty="0" err="1">
                <a:latin typeface="+mn-lt"/>
                <a:ea typeface="微软雅黑" pitchFamily="34" charset="-122"/>
              </a:rPr>
              <a:t>dn</a:t>
            </a:r>
            <a:r>
              <a:rPr lang="en-US" altLang="zh-CN" sz="1600" i="0" baseline="-25000" dirty="0" err="1">
                <a:latin typeface="+mn-lt"/>
                <a:ea typeface="微软雅黑" pitchFamily="34" charset="-122"/>
              </a:rPr>
              <a:t>i</a:t>
            </a:r>
            <a:r>
              <a:rPr lang="zh-CN" altLang="zh-CN" sz="1600" i="0" dirty="0">
                <a:latin typeface="+mn-lt"/>
                <a:ea typeface="微软雅黑" pitchFamily="34" charset="-122"/>
              </a:rPr>
              <a:t>的第</a:t>
            </a:r>
            <a:r>
              <a:rPr lang="en-US" altLang="zh-CN" sz="1600" i="0" dirty="0">
                <a:latin typeface="+mn-lt"/>
                <a:ea typeface="微软雅黑" pitchFamily="34" charset="-122"/>
              </a:rPr>
              <a:t>j</a:t>
            </a:r>
            <a:r>
              <a:rPr lang="zh-CN" altLang="zh-CN" sz="1600" i="0" dirty="0">
                <a:latin typeface="+mn-lt"/>
                <a:ea typeface="微软雅黑" pitchFamily="34" charset="-122"/>
              </a:rPr>
              <a:t>个指标</a:t>
            </a:r>
            <a:r>
              <a:rPr lang="en-US" altLang="zh-CN" sz="1600" i="0" dirty="0" err="1">
                <a:latin typeface="+mn-lt"/>
                <a:ea typeface="微软雅黑" pitchFamily="34" charset="-122"/>
              </a:rPr>
              <a:t>pf</a:t>
            </a:r>
            <a:r>
              <a:rPr lang="en-US" altLang="zh-CN" sz="1600" i="0" baseline="-25000" dirty="0" err="1">
                <a:latin typeface="+mn-lt"/>
                <a:ea typeface="微软雅黑" pitchFamily="34" charset="-122"/>
              </a:rPr>
              <a:t>j</a:t>
            </a:r>
            <a:r>
              <a:rPr lang="zh-CN" altLang="zh-CN" sz="1600" i="0" dirty="0">
                <a:latin typeface="+mn-lt"/>
                <a:ea typeface="微软雅黑" pitchFamily="34" charset="-122"/>
              </a:rPr>
              <a:t>就可以用</a:t>
            </a:r>
            <a:r>
              <a:rPr lang="en-US" altLang="zh-CN" sz="1600" i="0" dirty="0" err="1"/>
              <a:t>x</a:t>
            </a:r>
            <a:r>
              <a:rPr lang="en-US" altLang="zh-CN" sz="1600" i="0" baseline="-25000" dirty="0" err="1"/>
              <a:t>ij</a:t>
            </a:r>
            <a:r>
              <a:rPr lang="en-US" altLang="zh-CN" sz="1600" i="0" dirty="0">
                <a:latin typeface="+mn-lt"/>
                <a:ea typeface="微软雅黑" pitchFamily="34" charset="-122"/>
              </a:rPr>
              <a:t>=</a:t>
            </a:r>
            <a:r>
              <a:rPr lang="en-US" altLang="zh-CN" sz="1600" i="0" dirty="0" err="1">
                <a:ea typeface="微软雅黑" pitchFamily="34" charset="-122"/>
              </a:rPr>
              <a:t>dn</a:t>
            </a:r>
            <a:r>
              <a:rPr lang="en-US" altLang="zh-CN" sz="1600" i="0" baseline="-25000" dirty="0" err="1">
                <a:ea typeface="微软雅黑" pitchFamily="34" charset="-122"/>
              </a:rPr>
              <a:t>i</a:t>
            </a:r>
            <a:r>
              <a:rPr lang="zh-CN" altLang="en-US" sz="1600" i="0" dirty="0">
                <a:latin typeface="+mn-lt"/>
                <a:ea typeface="微软雅黑" pitchFamily="34" charset="-122"/>
                <a:sym typeface="Wingdings 2"/>
              </a:rPr>
              <a:t></a:t>
            </a:r>
            <a:r>
              <a:rPr lang="en-US" altLang="zh-CN" sz="1600" i="0" dirty="0" err="1">
                <a:ea typeface="微软雅黑" pitchFamily="34" charset="-122"/>
              </a:rPr>
              <a:t>pf</a:t>
            </a:r>
            <a:r>
              <a:rPr lang="en-US" altLang="zh-CN" sz="1600" i="0" baseline="-25000" dirty="0" err="1">
                <a:ea typeface="微软雅黑" pitchFamily="34" charset="-122"/>
              </a:rPr>
              <a:t>j</a:t>
            </a:r>
            <a:r>
              <a:rPr lang="zh-CN" altLang="zh-CN" sz="1600" i="0" dirty="0">
                <a:latin typeface="+mn-lt"/>
                <a:ea typeface="微软雅黑" pitchFamily="34" charset="-122"/>
              </a:rPr>
              <a:t>进行量化，从而可以获得关于</a:t>
            </a:r>
            <a:r>
              <a:rPr lang="en-US" altLang="zh-CN" sz="1600" i="0" dirty="0">
                <a:latin typeface="+mn-lt"/>
                <a:ea typeface="微软雅黑" pitchFamily="34" charset="-122"/>
              </a:rPr>
              <a:t>n</a:t>
            </a:r>
            <a:r>
              <a:rPr lang="zh-CN" altLang="zh-CN" sz="1600" i="0" dirty="0">
                <a:latin typeface="+mn-lt"/>
                <a:ea typeface="微软雅黑" pitchFamily="34" charset="-122"/>
              </a:rPr>
              <a:t>个节点性能参数的关系矩阵</a:t>
            </a:r>
            <a:r>
              <a:rPr lang="zh-CN" altLang="en-US" sz="1600" i="0" dirty="0">
                <a:latin typeface="+mn-lt"/>
                <a:ea typeface="微软雅黑" pitchFamily="34" charset="-122"/>
              </a:rPr>
              <a:t>，记为：</a:t>
            </a:r>
            <a:r>
              <a:rPr lang="en-US" altLang="zh-CN" sz="1600" i="0" dirty="0"/>
              <a:t>X=DN</a:t>
            </a:r>
            <a:r>
              <a:rPr lang="en-US" altLang="zh-CN" sz="1600" i="0" dirty="0">
                <a:sym typeface="Wingdings 2"/>
              </a:rPr>
              <a:t></a:t>
            </a:r>
            <a:r>
              <a:rPr lang="en-US" altLang="zh-CN" sz="1600" i="0" dirty="0"/>
              <a:t>PF=(</a:t>
            </a:r>
            <a:r>
              <a:rPr lang="en-US" altLang="zh-CN" sz="1600" i="0" dirty="0" err="1"/>
              <a:t>x</a:t>
            </a:r>
            <a:r>
              <a:rPr lang="en-US" altLang="zh-CN" sz="1600" i="0" baseline="-25000" dirty="0" err="1"/>
              <a:t>ij</a:t>
            </a:r>
            <a:r>
              <a:rPr lang="en-US" altLang="zh-CN" sz="1600" i="0" dirty="0"/>
              <a:t>)</a:t>
            </a:r>
            <a:r>
              <a:rPr lang="en-US" altLang="zh-CN" sz="1600" i="0" baseline="-25000" dirty="0" err="1"/>
              <a:t>n</a:t>
            </a:r>
            <a:r>
              <a:rPr lang="en-US" altLang="zh-CN" sz="1600" i="0" baseline="-25000" dirty="0" err="1">
                <a:sym typeface="Wingdings 2"/>
              </a:rPr>
              <a:t></a:t>
            </a:r>
            <a:r>
              <a:rPr lang="en-US" altLang="zh-CN" sz="1600" i="0" baseline="-25000" dirty="0" err="1"/>
              <a:t>m</a:t>
            </a:r>
            <a:endParaRPr lang="zh-CN" altLang="en-US" sz="1600" i="0" dirty="0">
              <a:latin typeface="+mn-lt"/>
              <a:ea typeface="微软雅黑" pitchFamily="34" charset="-122"/>
            </a:endParaRPr>
          </a:p>
        </p:txBody>
      </p:sp>
      <p:sp>
        <p:nvSpPr>
          <p:cNvPr id="17" name="圆角矩形 16"/>
          <p:cNvSpPr/>
          <p:nvPr/>
        </p:nvSpPr>
        <p:spPr bwMode="auto">
          <a:xfrm>
            <a:off x="251520" y="2492896"/>
            <a:ext cx="8568952" cy="1857112"/>
          </a:xfrm>
          <a:prstGeom prst="roundRect">
            <a:avLst>
              <a:gd name="adj" fmla="val 7364"/>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val="2629011863"/>
              </p:ext>
            </p:extLst>
          </p:nvPr>
        </p:nvGraphicFramePr>
        <p:xfrm>
          <a:off x="1331638" y="2492896"/>
          <a:ext cx="7056786" cy="2225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gridCol w="1176131">
                  <a:extLst>
                    <a:ext uri="{9D8B030D-6E8A-4147-A177-3AD203B41FA5}">
                      <a16:colId xmlns:a16="http://schemas.microsoft.com/office/drawing/2014/main" val="20003"/>
                    </a:ext>
                  </a:extLst>
                </a:gridCol>
                <a:gridCol w="1176131">
                  <a:extLst>
                    <a:ext uri="{9D8B030D-6E8A-4147-A177-3AD203B41FA5}">
                      <a16:colId xmlns:a16="http://schemas.microsoft.com/office/drawing/2014/main" val="20004"/>
                    </a:ext>
                  </a:extLst>
                </a:gridCol>
                <a:gridCol w="1176131">
                  <a:extLst>
                    <a:ext uri="{9D8B030D-6E8A-4147-A177-3AD203B41FA5}">
                      <a16:colId xmlns:a16="http://schemas.microsoft.com/office/drawing/2014/main" val="20005"/>
                    </a:ext>
                  </a:extLst>
                </a:gridCol>
              </a:tblGrid>
              <a:tr h="370840">
                <a:tc>
                  <a:txBody>
                    <a:bodyPr/>
                    <a:lstStyle/>
                    <a:p>
                      <a:pPr algn="ctr"/>
                      <a:r>
                        <a:rPr lang="en-US" altLang="zh-CN" dirty="0">
                          <a:solidFill>
                            <a:schemeClr val="tx1"/>
                          </a:solidFill>
                          <a:latin typeface="Times New Roman" pitchFamily="18" charset="0"/>
                          <a:cs typeface="Times New Roman" pitchFamily="18" charset="0"/>
                        </a:rPr>
                        <a:t>X</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latin typeface="Times New Roman" pitchFamily="18" charset="0"/>
                          <a:cs typeface="Times New Roman" pitchFamily="18" charset="0"/>
                        </a:rPr>
                        <a:t>CPU</a:t>
                      </a:r>
                      <a:endParaRPr lang="zh-CN" alt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latin typeface="Times New Roman" pitchFamily="18" charset="0"/>
                          <a:cs typeface="Times New Roman" pitchFamily="18" charset="0"/>
                        </a:rPr>
                        <a:t>Cores</a:t>
                      </a:r>
                      <a:endParaRPr lang="zh-CN" alt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latin typeface="Times New Roman" pitchFamily="18" charset="0"/>
                          <a:cs typeface="Times New Roman" pitchFamily="18" charset="0"/>
                        </a:rPr>
                        <a:t>RAM</a:t>
                      </a:r>
                      <a:endParaRPr lang="zh-CN" alt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latin typeface="Times New Roman" pitchFamily="18" charset="0"/>
                          <a:cs typeface="Times New Roman" pitchFamily="18" charset="0"/>
                        </a:rPr>
                        <a:t>IOPS</a:t>
                      </a:r>
                      <a:endParaRPr lang="zh-CN" alt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latin typeface="Times New Roman" pitchFamily="18" charset="0"/>
                          <a:cs typeface="Times New Roman" pitchFamily="18" charset="0"/>
                        </a:rPr>
                        <a:t>Capacity</a:t>
                      </a:r>
                      <a:endParaRPr lang="zh-CN" altLang="en-US"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70840">
                <a:tc>
                  <a:txBody>
                    <a:bodyPr/>
                    <a:lstStyle/>
                    <a:p>
                      <a:pPr algn="ctr"/>
                      <a:r>
                        <a:rPr lang="en-US" altLang="zh-CN" dirty="0">
                          <a:solidFill>
                            <a:schemeClr val="bg1"/>
                          </a:solidFill>
                          <a:latin typeface="Times New Roman" pitchFamily="18" charset="0"/>
                          <a:cs typeface="Times New Roman" pitchFamily="18" charset="0"/>
                        </a:rPr>
                        <a:t>dn</a:t>
                      </a:r>
                      <a:r>
                        <a:rPr lang="en-US" altLang="zh-CN" baseline="-25000" dirty="0">
                          <a:solidFill>
                            <a:schemeClr val="bg1"/>
                          </a:solidFill>
                          <a:latin typeface="Times New Roman" pitchFamily="18" charset="0"/>
                          <a:cs typeface="Times New Roman" pitchFamily="18" charset="0"/>
                        </a:rPr>
                        <a:t>1</a:t>
                      </a:r>
                      <a:endParaRPr lang="zh-CN" altLang="en-US" baseline="-25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solidFill>
                            <a:schemeClr val="tx1"/>
                          </a:solidFill>
                          <a:latin typeface="Times New Roman" pitchFamily="18" charset="0"/>
                          <a:cs typeface="Times New Roman" pitchFamily="18" charset="0"/>
                        </a:rPr>
                        <a:t>2.66</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6</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24</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70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2000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370840">
                <a:tc>
                  <a:txBody>
                    <a:bodyPr/>
                    <a:lstStyle/>
                    <a:p>
                      <a:pPr algn="ctr"/>
                      <a:r>
                        <a:rPr lang="en-US" altLang="zh-CN" dirty="0">
                          <a:solidFill>
                            <a:schemeClr val="bg1"/>
                          </a:solidFill>
                          <a:latin typeface="Times New Roman" pitchFamily="18" charset="0"/>
                          <a:cs typeface="Times New Roman" pitchFamily="18" charset="0"/>
                        </a:rPr>
                        <a:t>dn</a:t>
                      </a:r>
                      <a:r>
                        <a:rPr lang="en-US" altLang="zh-CN" baseline="-25000" dirty="0">
                          <a:solidFill>
                            <a:schemeClr val="bg1"/>
                          </a:solidFill>
                          <a:latin typeface="Times New Roman" pitchFamily="18" charset="0"/>
                          <a:cs typeface="Times New Roman" pitchFamily="18" charset="0"/>
                        </a:rPr>
                        <a:t>2</a:t>
                      </a:r>
                      <a:endParaRPr lang="zh-CN" altLang="en-US" baseline="-25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solidFill>
                            <a:schemeClr val="tx1"/>
                          </a:solidFill>
                          <a:latin typeface="Times New Roman" pitchFamily="18" charset="0"/>
                          <a:cs typeface="Times New Roman" pitchFamily="18" charset="0"/>
                        </a:rPr>
                        <a:t>2.66</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6</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64</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100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1000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370840">
                <a:tc>
                  <a:txBody>
                    <a:bodyPr/>
                    <a:lstStyle/>
                    <a:p>
                      <a:pPr algn="ctr"/>
                      <a:r>
                        <a:rPr lang="en-US" altLang="zh-CN" dirty="0">
                          <a:solidFill>
                            <a:schemeClr val="bg1"/>
                          </a:solidFill>
                          <a:latin typeface="Times New Roman" pitchFamily="18" charset="0"/>
                          <a:cs typeface="Times New Roman" pitchFamily="18" charset="0"/>
                        </a:rPr>
                        <a:t>dn</a:t>
                      </a:r>
                      <a:r>
                        <a:rPr lang="en-US" altLang="zh-CN" baseline="-25000" dirty="0">
                          <a:solidFill>
                            <a:schemeClr val="bg1"/>
                          </a:solidFill>
                          <a:latin typeface="Times New Roman" pitchFamily="18" charset="0"/>
                          <a:cs typeface="Times New Roman" pitchFamily="18" charset="0"/>
                        </a:rPr>
                        <a:t>3</a:t>
                      </a:r>
                      <a:endParaRPr lang="zh-CN" altLang="en-US" baseline="-25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solidFill>
                            <a:schemeClr val="tx1"/>
                          </a:solidFill>
                          <a:latin typeface="Times New Roman" pitchFamily="18" charset="0"/>
                          <a:cs typeface="Times New Roman" pitchFamily="18" charset="0"/>
                        </a:rPr>
                        <a:t>2.66</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12</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256</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1000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130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370840">
                <a:tc>
                  <a:txBody>
                    <a:bodyPr/>
                    <a:lstStyle/>
                    <a:p>
                      <a:pPr algn="ctr"/>
                      <a:r>
                        <a:rPr lang="en-US" altLang="zh-CN" baseline="0" dirty="0">
                          <a:solidFill>
                            <a:schemeClr val="bg1"/>
                          </a:solidFill>
                          <a:latin typeface="Times New Roman" pitchFamily="18" charset="0"/>
                          <a:cs typeface="Times New Roman" pitchFamily="18" charset="0"/>
                        </a:rPr>
                        <a:t>…</a:t>
                      </a:r>
                      <a:endParaRPr lang="zh-CN" altLang="en-US" baseline="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baseline="0"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baseline="0"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baseline="0"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baseline="0"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baseline="0"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4"/>
                  </a:ext>
                </a:extLst>
              </a:tr>
              <a:tr h="370840">
                <a:tc>
                  <a:txBody>
                    <a:bodyPr/>
                    <a:lstStyle/>
                    <a:p>
                      <a:pPr algn="ctr"/>
                      <a:r>
                        <a:rPr lang="en-US" altLang="zh-CN" baseline="0" dirty="0" err="1">
                          <a:solidFill>
                            <a:schemeClr val="bg1"/>
                          </a:solidFill>
                          <a:latin typeface="Times New Roman" pitchFamily="18" charset="0"/>
                          <a:cs typeface="Times New Roman" pitchFamily="18" charset="0"/>
                        </a:rPr>
                        <a:t>dn</a:t>
                      </a:r>
                      <a:r>
                        <a:rPr lang="en-US" altLang="zh-CN" baseline="-25000" dirty="0" err="1">
                          <a:solidFill>
                            <a:schemeClr val="bg1"/>
                          </a:solidFill>
                          <a:latin typeface="Times New Roman" pitchFamily="18" charset="0"/>
                          <a:cs typeface="Times New Roman" pitchFamily="18" charset="0"/>
                        </a:rPr>
                        <a:t>n</a:t>
                      </a:r>
                      <a:endParaRPr lang="zh-CN" altLang="en-US" baseline="-25000"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altLang="zh-CN" dirty="0">
                          <a:solidFill>
                            <a:schemeClr val="tx1"/>
                          </a:solidFill>
                          <a:latin typeface="Times New Roman" pitchFamily="18" charset="0"/>
                          <a:cs typeface="Times New Roman" pitchFamily="18" charset="0"/>
                        </a:rPr>
                        <a:t>2.70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8</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64</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150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ltLang="zh-CN" dirty="0">
                          <a:solidFill>
                            <a:schemeClr val="tx1"/>
                          </a:solidFill>
                          <a:latin typeface="Times New Roman" pitchFamily="18" charset="0"/>
                          <a:cs typeface="Times New Roman" pitchFamily="18" charset="0"/>
                        </a:rPr>
                        <a:t>1000</a:t>
                      </a:r>
                      <a:endParaRPr lang="zh-CN" altLang="en-US"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5"/>
                  </a:ext>
                </a:extLst>
              </a:tr>
            </a:tbl>
          </a:graphicData>
        </a:graphic>
      </p:graphicFrame>
      <p:sp>
        <p:nvSpPr>
          <p:cNvPr id="19" name="TextBox 18"/>
          <p:cNvSpPr txBox="1"/>
          <p:nvPr/>
        </p:nvSpPr>
        <p:spPr>
          <a:xfrm>
            <a:off x="467544" y="4797152"/>
            <a:ext cx="8064896" cy="461665"/>
          </a:xfrm>
          <a:prstGeom prst="rect">
            <a:avLst/>
          </a:prstGeom>
          <a:noFill/>
        </p:spPr>
        <p:txBody>
          <a:bodyPr wrap="square" rtlCol="0">
            <a:spAutoFit/>
          </a:bodyPr>
          <a:lstStyle>
            <a:defPPr>
              <a:defRPr lang="zh-CN"/>
            </a:defPPr>
            <a:lvl1pPr>
              <a:defRPr i="0">
                <a:latin typeface="+mn-lt"/>
                <a:ea typeface="微软雅黑" pitchFamily="34" charset="-122"/>
              </a:defRPr>
            </a:lvl1pPr>
          </a:lstStyle>
          <a:p>
            <a:pPr marL="285750" indent="-285750" algn="just">
              <a:spcAft>
                <a:spcPts val="600"/>
              </a:spcAft>
              <a:buFont typeface="Wingdings" pitchFamily="2" charset="2"/>
              <a:buChar char="n"/>
            </a:pPr>
            <a:r>
              <a:rPr lang="zh-CN" altLang="en-US" sz="2400" b="1" dirty="0"/>
              <a:t>步骤</a:t>
            </a:r>
            <a:r>
              <a:rPr lang="zh-CN" altLang="en-US" b="1" dirty="0"/>
              <a:t>：</a:t>
            </a:r>
            <a:endParaRPr lang="en-US" altLang="zh-CN" b="1" dirty="0"/>
          </a:p>
        </p:txBody>
      </p:sp>
      <p:grpSp>
        <p:nvGrpSpPr>
          <p:cNvPr id="20" name="组合 19"/>
          <p:cNvGrpSpPr/>
          <p:nvPr/>
        </p:nvGrpSpPr>
        <p:grpSpPr>
          <a:xfrm>
            <a:off x="3183256" y="4870812"/>
            <a:ext cx="5129293" cy="1222484"/>
            <a:chOff x="285807" y="4011538"/>
            <a:chExt cx="6490028" cy="1793726"/>
          </a:xfrm>
        </p:grpSpPr>
        <p:sp>
          <p:nvSpPr>
            <p:cNvPr id="21" name="圆角矩形 20"/>
            <p:cNvSpPr/>
            <p:nvPr/>
          </p:nvSpPr>
          <p:spPr>
            <a:xfrm>
              <a:off x="457200" y="4011538"/>
              <a:ext cx="6318635" cy="1793726"/>
            </a:xfrm>
            <a:prstGeom prst="roundRect">
              <a:avLst>
                <a:gd name="adj" fmla="val 902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798850017"/>
                </p:ext>
              </p:extLst>
            </p:nvPr>
          </p:nvGraphicFramePr>
          <p:xfrm>
            <a:off x="640712" y="4083546"/>
            <a:ext cx="1339000" cy="768685"/>
          </p:xfrm>
          <a:graphic>
            <a:graphicData uri="http://schemas.openxmlformats.org/presentationml/2006/ole">
              <mc:AlternateContent xmlns:mc="http://schemas.openxmlformats.org/markup-compatibility/2006">
                <mc:Choice xmlns:v="urn:schemas-microsoft-com:vml" Requires="v">
                  <p:oleObj spid="_x0000_s54697" name="Equation" r:id="rId3" imgW="685800" imgH="393480" progId="Equation.DSMT4">
                    <p:embed/>
                  </p:oleObj>
                </mc:Choice>
                <mc:Fallback>
                  <p:oleObj name="Equation" r:id="rId3" imgW="685800" imgH="393480" progId="Equation.DSMT4">
                    <p:embed/>
                    <p:pic>
                      <p:nvPicPr>
                        <p:cNvPr id="0" name=""/>
                        <p:cNvPicPr/>
                        <p:nvPr/>
                      </p:nvPicPr>
                      <p:blipFill>
                        <a:blip r:embed="rId4"/>
                        <a:stretch>
                          <a:fillRect/>
                        </a:stretch>
                      </p:blipFill>
                      <p:spPr>
                        <a:xfrm>
                          <a:off x="640712" y="4083546"/>
                          <a:ext cx="1339000" cy="76868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429069264"/>
                </p:ext>
              </p:extLst>
            </p:nvPr>
          </p:nvGraphicFramePr>
          <p:xfrm>
            <a:off x="611560" y="4947642"/>
            <a:ext cx="2237810" cy="785614"/>
          </p:xfrm>
          <a:graphic>
            <a:graphicData uri="http://schemas.openxmlformats.org/presentationml/2006/ole">
              <mc:AlternateContent xmlns:mc="http://schemas.openxmlformats.org/markup-compatibility/2006">
                <mc:Choice xmlns:v="urn:schemas-microsoft-com:vml" Requires="v">
                  <p:oleObj spid="_x0000_s54698" name="Equation" r:id="rId5" imgW="1193760" imgH="419040" progId="Equation.DSMT4">
                    <p:embed/>
                  </p:oleObj>
                </mc:Choice>
                <mc:Fallback>
                  <p:oleObj name="Equation" r:id="rId5" imgW="1193760" imgH="419040" progId="Equation.DSMT4">
                    <p:embed/>
                    <p:pic>
                      <p:nvPicPr>
                        <p:cNvPr id="0" name=""/>
                        <p:cNvPicPr/>
                        <p:nvPr/>
                      </p:nvPicPr>
                      <p:blipFill>
                        <a:blip r:embed="rId6"/>
                        <a:stretch>
                          <a:fillRect/>
                        </a:stretch>
                      </p:blipFill>
                      <p:spPr>
                        <a:xfrm>
                          <a:off x="611560" y="4947642"/>
                          <a:ext cx="2237810" cy="785614"/>
                        </a:xfrm>
                        <a:prstGeom prst="rect">
                          <a:avLst/>
                        </a:prstGeom>
                      </p:spPr>
                    </p:pic>
                  </p:oleObj>
                </mc:Fallback>
              </mc:AlternateContent>
            </a:graphicData>
          </a:graphic>
        </p:graphicFrame>
        <p:sp>
          <p:nvSpPr>
            <p:cNvPr id="24" name="右大括号 23"/>
            <p:cNvSpPr/>
            <p:nvPr/>
          </p:nvSpPr>
          <p:spPr>
            <a:xfrm>
              <a:off x="2915816" y="4227562"/>
              <a:ext cx="216024" cy="1440160"/>
            </a:xfrm>
            <a:prstGeom prst="rightBrace">
              <a:avLst>
                <a:gd name="adj1" fmla="val 65477"/>
                <a:gd name="adj2" fmla="val 4873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022392980"/>
                </p:ext>
              </p:extLst>
            </p:nvPr>
          </p:nvGraphicFramePr>
          <p:xfrm>
            <a:off x="3207422" y="4485902"/>
            <a:ext cx="1364578" cy="893178"/>
          </p:xfrm>
          <a:graphic>
            <a:graphicData uri="http://schemas.openxmlformats.org/presentationml/2006/ole">
              <mc:AlternateContent xmlns:mc="http://schemas.openxmlformats.org/markup-compatibility/2006">
                <mc:Choice xmlns:v="urn:schemas-microsoft-com:vml" Requires="v">
                  <p:oleObj spid="_x0000_s54699" name="Equation" r:id="rId7" imgW="698400" imgH="457200" progId="Equation.DSMT4">
                    <p:embed/>
                  </p:oleObj>
                </mc:Choice>
                <mc:Fallback>
                  <p:oleObj name="Equation" r:id="rId7" imgW="698400" imgH="457200" progId="Equation.DSMT4">
                    <p:embed/>
                    <p:pic>
                      <p:nvPicPr>
                        <p:cNvPr id="0" name=""/>
                        <p:cNvPicPr/>
                        <p:nvPr/>
                      </p:nvPicPr>
                      <p:blipFill>
                        <a:blip r:embed="rId8"/>
                        <a:stretch>
                          <a:fillRect/>
                        </a:stretch>
                      </p:blipFill>
                      <p:spPr>
                        <a:xfrm>
                          <a:off x="3207422" y="4485902"/>
                          <a:ext cx="1364578" cy="89317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809578436"/>
                </p:ext>
              </p:extLst>
            </p:nvPr>
          </p:nvGraphicFramePr>
          <p:xfrm>
            <a:off x="5012048" y="4522478"/>
            <a:ext cx="1763787" cy="817365"/>
          </p:xfrm>
          <a:graphic>
            <a:graphicData uri="http://schemas.openxmlformats.org/presentationml/2006/ole">
              <mc:AlternateContent xmlns:mc="http://schemas.openxmlformats.org/markup-compatibility/2006">
                <mc:Choice xmlns:v="urn:schemas-microsoft-com:vml" Requires="v">
                  <p:oleObj spid="_x0000_s54700" name="Equation" r:id="rId9" imgW="1041120" imgH="482400" progId="Equation.DSMT4">
                    <p:embed/>
                  </p:oleObj>
                </mc:Choice>
                <mc:Fallback>
                  <p:oleObj name="Equation" r:id="rId9" imgW="1041120" imgH="482400" progId="Equation.DSMT4">
                    <p:embed/>
                    <p:pic>
                      <p:nvPicPr>
                        <p:cNvPr id="0" name=""/>
                        <p:cNvPicPr/>
                        <p:nvPr/>
                      </p:nvPicPr>
                      <p:blipFill>
                        <a:blip r:embed="rId10"/>
                        <a:stretch>
                          <a:fillRect/>
                        </a:stretch>
                      </p:blipFill>
                      <p:spPr>
                        <a:xfrm>
                          <a:off x="5012048" y="4522478"/>
                          <a:ext cx="1763787" cy="817365"/>
                        </a:xfrm>
                        <a:prstGeom prst="rect">
                          <a:avLst/>
                        </a:prstGeom>
                      </p:spPr>
                    </p:pic>
                  </p:oleObj>
                </mc:Fallback>
              </mc:AlternateContent>
            </a:graphicData>
          </a:graphic>
        </p:graphicFrame>
        <p:sp>
          <p:nvSpPr>
            <p:cNvPr id="27" name="右箭头 26"/>
            <p:cNvSpPr/>
            <p:nvPr/>
          </p:nvSpPr>
          <p:spPr>
            <a:xfrm>
              <a:off x="4590288" y="4723619"/>
              <a:ext cx="360040"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285807" y="4696258"/>
              <a:ext cx="342786" cy="342753"/>
            </a:xfrm>
            <a:prstGeom prst="ellipse">
              <a:avLst/>
            </a:prstGeom>
            <a:solidFill>
              <a:srgbClr val="CC0066"/>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itchFamily="34" charset="0"/>
                  <a:cs typeface="Arial" pitchFamily="34" charset="0"/>
                </a:rPr>
                <a:t>1</a:t>
              </a:r>
              <a:endParaRPr lang="zh-CN" altLang="en-US" b="1" dirty="0">
                <a:latin typeface="Arial" pitchFamily="34" charset="0"/>
                <a:cs typeface="Arial" pitchFamily="34" charset="0"/>
              </a:endParaRPr>
            </a:p>
          </p:txBody>
        </p:sp>
      </p:grpSp>
      <p:grpSp>
        <p:nvGrpSpPr>
          <p:cNvPr id="29" name="组合 28"/>
          <p:cNvGrpSpPr/>
          <p:nvPr/>
        </p:nvGrpSpPr>
        <p:grpSpPr>
          <a:xfrm>
            <a:off x="3183256" y="4870812"/>
            <a:ext cx="5174345" cy="1222484"/>
            <a:chOff x="473240" y="3507482"/>
            <a:chExt cx="6547032" cy="1793726"/>
          </a:xfrm>
        </p:grpSpPr>
        <p:sp>
          <p:nvSpPr>
            <p:cNvPr id="30" name="圆角矩形 29"/>
            <p:cNvSpPr/>
            <p:nvPr/>
          </p:nvSpPr>
          <p:spPr>
            <a:xfrm>
              <a:off x="644633" y="3507482"/>
              <a:ext cx="6375639" cy="1793726"/>
            </a:xfrm>
            <a:prstGeom prst="roundRect">
              <a:avLst>
                <a:gd name="adj" fmla="val 902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4085088" y="4176512"/>
              <a:ext cx="360040"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473240" y="4192202"/>
              <a:ext cx="342786" cy="342753"/>
            </a:xfrm>
            <a:prstGeom prst="ellipse">
              <a:avLst/>
            </a:prstGeom>
            <a:solidFill>
              <a:srgbClr val="CC0066"/>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itchFamily="34" charset="0"/>
                  <a:cs typeface="Arial" pitchFamily="34" charset="0"/>
                </a:rPr>
                <a:t>2</a:t>
              </a:r>
              <a:endParaRPr lang="zh-CN" altLang="en-US" b="1" dirty="0">
                <a:latin typeface="Arial" pitchFamily="34" charset="0"/>
                <a:cs typeface="Arial" pitchFamily="34" charset="0"/>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3007345195"/>
                </p:ext>
              </p:extLst>
            </p:nvPr>
          </p:nvGraphicFramePr>
          <p:xfrm>
            <a:off x="827584" y="3600448"/>
            <a:ext cx="3247988" cy="1623994"/>
          </p:xfrm>
          <a:graphic>
            <a:graphicData uri="http://schemas.openxmlformats.org/presentationml/2006/ole">
              <mc:AlternateContent xmlns:mc="http://schemas.openxmlformats.org/markup-compatibility/2006">
                <mc:Choice xmlns:v="urn:schemas-microsoft-com:vml" Requires="v">
                  <p:oleObj spid="_x0000_s54701" name="Equation" r:id="rId11" imgW="1752480" imgH="876240" progId="Equation.DSMT4">
                    <p:embed/>
                  </p:oleObj>
                </mc:Choice>
                <mc:Fallback>
                  <p:oleObj name="Equation" r:id="rId11" imgW="1752480" imgH="876240" progId="Equation.DSMT4">
                    <p:embed/>
                    <p:pic>
                      <p:nvPicPr>
                        <p:cNvPr id="0" name=""/>
                        <p:cNvPicPr/>
                        <p:nvPr/>
                      </p:nvPicPr>
                      <p:blipFill>
                        <a:blip r:embed="rId12"/>
                        <a:stretch>
                          <a:fillRect/>
                        </a:stretch>
                      </p:blipFill>
                      <p:spPr>
                        <a:xfrm>
                          <a:off x="827584" y="3600448"/>
                          <a:ext cx="3247988" cy="1623994"/>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467803137"/>
                </p:ext>
              </p:extLst>
            </p:nvPr>
          </p:nvGraphicFramePr>
          <p:xfrm>
            <a:off x="4417696" y="3599172"/>
            <a:ext cx="2542639" cy="1622028"/>
          </p:xfrm>
          <a:graphic>
            <a:graphicData uri="http://schemas.openxmlformats.org/presentationml/2006/ole">
              <mc:AlternateContent xmlns:mc="http://schemas.openxmlformats.org/markup-compatibility/2006">
                <mc:Choice xmlns:v="urn:schemas-microsoft-com:vml" Requires="v">
                  <p:oleObj spid="_x0000_s54702" name="Equation" r:id="rId13" imgW="1473120" imgH="939600" progId="Equation.DSMT4">
                    <p:embed/>
                  </p:oleObj>
                </mc:Choice>
                <mc:Fallback>
                  <p:oleObj name="Equation" r:id="rId13" imgW="1473120" imgH="939600" progId="Equation.DSMT4">
                    <p:embed/>
                    <p:pic>
                      <p:nvPicPr>
                        <p:cNvPr id="0" name=""/>
                        <p:cNvPicPr/>
                        <p:nvPr/>
                      </p:nvPicPr>
                      <p:blipFill>
                        <a:blip r:embed="rId14"/>
                        <a:stretch>
                          <a:fillRect/>
                        </a:stretch>
                      </p:blipFill>
                      <p:spPr>
                        <a:xfrm>
                          <a:off x="4417696" y="3599172"/>
                          <a:ext cx="2542639" cy="1622028"/>
                        </a:xfrm>
                        <a:prstGeom prst="rect">
                          <a:avLst/>
                        </a:prstGeom>
                      </p:spPr>
                    </p:pic>
                  </p:oleObj>
                </mc:Fallback>
              </mc:AlternateContent>
            </a:graphicData>
          </a:graphic>
        </p:graphicFrame>
      </p:grpSp>
      <p:grpSp>
        <p:nvGrpSpPr>
          <p:cNvPr id="35" name="组合 34"/>
          <p:cNvGrpSpPr/>
          <p:nvPr/>
        </p:nvGrpSpPr>
        <p:grpSpPr>
          <a:xfrm>
            <a:off x="3140984" y="4864338"/>
            <a:ext cx="5129293" cy="1222484"/>
            <a:chOff x="473240" y="3507482"/>
            <a:chExt cx="6490028" cy="1793726"/>
          </a:xfrm>
        </p:grpSpPr>
        <p:sp>
          <p:nvSpPr>
            <p:cNvPr id="36" name="圆角矩形 35"/>
            <p:cNvSpPr/>
            <p:nvPr/>
          </p:nvSpPr>
          <p:spPr>
            <a:xfrm>
              <a:off x="644633" y="3507482"/>
              <a:ext cx="6318635" cy="1793726"/>
            </a:xfrm>
            <a:prstGeom prst="roundRect">
              <a:avLst>
                <a:gd name="adj" fmla="val 902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4777721" y="4149080"/>
              <a:ext cx="360040"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a:spLocks noChangeAspect="1"/>
            </p:cNvSpPr>
            <p:nvPr/>
          </p:nvSpPr>
          <p:spPr>
            <a:xfrm>
              <a:off x="473240" y="4192202"/>
              <a:ext cx="342786" cy="342753"/>
            </a:xfrm>
            <a:prstGeom prst="ellipse">
              <a:avLst/>
            </a:prstGeom>
            <a:solidFill>
              <a:srgbClr val="CC0066"/>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itchFamily="34" charset="0"/>
                  <a:cs typeface="Arial" pitchFamily="34" charset="0"/>
                </a:rPr>
                <a:t>3</a:t>
              </a:r>
              <a:endParaRPr lang="zh-CN" altLang="en-US" b="1" dirty="0">
                <a:latin typeface="Arial" pitchFamily="34" charset="0"/>
                <a:cs typeface="Arial" pitchFamily="34" charset="0"/>
              </a:endParaRPr>
            </a:p>
          </p:txBody>
        </p:sp>
        <p:graphicFrame>
          <p:nvGraphicFramePr>
            <p:cNvPr id="39" name="对象 38"/>
            <p:cNvGraphicFramePr>
              <a:graphicFrameLocks noChangeAspect="1"/>
            </p:cNvGraphicFramePr>
            <p:nvPr>
              <p:extLst>
                <p:ext uri="{D42A27DB-BD31-4B8C-83A1-F6EECF244321}">
                  <p14:modId xmlns:p14="http://schemas.microsoft.com/office/powerpoint/2010/main" val="2680342139"/>
                </p:ext>
              </p:extLst>
            </p:nvPr>
          </p:nvGraphicFramePr>
          <p:xfrm>
            <a:off x="846922" y="4102907"/>
            <a:ext cx="3802022" cy="432048"/>
          </p:xfrm>
          <a:graphic>
            <a:graphicData uri="http://schemas.openxmlformats.org/presentationml/2006/ole">
              <mc:AlternateContent xmlns:mc="http://schemas.openxmlformats.org/markup-compatibility/2006">
                <mc:Choice xmlns:v="urn:schemas-microsoft-com:vml" Requires="v">
                  <p:oleObj spid="_x0000_s54703" name="Equation" r:id="rId15" imgW="1676160" imgH="190440" progId="Equation.DSMT4">
                    <p:embed/>
                  </p:oleObj>
                </mc:Choice>
                <mc:Fallback>
                  <p:oleObj name="Equation" r:id="rId15" imgW="1676160" imgH="190440" progId="Equation.DSMT4">
                    <p:embed/>
                    <p:pic>
                      <p:nvPicPr>
                        <p:cNvPr id="0" name=""/>
                        <p:cNvPicPr/>
                        <p:nvPr/>
                      </p:nvPicPr>
                      <p:blipFill>
                        <a:blip r:embed="rId16"/>
                        <a:stretch>
                          <a:fillRect/>
                        </a:stretch>
                      </p:blipFill>
                      <p:spPr>
                        <a:xfrm>
                          <a:off x="846922" y="4102907"/>
                          <a:ext cx="3802022" cy="432048"/>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679329909"/>
                </p:ext>
              </p:extLst>
            </p:nvPr>
          </p:nvGraphicFramePr>
          <p:xfrm>
            <a:off x="5137761" y="4106788"/>
            <a:ext cx="1669397" cy="546348"/>
          </p:xfrm>
          <a:graphic>
            <a:graphicData uri="http://schemas.openxmlformats.org/presentationml/2006/ole">
              <mc:AlternateContent xmlns:mc="http://schemas.openxmlformats.org/markup-compatibility/2006">
                <mc:Choice xmlns:v="urn:schemas-microsoft-com:vml" Requires="v">
                  <p:oleObj spid="_x0000_s54704" name="Equation" r:id="rId17" imgW="698400" imgH="228600" progId="Equation.DSMT4">
                    <p:embed/>
                  </p:oleObj>
                </mc:Choice>
                <mc:Fallback>
                  <p:oleObj name="Equation" r:id="rId17" imgW="698400" imgH="228600" progId="Equation.DSMT4">
                    <p:embed/>
                    <p:pic>
                      <p:nvPicPr>
                        <p:cNvPr id="0" name=""/>
                        <p:cNvPicPr/>
                        <p:nvPr/>
                      </p:nvPicPr>
                      <p:blipFill>
                        <a:blip r:embed="rId18"/>
                        <a:stretch>
                          <a:fillRect/>
                        </a:stretch>
                      </p:blipFill>
                      <p:spPr>
                        <a:xfrm>
                          <a:off x="5137761" y="4106788"/>
                          <a:ext cx="1669397" cy="546348"/>
                        </a:xfrm>
                        <a:prstGeom prst="rect">
                          <a:avLst/>
                        </a:prstGeom>
                      </p:spPr>
                    </p:pic>
                  </p:oleObj>
                </mc:Fallback>
              </mc:AlternateContent>
            </a:graphicData>
          </a:graphic>
        </p:graphicFrame>
      </p:grpSp>
      <p:grpSp>
        <p:nvGrpSpPr>
          <p:cNvPr id="41" name="组合 40"/>
          <p:cNvGrpSpPr/>
          <p:nvPr/>
        </p:nvGrpSpPr>
        <p:grpSpPr>
          <a:xfrm>
            <a:off x="3131840" y="4864338"/>
            <a:ext cx="5129293" cy="1222484"/>
            <a:chOff x="421824" y="3501008"/>
            <a:chExt cx="6490028" cy="1793726"/>
          </a:xfrm>
        </p:grpSpPr>
        <p:sp>
          <p:nvSpPr>
            <p:cNvPr id="42" name="圆角矩形 41"/>
            <p:cNvSpPr/>
            <p:nvPr/>
          </p:nvSpPr>
          <p:spPr>
            <a:xfrm>
              <a:off x="593217" y="3501008"/>
              <a:ext cx="6318635" cy="1793726"/>
            </a:xfrm>
            <a:prstGeom prst="roundRect">
              <a:avLst>
                <a:gd name="adj" fmla="val 9020"/>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a:spLocks noChangeAspect="1"/>
            </p:cNvSpPr>
            <p:nvPr/>
          </p:nvSpPr>
          <p:spPr>
            <a:xfrm>
              <a:off x="421824" y="4185728"/>
              <a:ext cx="342786" cy="342753"/>
            </a:xfrm>
            <a:prstGeom prst="ellipse">
              <a:avLst/>
            </a:prstGeom>
            <a:solidFill>
              <a:srgbClr val="CC0066"/>
            </a:solid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itchFamily="34" charset="0"/>
                  <a:cs typeface="Arial" pitchFamily="34" charset="0"/>
                </a:rPr>
                <a:t>4</a:t>
              </a:r>
              <a:endParaRPr lang="zh-CN" altLang="en-US" b="1" dirty="0">
                <a:latin typeface="Arial" pitchFamily="34" charset="0"/>
                <a:cs typeface="Arial" pitchFamily="34" charset="0"/>
              </a:endParaRPr>
            </a:p>
          </p:txBody>
        </p:sp>
        <p:graphicFrame>
          <p:nvGraphicFramePr>
            <p:cNvPr id="44" name="对象 43"/>
            <p:cNvGraphicFramePr>
              <a:graphicFrameLocks noChangeAspect="1"/>
            </p:cNvGraphicFramePr>
            <p:nvPr>
              <p:extLst>
                <p:ext uri="{D42A27DB-BD31-4B8C-83A1-F6EECF244321}">
                  <p14:modId xmlns:p14="http://schemas.microsoft.com/office/powerpoint/2010/main" val="1183045885"/>
                </p:ext>
              </p:extLst>
            </p:nvPr>
          </p:nvGraphicFramePr>
          <p:xfrm>
            <a:off x="871213" y="3579490"/>
            <a:ext cx="5402446" cy="1584176"/>
          </p:xfrm>
          <a:graphic>
            <a:graphicData uri="http://schemas.openxmlformats.org/presentationml/2006/ole">
              <mc:AlternateContent xmlns:mc="http://schemas.openxmlformats.org/markup-compatibility/2006">
                <mc:Choice xmlns:v="urn:schemas-microsoft-com:vml" Requires="v">
                  <p:oleObj spid="_x0000_s54705" name="Equation" r:id="rId19" imgW="1688760" imgH="495000" progId="Equation.DSMT4">
                    <p:embed/>
                  </p:oleObj>
                </mc:Choice>
                <mc:Fallback>
                  <p:oleObj name="Equation" r:id="rId19" imgW="1688760" imgH="495000" progId="Equation.DSMT4">
                    <p:embed/>
                    <p:pic>
                      <p:nvPicPr>
                        <p:cNvPr id="0" name=""/>
                        <p:cNvPicPr/>
                        <p:nvPr/>
                      </p:nvPicPr>
                      <p:blipFill>
                        <a:blip r:embed="rId20"/>
                        <a:stretch>
                          <a:fillRect/>
                        </a:stretch>
                      </p:blipFill>
                      <p:spPr>
                        <a:xfrm>
                          <a:off x="871213" y="3579490"/>
                          <a:ext cx="5402446" cy="1584176"/>
                        </a:xfrm>
                        <a:prstGeom prst="rect">
                          <a:avLst/>
                        </a:prstGeom>
                      </p:spPr>
                    </p:pic>
                  </p:oleObj>
                </mc:Fallback>
              </mc:AlternateContent>
            </a:graphicData>
          </a:graphic>
        </p:graphicFrame>
      </p:grpSp>
      <p:sp>
        <p:nvSpPr>
          <p:cNvPr id="45" name="矩形 44"/>
          <p:cNvSpPr/>
          <p:nvPr/>
        </p:nvSpPr>
        <p:spPr>
          <a:xfrm>
            <a:off x="0" y="5269604"/>
            <a:ext cx="2987824" cy="707886"/>
          </a:xfrm>
          <a:prstGeom prst="rect">
            <a:avLst/>
          </a:prstGeom>
        </p:spPr>
        <p:txBody>
          <a:bodyPr wrap="square">
            <a:spAutoFit/>
          </a:bodyPr>
          <a:lstStyle/>
          <a:p>
            <a:pPr marL="742950" lvl="1" indent="-285750">
              <a:spcAft>
                <a:spcPts val="600"/>
              </a:spcAft>
              <a:buFont typeface="Wingdings" pitchFamily="2" charset="2"/>
              <a:buChar char="ü"/>
            </a:pPr>
            <a:r>
              <a:rPr lang="zh-CN" altLang="en-US" sz="2000" i="0" dirty="0">
                <a:latin typeface="微软雅黑" pitchFamily="34" charset="-122"/>
                <a:ea typeface="微软雅黑" pitchFamily="34" charset="-122"/>
              </a:rPr>
              <a:t>标准化节点性能参数</a:t>
            </a:r>
            <a:endParaRPr lang="en-US" altLang="zh-CN" sz="2000" i="0" dirty="0">
              <a:latin typeface="微软雅黑" pitchFamily="34" charset="-122"/>
              <a:ea typeface="微软雅黑" pitchFamily="34" charset="-122"/>
            </a:endParaRPr>
          </a:p>
        </p:txBody>
      </p:sp>
      <p:sp>
        <p:nvSpPr>
          <p:cNvPr id="46" name="矩形 45"/>
          <p:cNvSpPr/>
          <p:nvPr/>
        </p:nvSpPr>
        <p:spPr>
          <a:xfrm>
            <a:off x="1312" y="5271930"/>
            <a:ext cx="2987824" cy="369332"/>
          </a:xfrm>
          <a:prstGeom prst="rect">
            <a:avLst/>
          </a:prstGeom>
        </p:spPr>
        <p:txBody>
          <a:bodyPr wrap="square">
            <a:spAutoFit/>
          </a:bodyPr>
          <a:lstStyle/>
          <a:p>
            <a:pPr marL="742950" lvl="1" indent="-285750">
              <a:spcAft>
                <a:spcPts val="600"/>
              </a:spcAft>
              <a:buFont typeface="Wingdings" pitchFamily="2" charset="2"/>
              <a:buChar char="ü"/>
            </a:pPr>
            <a:r>
              <a:rPr lang="zh-CN" altLang="en-US" i="0" dirty="0">
                <a:latin typeface="微软雅黑" pitchFamily="34" charset="-122"/>
                <a:ea typeface="微软雅黑" pitchFamily="34" charset="-122"/>
              </a:rPr>
              <a:t>构造模糊相似矩阵</a:t>
            </a:r>
            <a:endParaRPr lang="en-US" altLang="zh-CN" i="0" dirty="0">
              <a:latin typeface="微软雅黑" pitchFamily="34" charset="-122"/>
              <a:ea typeface="微软雅黑" pitchFamily="34" charset="-122"/>
            </a:endParaRPr>
          </a:p>
        </p:txBody>
      </p:sp>
      <p:sp>
        <p:nvSpPr>
          <p:cNvPr id="47" name="矩形 46"/>
          <p:cNvSpPr/>
          <p:nvPr/>
        </p:nvSpPr>
        <p:spPr>
          <a:xfrm>
            <a:off x="-2328" y="5279048"/>
            <a:ext cx="2987824" cy="369332"/>
          </a:xfrm>
          <a:prstGeom prst="rect">
            <a:avLst/>
          </a:prstGeom>
        </p:spPr>
        <p:txBody>
          <a:bodyPr wrap="square">
            <a:spAutoFit/>
          </a:bodyPr>
          <a:lstStyle/>
          <a:p>
            <a:pPr marL="742950" lvl="1" indent="-285750">
              <a:spcAft>
                <a:spcPts val="600"/>
              </a:spcAft>
              <a:buFont typeface="Wingdings" pitchFamily="2" charset="2"/>
              <a:buChar char="ü"/>
            </a:pPr>
            <a:r>
              <a:rPr lang="zh-CN" altLang="en-US" i="0" dirty="0">
                <a:latin typeface="微软雅黑" pitchFamily="34" charset="-122"/>
                <a:ea typeface="微软雅黑" pitchFamily="34" charset="-122"/>
              </a:rPr>
              <a:t>改造模糊相似矩阵</a:t>
            </a:r>
            <a:endParaRPr lang="en-US" altLang="zh-CN" i="0" dirty="0">
              <a:latin typeface="微软雅黑" pitchFamily="34" charset="-122"/>
              <a:ea typeface="微软雅黑" pitchFamily="34" charset="-122"/>
            </a:endParaRPr>
          </a:p>
        </p:txBody>
      </p:sp>
      <p:sp>
        <p:nvSpPr>
          <p:cNvPr id="48" name="矩形 47"/>
          <p:cNvSpPr/>
          <p:nvPr/>
        </p:nvSpPr>
        <p:spPr>
          <a:xfrm>
            <a:off x="-2328" y="5274824"/>
            <a:ext cx="2987824" cy="369332"/>
          </a:xfrm>
          <a:prstGeom prst="rect">
            <a:avLst/>
          </a:prstGeom>
        </p:spPr>
        <p:txBody>
          <a:bodyPr wrap="square">
            <a:spAutoFit/>
          </a:bodyPr>
          <a:lstStyle/>
          <a:p>
            <a:pPr marL="742950" lvl="1" indent="-285750">
              <a:spcAft>
                <a:spcPts val="600"/>
              </a:spcAft>
              <a:buFont typeface="Wingdings" pitchFamily="2" charset="2"/>
              <a:buChar char="ü"/>
            </a:pPr>
            <a:r>
              <a:rPr lang="zh-CN" altLang="en-US" i="0" dirty="0">
                <a:latin typeface="微软雅黑" pitchFamily="34" charset="-122"/>
                <a:ea typeface="微软雅黑" pitchFamily="34" charset="-122"/>
              </a:rPr>
              <a:t>进行模糊聚类分析</a:t>
            </a:r>
            <a:endParaRPr lang="en-US" altLang="zh-CN" i="0" dirty="0">
              <a:latin typeface="微软雅黑" pitchFamily="34" charset="-122"/>
              <a:ea typeface="微软雅黑" pitchFamily="34" charset="-122"/>
            </a:endParaRPr>
          </a:p>
        </p:txBody>
      </p:sp>
      <p:sp>
        <p:nvSpPr>
          <p:cNvPr id="49" name="圆角矩形标注 48"/>
          <p:cNvSpPr/>
          <p:nvPr/>
        </p:nvSpPr>
        <p:spPr>
          <a:xfrm>
            <a:off x="467544" y="2564904"/>
            <a:ext cx="802432" cy="424840"/>
          </a:xfrm>
          <a:prstGeom prst="wedgeRoundRectCallout">
            <a:avLst>
              <a:gd name="adj1" fmla="val 75327"/>
              <a:gd name="adj2" fmla="val 71512"/>
              <a:gd name="adj3" fmla="val 16667"/>
            </a:avLst>
          </a:prstGeom>
          <a:solidFill>
            <a:srgbClr val="11970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VST</a:t>
            </a:r>
            <a:r>
              <a:rPr lang="en-US" altLang="zh-CN" baseline="-25000" dirty="0"/>
              <a:t>1</a:t>
            </a:r>
            <a:endParaRPr lang="zh-CN" altLang="en-US" baseline="-25000" dirty="0"/>
          </a:p>
        </p:txBody>
      </p:sp>
      <p:sp>
        <p:nvSpPr>
          <p:cNvPr id="50" name="圆角矩形标注 49"/>
          <p:cNvSpPr/>
          <p:nvPr/>
        </p:nvSpPr>
        <p:spPr>
          <a:xfrm>
            <a:off x="467544" y="3049660"/>
            <a:ext cx="802432" cy="424840"/>
          </a:xfrm>
          <a:prstGeom prst="wedgeRoundRectCallout">
            <a:avLst>
              <a:gd name="adj1" fmla="val 76243"/>
              <a:gd name="adj2" fmla="val 35587"/>
              <a:gd name="adj3" fmla="val 16667"/>
            </a:avLst>
          </a:prstGeom>
          <a:solidFill>
            <a:srgbClr val="CC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VST</a:t>
            </a:r>
            <a:r>
              <a:rPr lang="en-US" altLang="zh-CN" baseline="-25000" dirty="0"/>
              <a:t>2</a:t>
            </a:r>
            <a:endParaRPr lang="zh-CN" altLang="en-US" baseline="-25000" dirty="0"/>
          </a:p>
        </p:txBody>
      </p:sp>
      <p:sp>
        <p:nvSpPr>
          <p:cNvPr id="51" name="圆角矩形标注 50"/>
          <p:cNvSpPr/>
          <p:nvPr/>
        </p:nvSpPr>
        <p:spPr>
          <a:xfrm>
            <a:off x="467544" y="4122572"/>
            <a:ext cx="802432" cy="424840"/>
          </a:xfrm>
          <a:prstGeom prst="wedgeRoundRectCallout">
            <a:avLst>
              <a:gd name="adj1" fmla="val 82633"/>
              <a:gd name="adj2" fmla="val 47655"/>
              <a:gd name="adj3" fmla="val 16667"/>
            </a:avLst>
          </a:prstGeom>
          <a:solidFill>
            <a:srgbClr val="CC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VST</a:t>
            </a:r>
            <a:r>
              <a:rPr lang="en-US" altLang="zh-CN" baseline="-25000" dirty="0"/>
              <a:t>2</a:t>
            </a:r>
            <a:endParaRPr lang="zh-CN" altLang="en-US" baseline="-25000" dirty="0"/>
          </a:p>
        </p:txBody>
      </p:sp>
      <p:sp>
        <p:nvSpPr>
          <p:cNvPr id="52" name="圆角矩形标注 51"/>
          <p:cNvSpPr/>
          <p:nvPr/>
        </p:nvSpPr>
        <p:spPr>
          <a:xfrm>
            <a:off x="467544" y="3508216"/>
            <a:ext cx="802432" cy="424840"/>
          </a:xfrm>
          <a:prstGeom prst="wedgeRoundRectCallout">
            <a:avLst>
              <a:gd name="adj1" fmla="val 77308"/>
              <a:gd name="adj2" fmla="val 7425"/>
              <a:gd name="adj3" fmla="val 16667"/>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VST</a:t>
            </a:r>
            <a:r>
              <a:rPr lang="en-US" altLang="zh-CN" baseline="-25000" dirty="0"/>
              <a:t>3</a:t>
            </a:r>
            <a:endParaRPr lang="zh-CN" altLang="en-US" baseline="-25000" dirty="0"/>
          </a:p>
        </p:txBody>
      </p:sp>
    </p:spTree>
    <p:extLst>
      <p:ext uri="{BB962C8B-B14F-4D97-AF65-F5344CB8AC3E}">
        <p14:creationId xmlns:p14="http://schemas.microsoft.com/office/powerpoint/2010/main" val="233639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par>
                          <p:cTn id="21" fill="hold">
                            <p:stCondLst>
                              <p:cond delay="0"/>
                            </p:stCondLst>
                            <p:childTnLst>
                              <p:par>
                                <p:cTn id="22" presetID="53" presetClass="entr" presetSubtype="16"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childTnLst>
                          </p:cTn>
                        </p:par>
                        <p:par>
                          <p:cTn id="34" fill="hold">
                            <p:stCondLst>
                              <p:cond delay="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4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9"/>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par>
                          <p:cTn id="60" fill="hold">
                            <p:stCondLst>
                              <p:cond delay="0"/>
                            </p:stCondLst>
                            <p:childTnLst>
                              <p:par>
                                <p:cTn id="61" presetID="22" presetClass="entr" presetSubtype="8"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4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5"/>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par>
                          <p:cTn id="73" fill="hold">
                            <p:stCondLst>
                              <p:cond delay="0"/>
                            </p:stCondLst>
                            <p:childTnLst>
                              <p:par>
                                <p:cTn id="74" presetID="22" presetClass="entr" presetSubtype="8" fill="hold"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left)">
                                      <p:cBhvr>
                                        <p:cTn id="84" dur="500"/>
                                        <p:tgtEl>
                                          <p:spTgt spid="50"/>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ipe(left)">
                                      <p:cBhvr>
                                        <p:cTn id="87" dur="500"/>
                                        <p:tgtEl>
                                          <p:spTgt spid="51"/>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left)">
                                      <p:cBhvr>
                                        <p:cTn id="9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animBg="1"/>
      <p:bldP spid="17" grpId="1" animBg="1"/>
      <p:bldP spid="19" grpId="0"/>
      <p:bldP spid="45" grpId="0"/>
      <p:bldP spid="45" grpId="1"/>
      <p:bldP spid="46" grpId="0"/>
      <p:bldP spid="46" grpId="1"/>
      <p:bldP spid="47" grpId="0"/>
      <p:bldP spid="47" grpId="1"/>
      <p:bldP spid="48" grpId="0"/>
      <p:bldP spid="49" grpId="0" animBg="1"/>
      <p:bldP spid="50" grpId="0" animBg="1"/>
      <p:bldP spid="51" grpId="0" animBg="1"/>
      <p:bldP spid="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Arial" pitchFamily="34" charset="0"/>
                <a:cs typeface="Arial" pitchFamily="34" charset="0"/>
              </a:rPr>
              <a:t>HP: </a:t>
            </a:r>
            <a:r>
              <a:rPr lang="zh-CN" altLang="en-US" sz="3200" dirty="0">
                <a:latin typeface="Arial" pitchFamily="34" charset="0"/>
                <a:cs typeface="Arial" pitchFamily="34" charset="0"/>
              </a:rPr>
              <a:t>热度感知数据复制机制</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28</a:t>
            </a:fld>
            <a:endParaRPr 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219554179"/>
              </p:ext>
            </p:extLst>
          </p:nvPr>
        </p:nvGraphicFramePr>
        <p:xfrm>
          <a:off x="-399539" y="1786145"/>
          <a:ext cx="5622597" cy="4413465"/>
        </p:xfrm>
        <a:graphic>
          <a:graphicData uri="http://schemas.openxmlformats.org/presentationml/2006/ole">
            <mc:AlternateContent xmlns:mc="http://schemas.openxmlformats.org/markup-compatibility/2006">
              <mc:Choice xmlns:v="urn:schemas-microsoft-com:vml" Requires="v">
                <p:oleObj spid="_x0000_s52466" name="Visio" r:id="rId3" imgW="4572000" imgH="3571875" progId="Visio.Drawing.11">
                  <p:embed/>
                </p:oleObj>
              </mc:Choice>
              <mc:Fallback>
                <p:oleObj name="Visio" r:id="rId3" imgW="4572000" imgH="357187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39" y="1786145"/>
                        <a:ext cx="5622597" cy="4413465"/>
                      </a:xfrm>
                      <a:prstGeom prst="rect">
                        <a:avLst/>
                      </a:prstGeom>
                      <a:noFill/>
                      <a:ln>
                        <a:noFill/>
                      </a:ln>
                      <a:extLst/>
                    </p:spPr>
                  </p:pic>
                </p:oleObj>
              </mc:Fallback>
            </mc:AlternateContent>
          </a:graphicData>
        </a:graphic>
      </p:graphicFrame>
      <p:sp>
        <p:nvSpPr>
          <p:cNvPr id="17" name="圆角矩形 16"/>
          <p:cNvSpPr/>
          <p:nvPr/>
        </p:nvSpPr>
        <p:spPr>
          <a:xfrm>
            <a:off x="323528" y="4727128"/>
            <a:ext cx="4176464" cy="1503958"/>
          </a:xfrm>
          <a:prstGeom prst="roundRect">
            <a:avLst>
              <a:gd name="adj" fmla="val 5649"/>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879464" y="1976654"/>
            <a:ext cx="4032448" cy="1080120"/>
            <a:chOff x="4788024" y="2492896"/>
            <a:chExt cx="4032448" cy="1080120"/>
          </a:xfrm>
        </p:grpSpPr>
        <p:sp>
          <p:nvSpPr>
            <p:cNvPr id="19" name="圆角矩形 18"/>
            <p:cNvSpPr/>
            <p:nvPr/>
          </p:nvSpPr>
          <p:spPr>
            <a:xfrm>
              <a:off x="4788024" y="2492896"/>
              <a:ext cx="4032448" cy="1080120"/>
            </a:xfrm>
            <a:prstGeom prst="roundRect">
              <a:avLst>
                <a:gd name="adj" fmla="val 9048"/>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835888357"/>
                </p:ext>
              </p:extLst>
            </p:nvPr>
          </p:nvGraphicFramePr>
          <p:xfrm>
            <a:off x="5004049" y="2564904"/>
            <a:ext cx="1080120" cy="405045"/>
          </p:xfrm>
          <a:graphic>
            <a:graphicData uri="http://schemas.openxmlformats.org/presentationml/2006/ole">
              <mc:AlternateContent xmlns:mc="http://schemas.openxmlformats.org/markup-compatibility/2006">
                <mc:Choice xmlns:v="urn:schemas-microsoft-com:vml" Requires="v">
                  <p:oleObj spid="_x0000_s52467" name="Equation" r:id="rId5" imgW="609480" imgH="228600" progId="Equation.DSMT4">
                    <p:embed/>
                  </p:oleObj>
                </mc:Choice>
                <mc:Fallback>
                  <p:oleObj name="Equation" r:id="rId5" imgW="609480" imgH="228600" progId="Equation.DSMT4">
                    <p:embed/>
                    <p:pic>
                      <p:nvPicPr>
                        <p:cNvPr id="0" name=""/>
                        <p:cNvPicPr/>
                        <p:nvPr/>
                      </p:nvPicPr>
                      <p:blipFill>
                        <a:blip r:embed="rId6"/>
                        <a:stretch>
                          <a:fillRect/>
                        </a:stretch>
                      </p:blipFill>
                      <p:spPr>
                        <a:xfrm>
                          <a:off x="5004049" y="2564904"/>
                          <a:ext cx="1080120" cy="40504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138868525"/>
                </p:ext>
              </p:extLst>
            </p:nvPr>
          </p:nvGraphicFramePr>
          <p:xfrm>
            <a:off x="5004049" y="3101848"/>
            <a:ext cx="3382356" cy="399160"/>
          </p:xfrm>
          <a:graphic>
            <a:graphicData uri="http://schemas.openxmlformats.org/presentationml/2006/ole">
              <mc:AlternateContent xmlns:mc="http://schemas.openxmlformats.org/markup-compatibility/2006">
                <mc:Choice xmlns:v="urn:schemas-microsoft-com:vml" Requires="v">
                  <p:oleObj spid="_x0000_s52468" name="Equation" r:id="rId7" imgW="2044440" imgH="241200" progId="Equation.DSMT4">
                    <p:embed/>
                  </p:oleObj>
                </mc:Choice>
                <mc:Fallback>
                  <p:oleObj name="Equation" r:id="rId7" imgW="2044440" imgH="241200" progId="Equation.DSMT4">
                    <p:embed/>
                    <p:pic>
                      <p:nvPicPr>
                        <p:cNvPr id="0" name=""/>
                        <p:cNvPicPr/>
                        <p:nvPr/>
                      </p:nvPicPr>
                      <p:blipFill>
                        <a:blip r:embed="rId8"/>
                        <a:stretch>
                          <a:fillRect/>
                        </a:stretch>
                      </p:blipFill>
                      <p:spPr>
                        <a:xfrm>
                          <a:off x="5004049" y="3101848"/>
                          <a:ext cx="3382356" cy="399160"/>
                        </a:xfrm>
                        <a:prstGeom prst="rect">
                          <a:avLst/>
                        </a:prstGeom>
                      </p:spPr>
                    </p:pic>
                  </p:oleObj>
                </mc:Fallback>
              </mc:AlternateContent>
            </a:graphicData>
          </a:graphic>
        </p:graphicFrame>
      </p:grpSp>
      <p:sp>
        <p:nvSpPr>
          <p:cNvPr id="22" name="下箭头 21"/>
          <p:cNvSpPr/>
          <p:nvPr/>
        </p:nvSpPr>
        <p:spPr>
          <a:xfrm>
            <a:off x="6535648" y="3056774"/>
            <a:ext cx="720080" cy="432048"/>
          </a:xfrm>
          <a:prstGeom prst="downArrow">
            <a:avLst/>
          </a:prstGeom>
          <a:solidFill>
            <a:srgbClr val="CC00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396559539"/>
              </p:ext>
            </p:extLst>
          </p:nvPr>
        </p:nvGraphicFramePr>
        <p:xfrm>
          <a:off x="5743560" y="3355307"/>
          <a:ext cx="2448272" cy="637571"/>
        </p:xfrm>
        <a:graphic>
          <a:graphicData uri="http://schemas.openxmlformats.org/presentationml/2006/ole">
            <mc:AlternateContent xmlns:mc="http://schemas.openxmlformats.org/markup-compatibility/2006">
              <mc:Choice xmlns:v="urn:schemas-microsoft-com:vml" Requires="v">
                <p:oleObj spid="_x0000_s52469" name="Equation" r:id="rId9" imgW="1218960" imgH="317160" progId="Equation.DSMT4">
                  <p:embed/>
                </p:oleObj>
              </mc:Choice>
              <mc:Fallback>
                <p:oleObj name="Equation" r:id="rId9" imgW="1218960" imgH="317160" progId="Equation.DSMT4">
                  <p:embed/>
                  <p:pic>
                    <p:nvPicPr>
                      <p:cNvPr id="0" name=""/>
                      <p:cNvPicPr/>
                      <p:nvPr/>
                    </p:nvPicPr>
                    <p:blipFill>
                      <a:blip r:embed="rId10"/>
                      <a:stretch>
                        <a:fillRect/>
                      </a:stretch>
                    </p:blipFill>
                    <p:spPr>
                      <a:xfrm>
                        <a:off x="5743560" y="3355307"/>
                        <a:ext cx="2448272" cy="637571"/>
                      </a:xfrm>
                      <a:prstGeom prst="rect">
                        <a:avLst/>
                      </a:prstGeom>
                    </p:spPr>
                  </p:pic>
                </p:oleObj>
              </mc:Fallback>
            </mc:AlternateContent>
          </a:graphicData>
        </a:graphic>
      </p:graphicFrame>
      <p:sp>
        <p:nvSpPr>
          <p:cNvPr id="24" name="圆角矩形标注 23"/>
          <p:cNvSpPr/>
          <p:nvPr/>
        </p:nvSpPr>
        <p:spPr>
          <a:xfrm>
            <a:off x="4932040" y="4208902"/>
            <a:ext cx="3979872" cy="1128152"/>
          </a:xfrm>
          <a:prstGeom prst="wedgeRoundRectCallout">
            <a:avLst>
              <a:gd name="adj1" fmla="val -21576"/>
              <a:gd name="adj2" fmla="val -73051"/>
              <a:gd name="adj3" fmla="val 16667"/>
            </a:avLst>
          </a:prstGeom>
          <a:solidFill>
            <a:srgbClr val="31B6FD"/>
          </a:solidFill>
          <a:ln w="15875" cap="flat" cmpd="sng" algn="ctr">
            <a:solidFill>
              <a:sysClr val="window" lastClr="FFFFFF"/>
            </a:solidFill>
            <a:prstDash val="solid"/>
          </a:ln>
          <a:effectLst/>
        </p:spPr>
        <p:txBody>
          <a:bodyPr rtlCol="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i="0" kern="0" dirty="0">
                <a:solidFill>
                  <a:prstClr val="black"/>
                </a:solidFill>
                <a:latin typeface="+mn-lt"/>
                <a:ea typeface="微软雅黑" pitchFamily="34" charset="-122"/>
              </a:rPr>
              <a:t>利用极大似然估计法分析</a:t>
            </a:r>
            <a:r>
              <a:rPr lang="en-US" altLang="zh-CN" i="0" kern="0" dirty="0">
                <a:solidFill>
                  <a:prstClr val="black"/>
                </a:solidFill>
                <a:latin typeface="+mn-lt"/>
                <a:ea typeface="微软雅黑" pitchFamily="34" charset="-122"/>
              </a:rPr>
              <a:t>HDFS</a:t>
            </a:r>
            <a:r>
              <a:rPr lang="zh-CN" altLang="en-US" i="0" kern="0" dirty="0">
                <a:solidFill>
                  <a:prstClr val="black"/>
                </a:solidFill>
                <a:latin typeface="+mn-lt"/>
                <a:ea typeface="微软雅黑" pitchFamily="34" charset="-122"/>
              </a:rPr>
              <a:t>数据块访问日志，得出副本因子与其当前热度值之间的函数关系</a:t>
            </a:r>
            <a:endParaRPr kumimoji="0" lang="zh-CN" altLang="en-US" sz="1800" b="0" i="0" u="none" strike="noStrike" kern="0" cap="none" spc="0" normalizeH="0" baseline="0" noProof="0" dirty="0">
              <a:ln>
                <a:noFill/>
              </a:ln>
              <a:solidFill>
                <a:prstClr val="black"/>
              </a:solidFill>
              <a:effectLst/>
              <a:uLnTx/>
              <a:uFillTx/>
              <a:latin typeface="+mn-lt"/>
              <a:ea typeface="微软雅黑" pitchFamily="34"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219946045"/>
              </p:ext>
            </p:extLst>
          </p:nvPr>
        </p:nvGraphicFramePr>
        <p:xfrm>
          <a:off x="4932040" y="5289022"/>
          <a:ext cx="3261539" cy="792088"/>
        </p:xfrm>
        <a:graphic>
          <a:graphicData uri="http://schemas.openxmlformats.org/presentationml/2006/ole">
            <mc:AlternateContent xmlns:mc="http://schemas.openxmlformats.org/markup-compatibility/2006">
              <mc:Choice xmlns:v="urn:schemas-microsoft-com:vml" Requires="v">
                <p:oleObj spid="_x0000_s52470" name="Equation" r:id="rId11" imgW="1777680" imgH="431640" progId="Equation.DSMT4">
                  <p:embed/>
                </p:oleObj>
              </mc:Choice>
              <mc:Fallback>
                <p:oleObj name="Equation" r:id="rId11" imgW="1777680" imgH="431640" progId="Equation.DSMT4">
                  <p:embed/>
                  <p:pic>
                    <p:nvPicPr>
                      <p:cNvPr id="0" name=""/>
                      <p:cNvPicPr/>
                      <p:nvPr/>
                    </p:nvPicPr>
                    <p:blipFill>
                      <a:blip r:embed="rId12"/>
                      <a:stretch>
                        <a:fillRect/>
                      </a:stretch>
                    </p:blipFill>
                    <p:spPr>
                      <a:xfrm>
                        <a:off x="4932040" y="5289022"/>
                        <a:ext cx="3261539" cy="792088"/>
                      </a:xfrm>
                      <a:prstGeom prst="rect">
                        <a:avLst/>
                      </a:prstGeom>
                    </p:spPr>
                  </p:pic>
                </p:oleObj>
              </mc:Fallback>
            </mc:AlternateContent>
          </a:graphicData>
        </a:graphic>
      </p:graphicFrame>
    </p:spTree>
    <p:extLst>
      <p:ext uri="{BB962C8B-B14F-4D97-AF65-F5344CB8AC3E}">
        <p14:creationId xmlns:p14="http://schemas.microsoft.com/office/powerpoint/2010/main" val="346144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par>
                          <p:cTn id="21" fill="hold">
                            <p:stCondLst>
                              <p:cond delay="0"/>
                            </p:stCondLst>
                            <p:childTnLst>
                              <p:par>
                                <p:cTn id="22" presetID="53" presetClass="entr" presetSubtype="16"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par>
                          <p:cTn id="32" fill="hold">
                            <p:stCondLst>
                              <p:cond delay="500"/>
                            </p:stCondLst>
                            <p:childTnLst>
                              <p:par>
                                <p:cTn id="33" presetID="53" presetClass="entr" presetSubtype="16"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p:stCondLst>
                              <p:cond delay="1500"/>
                            </p:stCondLst>
                            <p:childTnLst>
                              <p:par>
                                <p:cTn id="43" presetID="53" presetClass="entr" presetSubtype="16"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2"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305028"/>
            <a:ext cx="5832475" cy="592137"/>
          </a:xfrm>
        </p:spPr>
        <p:txBody>
          <a:bodyPr/>
          <a:lstStyle/>
          <a:p>
            <a:r>
              <a:rPr lang="zh-CN" altLang="en-US" dirty="0">
                <a:latin typeface="Arial" pitchFamily="34" charset="0"/>
                <a:cs typeface="Arial" pitchFamily="34" charset="0"/>
              </a:rPr>
              <a:t> </a:t>
            </a:r>
            <a:r>
              <a:rPr lang="en-US" altLang="zh-CN" sz="3200" dirty="0">
                <a:latin typeface="Arial" pitchFamily="34" charset="0"/>
                <a:cs typeface="Arial" pitchFamily="34" charset="0"/>
              </a:rPr>
              <a:t>SLDP: </a:t>
            </a:r>
            <a:r>
              <a:rPr lang="zh-CN" altLang="en-US" sz="3200" dirty="0">
                <a:latin typeface="Arial" pitchFamily="34" charset="0"/>
                <a:cs typeface="Arial" pitchFamily="34" charset="0"/>
              </a:rPr>
              <a:t>蛇形数据块放置算法</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29</a:t>
            </a:fld>
            <a:endParaRPr lang="en-US" dirty="0"/>
          </a:p>
        </p:txBody>
      </p:sp>
      <p:pic>
        <p:nvPicPr>
          <p:cNvPr id="5" name="Picture 11"/>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60" b="1"/>
          <a:stretch/>
        </p:blipFill>
        <p:spPr bwMode="auto">
          <a:xfrm>
            <a:off x="5580112" y="2681853"/>
            <a:ext cx="3337200" cy="355545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6" name="对象 5"/>
          <p:cNvGraphicFramePr>
            <a:graphicFrameLocks noChangeAspect="1"/>
          </p:cNvGraphicFramePr>
          <p:nvPr>
            <p:extLst>
              <p:ext uri="{D42A27DB-BD31-4B8C-83A1-F6EECF244321}">
                <p14:modId xmlns:p14="http://schemas.microsoft.com/office/powerpoint/2010/main" val="427299398"/>
              </p:ext>
            </p:extLst>
          </p:nvPr>
        </p:nvGraphicFramePr>
        <p:xfrm>
          <a:off x="-108520" y="2424188"/>
          <a:ext cx="5578204" cy="3600000"/>
        </p:xfrm>
        <a:graphic>
          <a:graphicData uri="http://schemas.openxmlformats.org/presentationml/2006/ole">
            <mc:AlternateContent xmlns:mc="http://schemas.openxmlformats.org/markup-compatibility/2006">
              <mc:Choice xmlns:v="urn:schemas-microsoft-com:vml" Requires="v">
                <p:oleObj spid="_x0000_s55345" name="Visio" r:id="rId4" imgW="4199001" imgH="2710434" progId="Visio.Drawing.11">
                  <p:embed/>
                </p:oleObj>
              </mc:Choice>
              <mc:Fallback>
                <p:oleObj name="Visio" r:id="rId4" imgW="4199001" imgH="2710434" progId="Visio.Drawing.11">
                  <p:embed/>
                  <p:pic>
                    <p:nvPicPr>
                      <p:cNvPr id="0" name=""/>
                      <p:cNvPicPr/>
                      <p:nvPr/>
                    </p:nvPicPr>
                    <p:blipFill>
                      <a:blip r:embed="rId5"/>
                      <a:stretch>
                        <a:fillRect/>
                      </a:stretch>
                    </p:blipFill>
                    <p:spPr>
                      <a:xfrm>
                        <a:off x="-108520" y="2424188"/>
                        <a:ext cx="5578204" cy="3600000"/>
                      </a:xfrm>
                      <a:prstGeom prst="rect">
                        <a:avLst/>
                      </a:prstGeom>
                    </p:spPr>
                  </p:pic>
                </p:oleObj>
              </mc:Fallback>
            </mc:AlternateContent>
          </a:graphicData>
        </a:graphic>
      </p:graphicFrame>
      <p:cxnSp>
        <p:nvCxnSpPr>
          <p:cNvPr id="7" name="直接箭头连接符 6"/>
          <p:cNvCxnSpPr/>
          <p:nvPr/>
        </p:nvCxnSpPr>
        <p:spPr>
          <a:xfrm>
            <a:off x="971600" y="2855836"/>
            <a:ext cx="0" cy="25922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971600" y="5448124"/>
            <a:ext cx="60816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1579768" y="2855836"/>
            <a:ext cx="0" cy="25922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579768" y="2927844"/>
            <a:ext cx="60816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187936" y="2927844"/>
            <a:ext cx="0" cy="25922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bwMode="auto">
          <a:xfrm>
            <a:off x="5580112" y="2381692"/>
            <a:ext cx="3240360" cy="3855620"/>
          </a:xfrm>
          <a:prstGeom prst="roundRect">
            <a:avLst>
              <a:gd name="adj" fmla="val 2161"/>
            </a:avLst>
          </a:prstGeom>
          <a:noFill/>
          <a:ln w="9525"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itchFamily="34" charset="0"/>
              <a:ea typeface="华文细黑" pitchFamily="2" charset="-122"/>
            </a:endParaRPr>
          </a:p>
        </p:txBody>
      </p:sp>
      <p:sp>
        <p:nvSpPr>
          <p:cNvPr id="14" name="TextBox 13"/>
          <p:cNvSpPr txBox="1"/>
          <p:nvPr/>
        </p:nvSpPr>
        <p:spPr>
          <a:xfrm>
            <a:off x="6427650" y="2205338"/>
            <a:ext cx="1710725" cy="369332"/>
          </a:xfrm>
          <a:prstGeom prst="rect">
            <a:avLst/>
          </a:prstGeom>
          <a:solidFill>
            <a:srgbClr val="0070C0"/>
          </a:solidFill>
        </p:spPr>
        <p:txBody>
          <a:bodyPr wrap="none" rtlCol="0">
            <a:spAutoFit/>
          </a:bodyPr>
          <a:lstStyle>
            <a:defPPr>
              <a:defRPr lang="zh-CN"/>
            </a:defPPr>
            <a:lvl1pPr>
              <a:defRPr i="0">
                <a:latin typeface="+mn-lt"/>
                <a:ea typeface="微软雅黑" pitchFamily="34" charset="-122"/>
              </a:defRPr>
            </a:lvl1pPr>
          </a:lstStyle>
          <a:p>
            <a:r>
              <a:rPr lang="en-US" altLang="zh-CN" b="1" dirty="0">
                <a:solidFill>
                  <a:schemeClr val="bg1"/>
                </a:solidFill>
              </a:rPr>
              <a:t>SLDP</a:t>
            </a:r>
            <a:r>
              <a:rPr lang="zh-CN" altLang="en-US" b="1" dirty="0">
                <a:solidFill>
                  <a:schemeClr val="bg1"/>
                </a:solidFill>
              </a:rPr>
              <a:t>核心算法</a:t>
            </a:r>
          </a:p>
        </p:txBody>
      </p:sp>
    </p:spTree>
    <p:extLst>
      <p:ext uri="{BB962C8B-B14F-4D97-AF65-F5344CB8AC3E}">
        <p14:creationId xmlns:p14="http://schemas.microsoft.com/office/powerpoint/2010/main" val="142416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什么是云存储</a:t>
            </a:r>
            <a:r>
              <a:rPr lang="zh-CN" altLang="en-US" sz="3200" dirty="0">
                <a:latin typeface="宋体" pitchFamily="2" charset="-122"/>
                <a:ea typeface="宋体" pitchFamily="2" charset="-122"/>
              </a:rPr>
              <a:t>？</a:t>
            </a:r>
            <a:endParaRPr lang="zh-CN" altLang="en-US" sz="3200" dirty="0"/>
          </a:p>
        </p:txBody>
      </p:sp>
      <p:sp>
        <p:nvSpPr>
          <p:cNvPr id="3" name="内容占位符 2"/>
          <p:cNvSpPr>
            <a:spLocks noGrp="1"/>
          </p:cNvSpPr>
          <p:nvPr>
            <p:ph idx="1"/>
          </p:nvPr>
        </p:nvSpPr>
        <p:spPr/>
        <p:txBody>
          <a:bodyPr/>
          <a:lstStyle/>
          <a:p>
            <a:pPr algn="just">
              <a:spcAft>
                <a:spcPts val="1200"/>
              </a:spcAft>
            </a:pPr>
            <a:r>
              <a:rPr lang="zh-CN" altLang="en-US" dirty="0">
                <a:latin typeface="Arial" pitchFamily="34" charset="0"/>
                <a:cs typeface="Arial" pitchFamily="34" charset="0"/>
              </a:rPr>
              <a:t>云存储</a:t>
            </a:r>
            <a:r>
              <a:rPr lang="en-US" altLang="zh-CN" dirty="0">
                <a:latin typeface="Arial" pitchFamily="34" charset="0"/>
                <a:cs typeface="Arial" pitchFamily="34" charset="0"/>
              </a:rPr>
              <a:t>(Cloud Storage)</a:t>
            </a:r>
            <a:r>
              <a:rPr lang="zh-CN" altLang="en-US" dirty="0">
                <a:latin typeface="Arial" pitchFamily="34" charset="0"/>
                <a:cs typeface="Arial" pitchFamily="34" charset="0"/>
              </a:rPr>
              <a:t>是在云计算</a:t>
            </a:r>
            <a:r>
              <a:rPr lang="en-US" altLang="zh-CN" dirty="0">
                <a:latin typeface="Arial" pitchFamily="34" charset="0"/>
                <a:cs typeface="Arial" pitchFamily="34" charset="0"/>
              </a:rPr>
              <a:t>(Cloud Computing)</a:t>
            </a:r>
            <a:r>
              <a:rPr lang="zh-CN" altLang="en-US" dirty="0">
                <a:latin typeface="Arial" pitchFamily="34" charset="0"/>
                <a:cs typeface="Arial" pitchFamily="34" charset="0"/>
              </a:rPr>
              <a:t>概念上延伸和发展出来的一个新的概念。是指</a:t>
            </a:r>
            <a:r>
              <a:rPr lang="zh-CN" altLang="en-US" dirty="0"/>
              <a:t>通过集群应用、网格技术或分布式文件系统等功能，将网络中大量各种不同类型的存储设备通过应用软件集合起来协同工作，共同对外提供数据存储和业务访问功能的系统。</a:t>
            </a:r>
            <a:endParaRPr lang="zh-CN" altLang="en-US" dirty="0">
              <a:latin typeface="Arial" pitchFamily="34" charset="0"/>
              <a:cs typeface="Arial" pitchFamily="34" charset="0"/>
            </a:endParaRPr>
          </a:p>
          <a:p>
            <a:pPr algn="just"/>
            <a:r>
              <a:rPr lang="zh-CN" altLang="en-US" dirty="0">
                <a:latin typeface="Arial" pitchFamily="34" charset="0"/>
                <a:cs typeface="Arial" pitchFamily="34" charset="0"/>
              </a:rPr>
              <a:t>云存储是一个以数据存储和管理为核心的云计算系统。</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3</a:t>
            </a:fld>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573016"/>
            <a:ext cx="4037325" cy="230425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60032" y="3573016"/>
            <a:ext cx="3888432" cy="2304256"/>
          </a:xfrm>
          <a:prstGeom prst="rect">
            <a:avLst/>
          </a:prstGeom>
        </p:spPr>
      </p:pic>
    </p:spTree>
    <p:extLst>
      <p:ext uri="{BB962C8B-B14F-4D97-AF65-F5344CB8AC3E}">
        <p14:creationId xmlns:p14="http://schemas.microsoft.com/office/powerpoint/2010/main" val="3950733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Arial" pitchFamily="34" charset="0"/>
                <a:cs typeface="Arial" pitchFamily="34" charset="0"/>
              </a:rPr>
              <a:t> PC: </a:t>
            </a:r>
            <a:r>
              <a:rPr lang="zh-CN" altLang="en-US" sz="3200" dirty="0">
                <a:latin typeface="Arial" pitchFamily="34" charset="0"/>
                <a:cs typeface="Arial" pitchFamily="34" charset="0"/>
              </a:rPr>
              <a:t>存储系统能耗优化策略</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30</a:t>
            </a:fld>
            <a:endParaRPr 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8" y="1916832"/>
            <a:ext cx="5913759" cy="4320000"/>
          </a:xfrm>
          <a:prstGeom prst="rect">
            <a:avLst/>
          </a:prstGeom>
        </p:spPr>
      </p:pic>
      <p:sp>
        <p:nvSpPr>
          <p:cNvPr id="7" name="直角上箭头 6"/>
          <p:cNvSpPr/>
          <p:nvPr/>
        </p:nvSpPr>
        <p:spPr>
          <a:xfrm rot="5400000">
            <a:off x="859219" y="2024844"/>
            <a:ext cx="936104" cy="720080"/>
          </a:xfrm>
          <a:prstGeom prst="bentUpArrow">
            <a:avLst>
              <a:gd name="adj1" fmla="val 25000"/>
              <a:gd name="adj2" fmla="val 25000"/>
              <a:gd name="adj3" fmla="val 23677"/>
            </a:avLst>
          </a:prstGeom>
          <a:noFill/>
          <a:ln w="15875"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ndara"/>
              <a:ea typeface="华文楷体"/>
              <a:cs typeface="+mn-cs"/>
            </a:endParaRPr>
          </a:p>
        </p:txBody>
      </p:sp>
      <p:sp>
        <p:nvSpPr>
          <p:cNvPr id="8" name="矩形 7"/>
          <p:cNvSpPr/>
          <p:nvPr/>
        </p:nvSpPr>
        <p:spPr>
          <a:xfrm>
            <a:off x="6535935" y="5012676"/>
            <a:ext cx="2212529" cy="432048"/>
          </a:xfrm>
          <a:prstGeom prst="rect">
            <a:avLst/>
          </a:prstGeom>
          <a:solidFill>
            <a:srgbClr val="31B6FD"/>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Arial Black" pitchFamily="34" charset="0"/>
                <a:ea typeface="华文楷体"/>
                <a:cs typeface="+mn-cs"/>
              </a:rPr>
              <a:t>Sleep Mode</a:t>
            </a:r>
            <a:endParaRPr kumimoji="0" lang="zh-CN" altLang="en-US" sz="1800" b="0" i="0" u="none" strike="noStrike" kern="0" cap="none" spc="0" normalizeH="0" baseline="0" noProof="0" dirty="0">
              <a:ln>
                <a:noFill/>
              </a:ln>
              <a:solidFill>
                <a:prstClr val="black"/>
              </a:solidFill>
              <a:effectLst/>
              <a:uLnTx/>
              <a:uFillTx/>
              <a:latin typeface="Arial Black" pitchFamily="34" charset="0"/>
              <a:ea typeface="华文楷体"/>
              <a:cs typeface="+mn-cs"/>
            </a:endParaRPr>
          </a:p>
        </p:txBody>
      </p:sp>
      <p:cxnSp>
        <p:nvCxnSpPr>
          <p:cNvPr id="9" name="直接连接符 8"/>
          <p:cNvCxnSpPr/>
          <p:nvPr/>
        </p:nvCxnSpPr>
        <p:spPr>
          <a:xfrm>
            <a:off x="5148064" y="4760648"/>
            <a:ext cx="3600400" cy="0"/>
          </a:xfrm>
          <a:prstGeom prst="line">
            <a:avLst/>
          </a:prstGeom>
          <a:noFill/>
          <a:ln w="28575" cap="flat" cmpd="sng" algn="ctr">
            <a:solidFill>
              <a:sysClr val="windowText" lastClr="000000"/>
            </a:solidFill>
            <a:prstDash val="sysDot"/>
            <a:headEnd type="diamond" w="med" len="med"/>
            <a:tailEnd type="diamond" w="med" len="med"/>
          </a:ln>
          <a:effectLst/>
        </p:spPr>
      </p:cxnSp>
      <p:cxnSp>
        <p:nvCxnSpPr>
          <p:cNvPr id="10" name="直接连接符 9"/>
          <p:cNvCxnSpPr/>
          <p:nvPr/>
        </p:nvCxnSpPr>
        <p:spPr>
          <a:xfrm>
            <a:off x="5796136" y="5696752"/>
            <a:ext cx="2952328" cy="0"/>
          </a:xfrm>
          <a:prstGeom prst="line">
            <a:avLst/>
          </a:prstGeom>
          <a:noFill/>
          <a:ln w="28575" cap="flat" cmpd="sng" algn="ctr">
            <a:solidFill>
              <a:sysClr val="windowText" lastClr="000000"/>
            </a:solidFill>
            <a:prstDash val="sysDot"/>
            <a:headEnd type="diamond" w="med" len="med"/>
            <a:tailEnd type="diamond" w="med" len="med"/>
          </a:ln>
          <a:effectLst/>
        </p:spPr>
      </p:cxnSp>
      <p:cxnSp>
        <p:nvCxnSpPr>
          <p:cNvPr id="11" name="直接箭头连接符 10"/>
          <p:cNvCxnSpPr/>
          <p:nvPr/>
        </p:nvCxnSpPr>
        <p:spPr>
          <a:xfrm>
            <a:off x="6444208" y="4760648"/>
            <a:ext cx="0" cy="936104"/>
          </a:xfrm>
          <a:prstGeom prst="straightConnector1">
            <a:avLst/>
          </a:prstGeom>
          <a:noFill/>
          <a:ln w="9525" cap="flat" cmpd="sng" algn="ctr">
            <a:solidFill>
              <a:sysClr val="windowText" lastClr="000000"/>
            </a:solidFill>
            <a:prstDash val="solid"/>
            <a:headEnd type="stealth" w="lg" len="lg"/>
            <a:tailEnd type="stealth" w="lg" len="lg"/>
          </a:ln>
          <a:effectLst/>
        </p:spPr>
      </p:cxnSp>
      <p:sp>
        <p:nvSpPr>
          <p:cNvPr id="12" name="矩形 11"/>
          <p:cNvSpPr/>
          <p:nvPr/>
        </p:nvSpPr>
        <p:spPr>
          <a:xfrm>
            <a:off x="6535935" y="4076572"/>
            <a:ext cx="2212529" cy="432048"/>
          </a:xfrm>
          <a:prstGeom prst="rect">
            <a:avLst/>
          </a:prstGeom>
          <a:solidFill>
            <a:srgbClr val="92D050"/>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Arial Black" pitchFamily="34" charset="0"/>
                <a:ea typeface="华文楷体"/>
                <a:cs typeface="+mn-cs"/>
              </a:rPr>
              <a:t>Standby Mode</a:t>
            </a:r>
            <a:endParaRPr kumimoji="0" lang="zh-CN" altLang="en-US" sz="1800" b="0" i="0" u="none" strike="noStrike" kern="0" cap="none" spc="0" normalizeH="0" baseline="0" noProof="0" dirty="0">
              <a:ln>
                <a:noFill/>
              </a:ln>
              <a:solidFill>
                <a:prstClr val="black"/>
              </a:solidFill>
              <a:effectLst/>
              <a:uLnTx/>
              <a:uFillTx/>
              <a:latin typeface="Arial Black" pitchFamily="34" charset="0"/>
              <a:ea typeface="华文楷体"/>
              <a:cs typeface="+mn-cs"/>
            </a:endParaRPr>
          </a:p>
        </p:txBody>
      </p:sp>
      <p:cxnSp>
        <p:nvCxnSpPr>
          <p:cNvPr id="13" name="直接连接符 12"/>
          <p:cNvCxnSpPr/>
          <p:nvPr/>
        </p:nvCxnSpPr>
        <p:spPr>
          <a:xfrm>
            <a:off x="4499992" y="3824544"/>
            <a:ext cx="4248472" cy="0"/>
          </a:xfrm>
          <a:prstGeom prst="line">
            <a:avLst/>
          </a:prstGeom>
          <a:noFill/>
          <a:ln w="28575" cap="flat" cmpd="sng" algn="ctr">
            <a:solidFill>
              <a:sysClr val="windowText" lastClr="000000"/>
            </a:solidFill>
            <a:prstDash val="sysDot"/>
            <a:headEnd type="diamond" w="med" len="med"/>
            <a:tailEnd type="diamond" w="med" len="med"/>
          </a:ln>
          <a:effectLst/>
        </p:spPr>
      </p:cxnSp>
      <p:cxnSp>
        <p:nvCxnSpPr>
          <p:cNvPr id="14" name="直接箭头连接符 13"/>
          <p:cNvCxnSpPr/>
          <p:nvPr/>
        </p:nvCxnSpPr>
        <p:spPr>
          <a:xfrm>
            <a:off x="6444208" y="3824544"/>
            <a:ext cx="0" cy="936104"/>
          </a:xfrm>
          <a:prstGeom prst="straightConnector1">
            <a:avLst/>
          </a:prstGeom>
          <a:noFill/>
          <a:ln w="9525" cap="flat" cmpd="sng" algn="ctr">
            <a:solidFill>
              <a:sysClr val="windowText" lastClr="000000"/>
            </a:solidFill>
            <a:prstDash val="solid"/>
            <a:headEnd type="stealth" w="lg" len="lg"/>
            <a:tailEnd type="stealth" w="lg" len="lg"/>
          </a:ln>
          <a:effectLst/>
        </p:spPr>
      </p:cxnSp>
      <p:cxnSp>
        <p:nvCxnSpPr>
          <p:cNvPr id="15" name="直接连接符 14"/>
          <p:cNvCxnSpPr/>
          <p:nvPr/>
        </p:nvCxnSpPr>
        <p:spPr>
          <a:xfrm>
            <a:off x="3210547" y="1916832"/>
            <a:ext cx="5537917" cy="0"/>
          </a:xfrm>
          <a:prstGeom prst="line">
            <a:avLst/>
          </a:prstGeom>
          <a:noFill/>
          <a:ln w="28575" cap="flat" cmpd="sng" algn="ctr">
            <a:solidFill>
              <a:sysClr val="windowText" lastClr="000000"/>
            </a:solidFill>
            <a:prstDash val="sysDot"/>
            <a:headEnd type="diamond" w="med" len="med"/>
            <a:tailEnd type="diamond" w="med" len="med"/>
          </a:ln>
          <a:effectLst/>
        </p:spPr>
      </p:cxnSp>
      <p:cxnSp>
        <p:nvCxnSpPr>
          <p:cNvPr id="16" name="直接箭头连接符 15"/>
          <p:cNvCxnSpPr/>
          <p:nvPr/>
        </p:nvCxnSpPr>
        <p:spPr>
          <a:xfrm>
            <a:off x="6439544" y="1916832"/>
            <a:ext cx="4217" cy="1907712"/>
          </a:xfrm>
          <a:prstGeom prst="straightConnector1">
            <a:avLst/>
          </a:prstGeom>
          <a:noFill/>
          <a:ln w="9525" cap="flat" cmpd="sng" algn="ctr">
            <a:solidFill>
              <a:sysClr val="windowText" lastClr="000000"/>
            </a:solidFill>
            <a:prstDash val="solid"/>
            <a:headEnd type="stealth" w="lg" len="lg"/>
            <a:tailEnd type="stealth" w="lg" len="lg"/>
          </a:ln>
          <a:effectLst/>
        </p:spPr>
      </p:cxnSp>
      <p:sp>
        <p:nvSpPr>
          <p:cNvPr id="17" name="矩形 16"/>
          <p:cNvSpPr/>
          <p:nvPr/>
        </p:nvSpPr>
        <p:spPr>
          <a:xfrm>
            <a:off x="6511552" y="2654664"/>
            <a:ext cx="2212529" cy="432048"/>
          </a:xfrm>
          <a:prstGeom prst="rect">
            <a:avLst/>
          </a:prstGeom>
          <a:solidFill>
            <a:srgbClr val="FFC000"/>
          </a:solidFill>
          <a:ln w="285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Arial Black" pitchFamily="34" charset="0"/>
                <a:ea typeface="华文楷体"/>
                <a:cs typeface="+mn-cs"/>
              </a:rPr>
              <a:t>Active Mode</a:t>
            </a:r>
            <a:endParaRPr kumimoji="0" lang="zh-CN" altLang="en-US" sz="1800" b="0" i="0" u="none" strike="noStrike" kern="0" cap="none" spc="0" normalizeH="0" baseline="0" noProof="0" dirty="0">
              <a:ln>
                <a:noFill/>
              </a:ln>
              <a:solidFill>
                <a:prstClr val="black"/>
              </a:solidFill>
              <a:effectLst/>
              <a:uLnTx/>
              <a:uFillTx/>
              <a:latin typeface="Arial Black" pitchFamily="34" charset="0"/>
              <a:ea typeface="华文楷体"/>
              <a:cs typeface="+mn-cs"/>
            </a:endParaRPr>
          </a:p>
        </p:txBody>
      </p:sp>
    </p:spTree>
    <p:extLst>
      <p:ext uri="{BB962C8B-B14F-4D97-AF65-F5344CB8AC3E}">
        <p14:creationId xmlns:p14="http://schemas.microsoft.com/office/powerpoint/2010/main" val="376026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6" presetClass="entr" presetSubtype="32"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out)">
                                      <p:cBhvr>
                                        <p:cTn id="21" dur="500"/>
                                        <p:tgtEl>
                                          <p:spTgt spid="11"/>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6" presetClass="entr" presetSubtype="3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ircle(out)">
                                      <p:cBhvr>
                                        <p:cTn id="31" dur="500"/>
                                        <p:tgtEl>
                                          <p:spTgt spid="14"/>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6" presetClass="entr" presetSubtype="32"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ircle(out)">
                                      <p:cBhvr>
                                        <p:cTn id="41" dur="500"/>
                                        <p:tgtEl>
                                          <p:spTgt spid="16"/>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latin typeface="Arial" pitchFamily="34" charset="0"/>
                <a:cs typeface="Arial" pitchFamily="34" charset="0"/>
              </a:rPr>
              <a:t> PC: </a:t>
            </a:r>
            <a:r>
              <a:rPr lang="zh-CN" altLang="en-US" sz="3200" dirty="0">
                <a:latin typeface="Arial" pitchFamily="34" charset="0"/>
                <a:cs typeface="Arial" pitchFamily="34" charset="0"/>
              </a:rPr>
              <a:t>存储系统能耗优化策略</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31</a:t>
            </a:fld>
            <a:endParaRPr lang="en-US" dirty="0"/>
          </a:p>
        </p:txBody>
      </p:sp>
      <p:sp>
        <p:nvSpPr>
          <p:cNvPr id="18" name="TextBox 17"/>
          <p:cNvSpPr txBox="1"/>
          <p:nvPr/>
        </p:nvSpPr>
        <p:spPr>
          <a:xfrm>
            <a:off x="467544" y="1196752"/>
            <a:ext cx="8064896" cy="1369606"/>
          </a:xfrm>
          <a:prstGeom prst="rect">
            <a:avLst/>
          </a:prstGeom>
          <a:noFill/>
        </p:spPr>
        <p:txBody>
          <a:bodyPr wrap="square" rtlCol="0">
            <a:spAutoFit/>
          </a:bodyPr>
          <a:lstStyle>
            <a:defPPr>
              <a:defRPr lang="zh-CN"/>
            </a:defPPr>
            <a:lvl1pPr>
              <a:defRPr i="0">
                <a:latin typeface="+mn-lt"/>
                <a:ea typeface="微软雅黑" pitchFamily="34" charset="-122"/>
              </a:defRPr>
            </a:lvl1pPr>
          </a:lstStyle>
          <a:p>
            <a:pPr marL="285750" indent="-285750" algn="just">
              <a:spcAft>
                <a:spcPts val="600"/>
              </a:spcAft>
              <a:buFont typeface="Wingdings" pitchFamily="2" charset="2"/>
              <a:buChar char="n"/>
            </a:pPr>
            <a:r>
              <a:rPr lang="zh-CN" altLang="en-US" sz="2400" b="1"/>
              <a:t>数学模型</a:t>
            </a:r>
            <a:endParaRPr lang="en-US" altLang="zh-CN" sz="2400" b="1" dirty="0"/>
          </a:p>
          <a:p>
            <a:pPr marL="742950" lvl="1" indent="-285750" algn="just">
              <a:spcAft>
                <a:spcPts val="600"/>
              </a:spcAft>
              <a:buFont typeface="Arial" pitchFamily="34" charset="0"/>
              <a:buChar char="−"/>
            </a:pPr>
            <a:r>
              <a:rPr lang="zh-CN" altLang="en-US" i="0" dirty="0">
                <a:latin typeface="微软雅黑" panose="020B0503020204020204" pitchFamily="34" charset="-122"/>
                <a:ea typeface="微软雅黑" panose="020B0503020204020204" pitchFamily="34" charset="-122"/>
              </a:rPr>
              <a:t>基于数据副本放置策略，在保证每一数据块的可用性（即每个数据块至少有一个副本所在节点处于活跃状态）的前提下，寻求一个关于所有</a:t>
            </a:r>
            <a:r>
              <a:rPr lang="en-US" altLang="zh-CN" i="0" dirty="0">
                <a:latin typeface="微软雅黑" panose="020B0503020204020204" pitchFamily="34" charset="-122"/>
                <a:ea typeface="微软雅黑" panose="020B0503020204020204" pitchFamily="34" charset="-122"/>
              </a:rPr>
              <a:t>DataNode</a:t>
            </a:r>
            <a:r>
              <a:rPr lang="zh-CN" altLang="en-US" i="0" dirty="0">
                <a:latin typeface="微软雅黑" panose="020B0503020204020204" pitchFamily="34" charset="-122"/>
                <a:ea typeface="微软雅黑" panose="020B0503020204020204" pitchFamily="34" charset="-122"/>
              </a:rPr>
              <a:t>节点的状态向量</a:t>
            </a:r>
            <a:r>
              <a:rPr lang="en-US" altLang="zh-CN" i="0" dirty="0">
                <a:latin typeface="微软雅黑" panose="020B0503020204020204" pitchFamily="34" charset="-122"/>
                <a:ea typeface="微软雅黑" panose="020B0503020204020204" pitchFamily="34" charset="-122"/>
              </a:rPr>
              <a:t>SV</a:t>
            </a:r>
            <a:r>
              <a:rPr lang="zh-CN" altLang="en-US" i="0" dirty="0">
                <a:latin typeface="微软雅黑" panose="020B0503020204020204" pitchFamily="34" charset="-122"/>
                <a:ea typeface="微软雅黑" panose="020B0503020204020204" pitchFamily="34" charset="-122"/>
              </a:rPr>
              <a:t>，使得</a:t>
            </a:r>
            <a:r>
              <a:rPr lang="en-US" altLang="zh-CN" i="0" dirty="0">
                <a:latin typeface="微软雅黑" panose="020B0503020204020204" pitchFamily="34" charset="-122"/>
                <a:ea typeface="微软雅黑" panose="020B0503020204020204" pitchFamily="34" charset="-122"/>
              </a:rPr>
              <a:t>Hadoop</a:t>
            </a:r>
            <a:r>
              <a:rPr lang="zh-CN" altLang="en-US" i="0" dirty="0">
                <a:latin typeface="微软雅黑" panose="020B0503020204020204" pitchFamily="34" charset="-122"/>
                <a:ea typeface="微软雅黑" panose="020B0503020204020204" pitchFamily="34" charset="-122"/>
              </a:rPr>
              <a:t>集群的耗电量最小</a:t>
            </a:r>
            <a:endParaRPr lang="en-US" altLang="zh-CN" i="0" dirty="0">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619648535"/>
              </p:ext>
            </p:extLst>
          </p:nvPr>
        </p:nvGraphicFramePr>
        <p:xfrm>
          <a:off x="1115616" y="2736980"/>
          <a:ext cx="4824537" cy="2370678"/>
        </p:xfrm>
        <a:graphic>
          <a:graphicData uri="http://schemas.openxmlformats.org/presentationml/2006/ole">
            <mc:AlternateContent xmlns:mc="http://schemas.openxmlformats.org/markup-compatibility/2006">
              <mc:Choice xmlns:v="urn:schemas-microsoft-com:vml" Requires="v">
                <p:oleObj spid="_x0000_s57393" name="Equation" r:id="rId3" imgW="2946240" imgH="1447560" progId="Equation.DSMT4">
                  <p:embed/>
                </p:oleObj>
              </mc:Choice>
              <mc:Fallback>
                <p:oleObj name="Equation" r:id="rId3" imgW="2946240" imgH="1447560" progId="Equation.DSMT4">
                  <p:embed/>
                  <p:pic>
                    <p:nvPicPr>
                      <p:cNvPr id="0" name=""/>
                      <p:cNvPicPr/>
                      <p:nvPr/>
                    </p:nvPicPr>
                    <p:blipFill>
                      <a:blip r:embed="rId4"/>
                      <a:stretch>
                        <a:fillRect/>
                      </a:stretch>
                    </p:blipFill>
                    <p:spPr>
                      <a:xfrm>
                        <a:off x="1115616" y="2736980"/>
                        <a:ext cx="4824537" cy="2370678"/>
                      </a:xfrm>
                      <a:prstGeom prst="rect">
                        <a:avLst/>
                      </a:prstGeom>
                    </p:spPr>
                  </p:pic>
                </p:oleObj>
              </mc:Fallback>
            </mc:AlternateContent>
          </a:graphicData>
        </a:graphic>
      </p:graphicFrame>
    </p:spTree>
    <p:extLst>
      <p:ext uri="{BB962C8B-B14F-4D97-AF65-F5344CB8AC3E}">
        <p14:creationId xmlns:p14="http://schemas.microsoft.com/office/powerpoint/2010/main" val="9511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itchFamily="34" charset="0"/>
                <a:cs typeface="Arial" pitchFamily="34" charset="0"/>
              </a:rPr>
              <a:t> PC: </a:t>
            </a:r>
            <a:r>
              <a:rPr lang="zh-CN" altLang="en-US" dirty="0">
                <a:latin typeface="Arial" pitchFamily="34" charset="0"/>
                <a:cs typeface="Arial" pitchFamily="34" charset="0"/>
              </a:rPr>
              <a:t>存储系统能耗优化策略</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32</a:t>
            </a:fld>
            <a:endParaRPr lang="en-US" dirty="0"/>
          </a:p>
        </p:txBody>
      </p:sp>
      <p:sp>
        <p:nvSpPr>
          <p:cNvPr id="10" name="TextBox 9"/>
          <p:cNvSpPr txBox="1"/>
          <p:nvPr/>
        </p:nvSpPr>
        <p:spPr>
          <a:xfrm>
            <a:off x="467544" y="1196752"/>
            <a:ext cx="8064896" cy="815608"/>
          </a:xfrm>
          <a:prstGeom prst="rect">
            <a:avLst/>
          </a:prstGeom>
          <a:noFill/>
        </p:spPr>
        <p:txBody>
          <a:bodyPr wrap="square" rtlCol="0">
            <a:spAutoFit/>
          </a:bodyPr>
          <a:lstStyle>
            <a:defPPr>
              <a:defRPr lang="zh-CN"/>
            </a:defPPr>
            <a:lvl1pPr>
              <a:defRPr i="0">
                <a:latin typeface="+mn-lt"/>
                <a:ea typeface="微软雅黑" pitchFamily="34" charset="-122"/>
              </a:defRPr>
            </a:lvl1pPr>
          </a:lstStyle>
          <a:p>
            <a:pPr marL="285750" indent="-285750" algn="just">
              <a:spcAft>
                <a:spcPts val="600"/>
              </a:spcAft>
              <a:buFont typeface="Wingdings" pitchFamily="2" charset="2"/>
              <a:buChar char="n"/>
            </a:pPr>
            <a:r>
              <a:rPr lang="zh-CN" altLang="en-US" sz="2400" b="1" dirty="0"/>
              <a:t>基于二分图匹配的节能策略求解</a:t>
            </a:r>
            <a:endParaRPr lang="en-US" altLang="zh-CN" sz="2400" b="1" dirty="0"/>
          </a:p>
          <a:p>
            <a:pPr marL="742950" lvl="1" indent="-285750" algn="just">
              <a:spcAft>
                <a:spcPts val="600"/>
              </a:spcAft>
              <a:buFont typeface="Arial" pitchFamily="34" charset="0"/>
              <a:buChar char="−"/>
            </a:pPr>
            <a:r>
              <a:rPr lang="zh-CN" altLang="en-US" i="0" dirty="0">
                <a:latin typeface="+mn-lt"/>
                <a:ea typeface="微软雅黑" pitchFamily="34" charset="-122"/>
              </a:rPr>
              <a:t>寻求</a:t>
            </a:r>
            <a:r>
              <a:rPr lang="en-US" altLang="zh-CN" i="0" dirty="0">
                <a:latin typeface="+mn-lt"/>
                <a:ea typeface="微软雅黑" pitchFamily="34" charset="-122"/>
              </a:rPr>
              <a:t>Hadoop</a:t>
            </a:r>
            <a:r>
              <a:rPr lang="zh-CN" altLang="en-US" i="0" dirty="0">
                <a:latin typeface="+mn-lt"/>
                <a:ea typeface="微软雅黑" pitchFamily="34" charset="-122"/>
              </a:rPr>
              <a:t>集群节点状态向量问题的输入条件建模成一个带权二分图</a:t>
            </a:r>
            <a:endParaRPr lang="en-US" altLang="zh-CN" i="0" dirty="0">
              <a:latin typeface="+mn-lt"/>
              <a:ea typeface="微软雅黑"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993968892"/>
              </p:ext>
            </p:extLst>
          </p:nvPr>
        </p:nvGraphicFramePr>
        <p:xfrm>
          <a:off x="2193282" y="2011710"/>
          <a:ext cx="4663546" cy="2337221"/>
        </p:xfrm>
        <a:graphic>
          <a:graphicData uri="http://schemas.openxmlformats.org/presentationml/2006/ole">
            <mc:AlternateContent xmlns:mc="http://schemas.openxmlformats.org/markup-compatibility/2006">
              <mc:Choice xmlns:v="urn:schemas-microsoft-com:vml" Requires="v">
                <p:oleObj spid="_x0000_s58415" name="Visio" r:id="rId3" imgW="2718054" imgH="1361313" progId="Visio.Drawing.11">
                  <p:embed/>
                </p:oleObj>
              </mc:Choice>
              <mc:Fallback>
                <p:oleObj name="Visio" r:id="rId3" imgW="2718054" imgH="1361313" progId="Visio.Drawing.11">
                  <p:embed/>
                  <p:pic>
                    <p:nvPicPr>
                      <p:cNvPr id="0" name=""/>
                      <p:cNvPicPr/>
                      <p:nvPr/>
                    </p:nvPicPr>
                    <p:blipFill>
                      <a:blip r:embed="rId4"/>
                      <a:stretch>
                        <a:fillRect/>
                      </a:stretch>
                    </p:blipFill>
                    <p:spPr>
                      <a:xfrm>
                        <a:off x="2193282" y="2011710"/>
                        <a:ext cx="4663546" cy="2337221"/>
                      </a:xfrm>
                      <a:prstGeom prst="rect">
                        <a:avLst/>
                      </a:prstGeom>
                    </p:spPr>
                  </p:pic>
                </p:oleObj>
              </mc:Fallback>
            </mc:AlternateContent>
          </a:graphicData>
        </a:graphic>
      </p:graphicFrame>
      <p:pic>
        <p:nvPicPr>
          <p:cNvPr id="1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9552" y="4581128"/>
            <a:ext cx="7782441"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8244" y="2099906"/>
            <a:ext cx="7056796" cy="435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74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par>
                          <p:cTn id="13" fill="hold">
                            <p:stCondLst>
                              <p:cond delay="0"/>
                            </p:stCondLst>
                            <p:childTnLst>
                              <p:par>
                                <p:cTn id="14" presetID="53" presetClass="entr" presetSubtype="16"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2132856"/>
            <a:ext cx="8207375" cy="3993307"/>
          </a:xfrm>
        </p:spPr>
        <p:txBody>
          <a:bodyPr/>
          <a:lstStyle/>
          <a:p>
            <a:pPr marL="0" indent="0" algn="ctr">
              <a:buNone/>
            </a:pPr>
            <a:r>
              <a:rPr lang="en-US" altLang="zh-CN" sz="6600" dirty="0"/>
              <a:t>Thank you !</a:t>
            </a:r>
            <a:endParaRPr lang="zh-CN" altLang="en-US" sz="6600" dirty="0"/>
          </a:p>
        </p:txBody>
      </p:sp>
      <p:sp>
        <p:nvSpPr>
          <p:cNvPr id="4" name="灯片编号占位符 3"/>
          <p:cNvSpPr>
            <a:spLocks noGrp="1"/>
          </p:cNvSpPr>
          <p:nvPr>
            <p:ph type="sldNum" sz="quarter" idx="10"/>
          </p:nvPr>
        </p:nvSpPr>
        <p:spPr/>
        <p:txBody>
          <a:bodyPr/>
          <a:lstStyle/>
          <a:p>
            <a:r>
              <a:rPr lang="de-DE" altLang="en-US"/>
              <a:t>Page </a:t>
            </a:r>
            <a:r>
              <a:rPr lang="de-DE" altLang="en-US">
                <a:sym typeface="MS UI Gothic" pitchFamily="34" charset="-128"/>
              </a:rPr>
              <a:t></a:t>
            </a:r>
            <a:r>
              <a:rPr lang="de-DE" altLang="en-US"/>
              <a:t> </a:t>
            </a:r>
            <a:fld id="{10696614-611C-497D-9D41-B7CAA68999D4}" type="slidenum">
              <a:rPr lang="zh-CN" altLang="en-US" smtClean="0"/>
              <a:pPr/>
              <a:t>33</a:t>
            </a:fld>
            <a:endParaRPr lang="en-US" dirty="0"/>
          </a:p>
        </p:txBody>
      </p:sp>
    </p:spTree>
    <p:extLst>
      <p:ext uri="{BB962C8B-B14F-4D97-AF65-F5344CB8AC3E}">
        <p14:creationId xmlns:p14="http://schemas.microsoft.com/office/powerpoint/2010/main" val="73050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云存储与传统存储的不同</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4</a:t>
            </a:fld>
            <a:endParaRPr lang="en-US" dirty="0"/>
          </a:p>
        </p:txBody>
      </p:sp>
      <p:graphicFrame>
        <p:nvGraphicFramePr>
          <p:cNvPr id="5" name="内容占位符 4"/>
          <p:cNvGraphicFramePr>
            <a:graphicFrameLocks/>
          </p:cNvGraphicFramePr>
          <p:nvPr>
            <p:extLst>
              <p:ext uri="{D42A27DB-BD31-4B8C-83A1-F6EECF244321}">
                <p14:modId xmlns:p14="http://schemas.microsoft.com/office/powerpoint/2010/main" val="4138664965"/>
              </p:ext>
            </p:extLst>
          </p:nvPr>
        </p:nvGraphicFramePr>
        <p:xfrm>
          <a:off x="400050" y="1124744"/>
          <a:ext cx="8272463" cy="5297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46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云存储的应用</a:t>
            </a:r>
          </a:p>
        </p:txBody>
      </p:sp>
      <p:sp>
        <p:nvSpPr>
          <p:cNvPr id="3" name="内容占位符 2"/>
          <p:cNvSpPr>
            <a:spLocks noGrp="1"/>
          </p:cNvSpPr>
          <p:nvPr>
            <p:ph idx="1"/>
          </p:nvPr>
        </p:nvSpPr>
        <p:spPr/>
        <p:txBody>
          <a:bodyPr/>
          <a:lstStyle/>
          <a:p>
            <a:pPr>
              <a:lnSpc>
                <a:spcPct val="130000"/>
              </a:lnSpc>
            </a:pPr>
            <a:r>
              <a:rPr lang="zh-CN" altLang="en-US" dirty="0"/>
              <a:t>云存储能提供什么样的服务取决于云存储架构的应用接口层中内嵌了什么类型的应用软件和服务。</a:t>
            </a:r>
            <a:endParaRPr lang="en-US" altLang="zh-CN" dirty="0"/>
          </a:p>
          <a:p>
            <a:pPr>
              <a:lnSpc>
                <a:spcPct val="130000"/>
              </a:lnSpc>
            </a:pPr>
            <a:r>
              <a:rPr lang="zh-CN" altLang="en-US" dirty="0"/>
              <a:t>云存储服务可分为：</a:t>
            </a:r>
          </a:p>
          <a:p>
            <a:pPr lvl="1">
              <a:lnSpc>
                <a:spcPct val="130000"/>
              </a:lnSpc>
              <a:buFont typeface="Wingdings" pitchFamily="2" charset="2"/>
              <a:buChar char="n"/>
            </a:pPr>
            <a:r>
              <a:rPr lang="zh-CN" altLang="en-US" b="1" dirty="0">
                <a:cs typeface="+mn-cs"/>
              </a:rPr>
              <a:t>个人服务</a:t>
            </a:r>
            <a:r>
              <a:rPr lang="en-US" altLang="zh-CN" sz="2200" dirty="0"/>
              <a:t>	</a:t>
            </a:r>
            <a:endParaRPr lang="zh-CN" altLang="en-US" sz="2200" dirty="0"/>
          </a:p>
          <a:p>
            <a:pPr lvl="2">
              <a:lnSpc>
                <a:spcPct val="130000"/>
              </a:lnSpc>
              <a:buFont typeface="Wingdings" pitchFamily="2" charset="2"/>
              <a:buChar char="ü"/>
            </a:pPr>
            <a:r>
              <a:rPr lang="zh-CN" altLang="en-US" sz="1800" dirty="0"/>
              <a:t>网络硬盘</a:t>
            </a:r>
          </a:p>
          <a:p>
            <a:pPr lvl="2">
              <a:lnSpc>
                <a:spcPct val="130000"/>
              </a:lnSpc>
              <a:buFont typeface="Wingdings" pitchFamily="2" charset="2"/>
              <a:buChar char="ü"/>
            </a:pPr>
            <a:r>
              <a:rPr lang="zh-CN" altLang="en-US" sz="1800" dirty="0"/>
              <a:t>在线文档编辑</a:t>
            </a:r>
          </a:p>
          <a:p>
            <a:pPr lvl="1">
              <a:lnSpc>
                <a:spcPct val="130000"/>
              </a:lnSpc>
              <a:buFont typeface="Wingdings" pitchFamily="2" charset="2"/>
              <a:buChar char="n"/>
            </a:pPr>
            <a:r>
              <a:rPr lang="zh-CN" altLang="en-US" b="1" dirty="0">
                <a:cs typeface="+mn-cs"/>
              </a:rPr>
              <a:t>企业服务</a:t>
            </a:r>
          </a:p>
          <a:p>
            <a:pPr lvl="2">
              <a:lnSpc>
                <a:spcPct val="130000"/>
              </a:lnSpc>
              <a:buFont typeface="Wingdings" pitchFamily="2" charset="2"/>
              <a:buChar char="ü"/>
            </a:pPr>
            <a:r>
              <a:rPr lang="zh-CN" altLang="en-US" sz="1800" dirty="0"/>
              <a:t>存储空间的租赁</a:t>
            </a:r>
          </a:p>
          <a:p>
            <a:pPr lvl="2">
              <a:lnSpc>
                <a:spcPct val="130000"/>
              </a:lnSpc>
              <a:buFont typeface="Wingdings" pitchFamily="2" charset="2"/>
              <a:buChar char="ü"/>
            </a:pPr>
            <a:r>
              <a:rPr lang="zh-CN" altLang="en-US" sz="1800" dirty="0"/>
              <a:t>数据备份和容灾</a:t>
            </a:r>
          </a:p>
          <a:p>
            <a:pPr lvl="2">
              <a:lnSpc>
                <a:spcPct val="130000"/>
              </a:lnSpc>
              <a:buFont typeface="Wingdings" pitchFamily="2" charset="2"/>
              <a:buChar char="ü"/>
            </a:pPr>
            <a:r>
              <a:rPr lang="zh-CN" altLang="en-US" sz="1800" dirty="0"/>
              <a:t>视频监控</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5</a:t>
            </a:fld>
            <a:endParaRPr lang="en-US" dirty="0"/>
          </a:p>
        </p:txBody>
      </p:sp>
      <p:pic>
        <p:nvPicPr>
          <p:cNvPr id="5" name="图片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61453" y="1916832"/>
            <a:ext cx="3600400" cy="2157517"/>
          </a:xfrm>
          <a:prstGeom prst="rect">
            <a:avLst/>
          </a:prstGeom>
        </p:spPr>
      </p:pic>
      <p:pic>
        <p:nvPicPr>
          <p:cNvPr id="6" name="图片 5"/>
          <p:cNvPicPr>
            <a:picLocks noChangeAspect="1"/>
          </p:cNvPicPr>
          <p:nvPr/>
        </p:nvPicPr>
        <p:blipFill rotWithShape="1">
          <a:blip r:embed="rId3" cstate="print">
            <a:clrChange>
              <a:clrFrom>
                <a:srgbClr val="F5F8FD"/>
              </a:clrFrom>
              <a:clrTo>
                <a:srgbClr val="F5F8FD">
                  <a:alpha val="0"/>
                </a:srgbClr>
              </a:clrTo>
            </a:clrChange>
            <a:extLst>
              <a:ext uri="{28A0092B-C50C-407E-A947-70E740481C1C}">
                <a14:useLocalDpi xmlns:a14="http://schemas.microsoft.com/office/drawing/2010/main" val="0"/>
              </a:ext>
            </a:extLst>
          </a:blip>
          <a:srcRect l="25201" r="22703"/>
          <a:stretch/>
        </p:blipFill>
        <p:spPr>
          <a:xfrm>
            <a:off x="5076056" y="4431378"/>
            <a:ext cx="833856" cy="911530"/>
          </a:xfrm>
          <a:prstGeom prst="rect">
            <a:avLst/>
          </a:prstGeom>
        </p:spPr>
      </p:pic>
      <p:pic>
        <p:nvPicPr>
          <p:cNvPr id="7" name="图片 6"/>
          <p:cNvPicPr>
            <a:picLocks noChangeAspect="1"/>
          </p:cNvPicPr>
          <p:nvPr/>
        </p:nvPicPr>
        <p:blipFill rotWithShape="1">
          <a:blip r:embed="rId4">
            <a:clrChange>
              <a:clrFrom>
                <a:srgbClr val="FDF1F1"/>
              </a:clrFrom>
              <a:clrTo>
                <a:srgbClr val="FDF1F1">
                  <a:alpha val="0"/>
                </a:srgbClr>
              </a:clrTo>
            </a:clrChange>
            <a:extLst>
              <a:ext uri="{28A0092B-C50C-407E-A947-70E740481C1C}">
                <a14:useLocalDpi xmlns:a14="http://schemas.microsoft.com/office/drawing/2010/main" val="0"/>
              </a:ext>
            </a:extLst>
          </a:blip>
          <a:srcRect l="24508" r="21399" b="16444"/>
          <a:stretch/>
        </p:blipFill>
        <p:spPr>
          <a:xfrm>
            <a:off x="6948264" y="4451197"/>
            <a:ext cx="1008112" cy="870211"/>
          </a:xfrm>
          <a:prstGeom prst="rect">
            <a:avLst/>
          </a:prstGeom>
        </p:spPr>
      </p:pic>
    </p:spTree>
    <p:extLst>
      <p:ext uri="{BB962C8B-B14F-4D97-AF65-F5344CB8AC3E}">
        <p14:creationId xmlns:p14="http://schemas.microsoft.com/office/powerpoint/2010/main" val="26519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云存储用户的顾虑</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6</a:t>
            </a:fld>
            <a:endParaRPr lang="en-US" dirty="0"/>
          </a:p>
        </p:txBody>
      </p:sp>
      <p:grpSp>
        <p:nvGrpSpPr>
          <p:cNvPr id="5" name="组合 22"/>
          <p:cNvGrpSpPr>
            <a:grpSpLocks/>
          </p:cNvGrpSpPr>
          <p:nvPr/>
        </p:nvGrpSpPr>
        <p:grpSpPr bwMode="auto">
          <a:xfrm>
            <a:off x="265113" y="1612915"/>
            <a:ext cx="8518525" cy="3959225"/>
            <a:chOff x="200388" y="1462303"/>
            <a:chExt cx="8518370" cy="3959938"/>
          </a:xfrm>
          <a:solidFill>
            <a:srgbClr val="0070C0"/>
          </a:solidFill>
        </p:grpSpPr>
        <p:sp>
          <p:nvSpPr>
            <p:cNvPr id="6" name="任意多边形 5"/>
            <p:cNvSpPr/>
            <p:nvPr/>
          </p:nvSpPr>
          <p:spPr>
            <a:xfrm>
              <a:off x="200388" y="1462303"/>
              <a:ext cx="569902" cy="3959938"/>
            </a:xfrm>
            <a:custGeom>
              <a:avLst/>
              <a:gdLst>
                <a:gd name="connsiteX0" fmla="*/ 0 w 569958"/>
                <a:gd name="connsiteY0" fmla="*/ 56996 h 2879780"/>
                <a:gd name="connsiteX1" fmla="*/ 56996 w 569958"/>
                <a:gd name="connsiteY1" fmla="*/ 0 h 2879780"/>
                <a:gd name="connsiteX2" fmla="*/ 512962 w 569958"/>
                <a:gd name="connsiteY2" fmla="*/ 0 h 2879780"/>
                <a:gd name="connsiteX3" fmla="*/ 569958 w 569958"/>
                <a:gd name="connsiteY3" fmla="*/ 56996 h 2879780"/>
                <a:gd name="connsiteX4" fmla="*/ 569958 w 569958"/>
                <a:gd name="connsiteY4" fmla="*/ 2822784 h 2879780"/>
                <a:gd name="connsiteX5" fmla="*/ 512962 w 569958"/>
                <a:gd name="connsiteY5" fmla="*/ 2879780 h 2879780"/>
                <a:gd name="connsiteX6" fmla="*/ 56996 w 569958"/>
                <a:gd name="connsiteY6" fmla="*/ 2879780 h 2879780"/>
                <a:gd name="connsiteX7" fmla="*/ 0 w 569958"/>
                <a:gd name="connsiteY7" fmla="*/ 2822784 h 2879780"/>
                <a:gd name="connsiteX8" fmla="*/ 0 w 569958"/>
                <a:gd name="connsiteY8" fmla="*/ 56996 h 287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9958" h="2879780">
                  <a:moveTo>
                    <a:pt x="0" y="56996"/>
                  </a:moveTo>
                  <a:cubicBezTo>
                    <a:pt x="0" y="25518"/>
                    <a:pt x="25518" y="0"/>
                    <a:pt x="56996" y="0"/>
                  </a:cubicBezTo>
                  <a:lnTo>
                    <a:pt x="512962" y="0"/>
                  </a:lnTo>
                  <a:cubicBezTo>
                    <a:pt x="544440" y="0"/>
                    <a:pt x="569958" y="25518"/>
                    <a:pt x="569958" y="56996"/>
                  </a:cubicBezTo>
                  <a:lnTo>
                    <a:pt x="569958" y="2822784"/>
                  </a:lnTo>
                  <a:cubicBezTo>
                    <a:pt x="569958" y="2854262"/>
                    <a:pt x="544440" y="2879780"/>
                    <a:pt x="512962" y="2879780"/>
                  </a:cubicBezTo>
                  <a:lnTo>
                    <a:pt x="56996" y="2879780"/>
                  </a:lnTo>
                  <a:cubicBezTo>
                    <a:pt x="25518" y="2879780"/>
                    <a:pt x="0" y="2854262"/>
                    <a:pt x="0" y="2822784"/>
                  </a:cubicBezTo>
                  <a:lnTo>
                    <a:pt x="0" y="56996"/>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6218" tIns="26218" rIns="26218" bIns="26218" anchor="ctr"/>
            <a:lstStyle/>
            <a:p>
              <a:pPr algn="ctr" defTabSz="666750">
                <a:lnSpc>
                  <a:spcPct val="90000"/>
                </a:lnSpc>
                <a:spcBef>
                  <a:spcPct val="0"/>
                </a:spcBef>
                <a:spcAft>
                  <a:spcPct val="35000"/>
                </a:spcAft>
                <a:defRPr/>
              </a:pPr>
              <a:r>
                <a:rPr lang="zh-CN" altLang="en-US" b="1" i="0" dirty="0">
                  <a:solidFill>
                    <a:schemeClr val="bg1"/>
                  </a:solidFill>
                  <a:latin typeface="Arial" pitchFamily="34" charset="0"/>
                  <a:ea typeface="微软雅黑" pitchFamily="34" charset="-122"/>
                  <a:cs typeface="Arial" pitchFamily="34" charset="0"/>
                </a:rPr>
                <a:t>使</a:t>
              </a:r>
              <a:endParaRPr lang="en-US" altLang="zh-CN" b="1" i="0" dirty="0">
                <a:solidFill>
                  <a:schemeClr val="bg1"/>
                </a:solidFill>
                <a:latin typeface="Arial" pitchFamily="34" charset="0"/>
                <a:ea typeface="微软雅黑" pitchFamily="34" charset="-122"/>
                <a:cs typeface="Arial" pitchFamily="34" charset="0"/>
              </a:endParaRPr>
            </a:p>
            <a:p>
              <a:pPr algn="ctr" defTabSz="666750">
                <a:lnSpc>
                  <a:spcPct val="90000"/>
                </a:lnSpc>
                <a:spcBef>
                  <a:spcPct val="0"/>
                </a:spcBef>
                <a:spcAft>
                  <a:spcPct val="35000"/>
                </a:spcAft>
                <a:defRPr/>
              </a:pPr>
              <a:r>
                <a:rPr lang="zh-CN" altLang="en-US" b="1" i="0" dirty="0">
                  <a:solidFill>
                    <a:schemeClr val="bg1"/>
                  </a:solidFill>
                  <a:latin typeface="Arial" pitchFamily="34" charset="0"/>
                  <a:ea typeface="微软雅黑" pitchFamily="34" charset="-122"/>
                  <a:cs typeface="Arial" pitchFamily="34" charset="0"/>
                </a:rPr>
                <a:t>用</a:t>
              </a:r>
              <a:endParaRPr lang="en-US" altLang="zh-CN" b="1" i="0" dirty="0">
                <a:solidFill>
                  <a:schemeClr val="bg1"/>
                </a:solidFill>
                <a:latin typeface="Arial" pitchFamily="34" charset="0"/>
                <a:ea typeface="微软雅黑" pitchFamily="34" charset="-122"/>
                <a:cs typeface="Arial" pitchFamily="34" charset="0"/>
              </a:endParaRPr>
            </a:p>
            <a:p>
              <a:pPr algn="ctr" defTabSz="666750">
                <a:lnSpc>
                  <a:spcPct val="90000"/>
                </a:lnSpc>
                <a:spcBef>
                  <a:spcPct val="0"/>
                </a:spcBef>
                <a:spcAft>
                  <a:spcPct val="35000"/>
                </a:spcAft>
                <a:defRPr/>
              </a:pPr>
              <a:r>
                <a:rPr lang="zh-CN" altLang="en-US" b="1" i="0" dirty="0">
                  <a:solidFill>
                    <a:schemeClr val="bg1"/>
                  </a:solidFill>
                  <a:latin typeface="Arial" pitchFamily="34" charset="0"/>
                  <a:ea typeface="微软雅黑" pitchFamily="34" charset="-122"/>
                  <a:cs typeface="Arial" pitchFamily="34" charset="0"/>
                </a:rPr>
                <a:t>者</a:t>
              </a:r>
              <a:endParaRPr lang="en-US" altLang="zh-CN" b="1" i="0" dirty="0">
                <a:solidFill>
                  <a:schemeClr val="bg1"/>
                </a:solidFill>
                <a:latin typeface="Arial" pitchFamily="34" charset="0"/>
                <a:ea typeface="微软雅黑" pitchFamily="34" charset="-122"/>
                <a:cs typeface="Arial" pitchFamily="34" charset="0"/>
              </a:endParaRPr>
            </a:p>
            <a:p>
              <a:pPr algn="ctr" defTabSz="666750">
                <a:lnSpc>
                  <a:spcPct val="90000"/>
                </a:lnSpc>
                <a:spcBef>
                  <a:spcPct val="0"/>
                </a:spcBef>
                <a:spcAft>
                  <a:spcPct val="35000"/>
                </a:spcAft>
                <a:defRPr/>
              </a:pPr>
              <a:r>
                <a:rPr lang="zh-CN" altLang="en-US" b="1" i="0" dirty="0">
                  <a:solidFill>
                    <a:schemeClr val="bg1"/>
                  </a:solidFill>
                  <a:latin typeface="Arial" pitchFamily="34" charset="0"/>
                  <a:ea typeface="微软雅黑" pitchFamily="34" charset="-122"/>
                  <a:cs typeface="Arial" pitchFamily="34" charset="0"/>
                </a:rPr>
                <a:t>的</a:t>
              </a:r>
              <a:endParaRPr lang="en-US" altLang="zh-CN" b="1" i="0" dirty="0">
                <a:solidFill>
                  <a:schemeClr val="bg1"/>
                </a:solidFill>
                <a:latin typeface="Arial" pitchFamily="34" charset="0"/>
                <a:ea typeface="微软雅黑" pitchFamily="34" charset="-122"/>
                <a:cs typeface="Arial" pitchFamily="34" charset="0"/>
              </a:endParaRPr>
            </a:p>
            <a:p>
              <a:pPr algn="ctr" defTabSz="666750">
                <a:lnSpc>
                  <a:spcPct val="90000"/>
                </a:lnSpc>
                <a:spcBef>
                  <a:spcPct val="0"/>
                </a:spcBef>
                <a:spcAft>
                  <a:spcPct val="35000"/>
                </a:spcAft>
                <a:defRPr/>
              </a:pPr>
              <a:r>
                <a:rPr lang="zh-CN" altLang="en-US" b="1" i="0" dirty="0">
                  <a:solidFill>
                    <a:schemeClr val="bg1"/>
                  </a:solidFill>
                  <a:latin typeface="Arial" pitchFamily="34" charset="0"/>
                  <a:ea typeface="微软雅黑" pitchFamily="34" charset="-122"/>
                  <a:cs typeface="Arial" pitchFamily="34" charset="0"/>
                </a:rPr>
                <a:t>顾</a:t>
              </a:r>
              <a:endParaRPr lang="en-US" altLang="zh-CN" b="1" i="0" dirty="0">
                <a:solidFill>
                  <a:schemeClr val="bg1"/>
                </a:solidFill>
                <a:latin typeface="Arial" pitchFamily="34" charset="0"/>
                <a:ea typeface="微软雅黑" pitchFamily="34" charset="-122"/>
                <a:cs typeface="Arial" pitchFamily="34" charset="0"/>
              </a:endParaRPr>
            </a:p>
            <a:p>
              <a:pPr algn="ctr" defTabSz="666750">
                <a:lnSpc>
                  <a:spcPct val="90000"/>
                </a:lnSpc>
                <a:spcBef>
                  <a:spcPct val="0"/>
                </a:spcBef>
                <a:spcAft>
                  <a:spcPct val="35000"/>
                </a:spcAft>
                <a:defRPr/>
              </a:pPr>
              <a:r>
                <a:rPr lang="zh-CN" altLang="en-US" b="1" i="0" dirty="0">
                  <a:solidFill>
                    <a:schemeClr val="bg1"/>
                  </a:solidFill>
                  <a:latin typeface="Arial" pitchFamily="34" charset="0"/>
                  <a:ea typeface="微软雅黑" pitchFamily="34" charset="-122"/>
                  <a:cs typeface="Arial" pitchFamily="34" charset="0"/>
                </a:rPr>
                <a:t>虑</a:t>
              </a:r>
            </a:p>
          </p:txBody>
        </p:sp>
        <p:sp>
          <p:nvSpPr>
            <p:cNvPr id="7" name="任意多边形 6"/>
            <p:cNvSpPr/>
            <p:nvPr/>
          </p:nvSpPr>
          <p:spPr>
            <a:xfrm>
              <a:off x="1263994" y="1784624"/>
              <a:ext cx="1549372" cy="477923"/>
            </a:xfrm>
            <a:custGeom>
              <a:avLst/>
              <a:gdLst>
                <a:gd name="connsiteX0" fmla="*/ 0 w 1179712"/>
                <a:gd name="connsiteY0" fmla="*/ 47751 h 477505"/>
                <a:gd name="connsiteX1" fmla="*/ 47751 w 1179712"/>
                <a:gd name="connsiteY1" fmla="*/ 0 h 477505"/>
                <a:gd name="connsiteX2" fmla="*/ 1131962 w 1179712"/>
                <a:gd name="connsiteY2" fmla="*/ 0 h 477505"/>
                <a:gd name="connsiteX3" fmla="*/ 1179713 w 1179712"/>
                <a:gd name="connsiteY3" fmla="*/ 47751 h 477505"/>
                <a:gd name="connsiteX4" fmla="*/ 1179712 w 1179712"/>
                <a:gd name="connsiteY4" fmla="*/ 429755 h 477505"/>
                <a:gd name="connsiteX5" fmla="*/ 1131961 w 1179712"/>
                <a:gd name="connsiteY5" fmla="*/ 477506 h 477505"/>
                <a:gd name="connsiteX6" fmla="*/ 47751 w 1179712"/>
                <a:gd name="connsiteY6" fmla="*/ 477505 h 477505"/>
                <a:gd name="connsiteX7" fmla="*/ 0 w 1179712"/>
                <a:gd name="connsiteY7" fmla="*/ 429754 h 477505"/>
                <a:gd name="connsiteX8" fmla="*/ 0 w 1179712"/>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9712" h="477505">
                  <a:moveTo>
                    <a:pt x="0" y="47751"/>
                  </a:moveTo>
                  <a:cubicBezTo>
                    <a:pt x="0" y="21379"/>
                    <a:pt x="21379" y="0"/>
                    <a:pt x="47751" y="0"/>
                  </a:cubicBezTo>
                  <a:lnTo>
                    <a:pt x="1131962" y="0"/>
                  </a:lnTo>
                  <a:cubicBezTo>
                    <a:pt x="1158334" y="0"/>
                    <a:pt x="1179713" y="21379"/>
                    <a:pt x="1179713" y="47751"/>
                  </a:cubicBezTo>
                  <a:cubicBezTo>
                    <a:pt x="1179713" y="175086"/>
                    <a:pt x="1179712" y="302420"/>
                    <a:pt x="1179712" y="429755"/>
                  </a:cubicBezTo>
                  <a:cubicBezTo>
                    <a:pt x="1179712" y="456127"/>
                    <a:pt x="1158333" y="477506"/>
                    <a:pt x="1131961"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algn="ctr" defTabSz="666750">
                <a:lnSpc>
                  <a:spcPct val="90000"/>
                </a:lnSpc>
                <a:spcBef>
                  <a:spcPct val="0"/>
                </a:spcBef>
                <a:spcAft>
                  <a:spcPct val="35000"/>
                </a:spcAft>
                <a:defRPr/>
              </a:pPr>
              <a:r>
                <a:rPr lang="zh-CN" altLang="en-US" sz="2000" b="1" i="0" dirty="0">
                  <a:solidFill>
                    <a:schemeClr val="bg1"/>
                  </a:solidFill>
                  <a:latin typeface="Arial" pitchFamily="34" charset="0"/>
                  <a:ea typeface="微软雅黑" pitchFamily="34" charset="-122"/>
                  <a:cs typeface="Arial" pitchFamily="34" charset="0"/>
                </a:rPr>
                <a:t>数据安全</a:t>
              </a:r>
            </a:p>
          </p:txBody>
        </p:sp>
        <p:sp>
          <p:nvSpPr>
            <p:cNvPr id="8" name="任意多边形 7"/>
            <p:cNvSpPr/>
            <p:nvPr/>
          </p:nvSpPr>
          <p:spPr>
            <a:xfrm>
              <a:off x="3583288" y="1798914"/>
              <a:ext cx="5135470" cy="477924"/>
            </a:xfrm>
            <a:custGeom>
              <a:avLst/>
              <a:gdLst>
                <a:gd name="connsiteX0" fmla="*/ 0 w 4484870"/>
                <a:gd name="connsiteY0" fmla="*/ 47751 h 477505"/>
                <a:gd name="connsiteX1" fmla="*/ 47751 w 4484870"/>
                <a:gd name="connsiteY1" fmla="*/ 0 h 477505"/>
                <a:gd name="connsiteX2" fmla="*/ 4437120 w 4484870"/>
                <a:gd name="connsiteY2" fmla="*/ 0 h 477505"/>
                <a:gd name="connsiteX3" fmla="*/ 4484871 w 4484870"/>
                <a:gd name="connsiteY3" fmla="*/ 47751 h 477505"/>
                <a:gd name="connsiteX4" fmla="*/ 4484870 w 4484870"/>
                <a:gd name="connsiteY4" fmla="*/ 429755 h 477505"/>
                <a:gd name="connsiteX5" fmla="*/ 4437119 w 4484870"/>
                <a:gd name="connsiteY5" fmla="*/ 477506 h 477505"/>
                <a:gd name="connsiteX6" fmla="*/ 47751 w 4484870"/>
                <a:gd name="connsiteY6" fmla="*/ 477505 h 477505"/>
                <a:gd name="connsiteX7" fmla="*/ 0 w 4484870"/>
                <a:gd name="connsiteY7" fmla="*/ 429754 h 477505"/>
                <a:gd name="connsiteX8" fmla="*/ 0 w 4484870"/>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4870" h="477505">
                  <a:moveTo>
                    <a:pt x="0" y="47751"/>
                  </a:moveTo>
                  <a:cubicBezTo>
                    <a:pt x="0" y="21379"/>
                    <a:pt x="21379" y="0"/>
                    <a:pt x="47751" y="0"/>
                  </a:cubicBezTo>
                  <a:lnTo>
                    <a:pt x="4437120" y="0"/>
                  </a:lnTo>
                  <a:cubicBezTo>
                    <a:pt x="4463492" y="0"/>
                    <a:pt x="4484871" y="21379"/>
                    <a:pt x="4484871" y="47751"/>
                  </a:cubicBezTo>
                  <a:cubicBezTo>
                    <a:pt x="4484871" y="175086"/>
                    <a:pt x="4484870" y="302420"/>
                    <a:pt x="4484870" y="429755"/>
                  </a:cubicBezTo>
                  <a:cubicBezTo>
                    <a:pt x="4484870" y="456127"/>
                    <a:pt x="4463491" y="477506"/>
                    <a:pt x="4437119"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defTabSz="666750">
                <a:lnSpc>
                  <a:spcPct val="90000"/>
                </a:lnSpc>
                <a:spcBef>
                  <a:spcPct val="0"/>
                </a:spcBef>
                <a:spcAft>
                  <a:spcPct val="35000"/>
                </a:spcAft>
                <a:defRPr/>
              </a:pPr>
              <a:r>
                <a:rPr lang="zh-CN" altLang="en-US" sz="1600" i="0" dirty="0">
                  <a:solidFill>
                    <a:srgbClr val="FFFFFF"/>
                  </a:solidFill>
                  <a:latin typeface="Arial" pitchFamily="34" charset="0"/>
                  <a:ea typeface="微软雅黑" pitchFamily="34" charset="-122"/>
                  <a:cs typeface="Arial" pitchFamily="34" charset="0"/>
                </a:rPr>
                <a:t>数据的安全以及保密问题是绝大多数用户首要考虑的，作为云存储提供商需要有相应的存储技术去保障</a:t>
              </a:r>
            </a:p>
          </p:txBody>
        </p:sp>
        <p:sp>
          <p:nvSpPr>
            <p:cNvPr id="9" name="任意多边形 8"/>
            <p:cNvSpPr/>
            <p:nvPr/>
          </p:nvSpPr>
          <p:spPr>
            <a:xfrm>
              <a:off x="3583288" y="2718242"/>
              <a:ext cx="5135470" cy="476336"/>
            </a:xfrm>
            <a:custGeom>
              <a:avLst/>
              <a:gdLst>
                <a:gd name="connsiteX0" fmla="*/ 0 w 4484870"/>
                <a:gd name="connsiteY0" fmla="*/ 47751 h 477505"/>
                <a:gd name="connsiteX1" fmla="*/ 47751 w 4484870"/>
                <a:gd name="connsiteY1" fmla="*/ 0 h 477505"/>
                <a:gd name="connsiteX2" fmla="*/ 4437120 w 4484870"/>
                <a:gd name="connsiteY2" fmla="*/ 0 h 477505"/>
                <a:gd name="connsiteX3" fmla="*/ 4484871 w 4484870"/>
                <a:gd name="connsiteY3" fmla="*/ 47751 h 477505"/>
                <a:gd name="connsiteX4" fmla="*/ 4484870 w 4484870"/>
                <a:gd name="connsiteY4" fmla="*/ 429755 h 477505"/>
                <a:gd name="connsiteX5" fmla="*/ 4437119 w 4484870"/>
                <a:gd name="connsiteY5" fmla="*/ 477506 h 477505"/>
                <a:gd name="connsiteX6" fmla="*/ 47751 w 4484870"/>
                <a:gd name="connsiteY6" fmla="*/ 477505 h 477505"/>
                <a:gd name="connsiteX7" fmla="*/ 0 w 4484870"/>
                <a:gd name="connsiteY7" fmla="*/ 429754 h 477505"/>
                <a:gd name="connsiteX8" fmla="*/ 0 w 4484870"/>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4870" h="477505">
                  <a:moveTo>
                    <a:pt x="0" y="47751"/>
                  </a:moveTo>
                  <a:cubicBezTo>
                    <a:pt x="0" y="21379"/>
                    <a:pt x="21379" y="0"/>
                    <a:pt x="47751" y="0"/>
                  </a:cubicBezTo>
                  <a:lnTo>
                    <a:pt x="4437120" y="0"/>
                  </a:lnTo>
                  <a:cubicBezTo>
                    <a:pt x="4463492" y="0"/>
                    <a:pt x="4484871" y="21379"/>
                    <a:pt x="4484871" y="47751"/>
                  </a:cubicBezTo>
                  <a:cubicBezTo>
                    <a:pt x="4484871" y="175086"/>
                    <a:pt x="4484870" y="302420"/>
                    <a:pt x="4484870" y="429755"/>
                  </a:cubicBezTo>
                  <a:cubicBezTo>
                    <a:pt x="4484870" y="456127"/>
                    <a:pt x="4463491" y="477506"/>
                    <a:pt x="4437119"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defTabSz="666750">
                <a:lnSpc>
                  <a:spcPct val="90000"/>
                </a:lnSpc>
                <a:spcBef>
                  <a:spcPct val="0"/>
                </a:spcBef>
                <a:spcAft>
                  <a:spcPct val="35000"/>
                </a:spcAft>
                <a:defRPr/>
              </a:pPr>
              <a:r>
                <a:rPr lang="zh-CN" altLang="en-US" sz="1600" i="0" dirty="0">
                  <a:solidFill>
                    <a:srgbClr val="FFFFFF"/>
                  </a:solidFill>
                  <a:latin typeface="Arial" pitchFamily="34" charset="0"/>
                  <a:ea typeface="微软雅黑" pitchFamily="34" charset="-122"/>
                  <a:cs typeface="Arial" pitchFamily="34" charset="0"/>
                </a:rPr>
                <a:t>云存储服务的速度很大程度上取决于网络的状况，尤其对于</a:t>
              </a:r>
              <a:r>
                <a:rPr lang="en-US" altLang="zh-CN" sz="1600" i="0" dirty="0">
                  <a:solidFill>
                    <a:srgbClr val="FFFFFF"/>
                  </a:solidFill>
                  <a:latin typeface="Arial" pitchFamily="34" charset="0"/>
                  <a:ea typeface="微软雅黑" pitchFamily="34" charset="-122"/>
                  <a:cs typeface="Arial" pitchFamily="34" charset="0"/>
                </a:rPr>
                <a:t>OLTP</a:t>
              </a:r>
              <a:r>
                <a:rPr lang="zh-CN" altLang="en-US" sz="1600" i="0" dirty="0">
                  <a:solidFill>
                    <a:srgbClr val="FFFFFF"/>
                  </a:solidFill>
                  <a:latin typeface="Arial" pitchFamily="34" charset="0"/>
                  <a:ea typeface="微软雅黑" pitchFamily="34" charset="-122"/>
                  <a:cs typeface="Arial" pitchFamily="34" charset="0"/>
                </a:rPr>
                <a:t>类型的事务</a:t>
              </a:r>
            </a:p>
          </p:txBody>
        </p:sp>
        <p:sp>
          <p:nvSpPr>
            <p:cNvPr id="10" name="任意多边形 9"/>
            <p:cNvSpPr/>
            <p:nvPr/>
          </p:nvSpPr>
          <p:spPr>
            <a:xfrm>
              <a:off x="1271931" y="2718242"/>
              <a:ext cx="1547785" cy="476336"/>
            </a:xfrm>
            <a:custGeom>
              <a:avLst/>
              <a:gdLst>
                <a:gd name="connsiteX0" fmla="*/ 0 w 1179712"/>
                <a:gd name="connsiteY0" fmla="*/ 47751 h 477505"/>
                <a:gd name="connsiteX1" fmla="*/ 47751 w 1179712"/>
                <a:gd name="connsiteY1" fmla="*/ 0 h 477505"/>
                <a:gd name="connsiteX2" fmla="*/ 1131962 w 1179712"/>
                <a:gd name="connsiteY2" fmla="*/ 0 h 477505"/>
                <a:gd name="connsiteX3" fmla="*/ 1179713 w 1179712"/>
                <a:gd name="connsiteY3" fmla="*/ 47751 h 477505"/>
                <a:gd name="connsiteX4" fmla="*/ 1179712 w 1179712"/>
                <a:gd name="connsiteY4" fmla="*/ 429755 h 477505"/>
                <a:gd name="connsiteX5" fmla="*/ 1131961 w 1179712"/>
                <a:gd name="connsiteY5" fmla="*/ 477506 h 477505"/>
                <a:gd name="connsiteX6" fmla="*/ 47751 w 1179712"/>
                <a:gd name="connsiteY6" fmla="*/ 477505 h 477505"/>
                <a:gd name="connsiteX7" fmla="*/ 0 w 1179712"/>
                <a:gd name="connsiteY7" fmla="*/ 429754 h 477505"/>
                <a:gd name="connsiteX8" fmla="*/ 0 w 1179712"/>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9712" h="477505">
                  <a:moveTo>
                    <a:pt x="0" y="47751"/>
                  </a:moveTo>
                  <a:cubicBezTo>
                    <a:pt x="0" y="21379"/>
                    <a:pt x="21379" y="0"/>
                    <a:pt x="47751" y="0"/>
                  </a:cubicBezTo>
                  <a:lnTo>
                    <a:pt x="1131962" y="0"/>
                  </a:lnTo>
                  <a:cubicBezTo>
                    <a:pt x="1158334" y="0"/>
                    <a:pt x="1179713" y="21379"/>
                    <a:pt x="1179713" y="47751"/>
                  </a:cubicBezTo>
                  <a:cubicBezTo>
                    <a:pt x="1179713" y="175086"/>
                    <a:pt x="1179712" y="302420"/>
                    <a:pt x="1179712" y="429755"/>
                  </a:cubicBezTo>
                  <a:cubicBezTo>
                    <a:pt x="1179712" y="456127"/>
                    <a:pt x="1158333" y="477506"/>
                    <a:pt x="1131961"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algn="ctr" defTabSz="666750">
                <a:lnSpc>
                  <a:spcPct val="90000"/>
                </a:lnSpc>
                <a:spcBef>
                  <a:spcPct val="0"/>
                </a:spcBef>
                <a:spcAft>
                  <a:spcPct val="35000"/>
                </a:spcAft>
                <a:defRPr/>
              </a:pPr>
              <a:r>
                <a:rPr lang="zh-CN" altLang="en-US" sz="2000" b="1" i="0" dirty="0">
                  <a:solidFill>
                    <a:schemeClr val="bg1"/>
                  </a:solidFill>
                  <a:latin typeface="Arial" pitchFamily="34" charset="0"/>
                  <a:ea typeface="微软雅黑" pitchFamily="34" charset="-122"/>
                  <a:cs typeface="Arial" pitchFamily="34" charset="0"/>
                </a:rPr>
                <a:t>网络状况</a:t>
              </a:r>
            </a:p>
          </p:txBody>
        </p:sp>
        <p:sp>
          <p:nvSpPr>
            <p:cNvPr id="11" name="任意多边形 10"/>
            <p:cNvSpPr/>
            <p:nvPr/>
          </p:nvSpPr>
          <p:spPr>
            <a:xfrm>
              <a:off x="3583288" y="3659799"/>
              <a:ext cx="5135470" cy="477924"/>
            </a:xfrm>
            <a:custGeom>
              <a:avLst/>
              <a:gdLst>
                <a:gd name="connsiteX0" fmla="*/ 0 w 4484870"/>
                <a:gd name="connsiteY0" fmla="*/ 47751 h 477505"/>
                <a:gd name="connsiteX1" fmla="*/ 47751 w 4484870"/>
                <a:gd name="connsiteY1" fmla="*/ 0 h 477505"/>
                <a:gd name="connsiteX2" fmla="*/ 4437120 w 4484870"/>
                <a:gd name="connsiteY2" fmla="*/ 0 h 477505"/>
                <a:gd name="connsiteX3" fmla="*/ 4484871 w 4484870"/>
                <a:gd name="connsiteY3" fmla="*/ 47751 h 477505"/>
                <a:gd name="connsiteX4" fmla="*/ 4484870 w 4484870"/>
                <a:gd name="connsiteY4" fmla="*/ 429755 h 477505"/>
                <a:gd name="connsiteX5" fmla="*/ 4437119 w 4484870"/>
                <a:gd name="connsiteY5" fmla="*/ 477506 h 477505"/>
                <a:gd name="connsiteX6" fmla="*/ 47751 w 4484870"/>
                <a:gd name="connsiteY6" fmla="*/ 477505 h 477505"/>
                <a:gd name="connsiteX7" fmla="*/ 0 w 4484870"/>
                <a:gd name="connsiteY7" fmla="*/ 429754 h 477505"/>
                <a:gd name="connsiteX8" fmla="*/ 0 w 4484870"/>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4870" h="477505">
                  <a:moveTo>
                    <a:pt x="0" y="47751"/>
                  </a:moveTo>
                  <a:cubicBezTo>
                    <a:pt x="0" y="21379"/>
                    <a:pt x="21379" y="0"/>
                    <a:pt x="47751" y="0"/>
                  </a:cubicBezTo>
                  <a:lnTo>
                    <a:pt x="4437120" y="0"/>
                  </a:lnTo>
                  <a:cubicBezTo>
                    <a:pt x="4463492" y="0"/>
                    <a:pt x="4484871" y="21379"/>
                    <a:pt x="4484871" y="47751"/>
                  </a:cubicBezTo>
                  <a:cubicBezTo>
                    <a:pt x="4484871" y="175086"/>
                    <a:pt x="4484870" y="302420"/>
                    <a:pt x="4484870" y="429755"/>
                  </a:cubicBezTo>
                  <a:cubicBezTo>
                    <a:pt x="4484870" y="456127"/>
                    <a:pt x="4463491" y="477506"/>
                    <a:pt x="4437119"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defTabSz="666750">
                <a:lnSpc>
                  <a:spcPct val="90000"/>
                </a:lnSpc>
                <a:spcBef>
                  <a:spcPct val="0"/>
                </a:spcBef>
                <a:spcAft>
                  <a:spcPct val="35000"/>
                </a:spcAft>
                <a:defRPr/>
              </a:pPr>
              <a:r>
                <a:rPr lang="zh-CN" altLang="en-US" sz="1600" i="0" dirty="0">
                  <a:solidFill>
                    <a:srgbClr val="FFFFFF"/>
                  </a:solidFill>
                  <a:latin typeface="Arial" pitchFamily="34" charset="0"/>
                  <a:ea typeface="微软雅黑" pitchFamily="34" charset="-122"/>
                  <a:cs typeface="Arial" pitchFamily="34" charset="0"/>
                </a:rPr>
                <a:t>客户的备份数据能否完整的进行恢复到某一时间点，确保系统的无缝衔接</a:t>
              </a:r>
            </a:p>
          </p:txBody>
        </p:sp>
        <p:sp>
          <p:nvSpPr>
            <p:cNvPr id="12" name="任意多边形 11"/>
            <p:cNvSpPr/>
            <p:nvPr/>
          </p:nvSpPr>
          <p:spPr>
            <a:xfrm>
              <a:off x="1284630" y="3659799"/>
              <a:ext cx="1547785" cy="477924"/>
            </a:xfrm>
            <a:custGeom>
              <a:avLst/>
              <a:gdLst>
                <a:gd name="connsiteX0" fmla="*/ 0 w 1527596"/>
                <a:gd name="connsiteY0" fmla="*/ 47751 h 477505"/>
                <a:gd name="connsiteX1" fmla="*/ 47751 w 1527596"/>
                <a:gd name="connsiteY1" fmla="*/ 0 h 477505"/>
                <a:gd name="connsiteX2" fmla="*/ 1479846 w 1527596"/>
                <a:gd name="connsiteY2" fmla="*/ 0 h 477505"/>
                <a:gd name="connsiteX3" fmla="*/ 1527597 w 1527596"/>
                <a:gd name="connsiteY3" fmla="*/ 47751 h 477505"/>
                <a:gd name="connsiteX4" fmla="*/ 1527596 w 1527596"/>
                <a:gd name="connsiteY4" fmla="*/ 429755 h 477505"/>
                <a:gd name="connsiteX5" fmla="*/ 1479845 w 1527596"/>
                <a:gd name="connsiteY5" fmla="*/ 477506 h 477505"/>
                <a:gd name="connsiteX6" fmla="*/ 47751 w 1527596"/>
                <a:gd name="connsiteY6" fmla="*/ 477505 h 477505"/>
                <a:gd name="connsiteX7" fmla="*/ 0 w 1527596"/>
                <a:gd name="connsiteY7" fmla="*/ 429754 h 477505"/>
                <a:gd name="connsiteX8" fmla="*/ 0 w 1527596"/>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7596" h="477505">
                  <a:moveTo>
                    <a:pt x="0" y="47751"/>
                  </a:moveTo>
                  <a:cubicBezTo>
                    <a:pt x="0" y="21379"/>
                    <a:pt x="21379" y="0"/>
                    <a:pt x="47751" y="0"/>
                  </a:cubicBezTo>
                  <a:lnTo>
                    <a:pt x="1479846" y="0"/>
                  </a:lnTo>
                  <a:cubicBezTo>
                    <a:pt x="1506218" y="0"/>
                    <a:pt x="1527597" y="21379"/>
                    <a:pt x="1527597" y="47751"/>
                  </a:cubicBezTo>
                  <a:cubicBezTo>
                    <a:pt x="1527597" y="175086"/>
                    <a:pt x="1527596" y="302420"/>
                    <a:pt x="1527596" y="429755"/>
                  </a:cubicBezTo>
                  <a:cubicBezTo>
                    <a:pt x="1527596" y="456127"/>
                    <a:pt x="1506217" y="477506"/>
                    <a:pt x="1479845"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algn="ctr" defTabSz="666750">
                <a:lnSpc>
                  <a:spcPct val="90000"/>
                </a:lnSpc>
                <a:spcBef>
                  <a:spcPct val="0"/>
                </a:spcBef>
                <a:spcAft>
                  <a:spcPct val="35000"/>
                </a:spcAft>
                <a:defRPr/>
              </a:pPr>
              <a:r>
                <a:rPr lang="zh-CN" altLang="en-US" sz="2000" b="1" i="0" dirty="0">
                  <a:solidFill>
                    <a:schemeClr val="bg1"/>
                  </a:solidFill>
                  <a:latin typeface="Arial" pitchFamily="34" charset="0"/>
                  <a:ea typeface="微软雅黑" pitchFamily="34" charset="-122"/>
                  <a:cs typeface="Arial" pitchFamily="34" charset="0"/>
                </a:rPr>
                <a:t>数据恢复</a:t>
              </a:r>
            </a:p>
          </p:txBody>
        </p:sp>
        <p:sp>
          <p:nvSpPr>
            <p:cNvPr id="13" name="任意多边形 12"/>
            <p:cNvSpPr/>
            <p:nvPr/>
          </p:nvSpPr>
          <p:spPr>
            <a:xfrm>
              <a:off x="1314793" y="4599768"/>
              <a:ext cx="1547784" cy="477924"/>
            </a:xfrm>
            <a:custGeom>
              <a:avLst/>
              <a:gdLst>
                <a:gd name="connsiteX0" fmla="*/ 0 w 1527596"/>
                <a:gd name="connsiteY0" fmla="*/ 47751 h 477505"/>
                <a:gd name="connsiteX1" fmla="*/ 47751 w 1527596"/>
                <a:gd name="connsiteY1" fmla="*/ 0 h 477505"/>
                <a:gd name="connsiteX2" fmla="*/ 1479846 w 1527596"/>
                <a:gd name="connsiteY2" fmla="*/ 0 h 477505"/>
                <a:gd name="connsiteX3" fmla="*/ 1527597 w 1527596"/>
                <a:gd name="connsiteY3" fmla="*/ 47751 h 477505"/>
                <a:gd name="connsiteX4" fmla="*/ 1527596 w 1527596"/>
                <a:gd name="connsiteY4" fmla="*/ 429755 h 477505"/>
                <a:gd name="connsiteX5" fmla="*/ 1479845 w 1527596"/>
                <a:gd name="connsiteY5" fmla="*/ 477506 h 477505"/>
                <a:gd name="connsiteX6" fmla="*/ 47751 w 1527596"/>
                <a:gd name="connsiteY6" fmla="*/ 477505 h 477505"/>
                <a:gd name="connsiteX7" fmla="*/ 0 w 1527596"/>
                <a:gd name="connsiteY7" fmla="*/ 429754 h 477505"/>
                <a:gd name="connsiteX8" fmla="*/ 0 w 1527596"/>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7596" h="477505">
                  <a:moveTo>
                    <a:pt x="0" y="47751"/>
                  </a:moveTo>
                  <a:cubicBezTo>
                    <a:pt x="0" y="21379"/>
                    <a:pt x="21379" y="0"/>
                    <a:pt x="47751" y="0"/>
                  </a:cubicBezTo>
                  <a:lnTo>
                    <a:pt x="1479846" y="0"/>
                  </a:lnTo>
                  <a:cubicBezTo>
                    <a:pt x="1506218" y="0"/>
                    <a:pt x="1527597" y="21379"/>
                    <a:pt x="1527597" y="47751"/>
                  </a:cubicBezTo>
                  <a:cubicBezTo>
                    <a:pt x="1527597" y="175086"/>
                    <a:pt x="1527596" y="302420"/>
                    <a:pt x="1527596" y="429755"/>
                  </a:cubicBezTo>
                  <a:cubicBezTo>
                    <a:pt x="1527596" y="456127"/>
                    <a:pt x="1506217" y="477506"/>
                    <a:pt x="1479845"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algn="ctr" defTabSz="666750">
                <a:lnSpc>
                  <a:spcPct val="90000"/>
                </a:lnSpc>
                <a:spcBef>
                  <a:spcPct val="0"/>
                </a:spcBef>
                <a:spcAft>
                  <a:spcPct val="35000"/>
                </a:spcAft>
                <a:defRPr/>
              </a:pPr>
              <a:r>
                <a:rPr lang="zh-CN" altLang="en-US" sz="2000" b="1" i="0" dirty="0">
                  <a:solidFill>
                    <a:schemeClr val="bg1"/>
                  </a:solidFill>
                  <a:latin typeface="Arial" pitchFamily="34" charset="0"/>
                  <a:ea typeface="微软雅黑" pitchFamily="34" charset="-122"/>
                  <a:cs typeface="Arial" pitchFamily="34" charset="0"/>
                </a:rPr>
                <a:t>数据查阅</a:t>
              </a:r>
            </a:p>
          </p:txBody>
        </p:sp>
        <p:sp>
          <p:nvSpPr>
            <p:cNvPr id="14" name="任意多边形 13"/>
            <p:cNvSpPr/>
            <p:nvPr/>
          </p:nvSpPr>
          <p:spPr>
            <a:xfrm>
              <a:off x="3583288" y="4599768"/>
              <a:ext cx="5135470" cy="477924"/>
            </a:xfrm>
            <a:custGeom>
              <a:avLst/>
              <a:gdLst>
                <a:gd name="connsiteX0" fmla="*/ 0 w 4484870"/>
                <a:gd name="connsiteY0" fmla="*/ 47751 h 477505"/>
                <a:gd name="connsiteX1" fmla="*/ 47751 w 4484870"/>
                <a:gd name="connsiteY1" fmla="*/ 0 h 477505"/>
                <a:gd name="connsiteX2" fmla="*/ 4437120 w 4484870"/>
                <a:gd name="connsiteY2" fmla="*/ 0 h 477505"/>
                <a:gd name="connsiteX3" fmla="*/ 4484871 w 4484870"/>
                <a:gd name="connsiteY3" fmla="*/ 47751 h 477505"/>
                <a:gd name="connsiteX4" fmla="*/ 4484870 w 4484870"/>
                <a:gd name="connsiteY4" fmla="*/ 429755 h 477505"/>
                <a:gd name="connsiteX5" fmla="*/ 4437119 w 4484870"/>
                <a:gd name="connsiteY5" fmla="*/ 477506 h 477505"/>
                <a:gd name="connsiteX6" fmla="*/ 47751 w 4484870"/>
                <a:gd name="connsiteY6" fmla="*/ 477505 h 477505"/>
                <a:gd name="connsiteX7" fmla="*/ 0 w 4484870"/>
                <a:gd name="connsiteY7" fmla="*/ 429754 h 477505"/>
                <a:gd name="connsiteX8" fmla="*/ 0 w 4484870"/>
                <a:gd name="connsiteY8" fmla="*/ 47751 h 477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4870" h="477505">
                  <a:moveTo>
                    <a:pt x="0" y="47751"/>
                  </a:moveTo>
                  <a:cubicBezTo>
                    <a:pt x="0" y="21379"/>
                    <a:pt x="21379" y="0"/>
                    <a:pt x="47751" y="0"/>
                  </a:cubicBezTo>
                  <a:lnTo>
                    <a:pt x="4437120" y="0"/>
                  </a:lnTo>
                  <a:cubicBezTo>
                    <a:pt x="4463492" y="0"/>
                    <a:pt x="4484871" y="21379"/>
                    <a:pt x="4484871" y="47751"/>
                  </a:cubicBezTo>
                  <a:cubicBezTo>
                    <a:pt x="4484871" y="175086"/>
                    <a:pt x="4484870" y="302420"/>
                    <a:pt x="4484870" y="429755"/>
                  </a:cubicBezTo>
                  <a:cubicBezTo>
                    <a:pt x="4484870" y="456127"/>
                    <a:pt x="4463491" y="477506"/>
                    <a:pt x="4437119" y="477506"/>
                  </a:cubicBezTo>
                  <a:lnTo>
                    <a:pt x="47751" y="477505"/>
                  </a:lnTo>
                  <a:cubicBezTo>
                    <a:pt x="21379" y="477505"/>
                    <a:pt x="0" y="456126"/>
                    <a:pt x="0" y="429754"/>
                  </a:cubicBezTo>
                  <a:lnTo>
                    <a:pt x="0" y="47751"/>
                  </a:lnTo>
                  <a:close/>
                </a:path>
              </a:pathLst>
            </a:custGeom>
            <a:grp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lIns="23511" tIns="23511" rIns="23511" bIns="23511" anchor="ctr"/>
            <a:lstStyle/>
            <a:p>
              <a:pPr defTabSz="666750">
                <a:lnSpc>
                  <a:spcPct val="90000"/>
                </a:lnSpc>
                <a:spcBef>
                  <a:spcPct val="0"/>
                </a:spcBef>
                <a:spcAft>
                  <a:spcPct val="35000"/>
                </a:spcAft>
                <a:defRPr/>
              </a:pPr>
              <a:r>
                <a:rPr lang="zh-CN" altLang="en-US" sz="1600" i="0" dirty="0">
                  <a:solidFill>
                    <a:srgbClr val="FFFFFF"/>
                  </a:solidFill>
                  <a:latin typeface="Arial" pitchFamily="34" charset="0"/>
                  <a:ea typeface="微软雅黑" pitchFamily="34" charset="-122"/>
                  <a:cs typeface="Arial" pitchFamily="34" charset="0"/>
                </a:rPr>
                <a:t>客户能否随时查询具体某段时间的数据，响应时间是否能达到客户要求</a:t>
              </a:r>
            </a:p>
          </p:txBody>
        </p:sp>
        <p:cxnSp>
          <p:nvCxnSpPr>
            <p:cNvPr id="15" name="直接连接符 48"/>
            <p:cNvCxnSpPr>
              <a:cxnSpLocks noChangeShapeType="1"/>
            </p:cNvCxnSpPr>
            <p:nvPr/>
          </p:nvCxnSpPr>
          <p:spPr bwMode="auto">
            <a:xfrm flipV="1">
              <a:off x="770346" y="2956210"/>
              <a:ext cx="494315" cy="457199"/>
            </a:xfrm>
            <a:prstGeom prst="line">
              <a:avLst/>
            </a:prstGeom>
            <a:grpFill/>
            <a:ln w="25400" algn="ctr">
              <a:solidFill>
                <a:schemeClr val="tx1"/>
              </a:solidFill>
              <a:round/>
              <a:headEnd/>
              <a:tailEnd/>
            </a:ln>
            <a:extLst/>
          </p:spPr>
        </p:cxnSp>
        <p:cxnSp>
          <p:nvCxnSpPr>
            <p:cNvPr id="16" name="直接连接符 51"/>
            <p:cNvCxnSpPr>
              <a:cxnSpLocks noChangeShapeType="1"/>
            </p:cNvCxnSpPr>
            <p:nvPr/>
          </p:nvCxnSpPr>
          <p:spPr bwMode="auto">
            <a:xfrm flipV="1">
              <a:off x="770346" y="2023819"/>
              <a:ext cx="494315" cy="1389590"/>
            </a:xfrm>
            <a:prstGeom prst="line">
              <a:avLst/>
            </a:prstGeom>
            <a:grpFill/>
            <a:ln w="25400" algn="ctr">
              <a:solidFill>
                <a:schemeClr val="tx1"/>
              </a:solidFill>
              <a:round/>
              <a:headEnd/>
              <a:tailEnd/>
            </a:ln>
            <a:extLst/>
          </p:spPr>
        </p:cxnSp>
        <p:cxnSp>
          <p:nvCxnSpPr>
            <p:cNvPr id="17" name="直接连接符 53"/>
            <p:cNvCxnSpPr>
              <a:cxnSpLocks noChangeShapeType="1"/>
            </p:cNvCxnSpPr>
            <p:nvPr/>
          </p:nvCxnSpPr>
          <p:spPr bwMode="auto">
            <a:xfrm>
              <a:off x="770346" y="3413409"/>
              <a:ext cx="514252" cy="485000"/>
            </a:xfrm>
            <a:prstGeom prst="line">
              <a:avLst/>
            </a:prstGeom>
            <a:grpFill/>
            <a:ln w="25400" algn="ctr">
              <a:solidFill>
                <a:schemeClr val="tx1"/>
              </a:solidFill>
              <a:round/>
              <a:headEnd/>
              <a:tailEnd/>
            </a:ln>
            <a:extLst/>
          </p:spPr>
        </p:cxnSp>
        <p:cxnSp>
          <p:nvCxnSpPr>
            <p:cNvPr id="18" name="直接连接符 55"/>
            <p:cNvCxnSpPr>
              <a:cxnSpLocks noChangeShapeType="1"/>
            </p:cNvCxnSpPr>
            <p:nvPr/>
          </p:nvCxnSpPr>
          <p:spPr bwMode="auto">
            <a:xfrm>
              <a:off x="770346" y="3442272"/>
              <a:ext cx="544774" cy="1396442"/>
            </a:xfrm>
            <a:prstGeom prst="line">
              <a:avLst/>
            </a:prstGeom>
            <a:grpFill/>
            <a:ln w="25400" algn="ctr">
              <a:solidFill>
                <a:schemeClr val="tx1"/>
              </a:solidFill>
              <a:round/>
              <a:headEnd/>
              <a:tailEnd/>
            </a:ln>
            <a:extLst/>
          </p:spPr>
        </p:cxnSp>
        <p:cxnSp>
          <p:nvCxnSpPr>
            <p:cNvPr id="19" name="直接连接符 57"/>
            <p:cNvCxnSpPr>
              <a:cxnSpLocks noChangeShapeType="1"/>
            </p:cNvCxnSpPr>
            <p:nvPr/>
          </p:nvCxnSpPr>
          <p:spPr bwMode="auto">
            <a:xfrm>
              <a:off x="2832598" y="2023819"/>
              <a:ext cx="750051" cy="0"/>
            </a:xfrm>
            <a:prstGeom prst="line">
              <a:avLst/>
            </a:prstGeom>
            <a:grpFill/>
            <a:ln w="25400" algn="ctr">
              <a:solidFill>
                <a:schemeClr val="tx1"/>
              </a:solidFill>
              <a:round/>
              <a:headEnd/>
              <a:tailEnd/>
            </a:ln>
            <a:extLst/>
          </p:spPr>
        </p:cxnSp>
        <p:cxnSp>
          <p:nvCxnSpPr>
            <p:cNvPr id="20" name="直接连接符 59"/>
            <p:cNvCxnSpPr>
              <a:cxnSpLocks noChangeShapeType="1"/>
            </p:cNvCxnSpPr>
            <p:nvPr/>
          </p:nvCxnSpPr>
          <p:spPr bwMode="auto">
            <a:xfrm>
              <a:off x="2832598" y="2956209"/>
              <a:ext cx="750051" cy="0"/>
            </a:xfrm>
            <a:prstGeom prst="line">
              <a:avLst/>
            </a:prstGeom>
            <a:grpFill/>
            <a:ln w="25400" algn="ctr">
              <a:solidFill>
                <a:schemeClr val="tx1"/>
              </a:solidFill>
              <a:round/>
              <a:headEnd/>
              <a:tailEnd/>
            </a:ln>
            <a:extLst/>
          </p:spPr>
        </p:cxnSp>
        <p:cxnSp>
          <p:nvCxnSpPr>
            <p:cNvPr id="21" name="直接连接符 61"/>
            <p:cNvCxnSpPr>
              <a:cxnSpLocks noChangeShapeType="1"/>
            </p:cNvCxnSpPr>
            <p:nvPr/>
          </p:nvCxnSpPr>
          <p:spPr bwMode="auto">
            <a:xfrm>
              <a:off x="2832598" y="3870609"/>
              <a:ext cx="750051" cy="0"/>
            </a:xfrm>
            <a:prstGeom prst="line">
              <a:avLst/>
            </a:prstGeom>
            <a:grpFill/>
            <a:ln w="25400" algn="ctr">
              <a:solidFill>
                <a:schemeClr val="tx1"/>
              </a:solidFill>
              <a:round/>
              <a:headEnd/>
              <a:tailEnd/>
            </a:ln>
            <a:extLst/>
          </p:spPr>
        </p:cxnSp>
        <p:cxnSp>
          <p:nvCxnSpPr>
            <p:cNvPr id="22" name="直接连接符 63"/>
            <p:cNvCxnSpPr>
              <a:cxnSpLocks noChangeShapeType="1"/>
            </p:cNvCxnSpPr>
            <p:nvPr/>
          </p:nvCxnSpPr>
          <p:spPr bwMode="auto">
            <a:xfrm>
              <a:off x="2863120" y="4838714"/>
              <a:ext cx="719529" cy="0"/>
            </a:xfrm>
            <a:prstGeom prst="line">
              <a:avLst/>
            </a:prstGeom>
            <a:grpFill/>
            <a:ln w="25400" algn="ctr">
              <a:solidFill>
                <a:schemeClr val="tx1"/>
              </a:solidFill>
              <a:round/>
              <a:headEnd/>
              <a:tailEnd/>
            </a:ln>
            <a:extLst/>
          </p:spPr>
        </p:cxnSp>
      </p:grpSp>
    </p:spTree>
    <p:extLst>
      <p:ext uri="{BB962C8B-B14F-4D97-AF65-F5344CB8AC3E}">
        <p14:creationId xmlns:p14="http://schemas.microsoft.com/office/powerpoint/2010/main" val="372782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云存储的挑战</a:t>
            </a: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7</a:t>
            </a:fld>
            <a:endParaRPr lang="en-US" dirty="0"/>
          </a:p>
        </p:txBody>
      </p:sp>
      <p:sp>
        <p:nvSpPr>
          <p:cNvPr id="5" name="矩形 4"/>
          <p:cNvSpPr>
            <a:spLocks noChangeArrowheads="1"/>
          </p:cNvSpPr>
          <p:nvPr/>
        </p:nvSpPr>
        <p:spPr bwMode="auto">
          <a:xfrm>
            <a:off x="382588" y="1120775"/>
            <a:ext cx="8461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Futura Bk" pitchFamily="34" charset="0"/>
              </a:defRPr>
            </a:lvl1pPr>
            <a:lvl2pPr marL="742950" indent="-285750" eaLnBrk="0" hangingPunct="0">
              <a:defRPr sz="1600">
                <a:solidFill>
                  <a:schemeClr val="tx1"/>
                </a:solidFill>
                <a:latin typeface="Futura Bk" pitchFamily="34" charset="0"/>
              </a:defRPr>
            </a:lvl2pPr>
            <a:lvl3pPr marL="1143000" indent="-228600" eaLnBrk="0" hangingPunct="0">
              <a:defRPr sz="1600">
                <a:solidFill>
                  <a:schemeClr val="tx1"/>
                </a:solidFill>
                <a:latin typeface="Futura Bk" pitchFamily="34" charset="0"/>
              </a:defRPr>
            </a:lvl3pPr>
            <a:lvl4pPr marL="1600200" indent="-228600" eaLnBrk="0" hangingPunct="0">
              <a:defRPr sz="1600">
                <a:solidFill>
                  <a:schemeClr val="tx1"/>
                </a:solidFill>
                <a:latin typeface="Futura Bk" pitchFamily="34" charset="0"/>
              </a:defRPr>
            </a:lvl4pPr>
            <a:lvl5pPr marL="2057400" indent="-228600" eaLnBrk="0" hangingPunct="0">
              <a:defRPr sz="1600">
                <a:solidFill>
                  <a:schemeClr val="tx1"/>
                </a:solidFill>
                <a:latin typeface="Futura Bk" pitchFamily="34" charset="0"/>
              </a:defRPr>
            </a:lvl5pPr>
            <a:lvl6pPr marL="2514600" indent="-228600" eaLnBrk="0" fontAlgn="base" hangingPunct="0">
              <a:spcBef>
                <a:spcPct val="50000"/>
              </a:spcBef>
              <a:spcAft>
                <a:spcPct val="0"/>
              </a:spcAft>
              <a:defRPr sz="1600">
                <a:solidFill>
                  <a:schemeClr val="tx1"/>
                </a:solidFill>
                <a:latin typeface="Futura Bk" pitchFamily="34" charset="0"/>
              </a:defRPr>
            </a:lvl6pPr>
            <a:lvl7pPr marL="2971800" indent="-228600" eaLnBrk="0" fontAlgn="base" hangingPunct="0">
              <a:spcBef>
                <a:spcPct val="50000"/>
              </a:spcBef>
              <a:spcAft>
                <a:spcPct val="0"/>
              </a:spcAft>
              <a:defRPr sz="1600">
                <a:solidFill>
                  <a:schemeClr val="tx1"/>
                </a:solidFill>
                <a:latin typeface="Futura Bk" pitchFamily="34" charset="0"/>
              </a:defRPr>
            </a:lvl7pPr>
            <a:lvl8pPr marL="3429000" indent="-228600" eaLnBrk="0" fontAlgn="base" hangingPunct="0">
              <a:spcBef>
                <a:spcPct val="50000"/>
              </a:spcBef>
              <a:spcAft>
                <a:spcPct val="0"/>
              </a:spcAft>
              <a:defRPr sz="1600">
                <a:solidFill>
                  <a:schemeClr val="tx1"/>
                </a:solidFill>
                <a:latin typeface="Futura Bk" pitchFamily="34" charset="0"/>
              </a:defRPr>
            </a:lvl8pPr>
            <a:lvl9pPr marL="3886200" indent="-228600" eaLnBrk="0" fontAlgn="base" hangingPunct="0">
              <a:spcBef>
                <a:spcPct val="50000"/>
              </a:spcBef>
              <a:spcAft>
                <a:spcPct val="0"/>
              </a:spcAft>
              <a:defRPr sz="1600">
                <a:solidFill>
                  <a:schemeClr val="tx1"/>
                </a:solidFill>
                <a:latin typeface="Futura Bk" pitchFamily="34" charset="0"/>
              </a:defRPr>
            </a:lvl9pPr>
          </a:lstStyle>
          <a:p>
            <a:pPr eaLnBrk="1" hangingPunct="1"/>
            <a:r>
              <a:rPr lang="zh-CN" altLang="en-US" sz="2000" i="0" dirty="0">
                <a:latin typeface="微软雅黑" pitchFamily="34" charset="-122"/>
                <a:ea typeface="微软雅黑" pitchFamily="34" charset="-122"/>
              </a:rPr>
              <a:t>云存储的存储设备，服务器之多，技术的复杂，进而把这些整合在一起更是一项艰巨的工程。从客户的桌面虚拟化到云端的服务器虚拟化，存储虚拟化，云存储的发展还有很长的路要走。</a:t>
            </a:r>
          </a:p>
        </p:txBody>
      </p:sp>
      <p:graphicFrame>
        <p:nvGraphicFramePr>
          <p:cNvPr id="6" name="图示 5"/>
          <p:cNvGraphicFramePr/>
          <p:nvPr>
            <p:extLst>
              <p:ext uri="{D42A27DB-BD31-4B8C-83A1-F6EECF244321}">
                <p14:modId xmlns:p14="http://schemas.microsoft.com/office/powerpoint/2010/main" val="82039185"/>
              </p:ext>
            </p:extLst>
          </p:nvPr>
        </p:nvGraphicFramePr>
        <p:xfrm>
          <a:off x="1399479" y="2302105"/>
          <a:ext cx="7230257" cy="4143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95536" y="2982913"/>
            <a:ext cx="615553" cy="2246769"/>
          </a:xfrm>
          <a:prstGeom prst="rect">
            <a:avLst/>
          </a:prstGeom>
          <a:noFill/>
        </p:spPr>
        <p:txBody>
          <a:bodyPr vert="eaVert" wrap="none">
            <a:spAutoFit/>
          </a:bodyPr>
          <a:lstStyle>
            <a:lvl1pPr eaLnBrk="0" hangingPunct="0">
              <a:defRPr sz="1600">
                <a:solidFill>
                  <a:schemeClr val="tx1"/>
                </a:solidFill>
                <a:latin typeface="Futura Bk" pitchFamily="34" charset="0"/>
              </a:defRPr>
            </a:lvl1pPr>
            <a:lvl2pPr marL="742950" indent="-285750" eaLnBrk="0" hangingPunct="0">
              <a:defRPr sz="1600">
                <a:solidFill>
                  <a:schemeClr val="tx1"/>
                </a:solidFill>
                <a:latin typeface="Futura Bk" pitchFamily="34" charset="0"/>
              </a:defRPr>
            </a:lvl2pPr>
            <a:lvl3pPr marL="1143000" indent="-228600" eaLnBrk="0" hangingPunct="0">
              <a:defRPr sz="1600">
                <a:solidFill>
                  <a:schemeClr val="tx1"/>
                </a:solidFill>
                <a:latin typeface="Futura Bk" pitchFamily="34" charset="0"/>
              </a:defRPr>
            </a:lvl3pPr>
            <a:lvl4pPr marL="1600200" indent="-228600" eaLnBrk="0" hangingPunct="0">
              <a:defRPr sz="1600">
                <a:solidFill>
                  <a:schemeClr val="tx1"/>
                </a:solidFill>
                <a:latin typeface="Futura Bk" pitchFamily="34" charset="0"/>
              </a:defRPr>
            </a:lvl4pPr>
            <a:lvl5pPr marL="2057400" indent="-228600" eaLnBrk="0" hangingPunct="0">
              <a:defRPr sz="1600">
                <a:solidFill>
                  <a:schemeClr val="tx1"/>
                </a:solidFill>
                <a:latin typeface="Futura Bk" pitchFamily="34" charset="0"/>
              </a:defRPr>
            </a:lvl5pPr>
            <a:lvl6pPr marL="2514600" indent="-228600" eaLnBrk="0" fontAlgn="base" hangingPunct="0">
              <a:spcBef>
                <a:spcPct val="50000"/>
              </a:spcBef>
              <a:spcAft>
                <a:spcPct val="0"/>
              </a:spcAft>
              <a:defRPr sz="1600">
                <a:solidFill>
                  <a:schemeClr val="tx1"/>
                </a:solidFill>
                <a:latin typeface="Futura Bk" pitchFamily="34" charset="0"/>
              </a:defRPr>
            </a:lvl6pPr>
            <a:lvl7pPr marL="2971800" indent="-228600" eaLnBrk="0" fontAlgn="base" hangingPunct="0">
              <a:spcBef>
                <a:spcPct val="50000"/>
              </a:spcBef>
              <a:spcAft>
                <a:spcPct val="0"/>
              </a:spcAft>
              <a:defRPr sz="1600">
                <a:solidFill>
                  <a:schemeClr val="tx1"/>
                </a:solidFill>
                <a:latin typeface="Futura Bk" pitchFamily="34" charset="0"/>
              </a:defRPr>
            </a:lvl7pPr>
            <a:lvl8pPr marL="3429000" indent="-228600" eaLnBrk="0" fontAlgn="base" hangingPunct="0">
              <a:spcBef>
                <a:spcPct val="50000"/>
              </a:spcBef>
              <a:spcAft>
                <a:spcPct val="0"/>
              </a:spcAft>
              <a:defRPr sz="1600">
                <a:solidFill>
                  <a:schemeClr val="tx1"/>
                </a:solidFill>
                <a:latin typeface="Futura Bk" pitchFamily="34" charset="0"/>
              </a:defRPr>
            </a:lvl8pPr>
            <a:lvl9pPr marL="3886200" indent="-228600" eaLnBrk="0" fontAlgn="base" hangingPunct="0">
              <a:spcBef>
                <a:spcPct val="50000"/>
              </a:spcBef>
              <a:spcAft>
                <a:spcPct val="0"/>
              </a:spcAft>
              <a:defRPr sz="1600">
                <a:solidFill>
                  <a:schemeClr val="tx1"/>
                </a:solidFill>
                <a:latin typeface="Futura Bk" pitchFamily="34" charset="0"/>
              </a:defRPr>
            </a:lvl9pPr>
          </a:lstStyle>
          <a:p>
            <a:pPr eaLnBrk="1" hangingPunct="1">
              <a:defRPr/>
            </a:pPr>
            <a:r>
              <a:rPr lang="zh-CN" altLang="en-US" sz="2800" b="1" i="0" dirty="0">
                <a:effectLst>
                  <a:outerShdw blurRad="38100" dist="38100" dir="2700000" algn="tl">
                    <a:srgbClr val="FFFFFF"/>
                  </a:outerShdw>
                </a:effectLst>
                <a:latin typeface="微软雅黑" pitchFamily="34" charset="-122"/>
                <a:ea typeface="微软雅黑" pitchFamily="34" charset="-122"/>
              </a:rPr>
              <a:t>云服务提供商</a:t>
            </a:r>
          </a:p>
        </p:txBody>
      </p:sp>
      <p:sp>
        <p:nvSpPr>
          <p:cNvPr id="8" name="TextBox 7"/>
          <p:cNvSpPr txBox="1"/>
          <p:nvPr/>
        </p:nvSpPr>
        <p:spPr>
          <a:xfrm>
            <a:off x="1573858" y="2799405"/>
            <a:ext cx="800219" cy="694549"/>
          </a:xfrm>
          <a:prstGeom prst="rect">
            <a:avLst/>
          </a:prstGeom>
          <a:noFill/>
        </p:spPr>
        <p:txBody>
          <a:bodyPr wrap="none">
            <a:spAutoFit/>
          </a:bodyPr>
          <a:lstStyle>
            <a:lvl1pPr eaLnBrk="0" hangingPunct="0">
              <a:defRPr sz="1600">
                <a:solidFill>
                  <a:schemeClr val="tx1"/>
                </a:solidFill>
                <a:latin typeface="Futura Bk" pitchFamily="34" charset="0"/>
              </a:defRPr>
            </a:lvl1pPr>
            <a:lvl2pPr marL="742950" indent="-285750" eaLnBrk="0" hangingPunct="0">
              <a:defRPr sz="1600">
                <a:solidFill>
                  <a:schemeClr val="tx1"/>
                </a:solidFill>
                <a:latin typeface="Futura Bk" pitchFamily="34" charset="0"/>
              </a:defRPr>
            </a:lvl2pPr>
            <a:lvl3pPr marL="1143000" indent="-228600" eaLnBrk="0" hangingPunct="0">
              <a:defRPr sz="1600">
                <a:solidFill>
                  <a:schemeClr val="tx1"/>
                </a:solidFill>
                <a:latin typeface="Futura Bk" pitchFamily="34" charset="0"/>
              </a:defRPr>
            </a:lvl3pPr>
            <a:lvl4pPr marL="1600200" indent="-228600" eaLnBrk="0" hangingPunct="0">
              <a:defRPr sz="1600">
                <a:solidFill>
                  <a:schemeClr val="tx1"/>
                </a:solidFill>
                <a:latin typeface="Futura Bk" pitchFamily="34" charset="0"/>
              </a:defRPr>
            </a:lvl4pPr>
            <a:lvl5pPr marL="2057400" indent="-228600" eaLnBrk="0" hangingPunct="0">
              <a:defRPr sz="1600">
                <a:solidFill>
                  <a:schemeClr val="tx1"/>
                </a:solidFill>
                <a:latin typeface="Futura Bk" pitchFamily="34" charset="0"/>
              </a:defRPr>
            </a:lvl5pPr>
            <a:lvl6pPr marL="2514600" indent="-228600" eaLnBrk="0" fontAlgn="base" hangingPunct="0">
              <a:spcBef>
                <a:spcPct val="50000"/>
              </a:spcBef>
              <a:spcAft>
                <a:spcPct val="0"/>
              </a:spcAft>
              <a:defRPr sz="1600">
                <a:solidFill>
                  <a:schemeClr val="tx1"/>
                </a:solidFill>
                <a:latin typeface="Futura Bk" pitchFamily="34" charset="0"/>
              </a:defRPr>
            </a:lvl6pPr>
            <a:lvl7pPr marL="2971800" indent="-228600" eaLnBrk="0" fontAlgn="base" hangingPunct="0">
              <a:spcBef>
                <a:spcPct val="50000"/>
              </a:spcBef>
              <a:spcAft>
                <a:spcPct val="0"/>
              </a:spcAft>
              <a:defRPr sz="1600">
                <a:solidFill>
                  <a:schemeClr val="tx1"/>
                </a:solidFill>
                <a:latin typeface="Futura Bk" pitchFamily="34" charset="0"/>
              </a:defRPr>
            </a:lvl7pPr>
            <a:lvl8pPr marL="3429000" indent="-228600" eaLnBrk="0" fontAlgn="base" hangingPunct="0">
              <a:spcBef>
                <a:spcPct val="50000"/>
              </a:spcBef>
              <a:spcAft>
                <a:spcPct val="0"/>
              </a:spcAft>
              <a:defRPr sz="1600">
                <a:solidFill>
                  <a:schemeClr val="tx1"/>
                </a:solidFill>
                <a:latin typeface="Futura Bk" pitchFamily="34" charset="0"/>
              </a:defRPr>
            </a:lvl8pPr>
            <a:lvl9pPr marL="3886200" indent="-228600" eaLnBrk="0" fontAlgn="base" hangingPunct="0">
              <a:spcBef>
                <a:spcPct val="50000"/>
              </a:spcBef>
              <a:spcAft>
                <a:spcPct val="0"/>
              </a:spcAft>
              <a:defRPr sz="1600">
                <a:solidFill>
                  <a:schemeClr val="tx1"/>
                </a:solidFill>
                <a:latin typeface="Futura Bk" pitchFamily="34" charset="0"/>
              </a:defRPr>
            </a:lvl9pPr>
          </a:lstStyle>
          <a:p>
            <a:pPr eaLnBrk="1" hangingPunct="1">
              <a:lnSpc>
                <a:spcPts val="1500"/>
              </a:lnSpc>
              <a:defRPr/>
            </a:pPr>
            <a:r>
              <a:rPr lang="zh-CN" altLang="en-US" sz="2400" b="1" i="0" dirty="0">
                <a:latin typeface="微软雅黑" pitchFamily="34" charset="-122"/>
                <a:ea typeface="微软雅黑" pitchFamily="34" charset="-122"/>
              </a:rPr>
              <a:t>安全</a:t>
            </a:r>
            <a:endParaRPr lang="en-US" altLang="zh-CN" sz="2400" b="1" i="0" dirty="0">
              <a:latin typeface="微软雅黑" pitchFamily="34" charset="-122"/>
              <a:ea typeface="微软雅黑" pitchFamily="34" charset="-122"/>
            </a:endParaRPr>
          </a:p>
          <a:p>
            <a:pPr eaLnBrk="1" hangingPunct="1">
              <a:lnSpc>
                <a:spcPts val="1500"/>
              </a:lnSpc>
              <a:defRPr/>
            </a:pPr>
            <a:endParaRPr lang="en-US" altLang="zh-CN" sz="2400" b="1" i="0" dirty="0">
              <a:latin typeface="微软雅黑" pitchFamily="34" charset="-122"/>
              <a:ea typeface="微软雅黑" pitchFamily="34" charset="-122"/>
            </a:endParaRPr>
          </a:p>
          <a:p>
            <a:pPr eaLnBrk="1" hangingPunct="1">
              <a:lnSpc>
                <a:spcPts val="1500"/>
              </a:lnSpc>
              <a:defRPr/>
            </a:pPr>
            <a:r>
              <a:rPr lang="zh-CN" altLang="en-US" sz="2400" b="1" i="0" dirty="0">
                <a:latin typeface="微软雅黑" pitchFamily="34" charset="-122"/>
                <a:ea typeface="微软雅黑" pitchFamily="34" charset="-122"/>
              </a:rPr>
              <a:t>保密</a:t>
            </a:r>
          </a:p>
        </p:txBody>
      </p:sp>
      <p:sp>
        <p:nvSpPr>
          <p:cNvPr id="9" name="TextBox 8"/>
          <p:cNvSpPr txBox="1"/>
          <p:nvPr/>
        </p:nvSpPr>
        <p:spPr>
          <a:xfrm>
            <a:off x="1908175" y="4088884"/>
            <a:ext cx="803275" cy="682625"/>
          </a:xfrm>
          <a:prstGeom prst="rect">
            <a:avLst/>
          </a:prstGeom>
          <a:noFill/>
        </p:spPr>
        <p:txBody>
          <a:bodyPr wrap="none">
            <a:spAutoFit/>
          </a:bodyPr>
          <a:lstStyle>
            <a:lvl1pPr eaLnBrk="0" hangingPunct="0">
              <a:defRPr sz="1600">
                <a:solidFill>
                  <a:schemeClr val="tx1"/>
                </a:solidFill>
                <a:latin typeface="Futura Bk" pitchFamily="34" charset="0"/>
              </a:defRPr>
            </a:lvl1pPr>
            <a:lvl2pPr marL="742950" indent="-285750" eaLnBrk="0" hangingPunct="0">
              <a:defRPr sz="1600">
                <a:solidFill>
                  <a:schemeClr val="tx1"/>
                </a:solidFill>
                <a:latin typeface="Futura Bk" pitchFamily="34" charset="0"/>
              </a:defRPr>
            </a:lvl2pPr>
            <a:lvl3pPr marL="1143000" indent="-228600" eaLnBrk="0" hangingPunct="0">
              <a:defRPr sz="1600">
                <a:solidFill>
                  <a:schemeClr val="tx1"/>
                </a:solidFill>
                <a:latin typeface="Futura Bk" pitchFamily="34" charset="0"/>
              </a:defRPr>
            </a:lvl3pPr>
            <a:lvl4pPr marL="1600200" indent="-228600" eaLnBrk="0" hangingPunct="0">
              <a:defRPr sz="1600">
                <a:solidFill>
                  <a:schemeClr val="tx1"/>
                </a:solidFill>
                <a:latin typeface="Futura Bk" pitchFamily="34" charset="0"/>
              </a:defRPr>
            </a:lvl4pPr>
            <a:lvl5pPr marL="2057400" indent="-228600" eaLnBrk="0" hangingPunct="0">
              <a:defRPr sz="1600">
                <a:solidFill>
                  <a:schemeClr val="tx1"/>
                </a:solidFill>
                <a:latin typeface="Futura Bk" pitchFamily="34" charset="0"/>
              </a:defRPr>
            </a:lvl5pPr>
            <a:lvl6pPr marL="2514600" indent="-228600" eaLnBrk="0" fontAlgn="base" hangingPunct="0">
              <a:spcBef>
                <a:spcPct val="50000"/>
              </a:spcBef>
              <a:spcAft>
                <a:spcPct val="0"/>
              </a:spcAft>
              <a:defRPr sz="1600">
                <a:solidFill>
                  <a:schemeClr val="tx1"/>
                </a:solidFill>
                <a:latin typeface="Futura Bk" pitchFamily="34" charset="0"/>
              </a:defRPr>
            </a:lvl6pPr>
            <a:lvl7pPr marL="2971800" indent="-228600" eaLnBrk="0" fontAlgn="base" hangingPunct="0">
              <a:spcBef>
                <a:spcPct val="50000"/>
              </a:spcBef>
              <a:spcAft>
                <a:spcPct val="0"/>
              </a:spcAft>
              <a:defRPr sz="1600">
                <a:solidFill>
                  <a:schemeClr val="tx1"/>
                </a:solidFill>
                <a:latin typeface="Futura Bk" pitchFamily="34" charset="0"/>
              </a:defRPr>
            </a:lvl7pPr>
            <a:lvl8pPr marL="3429000" indent="-228600" eaLnBrk="0" fontAlgn="base" hangingPunct="0">
              <a:spcBef>
                <a:spcPct val="50000"/>
              </a:spcBef>
              <a:spcAft>
                <a:spcPct val="0"/>
              </a:spcAft>
              <a:defRPr sz="1600">
                <a:solidFill>
                  <a:schemeClr val="tx1"/>
                </a:solidFill>
                <a:latin typeface="Futura Bk" pitchFamily="34" charset="0"/>
              </a:defRPr>
            </a:lvl8pPr>
            <a:lvl9pPr marL="3886200" indent="-228600" eaLnBrk="0" fontAlgn="base" hangingPunct="0">
              <a:spcBef>
                <a:spcPct val="50000"/>
              </a:spcBef>
              <a:spcAft>
                <a:spcPct val="0"/>
              </a:spcAft>
              <a:defRPr sz="1600">
                <a:solidFill>
                  <a:schemeClr val="tx1"/>
                </a:solidFill>
                <a:latin typeface="Futura Bk" pitchFamily="34" charset="0"/>
              </a:defRPr>
            </a:lvl9pPr>
          </a:lstStyle>
          <a:p>
            <a:pPr eaLnBrk="1" hangingPunct="1">
              <a:lnSpc>
                <a:spcPts val="1500"/>
              </a:lnSpc>
              <a:defRPr/>
            </a:pPr>
            <a:r>
              <a:rPr lang="zh-CN" altLang="en-US" sz="2400" b="1" i="0" dirty="0">
                <a:latin typeface="微软雅黑" pitchFamily="34" charset="-122"/>
                <a:ea typeface="微软雅黑" pitchFamily="34" charset="-122"/>
              </a:rPr>
              <a:t>数据</a:t>
            </a:r>
            <a:endParaRPr lang="en-US" altLang="zh-CN" sz="2400" b="1" i="0" dirty="0">
              <a:latin typeface="微软雅黑" pitchFamily="34" charset="-122"/>
              <a:ea typeface="微软雅黑" pitchFamily="34" charset="-122"/>
            </a:endParaRPr>
          </a:p>
          <a:p>
            <a:pPr eaLnBrk="1" hangingPunct="1">
              <a:lnSpc>
                <a:spcPts val="1500"/>
              </a:lnSpc>
              <a:defRPr/>
            </a:pPr>
            <a:endParaRPr lang="en-US" altLang="zh-CN" sz="2400" b="1" i="0" dirty="0">
              <a:latin typeface="微软雅黑" pitchFamily="34" charset="-122"/>
              <a:ea typeface="微软雅黑" pitchFamily="34" charset="-122"/>
            </a:endParaRPr>
          </a:p>
          <a:p>
            <a:pPr eaLnBrk="1" hangingPunct="1">
              <a:lnSpc>
                <a:spcPts val="1500"/>
              </a:lnSpc>
              <a:defRPr/>
            </a:pPr>
            <a:r>
              <a:rPr lang="zh-CN" altLang="en-US" sz="2400" b="1" i="0" dirty="0">
                <a:latin typeface="微软雅黑" pitchFamily="34" charset="-122"/>
                <a:ea typeface="微软雅黑" pitchFamily="34" charset="-122"/>
              </a:rPr>
              <a:t>管理</a:t>
            </a:r>
          </a:p>
        </p:txBody>
      </p:sp>
      <p:sp>
        <p:nvSpPr>
          <p:cNvPr id="10" name="TextBox 9"/>
          <p:cNvSpPr txBox="1"/>
          <p:nvPr/>
        </p:nvSpPr>
        <p:spPr>
          <a:xfrm>
            <a:off x="1571477" y="5334000"/>
            <a:ext cx="804862" cy="684213"/>
          </a:xfrm>
          <a:prstGeom prst="rect">
            <a:avLst/>
          </a:prstGeom>
          <a:noFill/>
        </p:spPr>
        <p:txBody>
          <a:bodyPr wrap="none">
            <a:spAutoFit/>
          </a:bodyPr>
          <a:lstStyle>
            <a:lvl1pPr eaLnBrk="0" hangingPunct="0">
              <a:defRPr sz="1600">
                <a:solidFill>
                  <a:schemeClr val="tx1"/>
                </a:solidFill>
                <a:latin typeface="Futura Bk" pitchFamily="34" charset="0"/>
              </a:defRPr>
            </a:lvl1pPr>
            <a:lvl2pPr marL="742950" indent="-285750" eaLnBrk="0" hangingPunct="0">
              <a:defRPr sz="1600">
                <a:solidFill>
                  <a:schemeClr val="tx1"/>
                </a:solidFill>
                <a:latin typeface="Futura Bk" pitchFamily="34" charset="0"/>
              </a:defRPr>
            </a:lvl2pPr>
            <a:lvl3pPr marL="1143000" indent="-228600" eaLnBrk="0" hangingPunct="0">
              <a:defRPr sz="1600">
                <a:solidFill>
                  <a:schemeClr val="tx1"/>
                </a:solidFill>
                <a:latin typeface="Futura Bk" pitchFamily="34" charset="0"/>
              </a:defRPr>
            </a:lvl3pPr>
            <a:lvl4pPr marL="1600200" indent="-228600" eaLnBrk="0" hangingPunct="0">
              <a:defRPr sz="1600">
                <a:solidFill>
                  <a:schemeClr val="tx1"/>
                </a:solidFill>
                <a:latin typeface="Futura Bk" pitchFamily="34" charset="0"/>
              </a:defRPr>
            </a:lvl4pPr>
            <a:lvl5pPr marL="2057400" indent="-228600" eaLnBrk="0" hangingPunct="0">
              <a:defRPr sz="1600">
                <a:solidFill>
                  <a:schemeClr val="tx1"/>
                </a:solidFill>
                <a:latin typeface="Futura Bk" pitchFamily="34" charset="0"/>
              </a:defRPr>
            </a:lvl5pPr>
            <a:lvl6pPr marL="2514600" indent="-228600" eaLnBrk="0" fontAlgn="base" hangingPunct="0">
              <a:spcBef>
                <a:spcPct val="50000"/>
              </a:spcBef>
              <a:spcAft>
                <a:spcPct val="0"/>
              </a:spcAft>
              <a:defRPr sz="1600">
                <a:solidFill>
                  <a:schemeClr val="tx1"/>
                </a:solidFill>
                <a:latin typeface="Futura Bk" pitchFamily="34" charset="0"/>
              </a:defRPr>
            </a:lvl6pPr>
            <a:lvl7pPr marL="2971800" indent="-228600" eaLnBrk="0" fontAlgn="base" hangingPunct="0">
              <a:spcBef>
                <a:spcPct val="50000"/>
              </a:spcBef>
              <a:spcAft>
                <a:spcPct val="0"/>
              </a:spcAft>
              <a:defRPr sz="1600">
                <a:solidFill>
                  <a:schemeClr val="tx1"/>
                </a:solidFill>
                <a:latin typeface="Futura Bk" pitchFamily="34" charset="0"/>
              </a:defRPr>
            </a:lvl7pPr>
            <a:lvl8pPr marL="3429000" indent="-228600" eaLnBrk="0" fontAlgn="base" hangingPunct="0">
              <a:spcBef>
                <a:spcPct val="50000"/>
              </a:spcBef>
              <a:spcAft>
                <a:spcPct val="0"/>
              </a:spcAft>
              <a:defRPr sz="1600">
                <a:solidFill>
                  <a:schemeClr val="tx1"/>
                </a:solidFill>
                <a:latin typeface="Futura Bk" pitchFamily="34" charset="0"/>
              </a:defRPr>
            </a:lvl8pPr>
            <a:lvl9pPr marL="3886200" indent="-228600" eaLnBrk="0" fontAlgn="base" hangingPunct="0">
              <a:spcBef>
                <a:spcPct val="50000"/>
              </a:spcBef>
              <a:spcAft>
                <a:spcPct val="0"/>
              </a:spcAft>
              <a:defRPr sz="1600">
                <a:solidFill>
                  <a:schemeClr val="tx1"/>
                </a:solidFill>
                <a:latin typeface="Futura Bk" pitchFamily="34" charset="0"/>
              </a:defRPr>
            </a:lvl9pPr>
          </a:lstStyle>
          <a:p>
            <a:pPr eaLnBrk="1" hangingPunct="1">
              <a:lnSpc>
                <a:spcPts val="1500"/>
              </a:lnSpc>
              <a:defRPr/>
            </a:pPr>
            <a:r>
              <a:rPr lang="zh-CN" altLang="en-US" sz="2400" b="1" i="0" dirty="0">
                <a:latin typeface="微软雅黑" pitchFamily="34" charset="-122"/>
                <a:ea typeface="微软雅黑" pitchFamily="34" charset="-122"/>
              </a:rPr>
              <a:t>存储</a:t>
            </a:r>
            <a:endParaRPr lang="en-US" altLang="zh-CN" sz="2400" b="1" i="0" dirty="0">
              <a:latin typeface="微软雅黑" pitchFamily="34" charset="-122"/>
              <a:ea typeface="微软雅黑" pitchFamily="34" charset="-122"/>
            </a:endParaRPr>
          </a:p>
          <a:p>
            <a:pPr eaLnBrk="1" hangingPunct="1">
              <a:lnSpc>
                <a:spcPts val="1500"/>
              </a:lnSpc>
              <a:defRPr/>
            </a:pPr>
            <a:endParaRPr lang="en-US" altLang="zh-CN" sz="2400" b="1" i="0" dirty="0">
              <a:latin typeface="微软雅黑" pitchFamily="34" charset="-122"/>
              <a:ea typeface="微软雅黑" pitchFamily="34" charset="-122"/>
            </a:endParaRPr>
          </a:p>
          <a:p>
            <a:pPr eaLnBrk="1" hangingPunct="1">
              <a:lnSpc>
                <a:spcPts val="1500"/>
              </a:lnSpc>
              <a:defRPr/>
            </a:pPr>
            <a:r>
              <a:rPr lang="zh-CN" altLang="en-US" sz="2400" b="1" i="0" dirty="0">
                <a:latin typeface="微软雅黑" pitchFamily="34" charset="-122"/>
                <a:ea typeface="微软雅黑" pitchFamily="34" charset="-122"/>
              </a:rPr>
              <a:t>部署</a:t>
            </a:r>
          </a:p>
        </p:txBody>
      </p:sp>
    </p:spTree>
    <p:extLst>
      <p:ext uri="{BB962C8B-B14F-4D97-AF65-F5344CB8AC3E}">
        <p14:creationId xmlns:p14="http://schemas.microsoft.com/office/powerpoint/2010/main" val="299747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海量数据管理技术</a:t>
            </a:r>
          </a:p>
        </p:txBody>
      </p:sp>
      <p:sp>
        <p:nvSpPr>
          <p:cNvPr id="3" name="内容占位符 2"/>
          <p:cNvSpPr>
            <a:spLocks noGrp="1"/>
          </p:cNvSpPr>
          <p:nvPr>
            <p:ph idx="1"/>
          </p:nvPr>
        </p:nvSpPr>
        <p:spPr/>
        <p:txBody>
          <a:bodyPr/>
          <a:lstStyle/>
          <a:p>
            <a:r>
              <a:rPr lang="zh-CN" altLang="en-US" dirty="0">
                <a:latin typeface="Arial" pitchFamily="34" charset="0"/>
                <a:cs typeface="Arial" pitchFamily="34" charset="0"/>
              </a:rPr>
              <a:t>随着云计算中</a:t>
            </a:r>
            <a:r>
              <a:rPr lang="zh-CN" altLang="en-US" dirty="0"/>
              <a:t>大数据集高效管理</a:t>
            </a:r>
            <a:r>
              <a:rPr lang="zh-CN" altLang="en-US" dirty="0">
                <a:latin typeface="Arial" pitchFamily="34" charset="0"/>
                <a:cs typeface="Arial" pitchFamily="34" charset="0"/>
              </a:rPr>
              <a:t>、海量数据中特定数据的</a:t>
            </a:r>
            <a:r>
              <a:rPr lang="zh-CN" altLang="en-US" dirty="0"/>
              <a:t>快速定位与获取</a:t>
            </a:r>
            <a:r>
              <a:rPr lang="zh-CN" altLang="en-US" dirty="0">
                <a:latin typeface="Arial" pitchFamily="34" charset="0"/>
                <a:cs typeface="Arial" pitchFamily="34" charset="0"/>
              </a:rPr>
              <a:t>、云端海量数据</a:t>
            </a:r>
            <a:r>
              <a:rPr lang="zh-CN" altLang="en-US" dirty="0"/>
              <a:t>精准查询</a:t>
            </a:r>
            <a:r>
              <a:rPr lang="zh-CN" altLang="en-US" dirty="0">
                <a:latin typeface="Arial" pitchFamily="34" charset="0"/>
                <a:cs typeface="Arial" pitchFamily="34" charset="0"/>
              </a:rPr>
              <a:t>等迫切需求的日益显现，</a:t>
            </a:r>
            <a:r>
              <a:rPr lang="en-US" altLang="zh-CN" dirty="0">
                <a:latin typeface="Arial" pitchFamily="34" charset="0"/>
                <a:cs typeface="Arial" pitchFamily="34" charset="0"/>
              </a:rPr>
              <a:t>Web</a:t>
            </a:r>
            <a:r>
              <a:rPr lang="zh-CN" altLang="en-US" dirty="0">
                <a:latin typeface="Arial" pitchFamily="34" charset="0"/>
                <a:cs typeface="Arial" pitchFamily="34" charset="0"/>
              </a:rPr>
              <a:t>数据管理正逐步向云数据管理阶段发展。</a:t>
            </a:r>
          </a:p>
          <a:p>
            <a:r>
              <a:rPr lang="zh-CN" altLang="en-US" dirty="0">
                <a:latin typeface="Arial" pitchFamily="34" charset="0"/>
                <a:cs typeface="Arial" pitchFamily="34" charset="0"/>
              </a:rPr>
              <a:t>云数据管理是在云计算概念上延伸和发展出来的一个新的概念。</a:t>
            </a:r>
            <a:r>
              <a:rPr lang="zh-CN" altLang="en-US" dirty="0"/>
              <a:t>云数据管理使更大数据量的处理成为可能，被称为下一代的因特网计算和下一代的数据中心。</a:t>
            </a:r>
          </a:p>
          <a:p>
            <a:r>
              <a:rPr lang="zh-CN" altLang="en-US" dirty="0">
                <a:latin typeface="Arial" pitchFamily="34" charset="0"/>
                <a:cs typeface="Arial" pitchFamily="34" charset="0"/>
              </a:rPr>
              <a:t>云计算需要对分布的、海量的数据进行处理、分析，因此，数据管理技术必须能够高效地管理大量的数据 。</a:t>
            </a:r>
          </a:p>
          <a:p>
            <a:endParaRPr lang="zh-CN" altLang="en-US" dirty="0">
              <a:latin typeface="Arial" pitchFamily="34" charset="0"/>
              <a:cs typeface="Arial" pitchFamily="34" charset="0"/>
            </a:endParaRP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8</a:t>
            </a:fld>
            <a:endParaRPr lang="en-US" dirty="0"/>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4832"/>
          <a:stretch/>
        </p:blipFill>
        <p:spPr>
          <a:xfrm>
            <a:off x="611560" y="3933056"/>
            <a:ext cx="3810718" cy="1944000"/>
          </a:xfrm>
          <a:prstGeom prst="roundRect">
            <a:avLst>
              <a:gd name="adj" fmla="val 8594"/>
            </a:avLst>
          </a:prstGeom>
          <a:solidFill>
            <a:srgbClr val="FFFFFF">
              <a:shade val="85000"/>
            </a:srgbClr>
          </a:solidFill>
          <a:ln>
            <a:noFill/>
          </a:ln>
          <a:effectLst/>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t="20608" b="9601"/>
          <a:stretch/>
        </p:blipFill>
        <p:spPr>
          <a:xfrm>
            <a:off x="4565525" y="3933056"/>
            <a:ext cx="3963087" cy="1944000"/>
          </a:xfrm>
          <a:prstGeom prst="roundRect">
            <a:avLst>
              <a:gd name="adj" fmla="val 8594"/>
            </a:avLst>
          </a:prstGeom>
          <a:solidFill>
            <a:srgbClr val="FFFFFF">
              <a:shade val="85000"/>
            </a:srgbClr>
          </a:solidFill>
          <a:ln>
            <a:noFill/>
          </a:ln>
          <a:effectLst/>
        </p:spPr>
      </p:pic>
      <p:sp>
        <p:nvSpPr>
          <p:cNvPr id="7" name="TextBox 6"/>
          <p:cNvSpPr txBox="1"/>
          <p:nvPr/>
        </p:nvSpPr>
        <p:spPr>
          <a:xfrm>
            <a:off x="4644008" y="4077072"/>
            <a:ext cx="2480166" cy="369332"/>
          </a:xfrm>
          <a:prstGeom prst="rect">
            <a:avLst/>
          </a:prstGeom>
          <a:noFill/>
        </p:spPr>
        <p:txBody>
          <a:bodyPr wrap="none" rtlCol="0">
            <a:spAutoFit/>
          </a:bodyPr>
          <a:lstStyle/>
          <a:p>
            <a:r>
              <a:rPr lang="en-US" altLang="zh-CN">
                <a:solidFill>
                  <a:schemeClr val="bg1"/>
                </a:solidFill>
              </a:rPr>
              <a:t>Big Data Management</a:t>
            </a:r>
            <a:endParaRPr lang="zh-CN" altLang="en-US" dirty="0">
              <a:solidFill>
                <a:schemeClr val="bg1"/>
              </a:solidFill>
            </a:endParaRPr>
          </a:p>
        </p:txBody>
      </p:sp>
    </p:spTree>
    <p:extLst>
      <p:ext uri="{BB962C8B-B14F-4D97-AF65-F5344CB8AC3E}">
        <p14:creationId xmlns:p14="http://schemas.microsoft.com/office/powerpoint/2010/main" val="125023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海量数据管理技术</a:t>
            </a:r>
          </a:p>
        </p:txBody>
      </p:sp>
      <p:sp>
        <p:nvSpPr>
          <p:cNvPr id="3" name="内容占位符 2"/>
          <p:cNvSpPr>
            <a:spLocks noGrp="1"/>
          </p:cNvSpPr>
          <p:nvPr>
            <p:ph idx="1"/>
          </p:nvPr>
        </p:nvSpPr>
        <p:spPr/>
        <p:txBody>
          <a:bodyPr/>
          <a:lstStyle/>
          <a:p>
            <a:r>
              <a:rPr lang="zh-CN" altLang="en-US" dirty="0"/>
              <a:t>当前云数据管理领域成熟的产品有： </a:t>
            </a:r>
            <a:endParaRPr lang="en-US" altLang="zh-CN" dirty="0"/>
          </a:p>
          <a:p>
            <a:pPr marL="800100" lvl="1" indent="-342900">
              <a:spcBef>
                <a:spcPts val="1200"/>
              </a:spcBef>
              <a:buFont typeface="+mj-lt"/>
              <a:buAutoNum type="arabicPeriod"/>
            </a:pPr>
            <a:r>
              <a:rPr lang="en-US" altLang="zh-CN" dirty="0">
                <a:cs typeface="Arial" pitchFamily="34" charset="0"/>
              </a:rPr>
              <a:t>GFS</a:t>
            </a:r>
          </a:p>
          <a:p>
            <a:pPr marL="800100" lvl="1" indent="-342900">
              <a:spcBef>
                <a:spcPts val="600"/>
              </a:spcBef>
              <a:buFont typeface="+mj-lt"/>
              <a:buAutoNum type="arabicPeriod"/>
            </a:pPr>
            <a:r>
              <a:rPr lang="en-US" altLang="zh-CN" dirty="0">
                <a:cs typeface="Arial" pitchFamily="34" charset="0"/>
              </a:rPr>
              <a:t>HBase</a:t>
            </a:r>
          </a:p>
          <a:p>
            <a:pPr marL="800100" lvl="1" indent="-342900">
              <a:spcBef>
                <a:spcPts val="600"/>
              </a:spcBef>
              <a:buFont typeface="+mj-lt"/>
              <a:buAutoNum type="arabicPeriod"/>
            </a:pPr>
            <a:r>
              <a:rPr lang="en-US" altLang="zh-CN" dirty="0">
                <a:cs typeface="Arial" pitchFamily="34" charset="0"/>
              </a:rPr>
              <a:t>Sector/Sphere </a:t>
            </a:r>
          </a:p>
          <a:p>
            <a:pPr marL="800100" lvl="1" indent="-342900">
              <a:spcBef>
                <a:spcPts val="600"/>
              </a:spcBef>
              <a:buFont typeface="+mj-lt"/>
              <a:buAutoNum type="arabicPeriod"/>
            </a:pPr>
            <a:r>
              <a:rPr lang="en-US" altLang="zh-CN" dirty="0">
                <a:cs typeface="Arial" pitchFamily="34" charset="0"/>
              </a:rPr>
              <a:t>Amazon S3 </a:t>
            </a:r>
          </a:p>
          <a:p>
            <a:pPr marL="800100" lvl="1" indent="-342900">
              <a:spcBef>
                <a:spcPts val="600"/>
              </a:spcBef>
              <a:buFont typeface="+mj-lt"/>
              <a:buAutoNum type="arabicPeriod"/>
            </a:pPr>
            <a:r>
              <a:rPr lang="en-US" altLang="zh-CN" dirty="0">
                <a:cs typeface="Arial" pitchFamily="34" charset="0"/>
              </a:rPr>
              <a:t>OpenStack</a:t>
            </a:r>
            <a:r>
              <a:rPr lang="zh-CN" altLang="en-US" dirty="0">
                <a:cs typeface="Arial" pitchFamily="34" charset="0"/>
              </a:rPr>
              <a:t> </a:t>
            </a:r>
            <a:r>
              <a:rPr lang="en-US" altLang="zh-CN" dirty="0">
                <a:cs typeface="Arial" pitchFamily="34" charset="0"/>
              </a:rPr>
              <a:t>Swift</a:t>
            </a:r>
          </a:p>
          <a:p>
            <a:pPr marL="800100" lvl="1" indent="-342900">
              <a:spcBef>
                <a:spcPts val="600"/>
              </a:spcBef>
              <a:buFont typeface="+mj-lt"/>
              <a:buAutoNum type="arabicPeriod"/>
            </a:pPr>
            <a:r>
              <a:rPr lang="en-US" altLang="zh-CN" dirty="0">
                <a:cs typeface="Arial" pitchFamily="34" charset="0"/>
              </a:rPr>
              <a:t>HDFS</a:t>
            </a:r>
          </a:p>
          <a:p>
            <a:pPr marL="457200" lvl="1" indent="0">
              <a:spcBef>
                <a:spcPts val="600"/>
              </a:spcBef>
              <a:buNone/>
            </a:pPr>
            <a:endParaRPr lang="en-US" altLang="zh-CN" dirty="0">
              <a:latin typeface="Arial" pitchFamily="34" charset="0"/>
              <a:cs typeface="Arial" pitchFamily="34" charset="0"/>
            </a:endParaRPr>
          </a:p>
        </p:txBody>
      </p:sp>
      <p:sp>
        <p:nvSpPr>
          <p:cNvPr id="4" name="灯片编号占位符 3"/>
          <p:cNvSpPr>
            <a:spLocks noGrp="1"/>
          </p:cNvSpPr>
          <p:nvPr>
            <p:ph type="sldNum" sz="quarter" idx="10"/>
          </p:nvPr>
        </p:nvSpPr>
        <p:spPr/>
        <p:txBody>
          <a:bodyPr/>
          <a:lstStyle/>
          <a:p>
            <a:r>
              <a:rPr lang="de-DE" altLang="en-US" dirty="0"/>
              <a:t>Page </a:t>
            </a:r>
            <a:fld id="{10696614-611C-497D-9D41-B7CAA68999D4}" type="slidenum">
              <a:rPr lang="zh-CN" altLang="en-US" smtClean="0"/>
              <a:pPr/>
              <a:t>9</a:t>
            </a:fld>
            <a:endParaRPr lang="en-US" dirty="0"/>
          </a:p>
        </p:txBody>
      </p:sp>
      <p:pic>
        <p:nvPicPr>
          <p:cNvPr id="5" name="图片 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5985"/>
          <a:stretch/>
        </p:blipFill>
        <p:spPr>
          <a:xfrm>
            <a:off x="5005631" y="3645024"/>
            <a:ext cx="3628372" cy="2880000"/>
          </a:xfrm>
          <a:prstGeom prst="rect">
            <a:avLst/>
          </a:prstGeom>
        </p:spPr>
      </p:pic>
    </p:spTree>
    <p:extLst>
      <p:ext uri="{BB962C8B-B14F-4D97-AF65-F5344CB8AC3E}">
        <p14:creationId xmlns:p14="http://schemas.microsoft.com/office/powerpoint/2010/main" val="2912604355"/>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26.jpeg"/></Relationships>
</file>

<file path=ppt/theme/theme1.xml><?xml version="1.0" encoding="utf-8"?>
<a:theme xmlns:a="http://schemas.openxmlformats.org/drawingml/2006/main" name="rxiong-w">
  <a:themeElements>
    <a:clrScheme name="www.iloveppt.org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fontScheme name="www.iloveppt.org">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www.iloveppt.or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ww.iloveppt.or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ww.iloveppt.or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ww.iloveppt.or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ww.iloveppt.or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ww.iloveppt.or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ww.iloveppt.or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ww.iloveppt.or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ww.iloveppt.or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ww.iloveppt.or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ww.iloveppt.or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ww.iloveppt.or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ww.iloveppt.org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www.iloveppt.org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www.iloveppt.org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www.iloveppt.org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www.iloveppt.org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www.iloveppt.org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www.iloveppt.org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www.iloveppt.org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www.iloveppt.org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Pages>0</Pages>
  <Words>1878</Words>
  <Characters>0</Characters>
  <Application>Microsoft Office PowerPoint</Application>
  <DocSecurity>0</DocSecurity>
  <PresentationFormat>全屏显示(4:3)</PresentationFormat>
  <Lines>0</Lines>
  <Paragraphs>324</Paragraphs>
  <Slides>33</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50" baseType="lpstr">
      <vt:lpstr>MS UI Gothic</vt:lpstr>
      <vt:lpstr>华文楷体</vt:lpstr>
      <vt:lpstr>华文细黑</vt:lpstr>
      <vt:lpstr>华文新魏</vt:lpstr>
      <vt:lpstr>宋体</vt:lpstr>
      <vt:lpstr>微软雅黑</vt:lpstr>
      <vt:lpstr>Arial</vt:lpstr>
      <vt:lpstr>Arial Black</vt:lpstr>
      <vt:lpstr>Baskerville Old Face</vt:lpstr>
      <vt:lpstr>Calibri</vt:lpstr>
      <vt:lpstr>Candara</vt:lpstr>
      <vt:lpstr>Times New Roman</vt:lpstr>
      <vt:lpstr>Wingdings</vt:lpstr>
      <vt:lpstr>Wingdings 2</vt:lpstr>
      <vt:lpstr>rxiong-w</vt:lpstr>
      <vt:lpstr>Visio</vt:lpstr>
      <vt:lpstr>Equation</vt:lpstr>
      <vt:lpstr>PowerPoint 演示文稿</vt:lpstr>
      <vt:lpstr>PowerPoint 演示文稿</vt:lpstr>
      <vt:lpstr>什么是云存储？</vt:lpstr>
      <vt:lpstr>云存储与传统存储的不同</vt:lpstr>
      <vt:lpstr>云存储的应用</vt:lpstr>
      <vt:lpstr>云存储用户的顾虑</vt:lpstr>
      <vt:lpstr>云存储的挑战</vt:lpstr>
      <vt:lpstr>海量数据管理技术</vt:lpstr>
      <vt:lpstr>海量数据管理技术</vt:lpstr>
      <vt:lpstr>海量数据管理技术</vt:lpstr>
      <vt:lpstr>海量数据管理技术</vt:lpstr>
      <vt:lpstr>海量数据管理技术</vt:lpstr>
      <vt:lpstr>海量数据管理技术</vt:lpstr>
      <vt:lpstr>海量数据管理技术</vt:lpstr>
      <vt:lpstr>海量数据管理技术</vt:lpstr>
      <vt:lpstr>海量数据管理技术</vt:lpstr>
      <vt:lpstr>PowerPoint 演示文稿</vt:lpstr>
      <vt:lpstr>集群技术（Cluster Storage）</vt:lpstr>
      <vt:lpstr>集群存储系统</vt:lpstr>
      <vt:lpstr>集群存储系统副本技术</vt:lpstr>
      <vt:lpstr>PowerPoint 演示文稿</vt:lpstr>
      <vt:lpstr>机架感知的副本放置策略</vt:lpstr>
      <vt:lpstr>三大挑战</vt:lpstr>
      <vt:lpstr>三大挑战</vt:lpstr>
      <vt:lpstr>三大挑战</vt:lpstr>
      <vt:lpstr>系统模型</vt:lpstr>
      <vt:lpstr>Haag: 节点异构性感知算法</vt:lpstr>
      <vt:lpstr>HP: 热度感知数据复制机制</vt:lpstr>
      <vt:lpstr> SLDP: 蛇形数据块放置算法</vt:lpstr>
      <vt:lpstr> PC: 存储系统能耗优化策略</vt:lpstr>
      <vt:lpstr> PC: 存储系统能耗优化策略</vt:lpstr>
      <vt:lpstr> PC: 存储系统能耗优化策略</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2013-10-17T03:16:46Z</dcterms:created>
  <dcterms:modified xsi:type="dcterms:W3CDTF">2016-10-22T14:46:15Z</dcterms:modified>
  <cp:version/>
</cp:coreProperties>
</file>