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61" r:id="rId3"/>
    <p:sldId id="278" r:id="rId4"/>
    <p:sldId id="266" r:id="rId5"/>
    <p:sldId id="279" r:id="rId6"/>
    <p:sldId id="274" r:id="rId7"/>
    <p:sldId id="280" r:id="rId8"/>
    <p:sldId id="275" r:id="rId9"/>
    <p:sldId id="281" r:id="rId10"/>
    <p:sldId id="276" r:id="rId11"/>
    <p:sldId id="282" r:id="rId12"/>
    <p:sldId id="283" r:id="rId13"/>
    <p:sldId id="277" r:id="rId14"/>
    <p:sldId id="284" r:id="rId15"/>
    <p:sldId id="285" r:id="rId16"/>
    <p:sldId id="286" r:id="rId17"/>
    <p:sldId id="288" r:id="rId18"/>
    <p:sldId id="287" r:id="rId19"/>
  </p:sldIdLst>
  <p:sldSz cx="12192000" cy="6858000"/>
  <p:notesSz cx="6858000" cy="9144000"/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19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1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C88B32C-CAA5-E045-BF02-EFBCFC39BBA0}" type="datetimeFigureOut">
              <a:rPr lang="zh-CN" altLang="en-US"/>
              <a:pPr>
                <a:defRPr/>
              </a:pPr>
              <a:t>16-11-18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5C8A31-B50F-F44F-9307-0FB3DDC50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C8A31-B50F-F44F-9307-0FB3DDC50B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1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C8A31-B50F-F44F-9307-0FB3DDC50BF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1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6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6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1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8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entury Gothic" pitchFamily="34" charset="0"/>
          <a:ea typeface="微软雅黑" pitchFamily="34" charset="-122"/>
          <a:cs typeface="微软雅黑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entury Gothic" pitchFamily="34" charset="0"/>
          <a:ea typeface="微软雅黑" pitchFamily="34" charset="-122"/>
          <a:cs typeface="微软雅黑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entury Gothic" pitchFamily="34" charset="0"/>
          <a:ea typeface="微软雅黑" pitchFamily="34" charset="-122"/>
          <a:cs typeface="微软雅黑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entury Gothic" pitchFamily="34" charset="0"/>
          <a:ea typeface="微软雅黑" pitchFamily="34" charset="-122"/>
          <a:cs typeface="微软雅黑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redblobgames.com/pathfinding/a-star/introduc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1"/>
          <p:cNvSpPr txBox="1">
            <a:spLocks noChangeArrowheads="1"/>
          </p:cNvSpPr>
          <p:nvPr/>
        </p:nvSpPr>
        <p:spPr bwMode="auto">
          <a:xfrm>
            <a:off x="0" y="2105025"/>
            <a:ext cx="120872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rPr>
              <a:t>A</a:t>
            </a:r>
            <a:r>
              <a:rPr lang="zh-CN" altLang="en-US" sz="54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rPr>
              <a:t>* 算法在网格图中的路径搜索</a:t>
            </a:r>
          </a:p>
        </p:txBody>
      </p:sp>
      <p:sp>
        <p:nvSpPr>
          <p:cNvPr id="3074" name="文本框 2"/>
          <p:cNvSpPr txBox="1">
            <a:spLocks noChangeArrowheads="1"/>
          </p:cNvSpPr>
          <p:nvPr/>
        </p:nvSpPr>
        <p:spPr bwMode="auto">
          <a:xfrm>
            <a:off x="0" y="3572118"/>
            <a:ext cx="121920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林</a:t>
            </a:r>
            <a:r>
              <a:rPr lang="zh-CN" altLang="en-US" sz="3600" dirty="0" smtClean="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文</a:t>
            </a:r>
            <a:endParaRPr lang="en-US" altLang="zh-CN" sz="3600" dirty="0" smtClean="0">
              <a:solidFill>
                <a:srgbClr val="FFFFFF"/>
              </a:solidFill>
              <a:latin typeface="华文仿宋" charset="0"/>
              <a:ea typeface="华文仿宋" charset="0"/>
              <a:cs typeface="华文仿宋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16214237</a:t>
            </a:r>
            <a:endParaRPr lang="zh-CN" altLang="en-US" sz="3600" dirty="0">
              <a:solidFill>
                <a:srgbClr val="FFFFFF"/>
              </a:solidFill>
              <a:latin typeface="华文仿宋" charset="0"/>
              <a:ea typeface="华文仿宋" charset="0"/>
              <a:cs typeface="华文仿宋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725526" cy="646331"/>
            <a:chOff x="493007" y="224297"/>
            <a:chExt cx="3725705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387854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5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最佳优先搜索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952" y="1225764"/>
            <a:ext cx="19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5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.1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搜索方式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0428" y="2023248"/>
            <a:ext cx="10218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设定启发式函数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Heuristic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Function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0428" y="2717356"/>
            <a:ext cx="99677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各节点加入队列时计算启发值，每次从队列中选择启发值最低的节点作为输出 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953" y="3470535"/>
            <a:ext cx="25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5.2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启发函数概念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7991" y="4268020"/>
            <a:ext cx="92862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 最佳优先搜索算法中，启发式函数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表示从当图中某个节点到终点距离的预估值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1305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725526" cy="646331"/>
            <a:chOff x="493007" y="224297"/>
            <a:chExt cx="3725705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387854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5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最佳优先搜索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952" y="1225764"/>
            <a:ext cx="536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5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网格图中常用的启发式函数 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0428" y="2023248"/>
            <a:ext cx="10218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 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曼哈顿距离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Manhattan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distance）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0428" y="2717356"/>
            <a:ext cx="53548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对角线距离（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Diagonal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distance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  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5196" y="3441000"/>
            <a:ext cx="37615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欧拉距离（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Euclidean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distance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14" name="图片 13" descr="Snip20161118_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02" y="1319610"/>
            <a:ext cx="2501562" cy="2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3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725526" cy="646331"/>
            <a:chOff x="493007" y="224297"/>
            <a:chExt cx="3725705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387854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5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最佳优先搜索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952" y="1225764"/>
            <a:ext cx="5360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5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存在问题   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0428" y="2023248"/>
            <a:ext cx="102187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基于贪心的最佳优先搜索算法在有障碍物并不能达到预期目的（严重偏离最短路径）</a:t>
            </a:r>
            <a:endParaRPr kumimoji="1" lang="en-US" altLang="zh-CN" dirty="0" smtClean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0428" y="2717356"/>
            <a:ext cx="99677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 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5" name="图片 4" descr="Snip20161118_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71" y="2718449"/>
            <a:ext cx="7198545" cy="31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2503947" cy="646331"/>
            <a:chOff x="493007" y="224297"/>
            <a:chExt cx="2504071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166220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6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A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* 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9" y="0"/>
            <a:ext cx="974621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015" y="1254559"/>
            <a:ext cx="204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6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.1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搜索方式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0894" y="2038017"/>
            <a:ext cx="102778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每次选取拥有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+ g(n)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最小值的节点作为选中节点，新节点入队列时计算各节点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值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6952" y="2658282"/>
            <a:ext cx="184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6.2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基本概念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5194" y="3381926"/>
            <a:ext cx="97462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h(n):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从图中某节点到终点距离的评估值（最佳优先搜索节点选择依据）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5194" y="3943119"/>
            <a:ext cx="10351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g(n):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从起点到图中某点距离的精确值（迪杰斯特拉算法节点选择依据）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0893" y="4548617"/>
            <a:ext cx="100563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: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(n) =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+ g(n)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，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*算法中用于节点选择的依据。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6117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2503947" cy="646331"/>
            <a:chOff x="493007" y="224297"/>
            <a:chExt cx="2504071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166220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6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A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* 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9" y="0"/>
            <a:ext cx="974621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015" y="1254559"/>
            <a:ext cx="267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6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基本概念（续）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5" name="图片 4" descr="Snip20161118_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477" y="2091397"/>
            <a:ext cx="6080347" cy="3166095"/>
          </a:xfrm>
          <a:prstGeom prst="rect">
            <a:avLst/>
          </a:prstGeom>
        </p:spPr>
      </p:pic>
      <p:pic>
        <p:nvPicPr>
          <p:cNvPr id="19" name="图片 18" descr="Snip20161118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07" y="2097090"/>
            <a:ext cx="3222329" cy="31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2503947" cy="646331"/>
            <a:chOff x="493007" y="224297"/>
            <a:chExt cx="2504071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166220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6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A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* 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9" y="0"/>
            <a:ext cx="974621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014" y="1254559"/>
            <a:ext cx="468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6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启发值对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*行为的控制 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777" y="1943036"/>
            <a:ext cx="93190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0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，变为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Dijkstra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，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必有最短路径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4777" y="2662112"/>
            <a:ext cx="90894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h</a:t>
            </a:r>
            <a:r>
              <a:rPr lang="en-US" altLang="zh-CN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(n)</a:t>
            </a:r>
            <a:r>
              <a:rPr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 目标代价，可找到最短路径，</a:t>
            </a:r>
            <a:r>
              <a:rPr lang="en-US" altLang="zh-CN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越小，扩展节点越多，运行越慢 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4777" y="3381188"/>
            <a:ext cx="99923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=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目标代价，仅仅寻找最佳路径而不扩展节点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4777" y="4100264"/>
            <a:ext cx="117367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&gt;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目标代价，不保证可得到最短路径，但扩展节点少，运行较快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1254777" y="4788745"/>
            <a:ext cx="9472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5.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h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&gt;&gt;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g(n)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，变为最佳优先搜索，速度很快但不保证可以得到最短路径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00068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2503947" cy="646331"/>
            <a:chOff x="493007" y="224297"/>
            <a:chExt cx="2504071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166220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6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A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* 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9" y="0"/>
            <a:ext cx="974621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014" y="1254559"/>
            <a:ext cx="468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6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决胜值</a:t>
            </a:r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r</a:t>
            </a:r>
            <a:r>
              <a:rPr kumimoji="1" lang="en-US" altLang="zh-CN" sz="2400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eaking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zh-CN" sz="2400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t</a:t>
            </a:r>
            <a:r>
              <a:rPr kumimoji="1" lang="en-US" altLang="zh-CN" sz="2400" dirty="0" err="1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ies</a:t>
            </a:r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777" y="1943036"/>
            <a:ext cx="93190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当出现大量相同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时，所有等值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f(n)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节点都会被探索，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*探索范围将会扩大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4777" y="2662112"/>
            <a:ext cx="90894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 改变衡量单位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4777" y="3381188"/>
            <a:ext cx="99923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加入叉积运算 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4777" y="4100264"/>
            <a:ext cx="117367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设置入队优先级 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1254777" y="4788745"/>
            <a:ext cx="9472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加入转向惩罚值 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416665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2503947" cy="646331"/>
            <a:chOff x="493007" y="224297"/>
            <a:chExt cx="2504071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166220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6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A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* 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9" y="0"/>
            <a:ext cx="974621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014" y="1254559"/>
            <a:ext cx="468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6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zh-CN" sz="240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5</a:t>
            </a:r>
            <a:r>
              <a:rPr kumimoji="1" lang="zh-CN" altLang="en-US" sz="240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en-US" sz="240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优化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4506" y="2318613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 smtClean="0">
                <a:solidFill>
                  <a:srgbClr val="FFFFFF"/>
                </a:solidFill>
              </a:rPr>
              <a:t>……</a:t>
            </a:r>
            <a:endParaRPr kumimoji="1" lang="zh-CN" altLang="en-US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1"/>
          <p:cNvSpPr txBox="1">
            <a:spLocks noChangeArrowheads="1"/>
          </p:cNvSpPr>
          <p:nvPr/>
        </p:nvSpPr>
        <p:spPr bwMode="auto">
          <a:xfrm>
            <a:off x="0" y="2105025"/>
            <a:ext cx="120872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zh-CN" sz="9600" dirty="0" smtClean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rPr>
              <a:t>E</a:t>
            </a:r>
            <a:r>
              <a:rPr lang="en-US" altLang="zh-CN" sz="9600" dirty="0" err="1" smtClean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rPr>
              <a:t>nd</a:t>
            </a:r>
            <a:endParaRPr lang="zh-CN" altLang="en-US" sz="9600" dirty="0">
              <a:solidFill>
                <a:schemeClr val="bg1"/>
              </a:solidFill>
              <a:latin typeface="华文仿宋" charset="0"/>
              <a:ea typeface="华文仿宋" charset="0"/>
              <a:cs typeface="华文仿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9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1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4098" name="矩形 40"/>
          <p:cNvSpPr>
            <a:spLocks noChangeArrowheads="1"/>
          </p:cNvSpPr>
          <p:nvPr/>
        </p:nvSpPr>
        <p:spPr bwMode="auto">
          <a:xfrm>
            <a:off x="5158878" y="0"/>
            <a:ext cx="1877433" cy="11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rPr>
              <a:t>内容</a:t>
            </a:r>
            <a:endParaRPr lang="zh-CN" altLang="en-US" sz="6600" dirty="0">
              <a:solidFill>
                <a:schemeClr val="bg1"/>
              </a:solidFill>
              <a:latin typeface="华文仿宋" charset="0"/>
              <a:ea typeface="华文仿宋" charset="0"/>
              <a:cs typeface="华文仿宋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5275" y="244792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00" name="文本框 16"/>
          <p:cNvSpPr txBox="1">
            <a:spLocks noChangeArrowheads="1"/>
          </p:cNvSpPr>
          <p:nvPr/>
        </p:nvSpPr>
        <p:spPr bwMode="auto">
          <a:xfrm>
            <a:off x="1719263" y="2484438"/>
            <a:ext cx="41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FFFFFF"/>
                </a:solidFill>
                <a:latin typeface="Adobe Caslon Pro Bold" charset="0"/>
                <a:cs typeface="Adobe Caslon Pro Bold" charset="0"/>
              </a:rPr>
              <a:t>1</a:t>
            </a:r>
            <a:endParaRPr kumimoji="0" lang="zh-CN" altLang="en-US" sz="3600">
              <a:solidFill>
                <a:srgbClr val="FFFFFF"/>
              </a:solidFill>
              <a:latin typeface="Adobe Caslon Pro Bold" charset="0"/>
              <a:ea typeface="华文仿宋" charset="0"/>
              <a:cs typeface="华文仿宋" charset="0"/>
            </a:endParaRPr>
          </a:p>
        </p:txBody>
      </p:sp>
      <p:sp>
        <p:nvSpPr>
          <p:cNvPr id="4101" name="文本框 18"/>
          <p:cNvSpPr txBox="1">
            <a:spLocks noChangeArrowheads="1"/>
          </p:cNvSpPr>
          <p:nvPr/>
        </p:nvSpPr>
        <p:spPr bwMode="auto">
          <a:xfrm>
            <a:off x="2300288" y="2473325"/>
            <a:ext cx="2147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 </a:t>
            </a:r>
            <a:r>
              <a:rPr kumimoji="0" lang="zh-CN" altLang="en-US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应用背景</a:t>
            </a:r>
          </a:p>
        </p:txBody>
      </p:sp>
      <p:sp>
        <p:nvSpPr>
          <p:cNvPr id="21" name="矩形 20"/>
          <p:cNvSpPr/>
          <p:nvPr/>
        </p:nvSpPr>
        <p:spPr>
          <a:xfrm>
            <a:off x="1565275" y="371157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03" name="文本框 21"/>
          <p:cNvSpPr txBox="1">
            <a:spLocks noChangeArrowheads="1"/>
          </p:cNvSpPr>
          <p:nvPr/>
        </p:nvSpPr>
        <p:spPr bwMode="auto">
          <a:xfrm>
            <a:off x="1712913" y="3749675"/>
            <a:ext cx="42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FFFFFF"/>
                </a:solidFill>
                <a:latin typeface="Adobe Caslon Pro Bold" charset="0"/>
                <a:cs typeface="Adobe Caslon Pro Bold" charset="0"/>
              </a:rPr>
              <a:t>2</a:t>
            </a:r>
            <a:endParaRPr kumimoji="0" lang="zh-CN" altLang="en-US" sz="3600">
              <a:solidFill>
                <a:srgbClr val="FFFFFF"/>
              </a:solidFill>
              <a:latin typeface="Adobe Caslon Pro Bold" charset="0"/>
              <a:ea typeface="华文仿宋" charset="0"/>
              <a:cs typeface="华文仿宋" charset="0"/>
            </a:endParaRPr>
          </a:p>
        </p:txBody>
      </p:sp>
      <p:sp>
        <p:nvSpPr>
          <p:cNvPr id="4104" name="文本框 22"/>
          <p:cNvSpPr txBox="1">
            <a:spLocks noChangeArrowheads="1"/>
          </p:cNvSpPr>
          <p:nvPr/>
        </p:nvSpPr>
        <p:spPr bwMode="auto">
          <a:xfrm>
            <a:off x="2300288" y="3749675"/>
            <a:ext cx="2600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28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地图网格化</a:t>
            </a:r>
          </a:p>
        </p:txBody>
      </p:sp>
      <p:sp>
        <p:nvSpPr>
          <p:cNvPr id="25" name="矩形 24"/>
          <p:cNvSpPr/>
          <p:nvPr/>
        </p:nvSpPr>
        <p:spPr>
          <a:xfrm>
            <a:off x="1565275" y="4976813"/>
            <a:ext cx="720725" cy="719137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06" name="文本框 25"/>
          <p:cNvSpPr txBox="1">
            <a:spLocks noChangeArrowheads="1"/>
          </p:cNvSpPr>
          <p:nvPr/>
        </p:nvSpPr>
        <p:spPr bwMode="auto">
          <a:xfrm>
            <a:off x="1719263" y="5013325"/>
            <a:ext cx="41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FFFFFF"/>
                </a:solidFill>
                <a:latin typeface="Adobe Caslon Pro Bold" charset="0"/>
                <a:cs typeface="Adobe Caslon Pro Bold" charset="0"/>
              </a:rPr>
              <a:t>3</a:t>
            </a:r>
            <a:endParaRPr kumimoji="0" lang="zh-CN" altLang="en-US" sz="3600">
              <a:solidFill>
                <a:srgbClr val="FFFFFF"/>
              </a:solidFill>
              <a:latin typeface="Adobe Caslon Pro Bold" charset="0"/>
              <a:ea typeface="微软雅黑" charset="0"/>
              <a:cs typeface="微软雅黑" charset="0"/>
            </a:endParaRPr>
          </a:p>
        </p:txBody>
      </p:sp>
      <p:sp>
        <p:nvSpPr>
          <p:cNvPr id="4107" name="文本框 26"/>
          <p:cNvSpPr txBox="1">
            <a:spLocks noChangeArrowheads="1"/>
          </p:cNvSpPr>
          <p:nvPr/>
        </p:nvSpPr>
        <p:spPr bwMode="auto">
          <a:xfrm>
            <a:off x="2314575" y="5135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kumimoji="0" lang="zh-CN" altLang="en-US" sz="200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18338" y="2489200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09" name="文本框 29"/>
          <p:cNvSpPr txBox="1">
            <a:spLocks noChangeArrowheads="1"/>
          </p:cNvSpPr>
          <p:nvPr/>
        </p:nvSpPr>
        <p:spPr bwMode="auto">
          <a:xfrm>
            <a:off x="7151688" y="2484438"/>
            <a:ext cx="427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FFFFFF"/>
                </a:solidFill>
                <a:latin typeface="Adobe Caslon Pro Bold" charset="0"/>
                <a:cs typeface="Adobe Caslon Pro Bold" charset="0"/>
              </a:rPr>
              <a:t>4</a:t>
            </a:r>
            <a:endParaRPr kumimoji="0" lang="zh-CN" altLang="en-US" sz="3600">
              <a:solidFill>
                <a:srgbClr val="FFFFFF"/>
              </a:solidFill>
              <a:latin typeface="Adobe Caslon Pro Bold" charset="0"/>
              <a:ea typeface="微软雅黑" charset="0"/>
              <a:cs typeface="微软雅黑" charset="0"/>
            </a:endParaRPr>
          </a:p>
        </p:txBody>
      </p:sp>
      <p:sp>
        <p:nvSpPr>
          <p:cNvPr id="4110" name="文本框 30"/>
          <p:cNvSpPr txBox="1">
            <a:spLocks noChangeArrowheads="1"/>
          </p:cNvSpPr>
          <p:nvPr/>
        </p:nvSpPr>
        <p:spPr bwMode="auto">
          <a:xfrm>
            <a:off x="7794625" y="2473325"/>
            <a:ext cx="3490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迪杰斯特拉算法</a:t>
            </a:r>
          </a:p>
        </p:txBody>
      </p:sp>
      <p:sp>
        <p:nvSpPr>
          <p:cNvPr id="33" name="矩形 32"/>
          <p:cNvSpPr/>
          <p:nvPr/>
        </p:nvSpPr>
        <p:spPr>
          <a:xfrm>
            <a:off x="7004050" y="371157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12" name="文本框 33"/>
          <p:cNvSpPr txBox="1">
            <a:spLocks noChangeArrowheads="1"/>
          </p:cNvSpPr>
          <p:nvPr/>
        </p:nvSpPr>
        <p:spPr bwMode="auto">
          <a:xfrm>
            <a:off x="7158038" y="3749675"/>
            <a:ext cx="41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FFFFFF"/>
                </a:solidFill>
                <a:latin typeface="Adobe Caslon Pro Bold" charset="0"/>
                <a:cs typeface="Adobe Caslon Pro Bold" charset="0"/>
              </a:rPr>
              <a:t>5</a:t>
            </a:r>
            <a:endParaRPr kumimoji="0" lang="zh-CN" altLang="en-US" sz="3600">
              <a:solidFill>
                <a:srgbClr val="FFFFFF"/>
              </a:solidFill>
              <a:latin typeface="Adobe Caslon Pro Bold" charset="0"/>
              <a:ea typeface="微软雅黑" charset="0"/>
              <a:cs typeface="微软雅黑" charset="0"/>
            </a:endParaRPr>
          </a:p>
        </p:txBody>
      </p:sp>
      <p:sp>
        <p:nvSpPr>
          <p:cNvPr id="4113" name="文本框 34"/>
          <p:cNvSpPr txBox="1">
            <a:spLocks noChangeArrowheads="1"/>
          </p:cNvSpPr>
          <p:nvPr/>
        </p:nvSpPr>
        <p:spPr bwMode="auto">
          <a:xfrm>
            <a:off x="7754938" y="3749675"/>
            <a:ext cx="3070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zh-CN" altLang="en-US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最佳优先搜索</a:t>
            </a:r>
          </a:p>
        </p:txBody>
      </p:sp>
      <p:sp>
        <p:nvSpPr>
          <p:cNvPr id="37" name="矩形 36"/>
          <p:cNvSpPr/>
          <p:nvPr/>
        </p:nvSpPr>
        <p:spPr>
          <a:xfrm>
            <a:off x="7004050" y="4976813"/>
            <a:ext cx="720725" cy="719137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defTabSz="9143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15" name="文本框 37"/>
          <p:cNvSpPr txBox="1">
            <a:spLocks noChangeArrowheads="1"/>
          </p:cNvSpPr>
          <p:nvPr/>
        </p:nvSpPr>
        <p:spPr bwMode="auto">
          <a:xfrm>
            <a:off x="7158038" y="5013325"/>
            <a:ext cx="41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kumimoji="0" lang="en-US" altLang="zh-CN" sz="3600">
                <a:solidFill>
                  <a:srgbClr val="FFFFFF"/>
                </a:solidFill>
                <a:latin typeface="Adobe Caslon Pro Bold" charset="0"/>
                <a:cs typeface="Adobe Caslon Pro Bold" charset="0"/>
              </a:rPr>
              <a:t>6</a:t>
            </a:r>
            <a:endParaRPr kumimoji="0" lang="zh-CN" altLang="en-US" sz="3600">
              <a:solidFill>
                <a:srgbClr val="FFFFFF"/>
              </a:solidFill>
              <a:latin typeface="Adobe Caslon Pro Bold" charset="0"/>
              <a:ea typeface="微软雅黑" charset="0"/>
              <a:cs typeface="微软雅黑" charset="0"/>
            </a:endParaRPr>
          </a:p>
        </p:txBody>
      </p:sp>
      <p:sp>
        <p:nvSpPr>
          <p:cNvPr id="4116" name="文本框 38"/>
          <p:cNvSpPr txBox="1">
            <a:spLocks noChangeArrowheads="1"/>
          </p:cNvSpPr>
          <p:nvPr/>
        </p:nvSpPr>
        <p:spPr bwMode="auto">
          <a:xfrm>
            <a:off x="7807325" y="4999038"/>
            <a:ext cx="2068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200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0" lang="en-US" altLang="zh-CN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A</a:t>
            </a:r>
            <a:r>
              <a:rPr kumimoji="0" lang="zh-CN" altLang="en-US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* 算法</a:t>
            </a:r>
          </a:p>
        </p:txBody>
      </p:sp>
      <p:sp>
        <p:nvSpPr>
          <p:cNvPr id="4117" name="文本框 3"/>
          <p:cNvSpPr txBox="1">
            <a:spLocks noChangeArrowheads="1"/>
          </p:cNvSpPr>
          <p:nvPr/>
        </p:nvSpPr>
        <p:spPr bwMode="auto">
          <a:xfrm>
            <a:off x="2405063" y="4999038"/>
            <a:ext cx="304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9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600">
                <a:solidFill>
                  <a:srgbClr val="FFFFFF"/>
                </a:solidFill>
                <a:latin typeface="华文仿宋" charset="0"/>
                <a:ea typeface="华文仿宋" charset="0"/>
                <a:cs typeface="华文仿宋" charset="0"/>
              </a:rPr>
              <a:t> 广度优先搜索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2802196" cy="646331"/>
            <a:chOff x="493007" y="224297"/>
            <a:chExt cx="2802327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2464476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1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应用背景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9601" y="0"/>
            <a:ext cx="1166593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8" y="0"/>
            <a:ext cx="1772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4" y="0"/>
            <a:ext cx="19344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253" y="1402983"/>
            <a:ext cx="785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1.1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路径要求   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8564" y="2200467"/>
            <a:ext cx="5729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</a:rPr>
              <a:t>能够处理途经图中不同区域路径代价不同的情况 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8564" y="2938879"/>
            <a:ext cx="6910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算法的时间复杂度尽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可能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小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8564" y="3632987"/>
            <a:ext cx="81513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能够在有障碍物情况下依旧可靠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15" name="图片 14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92" y="2200468"/>
            <a:ext cx="3780349" cy="21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3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365500" cy="646113"/>
            <a:chOff x="493007" y="224297"/>
            <a:chExt cx="3365656" cy="646970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027805" cy="64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2</a:t>
              </a:r>
              <a:r>
                <a:rPr kumimoji="0" lang="en-US" altLang="zh-CN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地图网格化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8" y="0"/>
            <a:ext cx="1772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4" y="0"/>
            <a:ext cx="19344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13" name="图片 12" descr="Snip20161117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8" y="3705562"/>
            <a:ext cx="4654488" cy="2511865"/>
          </a:xfrm>
          <a:prstGeom prst="rect">
            <a:avLst/>
          </a:prstGeom>
        </p:spPr>
      </p:pic>
      <p:pic>
        <p:nvPicPr>
          <p:cNvPr id="15" name="图片 14" descr="Snip20161117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63" y="3704820"/>
            <a:ext cx="4666370" cy="251260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7418" y="1137154"/>
            <a:ext cx="186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2.1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网格表示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69962" y="1713115"/>
            <a:ext cx="73173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 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方块：表示具体所在位置，每个方块具有唯一的坐标值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Grid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[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x,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y]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69962" y="2392454"/>
            <a:ext cx="9642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连接：直接相连的为点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Grid[x,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y]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上下左右四个方向的点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69962" y="3027489"/>
            <a:ext cx="7043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权值：方块内的值表示途经代价，不可达区域方块值为无穷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365500" cy="646113"/>
            <a:chOff x="493007" y="224297"/>
            <a:chExt cx="3365656" cy="646970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027805" cy="64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2</a:t>
              </a:r>
              <a:r>
                <a:rPr kumimoji="0" lang="en-US" altLang="zh-CN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地图网格化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8" y="0"/>
            <a:ext cx="1772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4" y="0"/>
            <a:ext cx="19344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7418" y="1137154"/>
            <a:ext cx="186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移动方式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69962" y="1713115"/>
            <a:ext cx="89783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 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方向：可向具体所在位置四个相连方向移动，若邻接块的值为无穷，则不可达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69962" y="2392454"/>
            <a:ext cx="96428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路径：从起点到终点的路径是由多条折线段组成的，每通过一个方块加上其值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pic>
        <p:nvPicPr>
          <p:cNvPr id="4" name="图片 3" descr="Snip20161117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32" y="3278549"/>
            <a:ext cx="2658059" cy="2648912"/>
          </a:xfrm>
          <a:prstGeom prst="rect">
            <a:avLst/>
          </a:prstGeom>
        </p:spPr>
      </p:pic>
      <p:pic>
        <p:nvPicPr>
          <p:cNvPr id="12" name="图片 11" descr="Snip20161117_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10" y="3256275"/>
            <a:ext cx="6269695" cy="2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9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725526" cy="646331"/>
            <a:chOff x="493007" y="224297"/>
            <a:chExt cx="3725696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387845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3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广度优先搜索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4" y="0"/>
            <a:ext cx="19344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418" y="1181459"/>
            <a:ext cx="184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.1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搜索方式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0428" y="1890334"/>
            <a:ext cx="66894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将起点上下左右四个方向可达的节点添加进队列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9962" y="2599210"/>
            <a:ext cx="6527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每删除一个元素则将其相邻且可达节点加入队列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69962" y="3352390"/>
            <a:ext cx="5847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重复上述洪泛搜索方式直至访问到终点（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  <a:hlinkClick r:id="rId2"/>
              </a:rPr>
              <a:t>演示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51321" y="4799677"/>
            <a:ext cx="1846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" name="图片 19" descr="Snip20161117_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16" y="1964175"/>
            <a:ext cx="4311964" cy="4090801"/>
          </a:xfrm>
          <a:prstGeom prst="rect">
            <a:avLst/>
          </a:prstGeom>
        </p:spPr>
      </p:pic>
      <p:pic>
        <p:nvPicPr>
          <p:cNvPr id="21" name="图片 20" descr="Snip20161117_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20" y="3863877"/>
            <a:ext cx="4578585" cy="22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7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3725526" cy="646331"/>
            <a:chOff x="493007" y="224297"/>
            <a:chExt cx="3725696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387845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3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广度优先搜索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4" y="0"/>
            <a:ext cx="19344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418" y="1181459"/>
            <a:ext cx="184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存在问题 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0428" y="1890334"/>
            <a:ext cx="66894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  在找到终点前需要搜索图中大量节点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9962" y="2599210"/>
            <a:ext cx="6527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如果各方块权值不同，不能选出最短路径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51321" y="4799677"/>
            <a:ext cx="1846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1" name="图片 10" descr="Snip20161117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81" y="3290275"/>
            <a:ext cx="6128823" cy="28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1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4187191" cy="646331"/>
            <a:chOff x="493007" y="224297"/>
            <a:chExt cx="4187390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849539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4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迪杰斯特拉算法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884" y="1210996"/>
            <a:ext cx="408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.1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 在广度优先搜索上的改进</a:t>
            </a:r>
            <a:endParaRPr kumimoji="1" lang="zh-CN" altLang="en-US" sz="2400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0427" y="1905103"/>
            <a:ext cx="8860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将普通队列换成了优先队列，每次出队列的点都是从起点到其权值最小的点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40427" y="2613978"/>
            <a:ext cx="98052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要在当前已有路径前提下重新更新从起点到各点路径大小，并重新建立优先队列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884" y="3529608"/>
            <a:ext cx="184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4.2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存在问题</a:t>
            </a:r>
            <a:endParaRPr kumimoji="1" lang="zh-CN" altLang="en-US" sz="24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40428" y="4194179"/>
            <a:ext cx="74649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在网格图中，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Dijkstra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总是每次需要向各个方向扩展（基于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BFS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40428" y="4917823"/>
            <a:ext cx="91109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 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即使通过最小堆优化</a:t>
            </a:r>
            <a:r>
              <a:rPr kumimoji="1" lang="en-US" altLang="zh-CN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Dijkstra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算法之后，时间复杂度降为</a:t>
            </a:r>
            <a:r>
              <a:rPr kumimoji="1" lang="en-US" altLang="zh-CN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O(nlogn)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，但</a:t>
            </a:r>
            <a:r>
              <a:rPr kumimoji="1" lang="zh-CN" altLang="zh-CN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n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仍很可观</a:t>
            </a:r>
          </a:p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22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9"/>
          <p:cNvGrpSpPr>
            <a:grpSpLocks/>
          </p:cNvGrpSpPr>
          <p:nvPr/>
        </p:nvGrpSpPr>
        <p:grpSpPr bwMode="auto">
          <a:xfrm>
            <a:off x="0" y="379457"/>
            <a:ext cx="4187191" cy="646331"/>
            <a:chOff x="493007" y="224297"/>
            <a:chExt cx="4187390" cy="647188"/>
          </a:xfrm>
        </p:grpSpPr>
        <p:sp>
          <p:nvSpPr>
            <p:cNvPr id="6146" name="文本框 20"/>
            <p:cNvSpPr txBox="1">
              <a:spLocks noChangeArrowheads="1"/>
            </p:cNvSpPr>
            <p:nvPr/>
          </p:nvSpPr>
          <p:spPr bwMode="auto">
            <a:xfrm>
              <a:off x="830858" y="224297"/>
              <a:ext cx="3849539" cy="64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4</a:t>
              </a:r>
              <a:r>
                <a:rPr kumimoji="0" lang="en-US" altLang="zh-CN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.</a:t>
              </a:r>
              <a:r>
                <a:rPr kumimoji="0" lang="zh-CN" altLang="en-US" sz="3600" dirty="0" smtClean="0">
                  <a:solidFill>
                    <a:schemeClr val="bg1"/>
                  </a:solidFill>
                  <a:latin typeface="华文仿宋" charset="0"/>
                  <a:ea typeface="华文仿宋" charset="0"/>
                  <a:cs typeface="华文仿宋" charset="0"/>
                </a:rPr>
                <a:t> 迪杰斯特拉算法</a:t>
              </a:r>
              <a:endParaRPr kumimoji="0" lang="zh-CN" altLang="en-US" sz="3600" dirty="0">
                <a:solidFill>
                  <a:schemeClr val="bg1"/>
                </a:solidFill>
                <a:latin typeface="华文仿宋" charset="0"/>
                <a:ea typeface="华文仿宋" charset="0"/>
                <a:cs typeface="华文仿宋" charset="0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76" y="419942"/>
              <a:ext cx="222545" cy="19368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79563" y="0"/>
            <a:ext cx="14028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地图网格化</a:t>
            </a:r>
            <a:endParaRPr kumimoji="1" lang="zh-CN" altLang="en-US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631" y="0"/>
            <a:ext cx="1284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应用背景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0099" y="0"/>
            <a:ext cx="16243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广度优先搜索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72603" y="0"/>
            <a:ext cx="1919709" cy="384721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迪杰斯特拉算法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080" y="0"/>
            <a:ext cx="17277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最佳优先搜索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818" y="0"/>
            <a:ext cx="12699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A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*算法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884" y="1210996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4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.3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Dijkstra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华文仿宋"/>
                <a:ea typeface="华文仿宋"/>
                <a:cs typeface="华文仿宋"/>
              </a:rPr>
              <a:t>基于贪心的改进思路</a:t>
            </a:r>
            <a:endParaRPr kumimoji="1" lang="zh-CN" altLang="en-US" sz="2400" dirty="0">
              <a:solidFill>
                <a:schemeClr val="bg1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9961" y="2805965"/>
            <a:ext cx="98052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1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简单集束搜索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Beam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Search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），对较差节点剪枝（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✕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0428" y="2082321"/>
            <a:ext cx="562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不再要求一定是最短路径，相对较优解也能接受</a:t>
            </a:r>
            <a:endParaRPr kumimoji="1" lang="zh-CN" altLang="en-US" sz="2000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9962" y="3500072"/>
            <a:ext cx="65565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2.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利用分支限界法，舍弃不含最优解的分支（</a:t>
            </a:r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✗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 </a:t>
            </a:r>
            <a:endParaRPr kumimoji="1" lang="zh-CN" altLang="en-US" dirty="0">
              <a:solidFill>
                <a:srgbClr val="FFFFFF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9962" y="4164643"/>
            <a:ext cx="31601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3.</a:t>
            </a:r>
            <a:r>
              <a:rPr kumimoji="1" lang="zh-CN" altLang="en-US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 其他贪心策略？（</a:t>
            </a:r>
            <a:r>
              <a:rPr kumimoji="1" lang="zh-CN" altLang="zh-CN" dirty="0" smtClean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➳</a:t>
            </a:r>
            <a:r>
              <a:rPr kumimoji="1" lang="zh-CN" altLang="en-US" dirty="0">
                <a:solidFill>
                  <a:srgbClr val="FFFFFF"/>
                </a:solidFill>
                <a:latin typeface="华文仿宋"/>
                <a:ea typeface="华文仿宋"/>
                <a:cs typeface="华文仿宋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481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790</Words>
  <Application>Microsoft Macintosh PowerPoint</Application>
  <PresentationFormat>自定义</PresentationFormat>
  <Paragraphs>188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Microsoft Office 用户</cp:lastModifiedBy>
  <cp:revision>113</cp:revision>
  <dcterms:created xsi:type="dcterms:W3CDTF">2014-12-24T03:19:07Z</dcterms:created>
  <dcterms:modified xsi:type="dcterms:W3CDTF">2016-11-18T04:17:52Z</dcterms:modified>
</cp:coreProperties>
</file>