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60" r:id="rId2"/>
    <p:sldId id="259" r:id="rId3"/>
    <p:sldId id="256" r:id="rId4"/>
    <p:sldId id="257" r:id="rId5"/>
    <p:sldId id="258" r:id="rId6"/>
    <p:sldId id="261" r:id="rId7"/>
    <p:sldId id="262" r:id="rId8"/>
    <p:sldId id="263" r:id="rId9"/>
    <p:sldId id="283" r:id="rId10"/>
    <p:sldId id="264" r:id="rId11"/>
    <p:sldId id="265" r:id="rId12"/>
    <p:sldId id="267" r:id="rId13"/>
    <p:sldId id="272" r:id="rId14"/>
    <p:sldId id="266" r:id="rId15"/>
    <p:sldId id="273" r:id="rId16"/>
    <p:sldId id="268" r:id="rId17"/>
    <p:sldId id="269" r:id="rId18"/>
    <p:sldId id="282" r:id="rId19"/>
    <p:sldId id="271" r:id="rId20"/>
    <p:sldId id="270" r:id="rId21"/>
    <p:sldId id="280" r:id="rId22"/>
    <p:sldId id="274" r:id="rId23"/>
    <p:sldId id="275" r:id="rId24"/>
    <p:sldId id="276" r:id="rId25"/>
    <p:sldId id="277" r:id="rId26"/>
    <p:sldId id="281"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14" d="100"/>
          <a:sy n="114"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canite\Downloads\Cost_Extimates_B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Cost/User for given number of semi-concurrent users</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ru-RU"/>
        </a:p>
      </c:txPr>
    </c:title>
    <c:autoTitleDeleted val="0"/>
    <c:plotArea>
      <c:layout>
        <c:manualLayout>
          <c:layoutTarget val="inner"/>
          <c:xMode val="edge"/>
          <c:yMode val="edge"/>
          <c:x val="0.17705437174493041"/>
          <c:y val="0.50633748382758936"/>
          <c:w val="0.82294562825506956"/>
          <c:h val="0.25742530129073665"/>
        </c:manualLayout>
      </c:layout>
      <c:lineChart>
        <c:grouping val="standard"/>
        <c:varyColors val="0"/>
        <c:ser>
          <c:idx val="2"/>
          <c:order val="0"/>
          <c:tx>
            <c:strRef>
              <c:f>Sheet1!$C$1</c:f>
              <c:strCache>
                <c:ptCount val="1"/>
                <c:pt idx="0">
                  <c:v>Cost/User</c:v>
                </c:pt>
              </c:strCache>
            </c:strRef>
          </c:tx>
          <c:spPr>
            <a:ln w="34925" cap="rnd">
              <a:solidFill>
                <a:schemeClr val="lt1"/>
              </a:solidFill>
              <a:round/>
            </a:ln>
            <a:effectLst>
              <a:outerShdw dist="25400" dir="2700000" algn="tl" rotWithShape="0">
                <a:schemeClr val="accent3"/>
              </a:outerShdw>
            </a:effectLst>
          </c:spPr>
          <c:marker>
            <c:symbol val="none"/>
          </c:marker>
          <c:cat>
            <c:numRef>
              <c:f>Sheet1!$A$2:$A$10</c:f>
              <c:numCache>
                <c:formatCode>General</c:formatCode>
                <c:ptCount val="9"/>
                <c:pt idx="0">
                  <c:v>10</c:v>
                </c:pt>
                <c:pt idx="1">
                  <c:v>50</c:v>
                </c:pt>
                <c:pt idx="2">
                  <c:v>100</c:v>
                </c:pt>
                <c:pt idx="3">
                  <c:v>500</c:v>
                </c:pt>
                <c:pt idx="4">
                  <c:v>5000</c:v>
                </c:pt>
                <c:pt idx="5">
                  <c:v>20000</c:v>
                </c:pt>
                <c:pt idx="6">
                  <c:v>100000</c:v>
                </c:pt>
                <c:pt idx="7">
                  <c:v>500000</c:v>
                </c:pt>
                <c:pt idx="8">
                  <c:v>1000000</c:v>
                </c:pt>
              </c:numCache>
            </c:numRef>
          </c:cat>
          <c:val>
            <c:numRef>
              <c:f>Sheet1!$C$2:$C$10</c:f>
              <c:numCache>
                <c:formatCode>#,##0.00\ [$€-1]</c:formatCode>
                <c:ptCount val="9"/>
                <c:pt idx="0">
                  <c:v>14.85</c:v>
                </c:pt>
                <c:pt idx="1">
                  <c:v>2.97</c:v>
                </c:pt>
                <c:pt idx="2">
                  <c:v>1.4850000000000001</c:v>
                </c:pt>
                <c:pt idx="3">
                  <c:v>0.29699999999999999</c:v>
                </c:pt>
                <c:pt idx="4">
                  <c:v>5.9400000000000001E-2</c:v>
                </c:pt>
                <c:pt idx="5">
                  <c:v>4.7024999999999997E-2</c:v>
                </c:pt>
                <c:pt idx="6">
                  <c:v>4.5539999999999997E-2</c:v>
                </c:pt>
                <c:pt idx="7">
                  <c:v>4.5441000000000002E-2</c:v>
                </c:pt>
                <c:pt idx="8">
                  <c:v>4.5391500000000001E-2</c:v>
                </c:pt>
              </c:numCache>
            </c:numRef>
          </c:val>
          <c:smooth val="1"/>
          <c:extLst>
            <c:ext xmlns:c16="http://schemas.microsoft.com/office/drawing/2014/chart" uri="{C3380CC4-5D6E-409C-BE32-E72D297353CC}">
              <c16:uniqueId val="{00000000-DD3D-4C26-9488-C04F3D6D7078}"/>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916819824"/>
        <c:axId val="919667648"/>
      </c:lineChart>
      <c:catAx>
        <c:axId val="916819824"/>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ru-RU"/>
          </a:p>
        </c:txPr>
        <c:crossAx val="919667648"/>
        <c:crosses val="autoZero"/>
        <c:auto val="1"/>
        <c:lblAlgn val="ctr"/>
        <c:lblOffset val="100"/>
        <c:noMultiLvlLbl val="0"/>
      </c:catAx>
      <c:valAx>
        <c:axId val="919667648"/>
        <c:scaling>
          <c:orientation val="minMax"/>
        </c:scaling>
        <c:delete val="0"/>
        <c:axPos val="l"/>
        <c:numFmt formatCode="#,##0.00\ [$€-1]"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ru-RU"/>
          </a:p>
        </c:txPr>
        <c:crossAx val="9168198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057D20-FA5E-44AF-BE0D-BE78ADCC13AC}"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E5B8E07-4953-46B7-93C1-A47779879C81}">
      <dgm:prSet/>
      <dgm:spPr/>
      <dgm:t>
        <a:bodyPr/>
        <a:lstStyle/>
        <a:p>
          <a:r>
            <a:rPr lang="en-US"/>
            <a:t>We incentivize partnering associations and ONGs to put content online. The content can be in any form, but some of it will be organized in a structured manner to form courses.</a:t>
          </a:r>
        </a:p>
      </dgm:t>
    </dgm:pt>
    <dgm:pt modelId="{2D20B36B-F855-4BCE-8F72-92F77AC232B9}" type="parTrans" cxnId="{D98CDE85-0939-4756-83CF-C25B4E5C7207}">
      <dgm:prSet/>
      <dgm:spPr/>
      <dgm:t>
        <a:bodyPr/>
        <a:lstStyle/>
        <a:p>
          <a:endParaRPr lang="en-US"/>
        </a:p>
      </dgm:t>
    </dgm:pt>
    <dgm:pt modelId="{9A50D8EF-F23A-4B05-961F-3C2F21D51727}" type="sibTrans" cxnId="{D98CDE85-0939-4756-83CF-C25B4E5C7207}">
      <dgm:prSet/>
      <dgm:spPr/>
      <dgm:t>
        <a:bodyPr/>
        <a:lstStyle/>
        <a:p>
          <a:endParaRPr lang="en-US"/>
        </a:p>
      </dgm:t>
    </dgm:pt>
    <dgm:pt modelId="{400F2546-38CE-4FDE-A780-7196B9E5F587}">
      <dgm:prSet/>
      <dgm:spPr/>
      <dgm:t>
        <a:bodyPr/>
        <a:lstStyle/>
        <a:p>
          <a:r>
            <a:rPr lang="fr-FR"/>
            <a:t>These online classes provide value to companies who would rather pay for a flexible, possibly out-of-business hours formation to their employees (notably those that got reported for discriminating behavior). They are accessible for free for every individual, but we won’t provide them certificates.</a:t>
          </a:r>
          <a:endParaRPr lang="en-US"/>
        </a:p>
      </dgm:t>
    </dgm:pt>
    <dgm:pt modelId="{30F094B9-7AB8-4780-944F-3780BCB3F118}" type="parTrans" cxnId="{34B87FE6-B6D8-4846-98AB-4A662E9BC75B}">
      <dgm:prSet/>
      <dgm:spPr/>
      <dgm:t>
        <a:bodyPr/>
        <a:lstStyle/>
        <a:p>
          <a:endParaRPr lang="en-US"/>
        </a:p>
      </dgm:t>
    </dgm:pt>
    <dgm:pt modelId="{88102DA5-2C66-4DCF-A0C1-B9A11AEB61C0}" type="sibTrans" cxnId="{34B87FE6-B6D8-4846-98AB-4A662E9BC75B}">
      <dgm:prSet/>
      <dgm:spPr/>
      <dgm:t>
        <a:bodyPr/>
        <a:lstStyle/>
        <a:p>
          <a:endParaRPr lang="en-US"/>
        </a:p>
      </dgm:t>
    </dgm:pt>
    <dgm:pt modelId="{C8F0329C-4799-4F76-98AD-52F3E05BBA3A}">
      <dgm:prSet/>
      <dgm:spPr/>
      <dgm:t>
        <a:bodyPr/>
        <a:lstStyle/>
        <a:p>
          <a:r>
            <a:rPr lang="fr-FR"/>
            <a:t>Paying companies do not directly create an account under the name of their employees, instead they create anonymous temporary sessions so that we cannot store compromising information on employees who are taking the formation for disciplinary reasons.</a:t>
          </a:r>
          <a:endParaRPr lang="en-US"/>
        </a:p>
      </dgm:t>
    </dgm:pt>
    <dgm:pt modelId="{A7837429-E31D-46BE-9C88-A1B624127D64}" type="parTrans" cxnId="{20889F19-862C-446A-BBA9-B681DD27EF82}">
      <dgm:prSet/>
      <dgm:spPr/>
      <dgm:t>
        <a:bodyPr/>
        <a:lstStyle/>
        <a:p>
          <a:endParaRPr lang="en-US"/>
        </a:p>
      </dgm:t>
    </dgm:pt>
    <dgm:pt modelId="{7F28CE97-57B0-4B70-AEC4-9BF47B04B3D5}" type="sibTrans" cxnId="{20889F19-862C-446A-BBA9-B681DD27EF82}">
      <dgm:prSet/>
      <dgm:spPr/>
      <dgm:t>
        <a:bodyPr/>
        <a:lstStyle/>
        <a:p>
          <a:endParaRPr lang="en-US"/>
        </a:p>
      </dgm:t>
    </dgm:pt>
    <dgm:pt modelId="{D698D812-3C5C-4375-AC06-AA2D2B834452}" type="pres">
      <dgm:prSet presAssocID="{5E057D20-FA5E-44AF-BE0D-BE78ADCC13AC}" presName="hierChild1" presStyleCnt="0">
        <dgm:presLayoutVars>
          <dgm:chPref val="1"/>
          <dgm:dir/>
          <dgm:animOne val="branch"/>
          <dgm:animLvl val="lvl"/>
          <dgm:resizeHandles/>
        </dgm:presLayoutVars>
      </dgm:prSet>
      <dgm:spPr/>
    </dgm:pt>
    <dgm:pt modelId="{2F1C4F16-9608-48E0-9CB2-275171B4A858}" type="pres">
      <dgm:prSet presAssocID="{0E5B8E07-4953-46B7-93C1-A47779879C81}" presName="hierRoot1" presStyleCnt="0"/>
      <dgm:spPr/>
    </dgm:pt>
    <dgm:pt modelId="{2CDE8A64-C402-4CBD-8AAE-F841166127E5}" type="pres">
      <dgm:prSet presAssocID="{0E5B8E07-4953-46B7-93C1-A47779879C81}" presName="composite" presStyleCnt="0"/>
      <dgm:spPr/>
    </dgm:pt>
    <dgm:pt modelId="{BF86915F-D61E-4731-A86C-8189E8AEEFC8}" type="pres">
      <dgm:prSet presAssocID="{0E5B8E07-4953-46B7-93C1-A47779879C81}" presName="background" presStyleLbl="node0" presStyleIdx="0" presStyleCnt="3"/>
      <dgm:spPr/>
    </dgm:pt>
    <dgm:pt modelId="{67A3FBE0-37B1-430F-B57E-EDE28FC1C579}" type="pres">
      <dgm:prSet presAssocID="{0E5B8E07-4953-46B7-93C1-A47779879C81}" presName="text" presStyleLbl="fgAcc0" presStyleIdx="0" presStyleCnt="3">
        <dgm:presLayoutVars>
          <dgm:chPref val="3"/>
        </dgm:presLayoutVars>
      </dgm:prSet>
      <dgm:spPr/>
    </dgm:pt>
    <dgm:pt modelId="{E54C9850-98B9-4F28-944F-78052F246AFB}" type="pres">
      <dgm:prSet presAssocID="{0E5B8E07-4953-46B7-93C1-A47779879C81}" presName="hierChild2" presStyleCnt="0"/>
      <dgm:spPr/>
    </dgm:pt>
    <dgm:pt modelId="{D37FB167-C331-4586-A375-9AF537BCC4BD}" type="pres">
      <dgm:prSet presAssocID="{400F2546-38CE-4FDE-A780-7196B9E5F587}" presName="hierRoot1" presStyleCnt="0"/>
      <dgm:spPr/>
    </dgm:pt>
    <dgm:pt modelId="{A0D12A28-E76A-42E4-97DF-F571334E52C2}" type="pres">
      <dgm:prSet presAssocID="{400F2546-38CE-4FDE-A780-7196B9E5F587}" presName="composite" presStyleCnt="0"/>
      <dgm:spPr/>
    </dgm:pt>
    <dgm:pt modelId="{2FE0B531-AE9B-4AB9-AE7E-7A2CB174F0F2}" type="pres">
      <dgm:prSet presAssocID="{400F2546-38CE-4FDE-A780-7196B9E5F587}" presName="background" presStyleLbl="node0" presStyleIdx="1" presStyleCnt="3"/>
      <dgm:spPr/>
    </dgm:pt>
    <dgm:pt modelId="{465826C3-9A93-4923-A8CD-51C44FA8F788}" type="pres">
      <dgm:prSet presAssocID="{400F2546-38CE-4FDE-A780-7196B9E5F587}" presName="text" presStyleLbl="fgAcc0" presStyleIdx="1" presStyleCnt="3">
        <dgm:presLayoutVars>
          <dgm:chPref val="3"/>
        </dgm:presLayoutVars>
      </dgm:prSet>
      <dgm:spPr/>
    </dgm:pt>
    <dgm:pt modelId="{8020EF2C-378A-497B-9E9D-C4A5B5744B37}" type="pres">
      <dgm:prSet presAssocID="{400F2546-38CE-4FDE-A780-7196B9E5F587}" presName="hierChild2" presStyleCnt="0"/>
      <dgm:spPr/>
    </dgm:pt>
    <dgm:pt modelId="{733BCFA3-6A14-4F4A-92BB-3F0E9314F322}" type="pres">
      <dgm:prSet presAssocID="{C8F0329C-4799-4F76-98AD-52F3E05BBA3A}" presName="hierRoot1" presStyleCnt="0"/>
      <dgm:spPr/>
    </dgm:pt>
    <dgm:pt modelId="{50076FE8-1828-4510-999E-727F62E6B64F}" type="pres">
      <dgm:prSet presAssocID="{C8F0329C-4799-4F76-98AD-52F3E05BBA3A}" presName="composite" presStyleCnt="0"/>
      <dgm:spPr/>
    </dgm:pt>
    <dgm:pt modelId="{7F3B3FB9-038B-46BB-AF3F-3E389BE85392}" type="pres">
      <dgm:prSet presAssocID="{C8F0329C-4799-4F76-98AD-52F3E05BBA3A}" presName="background" presStyleLbl="node0" presStyleIdx="2" presStyleCnt="3"/>
      <dgm:spPr/>
    </dgm:pt>
    <dgm:pt modelId="{535E149E-A2F1-493E-A4D4-6CA8CD883C18}" type="pres">
      <dgm:prSet presAssocID="{C8F0329C-4799-4F76-98AD-52F3E05BBA3A}" presName="text" presStyleLbl="fgAcc0" presStyleIdx="2" presStyleCnt="3">
        <dgm:presLayoutVars>
          <dgm:chPref val="3"/>
        </dgm:presLayoutVars>
      </dgm:prSet>
      <dgm:spPr/>
    </dgm:pt>
    <dgm:pt modelId="{FA72B6EF-6271-4DFF-B920-04131034BCD9}" type="pres">
      <dgm:prSet presAssocID="{C8F0329C-4799-4F76-98AD-52F3E05BBA3A}" presName="hierChild2" presStyleCnt="0"/>
      <dgm:spPr/>
    </dgm:pt>
  </dgm:ptLst>
  <dgm:cxnLst>
    <dgm:cxn modelId="{1820D603-C381-4A5D-B502-3ED666056D97}" type="presOf" srcId="{400F2546-38CE-4FDE-A780-7196B9E5F587}" destId="{465826C3-9A93-4923-A8CD-51C44FA8F788}" srcOrd="0" destOrd="0" presId="urn:microsoft.com/office/officeart/2005/8/layout/hierarchy1"/>
    <dgm:cxn modelId="{20889F19-862C-446A-BBA9-B681DD27EF82}" srcId="{5E057D20-FA5E-44AF-BE0D-BE78ADCC13AC}" destId="{C8F0329C-4799-4F76-98AD-52F3E05BBA3A}" srcOrd="2" destOrd="0" parTransId="{A7837429-E31D-46BE-9C88-A1B624127D64}" sibTransId="{7F28CE97-57B0-4B70-AEC4-9BF47B04B3D5}"/>
    <dgm:cxn modelId="{87360526-AEB5-4F26-BAD2-3C47F9E4F943}" type="presOf" srcId="{0E5B8E07-4953-46B7-93C1-A47779879C81}" destId="{67A3FBE0-37B1-430F-B57E-EDE28FC1C579}" srcOrd="0" destOrd="0" presId="urn:microsoft.com/office/officeart/2005/8/layout/hierarchy1"/>
    <dgm:cxn modelId="{D98CDE85-0939-4756-83CF-C25B4E5C7207}" srcId="{5E057D20-FA5E-44AF-BE0D-BE78ADCC13AC}" destId="{0E5B8E07-4953-46B7-93C1-A47779879C81}" srcOrd="0" destOrd="0" parTransId="{2D20B36B-F855-4BCE-8F72-92F77AC232B9}" sibTransId="{9A50D8EF-F23A-4B05-961F-3C2F21D51727}"/>
    <dgm:cxn modelId="{152011A7-24C4-478E-A4E2-52FCCD671968}" type="presOf" srcId="{5E057D20-FA5E-44AF-BE0D-BE78ADCC13AC}" destId="{D698D812-3C5C-4375-AC06-AA2D2B834452}" srcOrd="0" destOrd="0" presId="urn:microsoft.com/office/officeart/2005/8/layout/hierarchy1"/>
    <dgm:cxn modelId="{297B8BAE-F992-4D61-8EF2-64F4918A3C8A}" type="presOf" srcId="{C8F0329C-4799-4F76-98AD-52F3E05BBA3A}" destId="{535E149E-A2F1-493E-A4D4-6CA8CD883C18}" srcOrd="0" destOrd="0" presId="urn:microsoft.com/office/officeart/2005/8/layout/hierarchy1"/>
    <dgm:cxn modelId="{34B87FE6-B6D8-4846-98AB-4A662E9BC75B}" srcId="{5E057D20-FA5E-44AF-BE0D-BE78ADCC13AC}" destId="{400F2546-38CE-4FDE-A780-7196B9E5F587}" srcOrd="1" destOrd="0" parTransId="{30F094B9-7AB8-4780-944F-3780BCB3F118}" sibTransId="{88102DA5-2C66-4DCF-A0C1-B9A11AEB61C0}"/>
    <dgm:cxn modelId="{C210C706-F57E-4C16-A79B-267DAA6E99AD}" type="presParOf" srcId="{D698D812-3C5C-4375-AC06-AA2D2B834452}" destId="{2F1C4F16-9608-48E0-9CB2-275171B4A858}" srcOrd="0" destOrd="0" presId="urn:microsoft.com/office/officeart/2005/8/layout/hierarchy1"/>
    <dgm:cxn modelId="{97E278F1-73D4-46B3-B3CF-22990F9C565A}" type="presParOf" srcId="{2F1C4F16-9608-48E0-9CB2-275171B4A858}" destId="{2CDE8A64-C402-4CBD-8AAE-F841166127E5}" srcOrd="0" destOrd="0" presId="urn:microsoft.com/office/officeart/2005/8/layout/hierarchy1"/>
    <dgm:cxn modelId="{E470D5F2-2886-4E87-9C90-BB28643A9C89}" type="presParOf" srcId="{2CDE8A64-C402-4CBD-8AAE-F841166127E5}" destId="{BF86915F-D61E-4731-A86C-8189E8AEEFC8}" srcOrd="0" destOrd="0" presId="urn:microsoft.com/office/officeart/2005/8/layout/hierarchy1"/>
    <dgm:cxn modelId="{EBE1B57F-AAF1-4197-8CFD-2E4D19581B48}" type="presParOf" srcId="{2CDE8A64-C402-4CBD-8AAE-F841166127E5}" destId="{67A3FBE0-37B1-430F-B57E-EDE28FC1C579}" srcOrd="1" destOrd="0" presId="urn:microsoft.com/office/officeart/2005/8/layout/hierarchy1"/>
    <dgm:cxn modelId="{018458FE-5EC3-4501-982F-7815313D9A2A}" type="presParOf" srcId="{2F1C4F16-9608-48E0-9CB2-275171B4A858}" destId="{E54C9850-98B9-4F28-944F-78052F246AFB}" srcOrd="1" destOrd="0" presId="urn:microsoft.com/office/officeart/2005/8/layout/hierarchy1"/>
    <dgm:cxn modelId="{45579727-2ED0-48B8-A59F-3216C901ED17}" type="presParOf" srcId="{D698D812-3C5C-4375-AC06-AA2D2B834452}" destId="{D37FB167-C331-4586-A375-9AF537BCC4BD}" srcOrd="1" destOrd="0" presId="urn:microsoft.com/office/officeart/2005/8/layout/hierarchy1"/>
    <dgm:cxn modelId="{0B942767-B0A4-4083-8C7D-41E73B645CAF}" type="presParOf" srcId="{D37FB167-C331-4586-A375-9AF537BCC4BD}" destId="{A0D12A28-E76A-42E4-97DF-F571334E52C2}" srcOrd="0" destOrd="0" presId="urn:microsoft.com/office/officeart/2005/8/layout/hierarchy1"/>
    <dgm:cxn modelId="{CB702925-9B07-4769-8A30-4E9DA463EF7B}" type="presParOf" srcId="{A0D12A28-E76A-42E4-97DF-F571334E52C2}" destId="{2FE0B531-AE9B-4AB9-AE7E-7A2CB174F0F2}" srcOrd="0" destOrd="0" presId="urn:microsoft.com/office/officeart/2005/8/layout/hierarchy1"/>
    <dgm:cxn modelId="{39A90EE1-DD6E-49CE-8CF2-DAA21D0812D8}" type="presParOf" srcId="{A0D12A28-E76A-42E4-97DF-F571334E52C2}" destId="{465826C3-9A93-4923-A8CD-51C44FA8F788}" srcOrd="1" destOrd="0" presId="urn:microsoft.com/office/officeart/2005/8/layout/hierarchy1"/>
    <dgm:cxn modelId="{D71F7963-C676-45B2-8E81-DA12C6E4F62F}" type="presParOf" srcId="{D37FB167-C331-4586-A375-9AF537BCC4BD}" destId="{8020EF2C-378A-497B-9E9D-C4A5B5744B37}" srcOrd="1" destOrd="0" presId="urn:microsoft.com/office/officeart/2005/8/layout/hierarchy1"/>
    <dgm:cxn modelId="{A065259F-C83C-4A8B-BE3A-94DDBA4D4F5E}" type="presParOf" srcId="{D698D812-3C5C-4375-AC06-AA2D2B834452}" destId="{733BCFA3-6A14-4F4A-92BB-3F0E9314F322}" srcOrd="2" destOrd="0" presId="urn:microsoft.com/office/officeart/2005/8/layout/hierarchy1"/>
    <dgm:cxn modelId="{389A159E-5AAE-41BA-A023-A971BE3DE5E5}" type="presParOf" srcId="{733BCFA3-6A14-4F4A-92BB-3F0E9314F322}" destId="{50076FE8-1828-4510-999E-727F62E6B64F}" srcOrd="0" destOrd="0" presId="urn:microsoft.com/office/officeart/2005/8/layout/hierarchy1"/>
    <dgm:cxn modelId="{6BE8473A-4AD7-4D67-B4CD-369E87864841}" type="presParOf" srcId="{50076FE8-1828-4510-999E-727F62E6B64F}" destId="{7F3B3FB9-038B-46BB-AF3F-3E389BE85392}" srcOrd="0" destOrd="0" presId="urn:microsoft.com/office/officeart/2005/8/layout/hierarchy1"/>
    <dgm:cxn modelId="{702FBDAE-1A00-4795-B7F8-D5EC2C99DF20}" type="presParOf" srcId="{50076FE8-1828-4510-999E-727F62E6B64F}" destId="{535E149E-A2F1-493E-A4D4-6CA8CD883C18}" srcOrd="1" destOrd="0" presId="urn:microsoft.com/office/officeart/2005/8/layout/hierarchy1"/>
    <dgm:cxn modelId="{01D9FA38-4980-47E3-9CAB-FC46F3A7CE36}" type="presParOf" srcId="{733BCFA3-6A14-4F4A-92BB-3F0E9314F322}" destId="{FA72B6EF-6271-4DFF-B920-04131034BCD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6915F-D61E-4731-A86C-8189E8AEEFC8}">
      <dsp:nvSpPr>
        <dsp:cNvPr id="0" name=""/>
        <dsp:cNvSpPr/>
      </dsp:nvSpPr>
      <dsp:spPr>
        <a:xfrm>
          <a:off x="0" y="579090"/>
          <a:ext cx="3124595" cy="198411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7A3FBE0-37B1-430F-B57E-EDE28FC1C579}">
      <dsp:nvSpPr>
        <dsp:cNvPr id="0" name=""/>
        <dsp:cNvSpPr/>
      </dsp:nvSpPr>
      <dsp:spPr>
        <a:xfrm>
          <a:off x="347177" y="908909"/>
          <a:ext cx="3124595" cy="19841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We incentivize partnering associations and ONGs to put content online. The content can be in any form, but some of it will be organized in a structured manner to form courses.</a:t>
          </a:r>
        </a:p>
      </dsp:txBody>
      <dsp:txXfrm>
        <a:off x="405290" y="967022"/>
        <a:ext cx="3008369" cy="1867892"/>
      </dsp:txXfrm>
    </dsp:sp>
    <dsp:sp modelId="{2FE0B531-AE9B-4AB9-AE7E-7A2CB174F0F2}">
      <dsp:nvSpPr>
        <dsp:cNvPr id="0" name=""/>
        <dsp:cNvSpPr/>
      </dsp:nvSpPr>
      <dsp:spPr>
        <a:xfrm>
          <a:off x="3818950" y="579090"/>
          <a:ext cx="3124595" cy="198411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65826C3-9A93-4923-A8CD-51C44FA8F788}">
      <dsp:nvSpPr>
        <dsp:cNvPr id="0" name=""/>
        <dsp:cNvSpPr/>
      </dsp:nvSpPr>
      <dsp:spPr>
        <a:xfrm>
          <a:off x="4166127" y="908909"/>
          <a:ext cx="3124595" cy="19841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t>These online classes provide value to companies who would rather pay for a flexible, possibly out-of-business hours formation to their employees (notably those that got reported for discriminating behavior). They are accessible for free for every individual, but we won’t provide them certificates.</a:t>
          </a:r>
          <a:endParaRPr lang="en-US" sz="1400" kern="1200"/>
        </a:p>
      </dsp:txBody>
      <dsp:txXfrm>
        <a:off x="4224240" y="967022"/>
        <a:ext cx="3008369" cy="1867892"/>
      </dsp:txXfrm>
    </dsp:sp>
    <dsp:sp modelId="{7F3B3FB9-038B-46BB-AF3F-3E389BE85392}">
      <dsp:nvSpPr>
        <dsp:cNvPr id="0" name=""/>
        <dsp:cNvSpPr/>
      </dsp:nvSpPr>
      <dsp:spPr>
        <a:xfrm>
          <a:off x="7637900" y="579090"/>
          <a:ext cx="3124595" cy="198411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535E149E-A2F1-493E-A4D4-6CA8CD883C18}">
      <dsp:nvSpPr>
        <dsp:cNvPr id="0" name=""/>
        <dsp:cNvSpPr/>
      </dsp:nvSpPr>
      <dsp:spPr>
        <a:xfrm>
          <a:off x="7985078" y="908909"/>
          <a:ext cx="3124595" cy="19841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a:t>Paying companies do not directly create an account under the name of their employees, instead they create anonymous temporary sessions so that we cannot store compromising information on employees who are taking the formation for disciplinary reasons.</a:t>
          </a:r>
          <a:endParaRPr lang="en-US" sz="1400" kern="1200"/>
        </a:p>
      </dsp:txBody>
      <dsp:txXfrm>
        <a:off x="8043191" y="967022"/>
        <a:ext cx="3008369" cy="18678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3/25/2022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0898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3/25/2022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9111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3/25/2022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7969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3/25/2022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6500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3/25/2022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3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3/25/2022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831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3/25/2022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5836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3/25/2022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1099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3/25/2022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0198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3/25/2022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4209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3/25/2022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5977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3/25/2022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347981335"/>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armanjoke/Rosa-Front-end" TargetMode="External"/><Relationship Id="rId2" Type="http://schemas.openxmlformats.org/officeDocument/2006/relationships/hyperlink" Target="https://github.com/Barmanjoke" TargetMode="External"/><Relationship Id="rId1" Type="http://schemas.openxmlformats.org/officeDocument/2006/relationships/slideLayout" Target="../slideLayouts/slideLayout2.xml"/><Relationship Id="rId6" Type="http://schemas.openxmlformats.org/officeDocument/2006/relationships/hyperlink" Target="https://github.com/Barmanjoke/Rosa-Back-Game" TargetMode="External"/><Relationship Id="rId5" Type="http://schemas.openxmlformats.org/officeDocument/2006/relationships/hyperlink" Target="https://github.com/Barmanjoke/Rosa-Back-Central" TargetMode="External"/><Relationship Id="rId4" Type="http://schemas.openxmlformats.org/officeDocument/2006/relationships/hyperlink" Target="https://github.com/Barmanjoke/react-chatbox-compon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iving-diversity.de/images/PDF_Sexismus-am-Arbeitsplatz-02_2020.pdf" TargetMode="External"/><Relationship Id="rId2" Type="http://schemas.openxmlformats.org/officeDocument/2006/relationships/hyperlink" Target="https://ifm-business.de/firmen/seminare/personalmanagement/anti-rassismus-strategien/" TargetMode="External"/><Relationship Id="rId1" Type="http://schemas.openxmlformats.org/officeDocument/2006/relationships/slideLayout" Target="../slideLayouts/slideLayout2.xml"/><Relationship Id="rId4" Type="http://schemas.openxmlformats.org/officeDocument/2006/relationships/hyperlink" Target="https://courseforsexualharassment.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315A5B-B667-4008-82CF-4B7D2426F2A6}"/>
              </a:ext>
            </a:extLst>
          </p:cNvPr>
          <p:cNvSpPr>
            <a:spLocks noGrp="1"/>
          </p:cNvSpPr>
          <p:nvPr>
            <p:ph type="ctrTitle"/>
          </p:nvPr>
        </p:nvSpPr>
        <p:spPr/>
        <p:txBody>
          <a:bodyPr/>
          <a:lstStyle/>
          <a:p>
            <a:r>
              <a:rPr lang="fr-FR" dirty="0" err="1"/>
              <a:t>Rosaparks.App</a:t>
            </a:r>
            <a:endParaRPr lang="fr-FR" dirty="0"/>
          </a:p>
        </p:txBody>
      </p:sp>
      <p:sp>
        <p:nvSpPr>
          <p:cNvPr id="5" name="Subtitle 4">
            <a:extLst>
              <a:ext uri="{FF2B5EF4-FFF2-40B4-BE49-F238E27FC236}">
                <a16:creationId xmlns:a16="http://schemas.microsoft.com/office/drawing/2014/main" id="{9C6AF611-8472-47A5-A230-597DF7338E50}"/>
              </a:ext>
            </a:extLst>
          </p:cNvPr>
          <p:cNvSpPr>
            <a:spLocks noGrp="1"/>
          </p:cNvSpPr>
          <p:nvPr>
            <p:ph type="subTitle" idx="1"/>
          </p:nvPr>
        </p:nvSpPr>
        <p:spPr>
          <a:xfrm>
            <a:off x="1872303" y="3938115"/>
            <a:ext cx="8122596" cy="1655762"/>
          </a:xfrm>
        </p:spPr>
        <p:txBody>
          <a:bodyPr>
            <a:normAutofit/>
          </a:bodyPr>
          <a:lstStyle/>
          <a:p>
            <a:pPr algn="l"/>
            <a:r>
              <a:rPr lang="en-US" dirty="0"/>
              <a:t>Empowering the </a:t>
            </a:r>
            <a:r>
              <a:rPr lang="en-US" b="1" dirty="0">
                <a:solidFill>
                  <a:srgbClr val="FFFF00">
                    <a:alpha val="70000"/>
                  </a:srgbClr>
                </a:solidFill>
              </a:rPr>
              <a:t>wronged;</a:t>
            </a:r>
            <a:endParaRPr lang="en-US" dirty="0"/>
          </a:p>
          <a:p>
            <a:r>
              <a:rPr lang="en-US" dirty="0"/>
              <a:t>Enabling the </a:t>
            </a:r>
            <a:r>
              <a:rPr lang="en-US" b="1" dirty="0">
                <a:solidFill>
                  <a:srgbClr val="FFFF00">
                    <a:alpha val="70000"/>
                  </a:srgbClr>
                </a:solidFill>
              </a:rPr>
              <a:t>witness;</a:t>
            </a:r>
            <a:endParaRPr lang="en-US" dirty="0"/>
          </a:p>
          <a:p>
            <a:pPr algn="r"/>
            <a:r>
              <a:rPr lang="en-US" dirty="0"/>
              <a:t>Teaching the </a:t>
            </a:r>
            <a:r>
              <a:rPr lang="en-US" b="1" dirty="0">
                <a:solidFill>
                  <a:srgbClr val="FFFF00">
                    <a:alpha val="70000"/>
                  </a:srgbClr>
                </a:solidFill>
              </a:rPr>
              <a:t>uninformed.</a:t>
            </a:r>
            <a:endParaRPr lang="fr-FR" b="1" dirty="0">
              <a:solidFill>
                <a:srgbClr val="FFFF00">
                  <a:alpha val="70000"/>
                </a:srgbClr>
              </a:solidFill>
            </a:endParaRPr>
          </a:p>
        </p:txBody>
      </p:sp>
      <p:sp>
        <p:nvSpPr>
          <p:cNvPr id="6" name="TextBox 5">
            <a:extLst>
              <a:ext uri="{FF2B5EF4-FFF2-40B4-BE49-F238E27FC236}">
                <a16:creationId xmlns:a16="http://schemas.microsoft.com/office/drawing/2014/main" id="{308EF4CF-7DC0-4FEB-B4EE-1AB59AF649E4}"/>
              </a:ext>
            </a:extLst>
          </p:cNvPr>
          <p:cNvSpPr txBox="1"/>
          <p:nvPr/>
        </p:nvSpPr>
        <p:spPr>
          <a:xfrm>
            <a:off x="8553855" y="6314092"/>
            <a:ext cx="3356043" cy="369332"/>
          </a:xfrm>
          <a:prstGeom prst="rect">
            <a:avLst/>
          </a:prstGeom>
          <a:noFill/>
          <a:ln>
            <a:solidFill>
              <a:srgbClr val="00B0F0"/>
            </a:solidFill>
          </a:ln>
        </p:spPr>
        <p:txBody>
          <a:bodyPr wrap="square" rtlCol="0">
            <a:spAutoFit/>
          </a:bodyPr>
          <a:lstStyle/>
          <a:p>
            <a:r>
              <a:rPr lang="fr-FR" dirty="0" err="1"/>
              <a:t>Powered</a:t>
            </a:r>
            <a:r>
              <a:rPr lang="fr-FR" dirty="0"/>
              <a:t> by </a:t>
            </a:r>
            <a:r>
              <a:rPr lang="fr-FR" b="1" dirty="0">
                <a:solidFill>
                  <a:srgbClr val="00B0F0"/>
                </a:solidFill>
              </a:rPr>
              <a:t>Microsoft Azure</a:t>
            </a:r>
            <a:r>
              <a:rPr lang="en-US" b="1" dirty="0">
                <a:solidFill>
                  <a:srgbClr val="00B0F0"/>
                </a:solidFill>
              </a:rPr>
              <a:t>™</a:t>
            </a:r>
            <a:endParaRPr lang="fr-FR" b="1" dirty="0">
              <a:solidFill>
                <a:srgbClr val="00B0F0"/>
              </a:solidFill>
            </a:endParaRPr>
          </a:p>
        </p:txBody>
      </p:sp>
    </p:spTree>
    <p:extLst>
      <p:ext uri="{BB962C8B-B14F-4D97-AF65-F5344CB8AC3E}">
        <p14:creationId xmlns:p14="http://schemas.microsoft.com/office/powerpoint/2010/main" val="141329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52C4-46AC-4A59-ACF8-558B529B3964}"/>
              </a:ext>
            </a:extLst>
          </p:cNvPr>
          <p:cNvSpPr>
            <a:spLocks noGrp="1"/>
          </p:cNvSpPr>
          <p:nvPr>
            <p:ph type="title"/>
          </p:nvPr>
        </p:nvSpPr>
        <p:spPr/>
        <p:txBody>
          <a:bodyPr/>
          <a:lstStyle/>
          <a:p>
            <a:r>
              <a:rPr lang="fr-FR" dirty="0"/>
              <a:t>Anonymous </a:t>
            </a:r>
            <a:r>
              <a:rPr lang="fr-FR" dirty="0" err="1"/>
              <a:t>safe</a:t>
            </a:r>
            <a:r>
              <a:rPr lang="fr-FR" dirty="0"/>
              <a:t> zone for </a:t>
            </a:r>
            <a:r>
              <a:rPr lang="fr-FR" dirty="0" err="1"/>
              <a:t>individuals</a:t>
            </a:r>
            <a:endParaRPr lang="fr-FR" dirty="0"/>
          </a:p>
        </p:txBody>
      </p:sp>
      <p:sp>
        <p:nvSpPr>
          <p:cNvPr id="3" name="Content Placeholder 2">
            <a:extLst>
              <a:ext uri="{FF2B5EF4-FFF2-40B4-BE49-F238E27FC236}">
                <a16:creationId xmlns:a16="http://schemas.microsoft.com/office/drawing/2014/main" id="{1A7A0311-DAC3-4731-B663-75655A55F166}"/>
              </a:ext>
            </a:extLst>
          </p:cNvPr>
          <p:cNvSpPr>
            <a:spLocks noGrp="1"/>
          </p:cNvSpPr>
          <p:nvPr>
            <p:ph idx="1"/>
          </p:nvPr>
        </p:nvSpPr>
        <p:spPr>
          <a:xfrm>
            <a:off x="1079499" y="1790700"/>
            <a:ext cx="10710423" cy="4220994"/>
          </a:xfrm>
        </p:spPr>
        <p:txBody>
          <a:bodyPr>
            <a:normAutofit fontScale="92500" lnSpcReduction="10000"/>
          </a:bodyPr>
          <a:lstStyle/>
          <a:p>
            <a:r>
              <a:rPr lang="fr-FR" sz="1400" dirty="0"/>
              <a:t>A </a:t>
            </a:r>
            <a:r>
              <a:rPr lang="fr-FR" sz="1400" b="1" dirty="0" err="1">
                <a:solidFill>
                  <a:srgbClr val="FFFF00">
                    <a:alpha val="70000"/>
                  </a:srgbClr>
                </a:solidFill>
              </a:rPr>
              <a:t>safezone</a:t>
            </a:r>
            <a:r>
              <a:rPr lang="fr-FR" sz="1400" dirty="0"/>
              <a:t> </a:t>
            </a:r>
            <a:r>
              <a:rPr lang="fr-FR" sz="1400" dirty="0" err="1"/>
              <a:t>is</a:t>
            </a:r>
            <a:r>
              <a:rPr lang="fr-FR" sz="1400" dirty="0"/>
              <a:t> an online </a:t>
            </a:r>
            <a:r>
              <a:rPr lang="fr-FR" sz="1400" dirty="0" err="1"/>
              <a:t>chatroom</a:t>
            </a:r>
            <a:r>
              <a:rPr lang="fr-FR" sz="1400" dirty="0"/>
              <a:t> in </a:t>
            </a:r>
            <a:r>
              <a:rPr lang="fr-FR" sz="1400" dirty="0" err="1"/>
              <a:t>which</a:t>
            </a:r>
            <a:r>
              <a:rPr lang="fr-FR" sz="1400" dirty="0"/>
              <a:t> 2 to 10 people </a:t>
            </a:r>
            <a:r>
              <a:rPr lang="fr-FR" sz="1400" dirty="0" err="1"/>
              <a:t>may</a:t>
            </a:r>
            <a:r>
              <a:rPr lang="fr-FR" sz="1400" dirty="0"/>
              <a:t> attend (</a:t>
            </a:r>
            <a:r>
              <a:rPr lang="fr-FR" sz="1400" dirty="0" err="1"/>
              <a:t>parameterable</a:t>
            </a:r>
            <a:r>
              <a:rPr lang="fr-FR" sz="1400" dirty="0"/>
              <a:t>). In </a:t>
            </a:r>
            <a:r>
              <a:rPr lang="fr-FR" sz="1400" dirty="0" err="1"/>
              <a:t>every</a:t>
            </a:r>
            <a:r>
              <a:rPr lang="fr-FR" sz="1400" dirty="0"/>
              <a:t> </a:t>
            </a:r>
            <a:r>
              <a:rPr lang="fr-FR" sz="1400" dirty="0" err="1"/>
              <a:t>safezone</a:t>
            </a:r>
            <a:r>
              <a:rPr lang="fr-FR" sz="1400" dirty="0"/>
              <a:t>, </a:t>
            </a:r>
            <a:r>
              <a:rPr lang="fr-FR" sz="1400" dirty="0" err="1"/>
              <a:t>there</a:t>
            </a:r>
            <a:r>
              <a:rPr lang="fr-FR" sz="1400" dirty="0"/>
              <a:t> </a:t>
            </a:r>
            <a:r>
              <a:rPr lang="fr-FR" sz="1400" dirty="0" err="1"/>
              <a:t>is</a:t>
            </a:r>
            <a:r>
              <a:rPr lang="fr-FR" sz="1400" dirty="0"/>
              <a:t> one « </a:t>
            </a:r>
            <a:r>
              <a:rPr lang="fr-FR" sz="1400" b="1" u="sng" dirty="0">
                <a:solidFill>
                  <a:srgbClr val="FFFF00">
                    <a:alpha val="70000"/>
                  </a:srgbClr>
                </a:solidFill>
              </a:rPr>
              <a:t>expert</a:t>
            </a:r>
            <a:r>
              <a:rPr lang="fr-FR" sz="1400" dirty="0"/>
              <a:t> ».</a:t>
            </a:r>
          </a:p>
          <a:p>
            <a:r>
              <a:rPr lang="fr-FR" sz="1400" dirty="0"/>
              <a:t>An </a:t>
            </a:r>
            <a:r>
              <a:rPr lang="fr-FR" sz="1400" dirty="0">
                <a:solidFill>
                  <a:srgbClr val="FFFF00">
                    <a:alpha val="70000"/>
                  </a:srgbClr>
                </a:solidFill>
              </a:rPr>
              <a:t>« expert » </a:t>
            </a:r>
            <a:r>
              <a:rPr lang="fr-FR" sz="1400" dirty="0" err="1"/>
              <a:t>is</a:t>
            </a:r>
            <a:r>
              <a:rPr lang="fr-FR" sz="1400" dirty="0"/>
              <a:t> </a:t>
            </a:r>
            <a:r>
              <a:rPr lang="fr-FR" sz="1400" dirty="0" err="1"/>
              <a:t>either</a:t>
            </a:r>
            <a:r>
              <a:rPr lang="fr-FR" sz="1400" dirty="0"/>
              <a:t> a </a:t>
            </a:r>
            <a:r>
              <a:rPr lang="fr-FR" sz="1400" dirty="0" err="1"/>
              <a:t>professional</a:t>
            </a:r>
            <a:r>
              <a:rPr lang="fr-FR" sz="1400" dirty="0"/>
              <a:t> </a:t>
            </a:r>
            <a:r>
              <a:rPr lang="fr-FR" sz="1400" dirty="0" err="1"/>
              <a:t>psychologist</a:t>
            </a:r>
            <a:r>
              <a:rPr lang="fr-FR" sz="1400" dirty="0"/>
              <a:t>, an </a:t>
            </a:r>
            <a:r>
              <a:rPr lang="fr-FR" sz="1400" dirty="0" err="1"/>
              <a:t>employee</a:t>
            </a:r>
            <a:r>
              <a:rPr lang="fr-FR" sz="1400" dirty="0"/>
              <a:t>, a </a:t>
            </a:r>
            <a:r>
              <a:rPr lang="fr-FR" sz="1400" dirty="0" err="1"/>
              <a:t>volunteer</a:t>
            </a:r>
            <a:r>
              <a:rPr lang="fr-FR" sz="1400" dirty="0"/>
              <a:t> </a:t>
            </a:r>
            <a:r>
              <a:rPr lang="fr-FR" sz="1400" dirty="0" err="1"/>
              <a:t>from</a:t>
            </a:r>
            <a:r>
              <a:rPr lang="fr-FR" sz="1400" dirty="0"/>
              <a:t> a </a:t>
            </a:r>
            <a:r>
              <a:rPr lang="fr-FR" sz="1400" dirty="0" err="1"/>
              <a:t>trusted</a:t>
            </a:r>
            <a:r>
              <a:rPr lang="fr-FR" sz="1400" dirty="0"/>
              <a:t> </a:t>
            </a:r>
            <a:r>
              <a:rPr lang="fr-FR" sz="1400" dirty="0" err="1"/>
              <a:t>partner</a:t>
            </a:r>
            <a:r>
              <a:rPr lang="fr-FR" sz="1400" dirty="0"/>
              <a:t>,  or a </a:t>
            </a:r>
            <a:r>
              <a:rPr lang="fr-FR" sz="1400" dirty="0" err="1"/>
              <a:t>qualified</a:t>
            </a:r>
            <a:r>
              <a:rPr lang="fr-FR" sz="1400" dirty="0"/>
              <a:t> </a:t>
            </a:r>
            <a:r>
              <a:rPr lang="fr-FR" sz="1400" dirty="0" err="1"/>
              <a:t>trusted</a:t>
            </a:r>
            <a:r>
              <a:rPr lang="fr-FR" sz="1400" dirty="0"/>
              <a:t> user.  </a:t>
            </a:r>
          </a:p>
          <a:p>
            <a:r>
              <a:rPr lang="fr-FR" sz="1400" dirty="0"/>
              <a:t>A user </a:t>
            </a:r>
            <a:r>
              <a:rPr lang="fr-FR" sz="1400" dirty="0" err="1"/>
              <a:t>is</a:t>
            </a:r>
            <a:r>
              <a:rPr lang="fr-FR" sz="1400" dirty="0"/>
              <a:t> </a:t>
            </a:r>
            <a:r>
              <a:rPr lang="fr-FR" sz="1400" dirty="0" err="1"/>
              <a:t>deemed</a:t>
            </a:r>
            <a:r>
              <a:rPr lang="fr-FR" sz="1400" dirty="0"/>
              <a:t> « </a:t>
            </a:r>
            <a:r>
              <a:rPr lang="fr-FR" sz="1400" dirty="0" err="1"/>
              <a:t>qualified</a:t>
            </a:r>
            <a:r>
              <a:rPr lang="fr-FR" sz="1400" dirty="0"/>
              <a:t> » and « </a:t>
            </a:r>
            <a:r>
              <a:rPr lang="fr-FR" sz="1400" dirty="0" err="1"/>
              <a:t>trusted</a:t>
            </a:r>
            <a:r>
              <a:rPr lang="fr-FR" sz="1400" dirty="0"/>
              <a:t> » if:</a:t>
            </a:r>
          </a:p>
          <a:p>
            <a:pPr marL="817200" lvl="1" indent="-457200">
              <a:buFont typeface="+mj-lt"/>
              <a:buAutoNum type="arabicPeriod"/>
            </a:pPr>
            <a:r>
              <a:rPr lang="fr-FR" sz="1400" dirty="0" err="1"/>
              <a:t>They</a:t>
            </a:r>
            <a:r>
              <a:rPr lang="fr-FR" sz="1400" dirty="0"/>
              <a:t> </a:t>
            </a:r>
            <a:r>
              <a:rPr lang="fr-FR" sz="1400" dirty="0" err="1"/>
              <a:t>were</a:t>
            </a:r>
            <a:r>
              <a:rPr lang="fr-FR" sz="1400" dirty="0"/>
              <a:t> </a:t>
            </a:r>
            <a:r>
              <a:rPr lang="fr-FR" sz="1400" b="1" dirty="0"/>
              <a:t>not</a:t>
            </a:r>
            <a:r>
              <a:rPr lang="fr-FR" sz="1400" dirty="0"/>
              <a:t> </a:t>
            </a:r>
            <a:r>
              <a:rPr lang="fr-FR" sz="1400" dirty="0" err="1"/>
              <a:t>reported</a:t>
            </a:r>
            <a:r>
              <a:rPr lang="fr-FR" sz="1400" dirty="0"/>
              <a:t> and </a:t>
            </a:r>
            <a:r>
              <a:rPr lang="fr-FR" sz="1400" dirty="0" err="1"/>
              <a:t>found</a:t>
            </a:r>
            <a:r>
              <a:rPr lang="fr-FR" sz="1400" dirty="0"/>
              <a:t> </a:t>
            </a:r>
            <a:r>
              <a:rPr lang="fr-FR" sz="1400" dirty="0" err="1"/>
              <a:t>guilty</a:t>
            </a:r>
            <a:r>
              <a:rPr lang="fr-FR" sz="1400" dirty="0"/>
              <a:t> of </a:t>
            </a:r>
            <a:r>
              <a:rPr lang="fr-FR" sz="1400" dirty="0" err="1"/>
              <a:t>toxic</a:t>
            </a:r>
            <a:r>
              <a:rPr lang="fr-FR" sz="1400" dirty="0"/>
              <a:t> </a:t>
            </a:r>
            <a:r>
              <a:rPr lang="fr-FR" sz="1400" dirty="0" err="1"/>
              <a:t>behaviour</a:t>
            </a:r>
            <a:r>
              <a:rPr lang="fr-FR" sz="1400" dirty="0"/>
              <a:t>,</a:t>
            </a:r>
          </a:p>
          <a:p>
            <a:pPr marL="817200" lvl="1" indent="-457200">
              <a:buFont typeface="+mj-lt"/>
              <a:buAutoNum type="arabicPeriod"/>
            </a:pPr>
            <a:r>
              <a:rPr lang="fr-FR" sz="1400" dirty="0" err="1"/>
              <a:t>They</a:t>
            </a:r>
            <a:r>
              <a:rPr lang="fr-FR" sz="1400" dirty="0"/>
              <a:t> </a:t>
            </a:r>
            <a:r>
              <a:rPr lang="fr-FR" sz="1400" dirty="0" err="1"/>
              <a:t>successfully</a:t>
            </a:r>
            <a:r>
              <a:rPr lang="fr-FR" sz="1400" dirty="0"/>
              <a:t> </a:t>
            </a:r>
            <a:r>
              <a:rPr lang="fr-FR" sz="1400" dirty="0" err="1"/>
              <a:t>completed</a:t>
            </a:r>
            <a:r>
              <a:rPr lang="fr-FR" sz="1400" dirty="0"/>
              <a:t> a </a:t>
            </a:r>
            <a:r>
              <a:rPr lang="fr-FR" sz="1400" dirty="0" err="1"/>
              <a:t>chosen</a:t>
            </a:r>
            <a:r>
              <a:rPr lang="fr-FR" sz="1400" dirty="0"/>
              <a:t> </a:t>
            </a:r>
            <a:r>
              <a:rPr lang="fr-FR" sz="1400" dirty="0" err="1"/>
              <a:t>listed</a:t>
            </a:r>
            <a:r>
              <a:rPr lang="fr-FR" sz="1400" dirty="0"/>
              <a:t> of courses on </a:t>
            </a:r>
            <a:r>
              <a:rPr lang="fr-FR" sz="1400" dirty="0" err="1"/>
              <a:t>our</a:t>
            </a:r>
            <a:r>
              <a:rPr lang="fr-FR" sz="1400" dirty="0"/>
              <a:t> platform,</a:t>
            </a:r>
          </a:p>
          <a:p>
            <a:pPr marL="817200" lvl="1" indent="-457200">
              <a:buFont typeface="+mj-lt"/>
              <a:buAutoNum type="arabicPeriod"/>
            </a:pPr>
            <a:r>
              <a:rPr lang="fr-FR" sz="1400" dirty="0" err="1"/>
              <a:t>Their</a:t>
            </a:r>
            <a:r>
              <a:rPr lang="fr-FR" sz="1400" dirty="0"/>
              <a:t> application </a:t>
            </a:r>
            <a:r>
              <a:rPr lang="fr-FR" sz="1400" dirty="0" err="1"/>
              <a:t>was</a:t>
            </a:r>
            <a:r>
              <a:rPr lang="fr-FR" sz="1400" dirty="0"/>
              <a:t> </a:t>
            </a:r>
            <a:r>
              <a:rPr lang="fr-FR" sz="1400" dirty="0" err="1"/>
              <a:t>cleared</a:t>
            </a:r>
            <a:r>
              <a:rPr lang="fr-FR" sz="1400" dirty="0"/>
              <a:t> by 5 </a:t>
            </a:r>
            <a:r>
              <a:rPr lang="fr-FR" sz="1400" dirty="0" err="1"/>
              <a:t>randomly</a:t>
            </a:r>
            <a:r>
              <a:rPr lang="fr-FR" sz="1400" dirty="0"/>
              <a:t> </a:t>
            </a:r>
            <a:r>
              <a:rPr lang="fr-FR" sz="1400" dirty="0" err="1"/>
              <a:t>selected</a:t>
            </a:r>
            <a:r>
              <a:rPr lang="fr-FR" sz="1400" dirty="0"/>
              <a:t> experts, and, if </a:t>
            </a:r>
            <a:r>
              <a:rPr lang="fr-FR" sz="1400" dirty="0" err="1"/>
              <a:t>there</a:t>
            </a:r>
            <a:r>
              <a:rPr lang="fr-FR" sz="1400" dirty="0"/>
              <a:t> </a:t>
            </a:r>
            <a:r>
              <a:rPr lang="fr-FR" sz="1400" dirty="0" err="1"/>
              <a:t>is</a:t>
            </a:r>
            <a:r>
              <a:rPr lang="fr-FR" sz="1400" dirty="0"/>
              <a:t> </a:t>
            </a:r>
            <a:r>
              <a:rPr lang="fr-FR" sz="1400" dirty="0" err="1"/>
              <a:t>less</a:t>
            </a:r>
            <a:r>
              <a:rPr lang="fr-FR" sz="1400" dirty="0"/>
              <a:t> </a:t>
            </a:r>
            <a:r>
              <a:rPr lang="fr-FR" sz="1400" dirty="0" err="1"/>
              <a:t>than</a:t>
            </a:r>
            <a:r>
              <a:rPr lang="fr-FR" sz="1400" dirty="0"/>
              <a:t> 100 experts in total, </a:t>
            </a:r>
            <a:r>
              <a:rPr lang="fr-FR" sz="1400" dirty="0" err="1"/>
              <a:t>they</a:t>
            </a:r>
            <a:r>
              <a:rPr lang="fr-FR" sz="1400" dirty="0"/>
              <a:t> </a:t>
            </a:r>
            <a:r>
              <a:rPr lang="fr-FR" sz="1400" dirty="0" err="1"/>
              <a:t>also</a:t>
            </a:r>
            <a:r>
              <a:rPr lang="fr-FR" sz="1400" dirty="0"/>
              <a:t> </a:t>
            </a:r>
            <a:r>
              <a:rPr lang="fr-FR" sz="1400" dirty="0" err="1"/>
              <a:t>had</a:t>
            </a:r>
            <a:r>
              <a:rPr lang="fr-FR" sz="1400" dirty="0"/>
              <a:t> a real life meeting </a:t>
            </a:r>
            <a:r>
              <a:rPr lang="fr-FR" sz="1400" dirty="0" err="1"/>
              <a:t>with</a:t>
            </a:r>
            <a:r>
              <a:rPr lang="fr-FR" sz="1400" dirty="0"/>
              <a:t> a </a:t>
            </a:r>
            <a:r>
              <a:rPr lang="fr-FR" sz="1400" dirty="0" err="1"/>
              <a:t>RosaParks.app</a:t>
            </a:r>
            <a:r>
              <a:rPr lang="fr-FR" sz="1400" dirty="0"/>
              <a:t> </a:t>
            </a:r>
            <a:r>
              <a:rPr lang="fr-FR" sz="1400" dirty="0" err="1"/>
              <a:t>employee</a:t>
            </a:r>
            <a:r>
              <a:rPr lang="fr-FR" sz="1400" dirty="0"/>
              <a:t>.</a:t>
            </a:r>
          </a:p>
          <a:p>
            <a:r>
              <a:rPr lang="fr-FR" sz="1400" dirty="0"/>
              <a:t>People can </a:t>
            </a:r>
            <a:r>
              <a:rPr lang="fr-FR" sz="1400" dirty="0" err="1"/>
              <a:t>connect</a:t>
            </a:r>
            <a:r>
              <a:rPr lang="fr-FR" sz="1400" dirty="0"/>
              <a:t> to a Safe Zone </a:t>
            </a:r>
            <a:r>
              <a:rPr lang="fr-FR" sz="1400" dirty="0" err="1"/>
              <a:t>without</a:t>
            </a:r>
            <a:r>
              <a:rPr lang="fr-FR" sz="1400" dirty="0"/>
              <a:t> the </a:t>
            </a:r>
            <a:r>
              <a:rPr lang="fr-FR" sz="1400" dirty="0" err="1"/>
              <a:t>need</a:t>
            </a:r>
            <a:r>
              <a:rPr lang="fr-FR" sz="1400" dirty="0"/>
              <a:t> of an </a:t>
            </a:r>
            <a:r>
              <a:rPr lang="fr-FR" sz="1400" dirty="0" err="1"/>
              <a:t>account</a:t>
            </a:r>
            <a:r>
              <a:rPr lang="fr-FR" sz="1400" dirty="0"/>
              <a:t>.</a:t>
            </a:r>
          </a:p>
          <a:p>
            <a:r>
              <a:rPr lang="fr-FR" sz="1400" dirty="0" err="1"/>
              <a:t>Every</a:t>
            </a:r>
            <a:r>
              <a:rPr lang="fr-FR" sz="1400" dirty="0"/>
              <a:t> exchange on the Safe Zone </a:t>
            </a:r>
            <a:r>
              <a:rPr lang="fr-FR" sz="1400" dirty="0" err="1"/>
              <a:t>is</a:t>
            </a:r>
            <a:r>
              <a:rPr lang="fr-FR" sz="1400" dirty="0"/>
              <a:t> </a:t>
            </a:r>
            <a:r>
              <a:rPr lang="fr-FR" sz="1400" dirty="0" err="1"/>
              <a:t>encrypted</a:t>
            </a:r>
            <a:r>
              <a:rPr lang="fr-FR" sz="1400" dirty="0"/>
              <a:t> in a peer-to-peer </a:t>
            </a:r>
            <a:r>
              <a:rPr lang="fr-FR" sz="1400" dirty="0" err="1"/>
              <a:t>manner</a:t>
            </a:r>
            <a:r>
              <a:rPr lang="fr-FR" sz="1400" dirty="0"/>
              <a:t> </a:t>
            </a:r>
            <a:r>
              <a:rPr lang="fr-FR" sz="1400" dirty="0" err="1"/>
              <a:t>with</a:t>
            </a:r>
            <a:r>
              <a:rPr lang="fr-FR" sz="1400" dirty="0"/>
              <a:t> an </a:t>
            </a:r>
            <a:r>
              <a:rPr lang="fr-FR" sz="1400" dirty="0">
                <a:solidFill>
                  <a:srgbClr val="FFFF00">
                    <a:alpha val="70000"/>
                  </a:srgbClr>
                </a:solidFill>
              </a:rPr>
              <a:t>AES 256 </a:t>
            </a:r>
            <a:r>
              <a:rPr lang="fr-FR" sz="1400" dirty="0" err="1"/>
              <a:t>encryption</a:t>
            </a:r>
            <a:r>
              <a:rPr lang="fr-FR" sz="1400" dirty="0"/>
              <a:t>.</a:t>
            </a:r>
          </a:p>
          <a:p>
            <a:r>
              <a:rPr lang="fr-FR" sz="1400" dirty="0"/>
              <a:t>A « </a:t>
            </a:r>
            <a:r>
              <a:rPr lang="fr-FR" sz="1400" b="1" dirty="0">
                <a:solidFill>
                  <a:srgbClr val="FFFF00">
                    <a:alpha val="70000"/>
                  </a:srgbClr>
                </a:solidFill>
              </a:rPr>
              <a:t>report</a:t>
            </a:r>
            <a:r>
              <a:rPr lang="fr-FR" sz="1400" dirty="0"/>
              <a:t> » </a:t>
            </a:r>
            <a:r>
              <a:rPr lang="fr-FR" sz="1400" dirty="0" err="1"/>
              <a:t>button</a:t>
            </a:r>
            <a:r>
              <a:rPr lang="fr-FR" sz="1400" dirty="0"/>
              <a:t> </a:t>
            </a:r>
            <a:r>
              <a:rPr lang="fr-FR" sz="1400" dirty="0" err="1"/>
              <a:t>is</a:t>
            </a:r>
            <a:r>
              <a:rPr lang="fr-FR" sz="1400" dirty="0"/>
              <a:t> </a:t>
            </a:r>
            <a:r>
              <a:rPr lang="fr-FR" sz="1400" dirty="0" err="1"/>
              <a:t>available</a:t>
            </a:r>
            <a:r>
              <a:rPr lang="fr-FR" sz="1400" dirty="0"/>
              <a:t> on the Safe Zone to </a:t>
            </a:r>
            <a:r>
              <a:rPr lang="fr-FR" sz="1400" dirty="0" err="1"/>
              <a:t>prevent</a:t>
            </a:r>
            <a:r>
              <a:rPr lang="fr-FR" sz="1400" dirty="0"/>
              <a:t> experts or </a:t>
            </a:r>
            <a:r>
              <a:rPr lang="fr-FR" sz="1400" dirty="0" err="1"/>
              <a:t>other</a:t>
            </a:r>
            <a:r>
              <a:rPr lang="fr-FR" sz="1400" dirty="0"/>
              <a:t> </a:t>
            </a:r>
            <a:r>
              <a:rPr lang="fr-FR" sz="1400" dirty="0" err="1"/>
              <a:t>users</a:t>
            </a:r>
            <a:r>
              <a:rPr lang="fr-FR" sz="1400" dirty="0"/>
              <a:t> to abuse a </a:t>
            </a:r>
            <a:r>
              <a:rPr lang="fr-FR" sz="1400" dirty="0" err="1"/>
              <a:t>given</a:t>
            </a:r>
            <a:r>
              <a:rPr lang="fr-FR" sz="1400" dirty="0"/>
              <a:t> user. If </a:t>
            </a:r>
            <a:r>
              <a:rPr lang="fr-FR" sz="1400" dirty="0" err="1"/>
              <a:t>that</a:t>
            </a:r>
            <a:r>
              <a:rPr lang="fr-FR" sz="1400" dirty="0"/>
              <a:t> </a:t>
            </a:r>
            <a:r>
              <a:rPr lang="fr-FR" sz="1400" dirty="0" err="1"/>
              <a:t>were</a:t>
            </a:r>
            <a:r>
              <a:rPr lang="fr-FR" sz="1400" dirty="0"/>
              <a:t> to </a:t>
            </a:r>
            <a:r>
              <a:rPr lang="fr-FR" sz="1400" dirty="0" err="1"/>
              <a:t>happen</a:t>
            </a:r>
            <a:r>
              <a:rPr lang="fr-FR" sz="1400" dirty="0"/>
              <a:t>, the </a:t>
            </a:r>
            <a:r>
              <a:rPr lang="fr-FR" sz="1400" dirty="0" err="1"/>
              <a:t>device</a:t>
            </a:r>
            <a:r>
              <a:rPr lang="fr-FR" sz="1400" dirty="0"/>
              <a:t> of the user </a:t>
            </a:r>
            <a:r>
              <a:rPr lang="fr-FR" sz="1400" dirty="0" err="1"/>
              <a:t>who</a:t>
            </a:r>
            <a:r>
              <a:rPr lang="fr-FR" sz="1400" dirty="0"/>
              <a:t> </a:t>
            </a:r>
            <a:r>
              <a:rPr lang="fr-FR" sz="1400" dirty="0" err="1"/>
              <a:t>reported</a:t>
            </a:r>
            <a:r>
              <a:rPr lang="fr-FR" sz="1400" dirty="0"/>
              <a:t> the conversation </a:t>
            </a:r>
            <a:r>
              <a:rPr lang="fr-FR" sz="1400" dirty="0" err="1"/>
              <a:t>would</a:t>
            </a:r>
            <a:r>
              <a:rPr lang="fr-FR" sz="1400" dirty="0"/>
              <a:t> </a:t>
            </a:r>
            <a:r>
              <a:rPr lang="fr-FR" sz="1400" dirty="0" err="1"/>
              <a:t>quit</a:t>
            </a:r>
            <a:r>
              <a:rPr lang="fr-FR" sz="1400" dirty="0"/>
              <a:t> the </a:t>
            </a:r>
            <a:r>
              <a:rPr lang="fr-FR" sz="1400" dirty="0" err="1"/>
              <a:t>chatroom</a:t>
            </a:r>
            <a:r>
              <a:rPr lang="fr-FR" sz="1400" dirty="0"/>
              <a:t>, and </a:t>
            </a:r>
            <a:r>
              <a:rPr lang="fr-FR" sz="1400" dirty="0" err="1"/>
              <a:t>send</a:t>
            </a:r>
            <a:r>
              <a:rPr lang="fr-FR" sz="1400" dirty="0"/>
              <a:t> the </a:t>
            </a:r>
            <a:r>
              <a:rPr lang="fr-FR" sz="1400" dirty="0" err="1"/>
              <a:t>decrypted</a:t>
            </a:r>
            <a:r>
              <a:rPr lang="fr-FR" sz="1400" dirty="0"/>
              <a:t> and </a:t>
            </a:r>
            <a:r>
              <a:rPr lang="fr-FR" sz="1400" dirty="0" err="1"/>
              <a:t>then</a:t>
            </a:r>
            <a:r>
              <a:rPr lang="fr-FR" sz="1400" dirty="0"/>
              <a:t> re-</a:t>
            </a:r>
            <a:r>
              <a:rPr lang="fr-FR" sz="1400" dirty="0" err="1"/>
              <a:t>encrypted</a:t>
            </a:r>
            <a:r>
              <a:rPr lang="fr-FR" sz="1400" dirty="0"/>
              <a:t> logs of the chat to </a:t>
            </a:r>
            <a:r>
              <a:rPr lang="fr-FR" sz="1400" dirty="0" err="1"/>
              <a:t>our</a:t>
            </a:r>
            <a:r>
              <a:rPr lang="fr-FR" sz="1400" dirty="0"/>
              <a:t> servers for </a:t>
            </a:r>
            <a:r>
              <a:rPr lang="fr-FR" sz="1400" dirty="0" err="1"/>
              <a:t>moderational</a:t>
            </a:r>
            <a:r>
              <a:rPr lang="fr-FR" sz="1400" dirty="0"/>
              <a:t> </a:t>
            </a:r>
            <a:r>
              <a:rPr lang="fr-FR" sz="1400" dirty="0" err="1"/>
              <a:t>purposes</a:t>
            </a:r>
            <a:r>
              <a:rPr lang="fr-FR" sz="1400" dirty="0"/>
              <a:t>.</a:t>
            </a:r>
          </a:p>
          <a:p>
            <a:r>
              <a:rPr lang="fr-FR" sz="1400" dirty="0"/>
              <a:t>An « </a:t>
            </a:r>
            <a:r>
              <a:rPr lang="fr-FR" sz="1400" b="1" dirty="0" err="1">
                <a:solidFill>
                  <a:srgbClr val="FFFF00">
                    <a:alpha val="70000"/>
                  </a:srgbClr>
                </a:solidFill>
              </a:rPr>
              <a:t>ask</a:t>
            </a:r>
            <a:r>
              <a:rPr lang="fr-FR" sz="1400" b="1" dirty="0">
                <a:solidFill>
                  <a:srgbClr val="FFFF00">
                    <a:alpha val="70000"/>
                  </a:srgbClr>
                </a:solidFill>
              </a:rPr>
              <a:t> for more help </a:t>
            </a:r>
            <a:r>
              <a:rPr lang="fr-FR" sz="1400" dirty="0"/>
              <a:t>» </a:t>
            </a:r>
            <a:r>
              <a:rPr lang="fr-FR" sz="1400" dirty="0" err="1"/>
              <a:t>button</a:t>
            </a:r>
            <a:r>
              <a:rPr lang="fr-FR" sz="1400" dirty="0"/>
              <a:t> </a:t>
            </a:r>
            <a:r>
              <a:rPr lang="fr-FR" sz="1400" dirty="0" err="1"/>
              <a:t>is</a:t>
            </a:r>
            <a:r>
              <a:rPr lang="fr-FR" sz="1400" dirty="0"/>
              <a:t> </a:t>
            </a:r>
            <a:r>
              <a:rPr lang="fr-FR" sz="1400" dirty="0" err="1"/>
              <a:t>available</a:t>
            </a:r>
            <a:r>
              <a:rPr lang="fr-FR" sz="1400" dirty="0"/>
              <a:t> on the Safe Zone. </a:t>
            </a:r>
            <a:r>
              <a:rPr lang="fr-FR" sz="1400" dirty="0" err="1"/>
              <a:t>Clicking</a:t>
            </a:r>
            <a:r>
              <a:rPr lang="fr-FR" sz="1400" dirty="0"/>
              <a:t> on </a:t>
            </a:r>
            <a:r>
              <a:rPr lang="fr-FR" sz="1400" dirty="0" err="1"/>
              <a:t>that</a:t>
            </a:r>
            <a:r>
              <a:rPr lang="fr-FR" sz="1400" dirty="0"/>
              <a:t> </a:t>
            </a:r>
            <a:r>
              <a:rPr lang="fr-FR" sz="1400" dirty="0" err="1"/>
              <a:t>button</a:t>
            </a:r>
            <a:r>
              <a:rPr lang="fr-FR" sz="1400" dirty="0"/>
              <a:t> </a:t>
            </a:r>
            <a:r>
              <a:rPr lang="fr-FR" sz="1400" dirty="0" err="1"/>
              <a:t>would</a:t>
            </a:r>
            <a:r>
              <a:rPr lang="fr-FR" sz="1400" dirty="0"/>
              <a:t> </a:t>
            </a:r>
            <a:r>
              <a:rPr lang="fr-FR" sz="1400" dirty="0" err="1"/>
              <a:t>redirect</a:t>
            </a:r>
            <a:r>
              <a:rPr lang="fr-FR" sz="1400" dirty="0"/>
              <a:t> the user to the </a:t>
            </a:r>
            <a:r>
              <a:rPr lang="fr-FR" sz="1400" dirty="0" err="1"/>
              <a:t>either</a:t>
            </a:r>
            <a:r>
              <a:rPr lang="fr-FR" sz="1400" dirty="0"/>
              <a:t> the national suicide hotline or a </a:t>
            </a:r>
            <a:r>
              <a:rPr lang="fr-FR" sz="1400" dirty="0" err="1"/>
              <a:t>psychologist</a:t>
            </a:r>
            <a:r>
              <a:rPr lang="fr-FR" sz="1400" dirty="0"/>
              <a:t>, </a:t>
            </a:r>
            <a:r>
              <a:rPr lang="fr-FR" sz="1400" dirty="0" err="1"/>
              <a:t>depending</a:t>
            </a:r>
            <a:r>
              <a:rPr lang="fr-FR" sz="1400" dirty="0"/>
              <a:t> on the configuration of the server and the help </a:t>
            </a:r>
            <a:r>
              <a:rPr lang="fr-FR" sz="1400" dirty="0" err="1"/>
              <a:t>available</a:t>
            </a:r>
            <a:r>
              <a:rPr lang="fr-FR" sz="1400" dirty="0"/>
              <a:t> in the </a:t>
            </a:r>
            <a:r>
              <a:rPr lang="fr-FR" sz="1400" dirty="0" err="1"/>
              <a:t>user’s</a:t>
            </a:r>
            <a:r>
              <a:rPr lang="fr-FR" sz="1400" dirty="0"/>
              <a:t> country.</a:t>
            </a:r>
          </a:p>
        </p:txBody>
      </p:sp>
    </p:spTree>
    <p:extLst>
      <p:ext uri="{BB962C8B-B14F-4D97-AF65-F5344CB8AC3E}">
        <p14:creationId xmlns:p14="http://schemas.microsoft.com/office/powerpoint/2010/main" val="298042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31901-C41D-486F-953D-E8EAE55CF4AE}"/>
              </a:ext>
            </a:extLst>
          </p:cNvPr>
          <p:cNvSpPr>
            <a:spLocks noGrp="1"/>
          </p:cNvSpPr>
          <p:nvPr>
            <p:ph type="title"/>
          </p:nvPr>
        </p:nvSpPr>
        <p:spPr>
          <a:xfrm>
            <a:off x="1078100" y="542671"/>
            <a:ext cx="10026650" cy="1124202"/>
          </a:xfrm>
        </p:spPr>
        <p:txBody>
          <a:bodyPr wrap="square" anchor="ctr">
            <a:normAutofit/>
          </a:bodyPr>
          <a:lstStyle/>
          <a:p>
            <a:pPr algn="ctr"/>
            <a:r>
              <a:rPr lang="fr-FR"/>
              <a:t>Online classes (moocs)</a:t>
            </a:r>
          </a:p>
        </p:txBody>
      </p:sp>
      <p:sp useBgFill="1">
        <p:nvSpPr>
          <p:cNvPr id="14"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15" name="Content Placeholder 2">
            <a:extLst>
              <a:ext uri="{FF2B5EF4-FFF2-40B4-BE49-F238E27FC236}">
                <a16:creationId xmlns:a16="http://schemas.microsoft.com/office/drawing/2014/main" id="{262E7C0C-57FD-1404-12B9-41BD5ADF7850}"/>
              </a:ext>
            </a:extLst>
          </p:cNvPr>
          <p:cNvGraphicFramePr>
            <a:graphicFrameLocks noGrp="1"/>
          </p:cNvGraphicFramePr>
          <p:nvPr>
            <p:ph idx="1"/>
            <p:extLst>
              <p:ext uri="{D42A27DB-BD31-4B8C-83A1-F6EECF244321}">
                <p14:modId xmlns:p14="http://schemas.microsoft.com/office/powerpoint/2010/main" val="640646869"/>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92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15F03-F87D-4137-BE36-D40A84291EA5}"/>
              </a:ext>
            </a:extLst>
          </p:cNvPr>
          <p:cNvSpPr>
            <a:spLocks noGrp="1"/>
          </p:cNvSpPr>
          <p:nvPr>
            <p:ph type="title"/>
          </p:nvPr>
        </p:nvSpPr>
        <p:spPr>
          <a:xfrm>
            <a:off x="1080000" y="1666874"/>
            <a:ext cx="4457200" cy="3521075"/>
          </a:xfrm>
        </p:spPr>
        <p:txBody>
          <a:bodyPr anchor="ctr">
            <a:normAutofit/>
          </a:bodyPr>
          <a:lstStyle/>
          <a:p>
            <a:pPr algn="ctr"/>
            <a:r>
              <a:rPr lang="en-US" dirty="0"/>
              <a:t>The feed: </a:t>
            </a:r>
            <a:br>
              <a:rPr lang="en-US" dirty="0"/>
            </a:br>
            <a:r>
              <a:rPr lang="en-US" dirty="0"/>
              <a:t>“My name, MY STORY” &amp; PARTNER EVENTS</a:t>
            </a:r>
            <a:endParaRPr lang="fr-FR" dirty="0"/>
          </a:p>
        </p:txBody>
      </p:sp>
      <p:grpSp>
        <p:nvGrpSpPr>
          <p:cNvPr id="10" name="Group 9">
            <a:extLst>
              <a:ext uri="{FF2B5EF4-FFF2-40B4-BE49-F238E27FC236}">
                <a16:creationId xmlns:a16="http://schemas.microsoft.com/office/drawing/2014/main" id="{263531A3-FAAF-4F5C-AF87-916460053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11" name="Group 10">
              <a:extLst>
                <a:ext uri="{FF2B5EF4-FFF2-40B4-BE49-F238E27FC236}">
                  <a16:creationId xmlns:a16="http://schemas.microsoft.com/office/drawing/2014/main" id="{F09EC0F0-36F6-475A-B313-91019F46E4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18" name="Freeform: Shape 17">
                <a:extLst>
                  <a:ext uri="{FF2B5EF4-FFF2-40B4-BE49-F238E27FC236}">
                    <a16:creationId xmlns:a16="http://schemas.microsoft.com/office/drawing/2014/main" id="{3E720176-168D-4875-B380-1FFAD166C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6C3DF9F2-65C8-4063-9164-2DBD90E2A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 name="Group 11">
              <a:extLst>
                <a:ext uri="{FF2B5EF4-FFF2-40B4-BE49-F238E27FC236}">
                  <a16:creationId xmlns:a16="http://schemas.microsoft.com/office/drawing/2014/main" id="{1DB23F83-9229-4C60-938A-F2CF20C27F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13" name="Freeform: Shape 12">
                <a:extLst>
                  <a:ext uri="{FF2B5EF4-FFF2-40B4-BE49-F238E27FC236}">
                    <a16:creationId xmlns:a16="http://schemas.microsoft.com/office/drawing/2014/main" id="{1ED4C557-D730-47E9-AC8A-884190A4E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8AA1D3F0-72CD-4C7B-8C03-2A50531F9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129409EB-5515-4925-83E4-F7C979ED0B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6" name="Straight Connector 15">
                  <a:extLst>
                    <a:ext uri="{FF2B5EF4-FFF2-40B4-BE49-F238E27FC236}">
                      <a16:creationId xmlns:a16="http://schemas.microsoft.com/office/drawing/2014/main" id="{2E18C444-B7B2-4918-AD29-D6CD204E5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974E9A-69BC-4453-9A9D-6036790B3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 name="Content Placeholder 2">
            <a:extLst>
              <a:ext uri="{FF2B5EF4-FFF2-40B4-BE49-F238E27FC236}">
                <a16:creationId xmlns:a16="http://schemas.microsoft.com/office/drawing/2014/main" id="{C293686C-23C3-4942-BEBA-4C7BD0024418}"/>
              </a:ext>
            </a:extLst>
          </p:cNvPr>
          <p:cNvSpPr>
            <a:spLocks noGrp="1"/>
          </p:cNvSpPr>
          <p:nvPr>
            <p:ph idx="1"/>
          </p:nvPr>
        </p:nvSpPr>
        <p:spPr>
          <a:xfrm>
            <a:off x="6654801" y="1079499"/>
            <a:ext cx="4451350" cy="4689476"/>
          </a:xfrm>
        </p:spPr>
        <p:txBody>
          <a:bodyPr anchor="ctr">
            <a:normAutofit/>
          </a:bodyPr>
          <a:lstStyle/>
          <a:p>
            <a:r>
              <a:rPr lang="en-US" dirty="0"/>
              <a:t>The feed is a social-media like cocoon in which people only see content published by people they purposefully chose to follow, and the announcement of our carefully chosen partner associations.</a:t>
            </a:r>
            <a:endParaRPr lang="fr-FR" dirty="0"/>
          </a:p>
        </p:txBody>
      </p:sp>
      <p:grpSp>
        <p:nvGrpSpPr>
          <p:cNvPr id="21" name="Group 20">
            <a:extLst>
              <a:ext uri="{FF2B5EF4-FFF2-40B4-BE49-F238E27FC236}">
                <a16:creationId xmlns:a16="http://schemas.microsoft.com/office/drawing/2014/main" id="{F73511A5-69DC-406F-AFE1-A7248A4CE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22" name="Group 21">
              <a:extLst>
                <a:ext uri="{FF2B5EF4-FFF2-40B4-BE49-F238E27FC236}">
                  <a16:creationId xmlns:a16="http://schemas.microsoft.com/office/drawing/2014/main" id="{8D1B5CB3-BCAF-4109-B9F9-5FC34D383C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29" name="Freeform: Shape 28">
                <a:extLst>
                  <a:ext uri="{FF2B5EF4-FFF2-40B4-BE49-F238E27FC236}">
                    <a16:creationId xmlns:a16="http://schemas.microsoft.com/office/drawing/2014/main" id="{1A1D338F-12B9-476D-9D9C-E55E4123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65EF7F9B-7A42-4B15-8511-C2968A4FE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3" name="Group 22">
              <a:extLst>
                <a:ext uri="{FF2B5EF4-FFF2-40B4-BE49-F238E27FC236}">
                  <a16:creationId xmlns:a16="http://schemas.microsoft.com/office/drawing/2014/main" id="{B1952DB7-91C4-4C9C-AEC9-7DBA47F2F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24" name="Freeform: Shape 23">
                <a:extLst>
                  <a:ext uri="{FF2B5EF4-FFF2-40B4-BE49-F238E27FC236}">
                    <a16:creationId xmlns:a16="http://schemas.microsoft.com/office/drawing/2014/main" id="{1C2A575A-5190-4DE4-9DFE-F5974353E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3C7150A2-FFA7-4F7C-81C9-2FA3803FA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a:extLst>
                  <a:ext uri="{FF2B5EF4-FFF2-40B4-BE49-F238E27FC236}">
                    <a16:creationId xmlns:a16="http://schemas.microsoft.com/office/drawing/2014/main" id="{A7E7BC8E-8EF0-45B0-AE3F-6A6B7316C0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7" name="Straight Connector 26">
                  <a:extLst>
                    <a:ext uri="{FF2B5EF4-FFF2-40B4-BE49-F238E27FC236}">
                      <a16:creationId xmlns:a16="http://schemas.microsoft.com/office/drawing/2014/main" id="{B8E09A32-931A-4C38-A558-274FA30070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988A58-B96D-4381-A625-6822161B21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76483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15D6-694E-481A-950F-35FE7C8690C9}"/>
              </a:ext>
            </a:extLst>
          </p:cNvPr>
          <p:cNvSpPr>
            <a:spLocks noGrp="1"/>
          </p:cNvSpPr>
          <p:nvPr>
            <p:ph type="title"/>
          </p:nvPr>
        </p:nvSpPr>
        <p:spPr/>
        <p:txBody>
          <a:bodyPr/>
          <a:lstStyle/>
          <a:p>
            <a:r>
              <a:rPr lang="en-US" dirty="0"/>
              <a:t>Our choice of technologies</a:t>
            </a:r>
            <a:endParaRPr lang="fr-FR" dirty="0"/>
          </a:p>
        </p:txBody>
      </p:sp>
      <p:sp>
        <p:nvSpPr>
          <p:cNvPr id="3" name="Content Placeholder 2">
            <a:extLst>
              <a:ext uri="{FF2B5EF4-FFF2-40B4-BE49-F238E27FC236}">
                <a16:creationId xmlns:a16="http://schemas.microsoft.com/office/drawing/2014/main" id="{03F8C2D7-7B9B-4BD3-A703-E0B905D9489F}"/>
              </a:ext>
            </a:extLst>
          </p:cNvPr>
          <p:cNvSpPr>
            <a:spLocks noGrp="1"/>
          </p:cNvSpPr>
          <p:nvPr>
            <p:ph idx="1"/>
          </p:nvPr>
        </p:nvSpPr>
        <p:spPr>
          <a:xfrm>
            <a:off x="515566" y="1780163"/>
            <a:ext cx="11167353" cy="4513634"/>
          </a:xfrm>
        </p:spPr>
        <p:txBody>
          <a:bodyPr>
            <a:normAutofit fontScale="85000" lnSpcReduction="20000"/>
          </a:bodyPr>
          <a:lstStyle/>
          <a:p>
            <a:r>
              <a:rPr lang="en-US" dirty="0"/>
              <a:t>Backend in </a:t>
            </a:r>
            <a:r>
              <a:rPr lang="en-US" b="1" dirty="0">
                <a:solidFill>
                  <a:srgbClr val="FFFF00">
                    <a:alpha val="70000"/>
                  </a:srgbClr>
                </a:solidFill>
              </a:rPr>
              <a:t>Python Django</a:t>
            </a:r>
            <a:r>
              <a:rPr lang="en-US" dirty="0"/>
              <a:t>, and we know that it is slow language and a sub-optimal framework, however it is also </a:t>
            </a:r>
            <a:r>
              <a:rPr lang="en-US" dirty="0">
                <a:solidFill>
                  <a:srgbClr val="FFFF00">
                    <a:alpha val="70000"/>
                  </a:srgbClr>
                </a:solidFill>
              </a:rPr>
              <a:t>extremely easy to both learn and use</a:t>
            </a:r>
            <a:r>
              <a:rPr lang="en-US" dirty="0"/>
              <a:t>, which means we </a:t>
            </a:r>
            <a:r>
              <a:rPr lang="en-US" b="1" u="sng" dirty="0">
                <a:solidFill>
                  <a:srgbClr val="FFFF00">
                    <a:alpha val="70000"/>
                  </a:srgbClr>
                </a:solidFill>
              </a:rPr>
              <a:t>won’t need to pay highly skilled engineers</a:t>
            </a:r>
            <a:r>
              <a:rPr lang="en-US" dirty="0"/>
              <a:t>.</a:t>
            </a:r>
          </a:p>
          <a:p>
            <a:endParaRPr lang="en-US" dirty="0"/>
          </a:p>
          <a:p>
            <a:r>
              <a:rPr lang="en-US" dirty="0"/>
              <a:t>The database is in </a:t>
            </a:r>
            <a:r>
              <a:rPr lang="en-US" b="1" dirty="0" err="1">
                <a:solidFill>
                  <a:srgbClr val="FFFF00">
                    <a:alpha val="70000"/>
                  </a:srgbClr>
                </a:solidFill>
              </a:rPr>
              <a:t>PostgresSQL</a:t>
            </a:r>
            <a:r>
              <a:rPr lang="en-US" dirty="0"/>
              <a:t>. It is </a:t>
            </a:r>
            <a:r>
              <a:rPr lang="en-US" dirty="0">
                <a:solidFill>
                  <a:srgbClr val="FFFF00">
                    <a:alpha val="70000"/>
                  </a:srgbClr>
                </a:solidFill>
              </a:rPr>
              <a:t>one of the first database engines that every developer learns</a:t>
            </a:r>
            <a:r>
              <a:rPr lang="en-US" dirty="0"/>
              <a:t>, and </a:t>
            </a:r>
            <a:r>
              <a:rPr lang="en-US" b="1" u="sng" dirty="0">
                <a:solidFill>
                  <a:srgbClr val="FFFF00">
                    <a:alpha val="70000"/>
                  </a:srgbClr>
                </a:solidFill>
              </a:rPr>
              <a:t>so it shouldn’t be difficult nor expensive to find people to maintain </a:t>
            </a:r>
            <a:r>
              <a:rPr lang="en-US" dirty="0"/>
              <a:t>it if needed. Please keep in mind that this may not be the best choice of million of users over a big number of geographically distinct places.</a:t>
            </a:r>
          </a:p>
          <a:p>
            <a:endParaRPr lang="en-US" dirty="0"/>
          </a:p>
          <a:p>
            <a:r>
              <a:rPr lang="en-US" dirty="0"/>
              <a:t>The frontend is in </a:t>
            </a:r>
            <a:r>
              <a:rPr lang="en-US" b="1" dirty="0">
                <a:solidFill>
                  <a:srgbClr val="FFFF00">
                    <a:alpha val="70000"/>
                  </a:srgbClr>
                </a:solidFill>
              </a:rPr>
              <a:t>React.js</a:t>
            </a:r>
            <a:r>
              <a:rPr lang="en-US" dirty="0"/>
              <a:t>, this may contrast with our previous choices, as React.js developers may be more expensive than others, but it offers the advantage of being easily convertible into mobile applications, over all mobile operating systems</a:t>
            </a:r>
            <a:r>
              <a:rPr lang="en-US" b="1" u="sng" dirty="0">
                <a:solidFill>
                  <a:srgbClr val="FFFF00">
                    <a:alpha val="70000"/>
                  </a:srgbClr>
                </a:solidFill>
              </a:rPr>
              <a:t>, without the need of paying a different team of developers to handle the mobile and the web applications</a:t>
            </a:r>
            <a:r>
              <a:rPr lang="en-US" b="1" dirty="0">
                <a:solidFill>
                  <a:srgbClr val="FFFF00">
                    <a:alpha val="70000"/>
                  </a:srgbClr>
                </a:solidFill>
              </a:rPr>
              <a:t>.</a:t>
            </a:r>
            <a:endParaRPr lang="en-US" b="1" dirty="0"/>
          </a:p>
          <a:p>
            <a:r>
              <a:rPr lang="fr-FR" dirty="0"/>
              <a:t>For cloud technologies, </a:t>
            </a:r>
            <a:r>
              <a:rPr lang="fr-FR" dirty="0" err="1"/>
              <a:t>we</a:t>
            </a:r>
            <a:r>
              <a:rPr lang="fr-FR" dirty="0"/>
              <a:t> chose to use </a:t>
            </a:r>
            <a:r>
              <a:rPr lang="fr-FR" dirty="0" err="1"/>
              <a:t>straighforward</a:t>
            </a:r>
            <a:r>
              <a:rPr lang="fr-FR" dirty="0"/>
              <a:t> plug-and-</a:t>
            </a:r>
            <a:r>
              <a:rPr lang="fr-FR" dirty="0" err="1"/>
              <a:t>play</a:t>
            </a:r>
            <a:r>
              <a:rPr lang="fr-FR" dirty="0"/>
              <a:t> </a:t>
            </a:r>
            <a:r>
              <a:rPr lang="fr-FR" dirty="0" err="1"/>
              <a:t>tools</a:t>
            </a:r>
            <a:r>
              <a:rPr lang="fr-FR" dirty="0"/>
              <a:t> </a:t>
            </a:r>
            <a:r>
              <a:rPr lang="fr-FR" dirty="0" err="1"/>
              <a:t>from</a:t>
            </a:r>
            <a:r>
              <a:rPr lang="fr-FR" dirty="0"/>
              <a:t> the </a:t>
            </a:r>
            <a:r>
              <a:rPr lang="fr-FR" b="1" dirty="0">
                <a:solidFill>
                  <a:srgbClr val="00B0F0">
                    <a:alpha val="70000"/>
                  </a:srgbClr>
                </a:solidFill>
              </a:rPr>
              <a:t>Microsoft Azure Cloud</a:t>
            </a:r>
            <a:r>
              <a:rPr lang="fr-FR" dirty="0"/>
              <a:t>. There are </a:t>
            </a:r>
            <a:r>
              <a:rPr lang="fr-FR" dirty="0" err="1"/>
              <a:t>also</a:t>
            </a:r>
            <a:r>
              <a:rPr lang="fr-FR" dirty="0"/>
              <a:t> </a:t>
            </a:r>
            <a:r>
              <a:rPr lang="fr-FR" dirty="0" err="1"/>
              <a:t>many</a:t>
            </a:r>
            <a:r>
              <a:rPr lang="fr-FR" dirty="0"/>
              <a:t>  </a:t>
            </a:r>
            <a:r>
              <a:rPr lang="fr-FR" dirty="0" err="1"/>
              <a:t>other</a:t>
            </a:r>
            <a:r>
              <a:rPr lang="fr-FR" dirty="0"/>
              <a:t> </a:t>
            </a:r>
            <a:r>
              <a:rPr lang="fr-FR" dirty="0" err="1"/>
              <a:t>cost-related</a:t>
            </a:r>
            <a:r>
              <a:rPr lang="fr-FR" dirty="0"/>
              <a:t> </a:t>
            </a:r>
            <a:r>
              <a:rPr lang="fr-FR" dirty="0" err="1"/>
              <a:t>advantages</a:t>
            </a:r>
            <a:r>
              <a:rPr lang="fr-FR" dirty="0"/>
              <a:t> in </a:t>
            </a:r>
            <a:r>
              <a:rPr lang="fr-FR" dirty="0" err="1"/>
              <a:t>which</a:t>
            </a:r>
            <a:r>
              <a:rPr lang="fr-FR" dirty="0"/>
              <a:t> </a:t>
            </a:r>
            <a:r>
              <a:rPr lang="fr-FR" dirty="0" err="1"/>
              <a:t>we</a:t>
            </a:r>
            <a:r>
              <a:rPr lang="fr-FR" dirty="0"/>
              <a:t> </a:t>
            </a:r>
            <a:r>
              <a:rPr lang="fr-FR" dirty="0" err="1"/>
              <a:t>will</a:t>
            </a:r>
            <a:r>
              <a:rPr lang="fr-FR" dirty="0"/>
              <a:t> dive </a:t>
            </a:r>
            <a:r>
              <a:rPr lang="fr-FR" dirty="0" err="1"/>
              <a:t>deeper</a:t>
            </a:r>
            <a:r>
              <a:rPr lang="fr-FR" dirty="0"/>
              <a:t> in the </a:t>
            </a:r>
            <a:r>
              <a:rPr lang="fr-FR" dirty="0" err="1"/>
              <a:t>three</a:t>
            </a:r>
            <a:r>
              <a:rPr lang="fr-FR" dirty="0"/>
              <a:t> slides </a:t>
            </a:r>
            <a:r>
              <a:rPr lang="fr-FR" dirty="0" err="1"/>
              <a:t>following</a:t>
            </a:r>
            <a:r>
              <a:rPr lang="fr-FR" dirty="0"/>
              <a:t> the </a:t>
            </a:r>
            <a:r>
              <a:rPr lang="fr-FR" dirty="0" err="1"/>
              <a:t>next</a:t>
            </a:r>
            <a:r>
              <a:rPr lang="fr-FR" dirty="0"/>
              <a:t> one.</a:t>
            </a:r>
          </a:p>
        </p:txBody>
      </p:sp>
    </p:spTree>
    <p:extLst>
      <p:ext uri="{BB962C8B-B14F-4D97-AF65-F5344CB8AC3E}">
        <p14:creationId xmlns:p14="http://schemas.microsoft.com/office/powerpoint/2010/main" val="135807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17A1-83B1-4CC6-99E0-565571437006}"/>
              </a:ext>
            </a:extLst>
          </p:cNvPr>
          <p:cNvSpPr>
            <a:spLocks noGrp="1"/>
          </p:cNvSpPr>
          <p:nvPr>
            <p:ph type="title"/>
          </p:nvPr>
        </p:nvSpPr>
        <p:spPr/>
        <p:txBody>
          <a:bodyPr>
            <a:normAutofit fontScale="90000"/>
          </a:bodyPr>
          <a:lstStyle/>
          <a:p>
            <a:r>
              <a:rPr lang="fr-FR" dirty="0"/>
              <a:t>Software architecture: </a:t>
            </a:r>
            <a:br>
              <a:rPr lang="fr-FR" dirty="0"/>
            </a:br>
            <a:r>
              <a:rPr lang="fr-FR" dirty="0"/>
              <a:t>					CURRENT DATABASE UML</a:t>
            </a:r>
          </a:p>
        </p:txBody>
      </p:sp>
      <p:pic>
        <p:nvPicPr>
          <p:cNvPr id="5" name="Content Placeholder 4" descr="Graphical user interface, application, Teams&#10;&#10;Description automatically generated">
            <a:extLst>
              <a:ext uri="{FF2B5EF4-FFF2-40B4-BE49-F238E27FC236}">
                <a16:creationId xmlns:a16="http://schemas.microsoft.com/office/drawing/2014/main" id="{0FE98E69-0871-4DF9-9E61-78CF0AF47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640" y="1906621"/>
            <a:ext cx="10180369" cy="4681639"/>
          </a:xfrm>
        </p:spPr>
      </p:pic>
    </p:spTree>
    <p:extLst>
      <p:ext uri="{BB962C8B-B14F-4D97-AF65-F5344CB8AC3E}">
        <p14:creationId xmlns:p14="http://schemas.microsoft.com/office/powerpoint/2010/main" val="370225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5" name="Freeform: Shape 1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8" name="Rectangle 17">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7E797-DA34-401E-B570-944385671B1E}"/>
              </a:ext>
            </a:extLst>
          </p:cNvPr>
          <p:cNvSpPr>
            <a:spLocks noGrp="1"/>
          </p:cNvSpPr>
          <p:nvPr>
            <p:ph type="title"/>
          </p:nvPr>
        </p:nvSpPr>
        <p:spPr>
          <a:xfrm>
            <a:off x="1084235" y="1007734"/>
            <a:ext cx="10023531" cy="430887"/>
          </a:xfrm>
        </p:spPr>
        <p:txBody>
          <a:bodyPr vert="horz" lIns="0" tIns="0" rIns="0" bIns="0" rtlCol="0" anchor="b" anchorCtr="0">
            <a:normAutofit/>
          </a:bodyPr>
          <a:lstStyle/>
          <a:p>
            <a:pPr algn="ctr"/>
            <a:r>
              <a:rPr lang="en-US" dirty="0"/>
              <a:t>Our cloud architecture</a:t>
            </a:r>
          </a:p>
        </p:txBody>
      </p:sp>
      <p:cxnSp>
        <p:nvCxnSpPr>
          <p:cNvPr id="20" name="Straight Connector 1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1159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8C1DF32F-D8F9-4E44-B985-D0710D827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417" y="2322678"/>
            <a:ext cx="6919165" cy="4237989"/>
          </a:xfrm>
          <a:prstGeom prst="rect">
            <a:avLst/>
          </a:prstGeom>
        </p:spPr>
      </p:pic>
    </p:spTree>
    <p:extLst>
      <p:ext uri="{BB962C8B-B14F-4D97-AF65-F5344CB8AC3E}">
        <p14:creationId xmlns:p14="http://schemas.microsoft.com/office/powerpoint/2010/main" val="98040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B312B9-0D9E-4519-AA9A-91CF213D209D}"/>
              </a:ext>
            </a:extLst>
          </p:cNvPr>
          <p:cNvSpPr>
            <a:spLocks noGrp="1"/>
          </p:cNvSpPr>
          <p:nvPr>
            <p:ph type="title"/>
          </p:nvPr>
        </p:nvSpPr>
        <p:spPr>
          <a:xfrm>
            <a:off x="1080000" y="540000"/>
            <a:ext cx="3345950" cy="2303213"/>
          </a:xfrm>
        </p:spPr>
        <p:txBody>
          <a:bodyPr anchor="ctr">
            <a:normAutofit/>
          </a:bodyPr>
          <a:lstStyle/>
          <a:p>
            <a:pPr algn="ctr"/>
            <a:r>
              <a:rPr lang="fr-FR" dirty="0" err="1"/>
              <a:t>Technical</a:t>
            </a:r>
            <a:r>
              <a:rPr lang="fr-FR" dirty="0"/>
              <a:t> </a:t>
            </a:r>
            <a:r>
              <a:rPr lang="fr-FR" dirty="0" err="1"/>
              <a:t>costs</a:t>
            </a:r>
            <a:endParaRPr lang="fr-FR" dirty="0"/>
          </a:p>
        </p:txBody>
      </p:sp>
      <p:cxnSp>
        <p:nvCxnSpPr>
          <p:cNvPr id="16" name="Straight Connector 15">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3B51B8C8-3BF2-4205-917D-5B4DB81378BC}"/>
              </a:ext>
            </a:extLst>
          </p:cNvPr>
          <p:cNvSpPr>
            <a:spLocks noGrp="1"/>
          </p:cNvSpPr>
          <p:nvPr>
            <p:ph idx="1"/>
          </p:nvPr>
        </p:nvSpPr>
        <p:spPr>
          <a:xfrm>
            <a:off x="5418307" y="540000"/>
            <a:ext cx="6459162" cy="2563123"/>
          </a:xfrm>
        </p:spPr>
        <p:txBody>
          <a:bodyPr anchor="ctr">
            <a:normAutofit lnSpcReduction="10000"/>
          </a:bodyPr>
          <a:lstStyle/>
          <a:p>
            <a:pPr marL="0" indent="0">
              <a:lnSpc>
                <a:spcPct val="115000"/>
              </a:lnSpc>
              <a:buNone/>
            </a:pPr>
            <a:r>
              <a:rPr lang="en-US" sz="1600" dirty="0"/>
              <a:t>We chose every element of our tech stack with cost minimization in mind. Moreover, we adopted an approach that offers the benefits of </a:t>
            </a:r>
            <a:r>
              <a:rPr lang="en-US" sz="1600" dirty="0">
                <a:solidFill>
                  <a:srgbClr val="FFFF00">
                    <a:alpha val="70000"/>
                  </a:srgbClr>
                </a:solidFill>
              </a:rPr>
              <a:t>only making us pay for what we use </a:t>
            </a:r>
            <a:r>
              <a:rPr lang="en-US" sz="1600" dirty="0"/>
              <a:t>(thanks to the </a:t>
            </a:r>
            <a:r>
              <a:rPr lang="en-US" sz="1600" b="1" dirty="0">
                <a:solidFill>
                  <a:srgbClr val="00B0F0">
                    <a:alpha val="70000"/>
                  </a:srgbClr>
                </a:solidFill>
              </a:rPr>
              <a:t>Microsoft Azure Cloud</a:t>
            </a:r>
            <a:r>
              <a:rPr lang="en-US" sz="1600" dirty="0"/>
              <a:t>), and of </a:t>
            </a:r>
            <a:r>
              <a:rPr lang="en-US" sz="1600" dirty="0">
                <a:solidFill>
                  <a:srgbClr val="FFFF00">
                    <a:alpha val="70000"/>
                  </a:srgbClr>
                </a:solidFill>
              </a:rPr>
              <a:t>being easy to shutdown </a:t>
            </a:r>
            <a:r>
              <a:rPr lang="en-US" sz="1600" dirty="0"/>
              <a:t>if we were to decide that the project should stop (for whatever reasons).</a:t>
            </a:r>
          </a:p>
          <a:p>
            <a:pPr marL="0" indent="0">
              <a:lnSpc>
                <a:spcPct val="115000"/>
              </a:lnSpc>
              <a:buNone/>
            </a:pPr>
            <a:r>
              <a:rPr lang="en-US" sz="1600" dirty="0"/>
              <a:t>We estimate that to be capable of sustaining the load of </a:t>
            </a:r>
            <a:r>
              <a:rPr lang="en-US" sz="1600" b="1" dirty="0">
                <a:solidFill>
                  <a:srgbClr val="FFFF00">
                    <a:alpha val="70000"/>
                  </a:srgbClr>
                </a:solidFill>
              </a:rPr>
              <a:t>2000</a:t>
            </a:r>
            <a:r>
              <a:rPr lang="en-US" sz="1600" dirty="0"/>
              <a:t> concurrent users, with our current tech stack, we would need 3 B1 instances from Microsoft Azure, which is 49.263 *</a:t>
            </a:r>
            <a:r>
              <a:rPr lang="fr-FR" sz="1600" dirty="0"/>
              <a:t>3 = </a:t>
            </a:r>
            <a:r>
              <a:rPr lang="fr-FR" sz="1600" b="1" dirty="0">
                <a:solidFill>
                  <a:srgbClr val="FFFF00">
                    <a:alpha val="70000"/>
                  </a:srgbClr>
                </a:solidFill>
              </a:rPr>
              <a:t>147.789€ </a:t>
            </a:r>
            <a:r>
              <a:rPr lang="fr-FR" sz="1600" dirty="0">
                <a:solidFill>
                  <a:srgbClr val="FFFF00">
                    <a:alpha val="70000"/>
                  </a:srgbClr>
                </a:solidFill>
              </a:rPr>
              <a:t>/ </a:t>
            </a:r>
            <a:r>
              <a:rPr lang="fr-FR" sz="1600" dirty="0" err="1">
                <a:solidFill>
                  <a:srgbClr val="FFFF00">
                    <a:alpha val="70000"/>
                  </a:srgbClr>
                </a:solidFill>
              </a:rPr>
              <a:t>month</a:t>
            </a:r>
            <a:r>
              <a:rPr lang="fr-FR" sz="1600" dirty="0">
                <a:solidFill>
                  <a:srgbClr val="FFFF00">
                    <a:alpha val="70000"/>
                  </a:srgbClr>
                </a:solidFill>
              </a:rPr>
              <a:t>.</a:t>
            </a:r>
            <a:endParaRPr lang="en-US" sz="1600" dirty="0">
              <a:solidFill>
                <a:srgbClr val="FFFF00">
                  <a:alpha val="70000"/>
                </a:srgbClr>
              </a:solidFill>
            </a:endParaRPr>
          </a:p>
        </p:txBody>
      </p:sp>
      <p:pic>
        <p:nvPicPr>
          <p:cNvPr id="9" name="Content Placeholder 4" descr="Graphical user interface&#10;&#10;Description automatically generated with medium confidence">
            <a:extLst>
              <a:ext uri="{FF2B5EF4-FFF2-40B4-BE49-F238E27FC236}">
                <a16:creationId xmlns:a16="http://schemas.microsoft.com/office/drawing/2014/main" id="{EB57C394-90C2-4076-B01A-A2A836CB01F5}"/>
              </a:ext>
            </a:extLst>
          </p:cNvPr>
          <p:cNvPicPr>
            <a:picLocks noChangeAspect="1"/>
          </p:cNvPicPr>
          <p:nvPr/>
        </p:nvPicPr>
        <p:blipFill rotWithShape="1">
          <a:blip r:embed="rId2">
            <a:extLst>
              <a:ext uri="{28A0092B-C50C-407E-A947-70E740481C1C}">
                <a14:useLocalDpi xmlns:a14="http://schemas.microsoft.com/office/drawing/2010/main" val="0"/>
              </a:ext>
            </a:extLst>
          </a:blip>
          <a:srcRect b="7787"/>
          <a:stretch/>
        </p:blipFill>
        <p:spPr>
          <a:xfrm>
            <a:off x="20" y="3429000"/>
            <a:ext cx="12191977" cy="3429000"/>
          </a:xfrm>
          <a:prstGeom prst="rect">
            <a:avLst/>
          </a:prstGeom>
        </p:spPr>
      </p:pic>
    </p:spTree>
    <p:extLst>
      <p:ext uri="{BB962C8B-B14F-4D97-AF65-F5344CB8AC3E}">
        <p14:creationId xmlns:p14="http://schemas.microsoft.com/office/powerpoint/2010/main" val="3296652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51DF4-532F-4DC9-A3B1-F090DD86D243}"/>
              </a:ext>
            </a:extLst>
          </p:cNvPr>
          <p:cNvSpPr>
            <a:spLocks noGrp="1"/>
          </p:cNvSpPr>
          <p:nvPr>
            <p:ph type="ctrTitle"/>
          </p:nvPr>
        </p:nvSpPr>
        <p:spPr>
          <a:xfrm>
            <a:off x="1079510" y="531814"/>
            <a:ext cx="4457690" cy="1720850"/>
          </a:xfrm>
        </p:spPr>
        <p:txBody>
          <a:bodyPr anchor="ctr">
            <a:normAutofit/>
          </a:bodyPr>
          <a:lstStyle/>
          <a:p>
            <a:r>
              <a:rPr lang="en-US" dirty="0"/>
              <a:t>Technical costs: SCALING UP WITH EASE</a:t>
            </a:r>
            <a:endParaRPr lang="fr-FR" dirty="0"/>
          </a:p>
        </p:txBody>
      </p:sp>
      <p:sp>
        <p:nvSpPr>
          <p:cNvPr id="6" name="Subtitle 5">
            <a:extLst>
              <a:ext uri="{FF2B5EF4-FFF2-40B4-BE49-F238E27FC236}">
                <a16:creationId xmlns:a16="http://schemas.microsoft.com/office/drawing/2014/main" id="{99FB7EDD-F40B-40BD-B240-33FFFB7907F6}"/>
              </a:ext>
            </a:extLst>
          </p:cNvPr>
          <p:cNvSpPr>
            <a:spLocks noGrp="1"/>
          </p:cNvSpPr>
          <p:nvPr>
            <p:ph type="subTitle" idx="1"/>
          </p:nvPr>
        </p:nvSpPr>
        <p:spPr>
          <a:xfrm>
            <a:off x="6654801" y="531815"/>
            <a:ext cx="4451347" cy="1720850"/>
          </a:xfrm>
        </p:spPr>
        <p:txBody>
          <a:bodyPr anchor="ctr">
            <a:normAutofit/>
          </a:bodyPr>
          <a:lstStyle/>
          <a:p>
            <a:r>
              <a:rPr lang="en-US" dirty="0">
                <a:solidFill>
                  <a:srgbClr val="FFFF00">
                    <a:alpha val="70000"/>
                  </a:srgbClr>
                </a:solidFill>
              </a:rPr>
              <a:t>The cost per user goes exponentially down with the number of users!</a:t>
            </a:r>
            <a:endParaRPr lang="fr-FR" dirty="0">
              <a:solidFill>
                <a:srgbClr val="FFFF00">
                  <a:alpha val="70000"/>
                </a:srgbClr>
              </a:solidFill>
            </a:endParaRPr>
          </a:p>
        </p:txBody>
      </p:sp>
      <p:cxnSp>
        <p:nvCxnSpPr>
          <p:cNvPr id="22" name="Straight Connector 21">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FF1DCD1-CB77-4DCD-9A1F-BF291CD2B7C4}"/>
              </a:ext>
            </a:extLst>
          </p:cNvPr>
          <p:cNvPicPr>
            <a:picLocks noChangeAspect="1"/>
          </p:cNvPicPr>
          <p:nvPr/>
        </p:nvPicPr>
        <p:blipFill>
          <a:blip r:embed="rId2"/>
          <a:stretch>
            <a:fillRect/>
          </a:stretch>
        </p:blipFill>
        <p:spPr>
          <a:xfrm>
            <a:off x="147000" y="2784478"/>
            <a:ext cx="6242916" cy="3141152"/>
          </a:xfrm>
          <a:prstGeom prst="rect">
            <a:avLst/>
          </a:prstGeom>
        </p:spPr>
      </p:pic>
      <p:graphicFrame>
        <p:nvGraphicFramePr>
          <p:cNvPr id="43" name="Chart 42">
            <a:extLst>
              <a:ext uri="{FF2B5EF4-FFF2-40B4-BE49-F238E27FC236}">
                <a16:creationId xmlns:a16="http://schemas.microsoft.com/office/drawing/2014/main" id="{65A0A82A-15DE-4F0D-9057-FAD813173698}"/>
              </a:ext>
            </a:extLst>
          </p:cNvPr>
          <p:cNvGraphicFramePr>
            <a:graphicFrameLocks/>
          </p:cNvGraphicFramePr>
          <p:nvPr>
            <p:extLst>
              <p:ext uri="{D42A27DB-BD31-4B8C-83A1-F6EECF244321}">
                <p14:modId xmlns:p14="http://schemas.microsoft.com/office/powerpoint/2010/main" val="2355971381"/>
              </p:ext>
            </p:extLst>
          </p:nvPr>
        </p:nvGraphicFramePr>
        <p:xfrm>
          <a:off x="6654801" y="2784478"/>
          <a:ext cx="4950163" cy="31411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566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77372-8E67-4729-B433-DB7628F799EC}"/>
              </a:ext>
            </a:extLst>
          </p:cNvPr>
          <p:cNvSpPr>
            <a:spLocks noGrp="1"/>
          </p:cNvSpPr>
          <p:nvPr>
            <p:ph type="title"/>
          </p:nvPr>
        </p:nvSpPr>
        <p:spPr>
          <a:xfrm>
            <a:off x="540988" y="540033"/>
            <a:ext cx="3884962" cy="1331604"/>
          </a:xfrm>
        </p:spPr>
        <p:txBody>
          <a:bodyPr anchor="b">
            <a:normAutofit/>
          </a:bodyPr>
          <a:lstStyle/>
          <a:p>
            <a:pPr algn="ctr"/>
            <a:r>
              <a:rPr lang="en-US"/>
              <a:t>Using fileCOIN: For friends and profit</a:t>
            </a:r>
            <a:endParaRPr lang="fr-F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52215E-8519-41F1-989A-B0DA69936BBB}"/>
              </a:ext>
            </a:extLst>
          </p:cNvPr>
          <p:cNvSpPr>
            <a:spLocks noGrp="1"/>
          </p:cNvSpPr>
          <p:nvPr>
            <p:ph idx="1"/>
          </p:nvPr>
        </p:nvSpPr>
        <p:spPr>
          <a:xfrm>
            <a:off x="540988" y="2759076"/>
            <a:ext cx="3884962" cy="3009899"/>
          </a:xfrm>
        </p:spPr>
        <p:txBody>
          <a:bodyPr>
            <a:normAutofit/>
          </a:bodyPr>
          <a:lstStyle/>
          <a:p>
            <a:pPr>
              <a:lnSpc>
                <a:spcPct val="115000"/>
              </a:lnSpc>
            </a:pPr>
            <a:r>
              <a:rPr lang="en-US" sz="1400" b="0" i="0">
                <a:effectLst/>
                <a:latin typeface="Whitney"/>
              </a:rPr>
              <a:t>In order to give back to the community, the entirety of rich content produced by the users of the Rosa project will be open sourced on a decentralized blockchain – </a:t>
            </a:r>
            <a:r>
              <a:rPr lang="en-US" sz="1400" b="0" i="0" err="1">
                <a:effectLst/>
                <a:latin typeface="Whitney"/>
              </a:rPr>
              <a:t>Filecoin</a:t>
            </a:r>
            <a:r>
              <a:rPr lang="en-US" sz="1400" b="0" i="0">
                <a:effectLst/>
                <a:latin typeface="Whitney"/>
              </a:rPr>
              <a:t>. As a hyper-competitive storage solution, with inherent security and persistence, it is perfect for cheap and durable storage of massive amounts of data whose purpose is ultimately to be openly available. It also make it so we can archive old data on the blockchain instead of deleting it, knowing that the volunteers will be rewarded in crypto currency without costing us any money.</a:t>
            </a:r>
            <a:endParaRPr lang="fr-FR" sz="1400"/>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Graphic 6" descr="Cycle with People">
            <a:extLst>
              <a:ext uri="{FF2B5EF4-FFF2-40B4-BE49-F238E27FC236}">
                <a16:creationId xmlns:a16="http://schemas.microsoft.com/office/drawing/2014/main" id="{013F3A10-1EAF-4861-6B74-2CCACE89D6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6466" y="540033"/>
            <a:ext cx="5775279" cy="5775279"/>
          </a:xfrm>
          <a:prstGeom prst="rect">
            <a:avLst/>
          </a:prstGeom>
        </p:spPr>
      </p:pic>
    </p:spTree>
    <p:extLst>
      <p:ext uri="{BB962C8B-B14F-4D97-AF65-F5344CB8AC3E}">
        <p14:creationId xmlns:p14="http://schemas.microsoft.com/office/powerpoint/2010/main" val="2983300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FE1D-41AF-4409-A7B0-9DA8BFF5C454}"/>
              </a:ext>
            </a:extLst>
          </p:cNvPr>
          <p:cNvSpPr>
            <a:spLocks noGrp="1"/>
          </p:cNvSpPr>
          <p:nvPr>
            <p:ph type="title"/>
          </p:nvPr>
        </p:nvSpPr>
        <p:spPr/>
        <p:txBody>
          <a:bodyPr>
            <a:normAutofit fontScale="90000"/>
          </a:bodyPr>
          <a:lstStyle/>
          <a:p>
            <a:r>
              <a:rPr lang="en-US" dirty="0"/>
              <a:t>Proof-of-CONCEPT: </a:t>
            </a:r>
            <a:br>
              <a:rPr lang="en-US" dirty="0"/>
            </a:br>
            <a:r>
              <a:rPr lang="en-US" dirty="0"/>
              <a:t>you can find all of our CODE here:</a:t>
            </a:r>
            <a:endParaRPr lang="fr-FR" dirty="0"/>
          </a:p>
        </p:txBody>
      </p:sp>
      <p:sp>
        <p:nvSpPr>
          <p:cNvPr id="5" name="Content Placeholder 4">
            <a:extLst>
              <a:ext uri="{FF2B5EF4-FFF2-40B4-BE49-F238E27FC236}">
                <a16:creationId xmlns:a16="http://schemas.microsoft.com/office/drawing/2014/main" id="{505F6D77-6E6A-46EF-9F05-2F9E686FCE17}"/>
              </a:ext>
            </a:extLst>
          </p:cNvPr>
          <p:cNvSpPr>
            <a:spLocks noGrp="1"/>
          </p:cNvSpPr>
          <p:nvPr>
            <p:ph idx="1"/>
          </p:nvPr>
        </p:nvSpPr>
        <p:spPr>
          <a:xfrm>
            <a:off x="1079500" y="2189534"/>
            <a:ext cx="10026650" cy="3978275"/>
          </a:xfrm>
        </p:spPr>
        <p:txBody>
          <a:bodyPr/>
          <a:lstStyle/>
          <a:p>
            <a:r>
              <a:rPr lang="en-US" dirty="0"/>
              <a:t>Our </a:t>
            </a:r>
            <a:r>
              <a:rPr lang="en-US" dirty="0" err="1"/>
              <a:t>Github</a:t>
            </a:r>
            <a:r>
              <a:rPr lang="en-US" dirty="0"/>
              <a:t> organization for the hackathon: </a:t>
            </a:r>
            <a:r>
              <a:rPr lang="en-US" dirty="0">
                <a:hlinkClick r:id="rId2"/>
              </a:rPr>
              <a:t>https://github.com/Barmanjoke</a:t>
            </a:r>
            <a:endParaRPr lang="en-US" dirty="0"/>
          </a:p>
          <a:p>
            <a:r>
              <a:rPr lang="en-US" dirty="0"/>
              <a:t>Our front-end code: </a:t>
            </a:r>
            <a:r>
              <a:rPr lang="en-US" dirty="0">
                <a:hlinkClick r:id="rId3"/>
              </a:rPr>
              <a:t>https://github.com/Barmanjoke/Rosa-Front-end</a:t>
            </a:r>
            <a:endParaRPr lang="en-US" dirty="0"/>
          </a:p>
          <a:p>
            <a:r>
              <a:rPr lang="en-US" dirty="0"/>
              <a:t>We had to fork and modify an existing React Component to make the </a:t>
            </a:r>
            <a:r>
              <a:rPr lang="en-US" dirty="0" err="1"/>
              <a:t>SafeZone</a:t>
            </a:r>
            <a:r>
              <a:rPr lang="en-US" dirty="0"/>
              <a:t>: </a:t>
            </a:r>
            <a:r>
              <a:rPr lang="en-US" dirty="0">
                <a:hlinkClick r:id="rId4"/>
              </a:rPr>
              <a:t>https://github.com/Barmanjoke/react-chatbox-component</a:t>
            </a:r>
            <a:endParaRPr lang="en-US" dirty="0"/>
          </a:p>
          <a:p>
            <a:r>
              <a:rPr lang="fr-FR" dirty="0"/>
              <a:t>Our </a:t>
            </a:r>
            <a:r>
              <a:rPr lang="fr-FR" dirty="0" err="1"/>
              <a:t>back-end</a:t>
            </a:r>
            <a:r>
              <a:rPr lang="fr-FR" dirty="0"/>
              <a:t> API server: </a:t>
            </a:r>
            <a:r>
              <a:rPr lang="fr-FR" dirty="0">
                <a:hlinkClick r:id="rId5"/>
              </a:rPr>
              <a:t>https://github.com/Barmanjoke/Rosa-Back-Central</a:t>
            </a:r>
            <a:endParaRPr lang="fr-FR" dirty="0"/>
          </a:p>
          <a:p>
            <a:r>
              <a:rPr lang="fr-FR" dirty="0" err="1"/>
              <a:t>We</a:t>
            </a:r>
            <a:r>
              <a:rPr lang="fr-FR" dirty="0"/>
              <a:t> </a:t>
            </a:r>
            <a:r>
              <a:rPr lang="fr-FR" dirty="0" err="1"/>
              <a:t>tested</a:t>
            </a:r>
            <a:r>
              <a:rPr lang="fr-FR" dirty="0"/>
              <a:t> data </a:t>
            </a:r>
            <a:r>
              <a:rPr lang="fr-FR" dirty="0" err="1"/>
              <a:t>vizualisation</a:t>
            </a:r>
            <a:r>
              <a:rPr lang="fr-FR" dirty="0"/>
              <a:t> </a:t>
            </a:r>
            <a:r>
              <a:rPr lang="fr-FR" dirty="0" err="1"/>
              <a:t>tools</a:t>
            </a:r>
            <a:r>
              <a:rPr lang="fr-FR" dirty="0"/>
              <a:t> for fun : </a:t>
            </a:r>
            <a:r>
              <a:rPr lang="fr-FR" dirty="0">
                <a:hlinkClick r:id="rId6"/>
              </a:rPr>
              <a:t>https://github.com/Barmanjoke/Rosa-Back-Game</a:t>
            </a:r>
            <a:endParaRPr lang="fr-FR" dirty="0"/>
          </a:p>
          <a:p>
            <a:endParaRPr lang="fr-FR" dirty="0"/>
          </a:p>
          <a:p>
            <a:endParaRPr lang="fr-FR" dirty="0"/>
          </a:p>
        </p:txBody>
      </p:sp>
    </p:spTree>
    <p:extLst>
      <p:ext uri="{BB962C8B-B14F-4D97-AF65-F5344CB8AC3E}">
        <p14:creationId xmlns:p14="http://schemas.microsoft.com/office/powerpoint/2010/main" val="253563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0"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5" name="Rectangle 14">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BE190-2D54-4E77-AEAA-3C66DDE8A36A}"/>
              </a:ext>
            </a:extLst>
          </p:cNvPr>
          <p:cNvSpPr>
            <a:spLocks noGrp="1"/>
          </p:cNvSpPr>
          <p:nvPr>
            <p:ph type="title"/>
          </p:nvPr>
        </p:nvSpPr>
        <p:spPr>
          <a:xfrm>
            <a:off x="3863976" y="1079500"/>
            <a:ext cx="4456328" cy="2138400"/>
          </a:xfrm>
        </p:spPr>
        <p:txBody>
          <a:bodyPr vert="horz" lIns="0" tIns="0" rIns="0" bIns="0" rtlCol="0" anchor="b" anchorCtr="0">
            <a:normAutofit/>
          </a:bodyPr>
          <a:lstStyle/>
          <a:p>
            <a:pPr algn="ctr"/>
            <a:r>
              <a:rPr lang="en-US"/>
              <a:t>What is it?</a:t>
            </a:r>
          </a:p>
        </p:txBody>
      </p:sp>
      <p:sp>
        <p:nvSpPr>
          <p:cNvPr id="17" name="Freeform: Shape 16">
            <a:extLst>
              <a:ext uri="{FF2B5EF4-FFF2-40B4-BE49-F238E27FC236}">
                <a16:creationId xmlns:a16="http://schemas.microsoft.com/office/drawing/2014/main" id="{877D5044-C0FC-41BD-921B-D2CEA70F4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759198" y="604046"/>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240C59C6-5DFE-4F83-A118-7B0F1AD93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07906" y="2694497"/>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Freeform: Shape 20">
            <a:extLst>
              <a:ext uri="{FF2B5EF4-FFF2-40B4-BE49-F238E27FC236}">
                <a16:creationId xmlns:a16="http://schemas.microsoft.com/office/drawing/2014/main" id="{1273AD71-A9B2-42A5-A6AA-DC06CC4F8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1638112" y="796012"/>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AD743CE-A4C9-4C61-8969-5096C42E4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85060" y="882376"/>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BD12B198-BFE5-4867-B13A-199FE41B4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39412" y="1420178"/>
            <a:ext cx="901736" cy="1868598"/>
          </a:xfrm>
          <a:custGeom>
            <a:avLst/>
            <a:gdLst>
              <a:gd name="connsiteX0" fmla="*/ 450869 w 901736"/>
              <a:gd name="connsiteY0" fmla="*/ 0 h 1868598"/>
              <a:gd name="connsiteX1" fmla="*/ 492611 w 901736"/>
              <a:gd name="connsiteY1" fmla="*/ 52638 h 1868598"/>
              <a:gd name="connsiteX2" fmla="*/ 894647 w 901736"/>
              <a:gd name="connsiteY2" fmla="*/ 1225278 h 1868598"/>
              <a:gd name="connsiteX3" fmla="*/ 901596 w 901736"/>
              <a:gd name="connsiteY3" fmla="*/ 1416229 h 1868598"/>
              <a:gd name="connsiteX4" fmla="*/ 901595 w 901736"/>
              <a:gd name="connsiteY4" fmla="*/ 1416229 h 1868598"/>
              <a:gd name="connsiteX5" fmla="*/ 901736 w 901736"/>
              <a:gd name="connsiteY5" fmla="*/ 1420099 h 1868598"/>
              <a:gd name="connsiteX6" fmla="*/ 892724 w 901736"/>
              <a:gd name="connsiteY6" fmla="*/ 1509500 h 1868598"/>
              <a:gd name="connsiteX7" fmla="*/ 452126 w 901736"/>
              <a:gd name="connsiteY7" fmla="*/ 1868598 h 1868598"/>
              <a:gd name="connsiteX8" fmla="*/ 450868 w 901736"/>
              <a:gd name="connsiteY8" fmla="*/ 1868471 h 1868598"/>
              <a:gd name="connsiteX9" fmla="*/ 450868 w 901736"/>
              <a:gd name="connsiteY9" fmla="*/ 1346995 h 1868598"/>
              <a:gd name="connsiteX10" fmla="*/ 450868 w 901736"/>
              <a:gd name="connsiteY10" fmla="*/ 969255 h 1868598"/>
              <a:gd name="connsiteX11" fmla="*/ 450868 w 901736"/>
              <a:gd name="connsiteY11" fmla="*/ 664370 h 1868598"/>
              <a:gd name="connsiteX12" fmla="*/ 450869 w 901736"/>
              <a:gd name="connsiteY12" fmla="*/ 664370 h 1868598"/>
              <a:gd name="connsiteX13" fmla="*/ 450867 w 901736"/>
              <a:gd name="connsiteY13" fmla="*/ 0 h 1868598"/>
              <a:gd name="connsiteX14" fmla="*/ 450867 w 901736"/>
              <a:gd name="connsiteY14" fmla="*/ 664370 h 1868598"/>
              <a:gd name="connsiteX15" fmla="*/ 450868 w 901736"/>
              <a:gd name="connsiteY15" fmla="*/ 664370 h 1868598"/>
              <a:gd name="connsiteX16" fmla="*/ 450868 w 901736"/>
              <a:gd name="connsiteY16" fmla="*/ 969255 h 1868598"/>
              <a:gd name="connsiteX17" fmla="*/ 450868 w 901736"/>
              <a:gd name="connsiteY17" fmla="*/ 1346995 h 1868598"/>
              <a:gd name="connsiteX18" fmla="*/ 450868 w 901736"/>
              <a:gd name="connsiteY18" fmla="*/ 1868471 h 1868598"/>
              <a:gd name="connsiteX19" fmla="*/ 449610 w 901736"/>
              <a:gd name="connsiteY19" fmla="*/ 1868598 h 1868598"/>
              <a:gd name="connsiteX20" fmla="*/ 9012 w 901736"/>
              <a:gd name="connsiteY20" fmla="*/ 1509500 h 1868598"/>
              <a:gd name="connsiteX21" fmla="*/ 0 w 901736"/>
              <a:gd name="connsiteY21" fmla="*/ 1420099 h 1868598"/>
              <a:gd name="connsiteX22" fmla="*/ 141 w 901736"/>
              <a:gd name="connsiteY22" fmla="*/ 1416229 h 1868598"/>
              <a:gd name="connsiteX23" fmla="*/ 140 w 901736"/>
              <a:gd name="connsiteY23" fmla="*/ 1416229 h 1868598"/>
              <a:gd name="connsiteX24" fmla="*/ 7089 w 901736"/>
              <a:gd name="connsiteY24" fmla="*/ 1225278 h 1868598"/>
              <a:gd name="connsiteX25" fmla="*/ 409125 w 901736"/>
              <a:gd name="connsiteY25"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01736" h="1868598">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grpSp>
        <p:nvGrpSpPr>
          <p:cNvPr id="27" name="Group 26">
            <a:extLst>
              <a:ext uri="{FF2B5EF4-FFF2-40B4-BE49-F238E27FC236}">
                <a16:creationId xmlns:a16="http://schemas.microsoft.com/office/drawing/2014/main" id="{AE14FB45-3E95-44C0-8B14-18E3A5B9B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2274277" y="2744140"/>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FF09C3B3-A2C4-4FEA-BE56-D6B9E0083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F314B9F-8AF4-4376-9568-6285B12343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1" name="Straight Connector 3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81C67526-3B2B-41B3-A8FD-141E1F828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06655" y="5832285"/>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Freeform: Shape 34">
            <a:extLst>
              <a:ext uri="{FF2B5EF4-FFF2-40B4-BE49-F238E27FC236}">
                <a16:creationId xmlns:a16="http://schemas.microsoft.com/office/drawing/2014/main" id="{435B334E-B7AB-4395-9F2B-FD74A4085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06399" y="5010707"/>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5582A241-3D03-49F2-9515-690487FBF9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4789" y="608309"/>
            <a:ext cx="3532531" cy="5929857"/>
            <a:chOff x="404789" y="608309"/>
            <a:chExt cx="3532531" cy="5929857"/>
          </a:xfrm>
        </p:grpSpPr>
        <p:grpSp>
          <p:nvGrpSpPr>
            <p:cNvPr id="38" name="Group 37">
              <a:extLst>
                <a:ext uri="{FF2B5EF4-FFF2-40B4-BE49-F238E27FC236}">
                  <a16:creationId xmlns:a16="http://schemas.microsoft.com/office/drawing/2014/main" id="{F06EB4C5-742F-447D-B28D-F64AB9EEE5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559780" y="2646371"/>
              <a:ext cx="2287608" cy="3673900"/>
              <a:chOff x="-6080955" y="3437416"/>
              <a:chExt cx="2287608" cy="3673900"/>
            </a:xfrm>
          </p:grpSpPr>
          <p:cxnSp>
            <p:nvCxnSpPr>
              <p:cNvPr id="64" name="Straight Connector 63">
                <a:extLst>
                  <a:ext uri="{FF2B5EF4-FFF2-40B4-BE49-F238E27FC236}">
                    <a16:creationId xmlns:a16="http://schemas.microsoft.com/office/drawing/2014/main" id="{14995024-146A-4770-B919-056CCF5537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50E9FCC2-0C21-4DAF-B958-07DD64296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Freeform: Shape 65">
                <a:extLst>
                  <a:ext uri="{FF2B5EF4-FFF2-40B4-BE49-F238E27FC236}">
                    <a16:creationId xmlns:a16="http://schemas.microsoft.com/office/drawing/2014/main" id="{7342065E-24B7-4441-88A9-98962993F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Freeform: Shape 66">
                <a:extLst>
                  <a:ext uri="{FF2B5EF4-FFF2-40B4-BE49-F238E27FC236}">
                    <a16:creationId xmlns:a16="http://schemas.microsoft.com/office/drawing/2014/main" id="{D23FA6BA-2513-415C-BA4B-E879A4101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Freeform: Shape 67">
                <a:extLst>
                  <a:ext uri="{FF2B5EF4-FFF2-40B4-BE49-F238E27FC236}">
                    <a16:creationId xmlns:a16="http://schemas.microsoft.com/office/drawing/2014/main" id="{06239F02-2DBC-4CAC-AA3F-243D0649B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Freeform: Shape 68">
                <a:extLst>
                  <a:ext uri="{FF2B5EF4-FFF2-40B4-BE49-F238E27FC236}">
                    <a16:creationId xmlns:a16="http://schemas.microsoft.com/office/drawing/2014/main" id="{3B11F1A6-D8AC-465F-9ED9-554E58F73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E066101D-03CF-4DB9-B962-F7DB806FD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645EFA12-DAD4-4108-B86D-C86A4CC88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9" name="Group 38">
              <a:extLst>
                <a:ext uri="{FF2B5EF4-FFF2-40B4-BE49-F238E27FC236}">
                  <a16:creationId xmlns:a16="http://schemas.microsoft.com/office/drawing/2014/main" id="{651FE0DB-0A7E-417A-B47D-569C4FB9A5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1736442" y="397061"/>
              <a:ext cx="1785983" cy="2208479"/>
              <a:chOff x="2725201" y="4453039"/>
              <a:chExt cx="1785983" cy="2208479"/>
            </a:xfrm>
          </p:grpSpPr>
          <p:cxnSp>
            <p:nvCxnSpPr>
              <p:cNvPr id="59" name="Straight Connector 58">
                <a:extLst>
                  <a:ext uri="{FF2B5EF4-FFF2-40B4-BE49-F238E27FC236}">
                    <a16:creationId xmlns:a16="http://schemas.microsoft.com/office/drawing/2014/main" id="{68596D8F-CB16-49CF-B881-3AF402821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F37FB24-AFCD-493D-B340-7EED10E977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Freeform: Shape 60">
                <a:extLst>
                  <a:ext uri="{FF2B5EF4-FFF2-40B4-BE49-F238E27FC236}">
                    <a16:creationId xmlns:a16="http://schemas.microsoft.com/office/drawing/2014/main" id="{789B142B-6F71-458C-8CAC-4B3E1A441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2" name="Rectangle 30">
                <a:extLst>
                  <a:ext uri="{FF2B5EF4-FFF2-40B4-BE49-F238E27FC236}">
                    <a16:creationId xmlns:a16="http://schemas.microsoft.com/office/drawing/2014/main" id="{E577B59B-3FF5-4CE3-B8CD-B37F6E4E4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0">
                <a:extLst>
                  <a:ext uri="{FF2B5EF4-FFF2-40B4-BE49-F238E27FC236}">
                    <a16:creationId xmlns:a16="http://schemas.microsoft.com/office/drawing/2014/main" id="{912FC165-D3BB-433A-BEED-90223608A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609A7342-6944-4593-A8CB-2E56FC75E4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2226591" y="2385858"/>
              <a:ext cx="864005" cy="1032464"/>
              <a:chOff x="2207971" y="2384401"/>
              <a:chExt cx="864005" cy="1032464"/>
            </a:xfrm>
          </p:grpSpPr>
          <p:sp>
            <p:nvSpPr>
              <p:cNvPr id="54" name="Freeform: Shape 53">
                <a:extLst>
                  <a:ext uri="{FF2B5EF4-FFF2-40B4-BE49-F238E27FC236}">
                    <a16:creationId xmlns:a16="http://schemas.microsoft.com/office/drawing/2014/main" id="{4BBFA3E1-95AC-4B97-94E0-FA975C6A1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Freeform: Shape 54">
                <a:extLst>
                  <a:ext uri="{FF2B5EF4-FFF2-40B4-BE49-F238E27FC236}">
                    <a16:creationId xmlns:a16="http://schemas.microsoft.com/office/drawing/2014/main" id="{5F0692E3-CEC8-47C3-B77F-E9C8614F6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6" name="Group 55">
                <a:extLst>
                  <a:ext uri="{FF2B5EF4-FFF2-40B4-BE49-F238E27FC236}">
                    <a16:creationId xmlns:a16="http://schemas.microsoft.com/office/drawing/2014/main" id="{9B80E6A3-263D-4DD4-8C58-EA2BB38C5B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57" name="Straight Connector 56">
                  <a:extLst>
                    <a:ext uri="{FF2B5EF4-FFF2-40B4-BE49-F238E27FC236}">
                      <a16:creationId xmlns:a16="http://schemas.microsoft.com/office/drawing/2014/main" id="{5AA2C02F-3722-4124-9F30-AB9D6F052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6EC254-9786-4485-A07E-0F055DA958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1" name="Oval 40">
              <a:extLst>
                <a:ext uri="{FF2B5EF4-FFF2-40B4-BE49-F238E27FC236}">
                  <a16:creationId xmlns:a16="http://schemas.microsoft.com/office/drawing/2014/main" id="{5AB57BFA-A302-43AD-B2D6-EE3191DDD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58529" y="5784159"/>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DEEABC33-1767-4B45-924F-3ECD0096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36934" y="834250"/>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3" name="Group 42">
              <a:extLst>
                <a:ext uri="{FF2B5EF4-FFF2-40B4-BE49-F238E27FC236}">
                  <a16:creationId xmlns:a16="http://schemas.microsoft.com/office/drawing/2014/main" id="{C0748559-962C-4EC9-A1EC-E5E55AFDFB0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91286" y="1090043"/>
              <a:ext cx="901736" cy="2160000"/>
              <a:chOff x="8217770" y="397306"/>
              <a:chExt cx="901736" cy="2160000"/>
            </a:xfrm>
          </p:grpSpPr>
          <p:cxnSp>
            <p:nvCxnSpPr>
              <p:cNvPr id="50" name="Straight Connector 49">
                <a:extLst>
                  <a:ext uri="{FF2B5EF4-FFF2-40B4-BE49-F238E27FC236}">
                    <a16:creationId xmlns:a16="http://schemas.microsoft.com/office/drawing/2014/main" id="{CB099024-D74B-47AA-8E9C-40AF75B94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668638" y="397306"/>
                <a:ext cx="0" cy="21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id="{34AC7ACA-BFE6-46A8-A8AA-78602ED70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17770" y="397306"/>
                <a:ext cx="901736" cy="1868598"/>
              </a:xfrm>
              <a:custGeom>
                <a:avLst/>
                <a:gdLst>
                  <a:gd name="connsiteX0" fmla="*/ 450869 w 901736"/>
                  <a:gd name="connsiteY0" fmla="*/ 0 h 1868598"/>
                  <a:gd name="connsiteX1" fmla="*/ 450868 w 901736"/>
                  <a:gd name="connsiteY1" fmla="*/ 0 h 1868598"/>
                  <a:gd name="connsiteX2" fmla="*/ 450867 w 901736"/>
                  <a:gd name="connsiteY2" fmla="*/ 0 h 1868598"/>
                  <a:gd name="connsiteX3" fmla="*/ 409125 w 901736"/>
                  <a:gd name="connsiteY3" fmla="*/ 52638 h 1868598"/>
                  <a:gd name="connsiteX4" fmla="*/ 7089 w 901736"/>
                  <a:gd name="connsiteY4" fmla="*/ 1225278 h 1868598"/>
                  <a:gd name="connsiteX5" fmla="*/ 140 w 901736"/>
                  <a:gd name="connsiteY5" fmla="*/ 1416229 h 1868598"/>
                  <a:gd name="connsiteX6" fmla="*/ 141 w 901736"/>
                  <a:gd name="connsiteY6" fmla="*/ 1416229 h 1868598"/>
                  <a:gd name="connsiteX7" fmla="*/ 0 w 901736"/>
                  <a:gd name="connsiteY7" fmla="*/ 1420099 h 1868598"/>
                  <a:gd name="connsiteX8" fmla="*/ 9012 w 901736"/>
                  <a:gd name="connsiteY8" fmla="*/ 1509500 h 1868598"/>
                  <a:gd name="connsiteX9" fmla="*/ 449610 w 901736"/>
                  <a:gd name="connsiteY9" fmla="*/ 1868598 h 1868598"/>
                  <a:gd name="connsiteX10" fmla="*/ 450868 w 901736"/>
                  <a:gd name="connsiteY10" fmla="*/ 1868471 h 1868598"/>
                  <a:gd name="connsiteX11" fmla="*/ 452126 w 901736"/>
                  <a:gd name="connsiteY11" fmla="*/ 1868598 h 1868598"/>
                  <a:gd name="connsiteX12" fmla="*/ 892724 w 901736"/>
                  <a:gd name="connsiteY12" fmla="*/ 1509500 h 1868598"/>
                  <a:gd name="connsiteX13" fmla="*/ 901736 w 901736"/>
                  <a:gd name="connsiteY13" fmla="*/ 1420099 h 1868598"/>
                  <a:gd name="connsiteX14" fmla="*/ 901595 w 901736"/>
                  <a:gd name="connsiteY14" fmla="*/ 1416229 h 1868598"/>
                  <a:gd name="connsiteX15" fmla="*/ 901596 w 901736"/>
                  <a:gd name="connsiteY15" fmla="*/ 1416229 h 1868598"/>
                  <a:gd name="connsiteX16" fmla="*/ 894647 w 901736"/>
                  <a:gd name="connsiteY16" fmla="*/ 1225278 h 1868598"/>
                  <a:gd name="connsiteX17" fmla="*/ 492611 w 901736"/>
                  <a:gd name="connsiteY17"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1736" h="1868598">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5">
                <a:extLst>
                  <a:ext uri="{FF2B5EF4-FFF2-40B4-BE49-F238E27FC236}">
                    <a16:creationId xmlns:a16="http://schemas.microsoft.com/office/drawing/2014/main" id="{D0946E2F-C083-48AF-9D1C-3754DE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70075" y="1136688"/>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
                <a:extLst>
                  <a:ext uri="{FF2B5EF4-FFF2-40B4-BE49-F238E27FC236}">
                    <a16:creationId xmlns:a16="http://schemas.microsoft.com/office/drawing/2014/main" id="{8F933FF1-7DAC-4751-B504-C8C68E537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57521" y="720913"/>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AED587E1-23B3-44EE-B0CA-84F46A8D5EC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65500" y="4918166"/>
              <a:ext cx="571820" cy="1620000"/>
              <a:chOff x="8482785" y="4330454"/>
              <a:chExt cx="571820" cy="1620000"/>
            </a:xfrm>
          </p:grpSpPr>
          <p:sp>
            <p:nvSpPr>
              <p:cNvPr id="48" name="Freeform: Shape 47">
                <a:extLst>
                  <a:ext uri="{FF2B5EF4-FFF2-40B4-BE49-F238E27FC236}">
                    <a16:creationId xmlns:a16="http://schemas.microsoft.com/office/drawing/2014/main" id="{C3EA330E-53DA-43C3-94DF-051C622C8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7CF8DEE9-82BC-4F6D-9E7D-A61DE0391F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77FE6E3-76CF-4BFE-A9BB-D2B04E547D6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622419" y="427549"/>
              <a:ext cx="464739" cy="900000"/>
              <a:chOff x="4511184" y="2651374"/>
              <a:chExt cx="464739" cy="900000"/>
            </a:xfrm>
          </p:grpSpPr>
          <p:sp>
            <p:nvSpPr>
              <p:cNvPr id="46" name="Freeform: Shape 45">
                <a:extLst>
                  <a:ext uri="{FF2B5EF4-FFF2-40B4-BE49-F238E27FC236}">
                    <a16:creationId xmlns:a16="http://schemas.microsoft.com/office/drawing/2014/main" id="{8B90047D-5FCF-4A72-98F9-4C5F3BE36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7" name="Straight Connector 46">
                <a:extLst>
                  <a:ext uri="{FF2B5EF4-FFF2-40B4-BE49-F238E27FC236}">
                    <a16:creationId xmlns:a16="http://schemas.microsoft.com/office/drawing/2014/main" id="{5D6597A5-9B58-4515-A65F-776A599681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3982" y="2651374"/>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3" name="Freeform: Shape 72">
            <a:extLst>
              <a:ext uri="{FF2B5EF4-FFF2-40B4-BE49-F238E27FC236}">
                <a16:creationId xmlns:a16="http://schemas.microsoft.com/office/drawing/2014/main" id="{716BED87-A484-418B-BFE2-B7AF165C5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92603" y="2694497"/>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5" name="Freeform: Shape 74">
            <a:extLst>
              <a:ext uri="{FF2B5EF4-FFF2-40B4-BE49-F238E27FC236}">
                <a16:creationId xmlns:a16="http://schemas.microsoft.com/office/drawing/2014/main" id="{91DAC796-CA78-4ABE-BE2F-B8B4D60A6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8864022" y="796012"/>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DDA4212-2A25-49B5-912F-FE46DB634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562642" y="882376"/>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Freeform: Shape 78">
            <a:extLst>
              <a:ext uri="{FF2B5EF4-FFF2-40B4-BE49-F238E27FC236}">
                <a16:creationId xmlns:a16="http://schemas.microsoft.com/office/drawing/2014/main" id="{5D44875A-5D91-4826-BEA8-3D8137697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064180" y="604046"/>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1" name="Group 80">
            <a:extLst>
              <a:ext uri="{FF2B5EF4-FFF2-40B4-BE49-F238E27FC236}">
                <a16:creationId xmlns:a16="http://schemas.microsoft.com/office/drawing/2014/main" id="{76032A1D-6324-4525-B325-BA10F1B5AF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9148098" y="2744140"/>
            <a:ext cx="865742" cy="628383"/>
            <a:chOff x="558167" y="958515"/>
            <a:chExt cx="865742" cy="628383"/>
          </a:xfrm>
          <a:solidFill>
            <a:schemeClr val="accent3"/>
          </a:solidFill>
        </p:grpSpPr>
        <p:sp>
          <p:nvSpPr>
            <p:cNvPr id="82" name="Freeform: Shape 81">
              <a:extLst>
                <a:ext uri="{FF2B5EF4-FFF2-40B4-BE49-F238E27FC236}">
                  <a16:creationId xmlns:a16="http://schemas.microsoft.com/office/drawing/2014/main" id="{29407EC8-983A-4905-9D84-F10F99A2B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Freeform: Shape 82">
              <a:extLst>
                <a:ext uri="{FF2B5EF4-FFF2-40B4-BE49-F238E27FC236}">
                  <a16:creationId xmlns:a16="http://schemas.microsoft.com/office/drawing/2014/main" id="{F6426968-9D35-4263-9721-5B13F9D2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85" name="Freeform: Shape 84">
            <a:extLst>
              <a:ext uri="{FF2B5EF4-FFF2-40B4-BE49-F238E27FC236}">
                <a16:creationId xmlns:a16="http://schemas.microsoft.com/office/drawing/2014/main" id="{3FD786AD-5715-4F40-BEE8-2D5F8F1EA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746969" y="1420178"/>
            <a:ext cx="901736" cy="1868598"/>
          </a:xfrm>
          <a:custGeom>
            <a:avLst/>
            <a:gdLst>
              <a:gd name="connsiteX0" fmla="*/ 450869 w 901736"/>
              <a:gd name="connsiteY0" fmla="*/ 0 h 1868598"/>
              <a:gd name="connsiteX1" fmla="*/ 492611 w 901736"/>
              <a:gd name="connsiteY1" fmla="*/ 52638 h 1868598"/>
              <a:gd name="connsiteX2" fmla="*/ 894647 w 901736"/>
              <a:gd name="connsiteY2" fmla="*/ 1225278 h 1868598"/>
              <a:gd name="connsiteX3" fmla="*/ 901596 w 901736"/>
              <a:gd name="connsiteY3" fmla="*/ 1416229 h 1868598"/>
              <a:gd name="connsiteX4" fmla="*/ 901595 w 901736"/>
              <a:gd name="connsiteY4" fmla="*/ 1416229 h 1868598"/>
              <a:gd name="connsiteX5" fmla="*/ 901736 w 901736"/>
              <a:gd name="connsiteY5" fmla="*/ 1420099 h 1868598"/>
              <a:gd name="connsiteX6" fmla="*/ 892724 w 901736"/>
              <a:gd name="connsiteY6" fmla="*/ 1509500 h 1868598"/>
              <a:gd name="connsiteX7" fmla="*/ 452126 w 901736"/>
              <a:gd name="connsiteY7" fmla="*/ 1868598 h 1868598"/>
              <a:gd name="connsiteX8" fmla="*/ 450868 w 901736"/>
              <a:gd name="connsiteY8" fmla="*/ 1868471 h 1868598"/>
              <a:gd name="connsiteX9" fmla="*/ 450868 w 901736"/>
              <a:gd name="connsiteY9" fmla="*/ 1346995 h 1868598"/>
              <a:gd name="connsiteX10" fmla="*/ 450868 w 901736"/>
              <a:gd name="connsiteY10" fmla="*/ 969255 h 1868598"/>
              <a:gd name="connsiteX11" fmla="*/ 450868 w 901736"/>
              <a:gd name="connsiteY11" fmla="*/ 664370 h 1868598"/>
              <a:gd name="connsiteX12" fmla="*/ 450869 w 901736"/>
              <a:gd name="connsiteY12" fmla="*/ 664370 h 1868598"/>
              <a:gd name="connsiteX13" fmla="*/ 450867 w 901736"/>
              <a:gd name="connsiteY13" fmla="*/ 0 h 1868598"/>
              <a:gd name="connsiteX14" fmla="*/ 450867 w 901736"/>
              <a:gd name="connsiteY14" fmla="*/ 664370 h 1868598"/>
              <a:gd name="connsiteX15" fmla="*/ 450868 w 901736"/>
              <a:gd name="connsiteY15" fmla="*/ 664370 h 1868598"/>
              <a:gd name="connsiteX16" fmla="*/ 450868 w 901736"/>
              <a:gd name="connsiteY16" fmla="*/ 969255 h 1868598"/>
              <a:gd name="connsiteX17" fmla="*/ 450868 w 901736"/>
              <a:gd name="connsiteY17" fmla="*/ 1346995 h 1868598"/>
              <a:gd name="connsiteX18" fmla="*/ 450868 w 901736"/>
              <a:gd name="connsiteY18" fmla="*/ 1868471 h 1868598"/>
              <a:gd name="connsiteX19" fmla="*/ 449610 w 901736"/>
              <a:gd name="connsiteY19" fmla="*/ 1868598 h 1868598"/>
              <a:gd name="connsiteX20" fmla="*/ 9012 w 901736"/>
              <a:gd name="connsiteY20" fmla="*/ 1509500 h 1868598"/>
              <a:gd name="connsiteX21" fmla="*/ 0 w 901736"/>
              <a:gd name="connsiteY21" fmla="*/ 1420099 h 1868598"/>
              <a:gd name="connsiteX22" fmla="*/ 141 w 901736"/>
              <a:gd name="connsiteY22" fmla="*/ 1416229 h 1868598"/>
              <a:gd name="connsiteX23" fmla="*/ 140 w 901736"/>
              <a:gd name="connsiteY23" fmla="*/ 1416229 h 1868598"/>
              <a:gd name="connsiteX24" fmla="*/ 7089 w 901736"/>
              <a:gd name="connsiteY24" fmla="*/ 1225278 h 1868598"/>
              <a:gd name="connsiteX25" fmla="*/ 409125 w 901736"/>
              <a:gd name="connsiteY25"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01736" h="1868598">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sp>
        <p:nvSpPr>
          <p:cNvPr id="87" name="Oval 86">
            <a:extLst>
              <a:ext uri="{FF2B5EF4-FFF2-40B4-BE49-F238E27FC236}">
                <a16:creationId xmlns:a16="http://schemas.microsoft.com/office/drawing/2014/main" id="{BFC9C289-1965-44D3-BE1F-87A992A40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141047" y="5832285"/>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Freeform: Shape 88">
            <a:extLst>
              <a:ext uri="{FF2B5EF4-FFF2-40B4-BE49-F238E27FC236}">
                <a16:creationId xmlns:a16="http://schemas.microsoft.com/office/drawing/2014/main" id="{0304243C-9A58-4B18-9670-1116282E7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8409898" y="5010707"/>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1004F330-2685-43E8-93CC-3A72F1945B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0455" y="397061"/>
            <a:ext cx="3901630" cy="5923210"/>
            <a:chOff x="7730455" y="397061"/>
            <a:chExt cx="3901630" cy="5923210"/>
          </a:xfrm>
        </p:grpSpPr>
        <p:grpSp>
          <p:nvGrpSpPr>
            <p:cNvPr id="92" name="Group 91">
              <a:extLst>
                <a:ext uri="{FF2B5EF4-FFF2-40B4-BE49-F238E27FC236}">
                  <a16:creationId xmlns:a16="http://schemas.microsoft.com/office/drawing/2014/main" id="{7F540312-E657-4675-9FD0-822C4C1849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9344477" y="2646371"/>
              <a:ext cx="2287608" cy="3673900"/>
              <a:chOff x="-6080955" y="3437416"/>
              <a:chExt cx="2287608" cy="3673900"/>
            </a:xfrm>
          </p:grpSpPr>
          <p:cxnSp>
            <p:nvCxnSpPr>
              <p:cNvPr id="118" name="Straight Connector 117">
                <a:extLst>
                  <a:ext uri="{FF2B5EF4-FFF2-40B4-BE49-F238E27FC236}">
                    <a16:creationId xmlns:a16="http://schemas.microsoft.com/office/drawing/2014/main" id="{790162A5-9662-4AAC-B88A-5600029BF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C6945E98-0915-4965-B3A3-8446E1DF1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0" name="Freeform: Shape 119">
                <a:extLst>
                  <a:ext uri="{FF2B5EF4-FFF2-40B4-BE49-F238E27FC236}">
                    <a16:creationId xmlns:a16="http://schemas.microsoft.com/office/drawing/2014/main" id="{8E8BDE04-7F31-4EEC-9104-C642A25CA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Freeform: Shape 120">
                <a:extLst>
                  <a:ext uri="{FF2B5EF4-FFF2-40B4-BE49-F238E27FC236}">
                    <a16:creationId xmlns:a16="http://schemas.microsoft.com/office/drawing/2014/main" id="{836D1EC2-2F56-400A-A1B4-86538216A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Freeform: Shape 121">
                <a:extLst>
                  <a:ext uri="{FF2B5EF4-FFF2-40B4-BE49-F238E27FC236}">
                    <a16:creationId xmlns:a16="http://schemas.microsoft.com/office/drawing/2014/main" id="{D1041CC3-7885-4E28-927C-FD13BA1703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Freeform: Shape 122">
                <a:extLst>
                  <a:ext uri="{FF2B5EF4-FFF2-40B4-BE49-F238E27FC236}">
                    <a16:creationId xmlns:a16="http://schemas.microsoft.com/office/drawing/2014/main" id="{C31D4CE7-49CC-44F8-91C3-7356DDDB2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Freeform: Shape 123">
                <a:extLst>
                  <a:ext uri="{FF2B5EF4-FFF2-40B4-BE49-F238E27FC236}">
                    <a16:creationId xmlns:a16="http://schemas.microsoft.com/office/drawing/2014/main" id="{1857FF28-CD46-45E4-AEAF-7318A7444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 name="Freeform: Shape 124">
                <a:extLst>
                  <a:ext uri="{FF2B5EF4-FFF2-40B4-BE49-F238E27FC236}">
                    <a16:creationId xmlns:a16="http://schemas.microsoft.com/office/drawing/2014/main" id="{EFF33D07-5387-4270-A0E6-7ED9E10B1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3" name="Group 92">
              <a:extLst>
                <a:ext uri="{FF2B5EF4-FFF2-40B4-BE49-F238E27FC236}">
                  <a16:creationId xmlns:a16="http://schemas.microsoft.com/office/drawing/2014/main" id="{1049F146-DADD-4A7F-B64A-C14385351C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8669440" y="397061"/>
              <a:ext cx="1785983" cy="2208479"/>
              <a:chOff x="2725201" y="4453039"/>
              <a:chExt cx="1785983" cy="2208479"/>
            </a:xfrm>
          </p:grpSpPr>
          <p:cxnSp>
            <p:nvCxnSpPr>
              <p:cNvPr id="113" name="Straight Connector 112">
                <a:extLst>
                  <a:ext uri="{FF2B5EF4-FFF2-40B4-BE49-F238E27FC236}">
                    <a16:creationId xmlns:a16="http://schemas.microsoft.com/office/drawing/2014/main" id="{08208227-E6FD-4E62-A3E5-339B3116BF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BE45BAE-1944-4D0F-8799-E631B489F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Freeform: Shape 114">
                <a:extLst>
                  <a:ext uri="{FF2B5EF4-FFF2-40B4-BE49-F238E27FC236}">
                    <a16:creationId xmlns:a16="http://schemas.microsoft.com/office/drawing/2014/main" id="{8B4E4D53-4C64-4FFC-9DEE-D23E84F95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16" name="Rectangle 30">
                <a:extLst>
                  <a:ext uri="{FF2B5EF4-FFF2-40B4-BE49-F238E27FC236}">
                    <a16:creationId xmlns:a16="http://schemas.microsoft.com/office/drawing/2014/main" id="{1E469BE5-4D66-4EF4-8D95-9EE9B49E1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0">
                <a:extLst>
                  <a:ext uri="{FF2B5EF4-FFF2-40B4-BE49-F238E27FC236}">
                    <a16:creationId xmlns:a16="http://schemas.microsoft.com/office/drawing/2014/main" id="{97CC8B6D-C9C9-4420-B145-C479DBBFB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4C305DC7-D46C-40E8-B181-98D0417C31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9101269" y="2385858"/>
              <a:ext cx="864005" cy="1032464"/>
              <a:chOff x="2207971" y="2384401"/>
              <a:chExt cx="864005" cy="1032464"/>
            </a:xfrm>
          </p:grpSpPr>
          <p:sp>
            <p:nvSpPr>
              <p:cNvPr id="108" name="Freeform: Shape 107">
                <a:extLst>
                  <a:ext uri="{FF2B5EF4-FFF2-40B4-BE49-F238E27FC236}">
                    <a16:creationId xmlns:a16="http://schemas.microsoft.com/office/drawing/2014/main" id="{874A907D-7F5B-49D1-99A2-2EE5CBE60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Freeform: Shape 108">
                <a:extLst>
                  <a:ext uri="{FF2B5EF4-FFF2-40B4-BE49-F238E27FC236}">
                    <a16:creationId xmlns:a16="http://schemas.microsoft.com/office/drawing/2014/main" id="{A2CB551E-1E4C-467D-A3D3-7BA52A272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0" name="Group 109">
                <a:extLst>
                  <a:ext uri="{FF2B5EF4-FFF2-40B4-BE49-F238E27FC236}">
                    <a16:creationId xmlns:a16="http://schemas.microsoft.com/office/drawing/2014/main" id="{DFA76F48-9EFD-452A-B0B9-363207E9F3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11" name="Straight Connector 110">
                  <a:extLst>
                    <a:ext uri="{FF2B5EF4-FFF2-40B4-BE49-F238E27FC236}">
                      <a16:creationId xmlns:a16="http://schemas.microsoft.com/office/drawing/2014/main" id="{FA58951F-7DDC-408C-A381-96773B5C0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844DEAE-03C1-47CA-AD25-A479916765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Oval 94">
              <a:extLst>
                <a:ext uri="{FF2B5EF4-FFF2-40B4-BE49-F238E27FC236}">
                  <a16:creationId xmlns:a16="http://schemas.microsoft.com/office/drawing/2014/main" id="{9DED8F11-2AB8-4BC3-90AA-2063E1199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92921" y="5784159"/>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EFFC5F39-870E-4D66-853D-4F4EE1C51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514516" y="834250"/>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7" name="Group 96">
              <a:extLst>
                <a:ext uri="{FF2B5EF4-FFF2-40B4-BE49-F238E27FC236}">
                  <a16:creationId xmlns:a16="http://schemas.microsoft.com/office/drawing/2014/main" id="{C88C80A8-E095-4A4F-87E4-8AD7E7C57A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10698843" y="1090043"/>
              <a:ext cx="901736" cy="2160000"/>
              <a:chOff x="8217770" y="397306"/>
              <a:chExt cx="901736" cy="2160000"/>
            </a:xfrm>
          </p:grpSpPr>
          <p:cxnSp>
            <p:nvCxnSpPr>
              <p:cNvPr id="104" name="Straight Connector 103">
                <a:extLst>
                  <a:ext uri="{FF2B5EF4-FFF2-40B4-BE49-F238E27FC236}">
                    <a16:creationId xmlns:a16="http://schemas.microsoft.com/office/drawing/2014/main" id="{2ABDBCCB-5528-4B88-8E71-4594FA530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668638" y="397306"/>
                <a:ext cx="0" cy="21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Freeform: Shape 104">
                <a:extLst>
                  <a:ext uri="{FF2B5EF4-FFF2-40B4-BE49-F238E27FC236}">
                    <a16:creationId xmlns:a16="http://schemas.microsoft.com/office/drawing/2014/main" id="{A72526B2-FC30-4028-887E-A0A9559FD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17770" y="397306"/>
                <a:ext cx="901736" cy="1868598"/>
              </a:xfrm>
              <a:custGeom>
                <a:avLst/>
                <a:gdLst>
                  <a:gd name="connsiteX0" fmla="*/ 450869 w 901736"/>
                  <a:gd name="connsiteY0" fmla="*/ 0 h 1868598"/>
                  <a:gd name="connsiteX1" fmla="*/ 450868 w 901736"/>
                  <a:gd name="connsiteY1" fmla="*/ 0 h 1868598"/>
                  <a:gd name="connsiteX2" fmla="*/ 450867 w 901736"/>
                  <a:gd name="connsiteY2" fmla="*/ 0 h 1868598"/>
                  <a:gd name="connsiteX3" fmla="*/ 409125 w 901736"/>
                  <a:gd name="connsiteY3" fmla="*/ 52638 h 1868598"/>
                  <a:gd name="connsiteX4" fmla="*/ 7089 w 901736"/>
                  <a:gd name="connsiteY4" fmla="*/ 1225278 h 1868598"/>
                  <a:gd name="connsiteX5" fmla="*/ 140 w 901736"/>
                  <a:gd name="connsiteY5" fmla="*/ 1416229 h 1868598"/>
                  <a:gd name="connsiteX6" fmla="*/ 141 w 901736"/>
                  <a:gd name="connsiteY6" fmla="*/ 1416229 h 1868598"/>
                  <a:gd name="connsiteX7" fmla="*/ 0 w 901736"/>
                  <a:gd name="connsiteY7" fmla="*/ 1420099 h 1868598"/>
                  <a:gd name="connsiteX8" fmla="*/ 9012 w 901736"/>
                  <a:gd name="connsiteY8" fmla="*/ 1509500 h 1868598"/>
                  <a:gd name="connsiteX9" fmla="*/ 449610 w 901736"/>
                  <a:gd name="connsiteY9" fmla="*/ 1868598 h 1868598"/>
                  <a:gd name="connsiteX10" fmla="*/ 450868 w 901736"/>
                  <a:gd name="connsiteY10" fmla="*/ 1868471 h 1868598"/>
                  <a:gd name="connsiteX11" fmla="*/ 452126 w 901736"/>
                  <a:gd name="connsiteY11" fmla="*/ 1868598 h 1868598"/>
                  <a:gd name="connsiteX12" fmla="*/ 892724 w 901736"/>
                  <a:gd name="connsiteY12" fmla="*/ 1509500 h 1868598"/>
                  <a:gd name="connsiteX13" fmla="*/ 901736 w 901736"/>
                  <a:gd name="connsiteY13" fmla="*/ 1420099 h 1868598"/>
                  <a:gd name="connsiteX14" fmla="*/ 901595 w 901736"/>
                  <a:gd name="connsiteY14" fmla="*/ 1416229 h 1868598"/>
                  <a:gd name="connsiteX15" fmla="*/ 901596 w 901736"/>
                  <a:gd name="connsiteY15" fmla="*/ 1416229 h 1868598"/>
                  <a:gd name="connsiteX16" fmla="*/ 894647 w 901736"/>
                  <a:gd name="connsiteY16" fmla="*/ 1225278 h 1868598"/>
                  <a:gd name="connsiteX17" fmla="*/ 492611 w 901736"/>
                  <a:gd name="connsiteY17"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1736" h="1868598">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Rectangle 5">
                <a:extLst>
                  <a:ext uri="{FF2B5EF4-FFF2-40B4-BE49-F238E27FC236}">
                    <a16:creationId xmlns:a16="http://schemas.microsoft.com/office/drawing/2014/main" id="{6F50CD0A-EB53-43E3-B229-56581B16D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70075" y="1136688"/>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5">
                <a:extLst>
                  <a:ext uri="{FF2B5EF4-FFF2-40B4-BE49-F238E27FC236}">
                    <a16:creationId xmlns:a16="http://schemas.microsoft.com/office/drawing/2014/main" id="{07439A8C-E126-4EF8-9DDE-B12EEB634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57521" y="720913"/>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F971A352-3CE3-4D4E-89FF-4AC76D5628B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8254545" y="4918166"/>
              <a:ext cx="571820" cy="1620000"/>
              <a:chOff x="8482785" y="4330454"/>
              <a:chExt cx="571820" cy="1620000"/>
            </a:xfrm>
          </p:grpSpPr>
          <p:sp>
            <p:nvSpPr>
              <p:cNvPr id="102" name="Freeform: Shape 101">
                <a:extLst>
                  <a:ext uri="{FF2B5EF4-FFF2-40B4-BE49-F238E27FC236}">
                    <a16:creationId xmlns:a16="http://schemas.microsoft.com/office/drawing/2014/main" id="{1181DD3C-BB7E-4654-97CB-5EBA46737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Connector 102">
                <a:extLst>
                  <a:ext uri="{FF2B5EF4-FFF2-40B4-BE49-F238E27FC236}">
                    <a16:creationId xmlns:a16="http://schemas.microsoft.com/office/drawing/2014/main" id="{DBFDB5FE-621F-4885-8FE3-F32C80AB0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43C986CB-6F99-49CC-B770-5C631F665D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11104707" y="427549"/>
              <a:ext cx="464739" cy="900000"/>
              <a:chOff x="4511184" y="2651374"/>
              <a:chExt cx="464739" cy="900000"/>
            </a:xfrm>
          </p:grpSpPr>
          <p:sp>
            <p:nvSpPr>
              <p:cNvPr id="100" name="Freeform: Shape 99">
                <a:extLst>
                  <a:ext uri="{FF2B5EF4-FFF2-40B4-BE49-F238E27FC236}">
                    <a16:creationId xmlns:a16="http://schemas.microsoft.com/office/drawing/2014/main" id="{AECC4036-7099-49F0-A624-8E4B78849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1" name="Straight Connector 100">
                <a:extLst>
                  <a:ext uri="{FF2B5EF4-FFF2-40B4-BE49-F238E27FC236}">
                    <a16:creationId xmlns:a16="http://schemas.microsoft.com/office/drawing/2014/main" id="{2D9D2BC0-F00D-4508-B62B-4150C07B9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3982" y="2651374"/>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466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5" name="Freeform: Shape 1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8" name="Rectangle 1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1029ED-F895-41A2-98FC-0F4AC8C395E2}"/>
              </a:ext>
            </a:extLst>
          </p:cNvPr>
          <p:cNvSpPr>
            <a:spLocks noGrp="1"/>
          </p:cNvSpPr>
          <p:nvPr>
            <p:ph type="title"/>
          </p:nvPr>
        </p:nvSpPr>
        <p:spPr>
          <a:xfrm>
            <a:off x="1079510" y="4602162"/>
            <a:ext cx="4457690" cy="1720850"/>
          </a:xfrm>
        </p:spPr>
        <p:txBody>
          <a:bodyPr vert="horz" lIns="0" tIns="0" rIns="0" bIns="0" rtlCol="0" anchor="ctr" anchorCtr="0">
            <a:normAutofit/>
          </a:bodyPr>
          <a:lstStyle/>
          <a:p>
            <a:pPr algn="ctr"/>
            <a:r>
              <a:rPr lang="en-US" dirty="0"/>
              <a:t>Proof-of-CONCEPT: </a:t>
            </a:r>
            <a:br>
              <a:rPr lang="en-US" dirty="0"/>
            </a:br>
            <a:r>
              <a:rPr lang="en-US" dirty="0"/>
              <a:t>	current Look of our front end</a:t>
            </a:r>
            <a:endParaRPr lang="en-US"/>
          </a:p>
        </p:txBody>
      </p:sp>
      <p:pic>
        <p:nvPicPr>
          <p:cNvPr id="5" name="Content Placeholder 4" descr="Graphical user interface, text, website&#10;&#10;Description automatically generated">
            <a:extLst>
              <a:ext uri="{FF2B5EF4-FFF2-40B4-BE49-F238E27FC236}">
                <a16:creationId xmlns:a16="http://schemas.microsoft.com/office/drawing/2014/main" id="{3D74EAAF-CE49-4BCD-95A0-EDA22CC77C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3617" b="11815"/>
          <a:stretch/>
        </p:blipFill>
        <p:spPr>
          <a:xfrm>
            <a:off x="20" y="10"/>
            <a:ext cx="12191977" cy="4014777"/>
          </a:xfrm>
          <a:prstGeom prst="rect">
            <a:avLst/>
          </a:prstGeom>
        </p:spPr>
      </p:pic>
      <p:cxnSp>
        <p:nvCxnSpPr>
          <p:cNvPr id="20" name="Straight Connector 19">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496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website&#10;&#10;Description automatically generated">
            <a:extLst>
              <a:ext uri="{FF2B5EF4-FFF2-40B4-BE49-F238E27FC236}">
                <a16:creationId xmlns:a16="http://schemas.microsoft.com/office/drawing/2014/main" id="{CB4FA8BB-6CC5-4C38-B0FA-37EDE88FB4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96" r="6239"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779652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imeline&#10;&#10;Description automatically generated">
            <a:extLst>
              <a:ext uri="{FF2B5EF4-FFF2-40B4-BE49-F238E27FC236}">
                <a16:creationId xmlns:a16="http://schemas.microsoft.com/office/drawing/2014/main" id="{EC45C47B-5AD0-47F8-81F3-32D587874A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03" r="3931"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161311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30AFC2B1-3E16-43B4-B32C-A78DC0A4ED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094" r="2684"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683560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31610B53-8DC6-4B8F-9765-BB0B0168E2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998" r="2892"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525922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website&#10;&#10;Description automatically generated">
            <a:extLst>
              <a:ext uri="{FF2B5EF4-FFF2-40B4-BE49-F238E27FC236}">
                <a16:creationId xmlns:a16="http://schemas.microsoft.com/office/drawing/2014/main" id="{8ADF5D3F-5339-4EC9-A0BD-297E13E552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10" r="3067"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113002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website&#10;&#10;Description automatically generated">
            <a:extLst>
              <a:ext uri="{FF2B5EF4-FFF2-40B4-BE49-F238E27FC236}">
                <a16:creationId xmlns:a16="http://schemas.microsoft.com/office/drawing/2014/main" id="{20CB0A43-423F-4F5C-844F-D96999E9E9B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79" r="5311"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1611533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7EC6-61A4-4CA2-925A-D9C31421C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23765A4B-822F-4B2B-B76F-E9F4C80CB5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0" r="4335"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60500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7" name="Straight Connector 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8" name="Freeform: Shape 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2" name="Freeform: Shape 1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29" name="Rectangle 1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3B2E5-A6F2-4554-A2FC-45DC2A0309C8}"/>
              </a:ext>
            </a:extLst>
          </p:cNvPr>
          <p:cNvSpPr>
            <a:spLocks noGrp="1"/>
          </p:cNvSpPr>
          <p:nvPr>
            <p:ph type="title"/>
          </p:nvPr>
        </p:nvSpPr>
        <p:spPr>
          <a:xfrm>
            <a:off x="2197101" y="1089025"/>
            <a:ext cx="7797799" cy="1532951"/>
          </a:xfrm>
        </p:spPr>
        <p:txBody>
          <a:bodyPr vert="horz" lIns="0" tIns="0" rIns="0" bIns="0" rtlCol="0" anchor="b" anchorCtr="0">
            <a:normAutofit/>
          </a:bodyPr>
          <a:lstStyle/>
          <a:p>
            <a:pPr algn="ctr"/>
            <a:r>
              <a:rPr lang="en-US"/>
              <a:t>That’s it for now! </a:t>
            </a:r>
            <a:br>
              <a:rPr lang="en-US"/>
            </a:br>
            <a:r>
              <a:rPr lang="en-US"/>
              <a:t>More coming later on ^_^ !</a:t>
            </a:r>
          </a:p>
        </p:txBody>
      </p:sp>
      <p:grpSp>
        <p:nvGrpSpPr>
          <p:cNvPr id="17" name="Group 16">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18" name="Rectangle 17">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29" name="Freeform: Shape 28">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Freeform: Shape 29">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130" name="Group 22">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27" name="Freeform: Shape 26">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1" name="Straight Connector 27">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132" name="Freeform: Shape 24">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Connector 25">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46149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8B0F27-AEDC-45EC-A9CF-244FEF916E17}"/>
              </a:ext>
            </a:extLst>
          </p:cNvPr>
          <p:cNvSpPr>
            <a:spLocks noGrp="1"/>
          </p:cNvSpPr>
          <p:nvPr>
            <p:ph type="ctrTitle"/>
          </p:nvPr>
        </p:nvSpPr>
        <p:spPr>
          <a:xfrm>
            <a:off x="1085851" y="1089025"/>
            <a:ext cx="4451349" cy="1532951"/>
          </a:xfrm>
        </p:spPr>
        <p:txBody>
          <a:bodyPr>
            <a:normAutofit/>
          </a:bodyPr>
          <a:lstStyle/>
          <a:p>
            <a:r>
              <a:rPr lang="fr-FR"/>
              <a:t>rosaparks.app</a:t>
            </a:r>
          </a:p>
        </p:txBody>
      </p:sp>
      <p:sp>
        <p:nvSpPr>
          <p:cNvPr id="3" name="Subtitle 2">
            <a:extLst>
              <a:ext uri="{FF2B5EF4-FFF2-40B4-BE49-F238E27FC236}">
                <a16:creationId xmlns:a16="http://schemas.microsoft.com/office/drawing/2014/main" id="{CCD7D53D-B5DC-48FB-9550-FB436E2C7315}"/>
              </a:ext>
            </a:extLst>
          </p:cNvPr>
          <p:cNvSpPr>
            <a:spLocks noGrp="1"/>
          </p:cNvSpPr>
          <p:nvPr>
            <p:ph type="subTitle" idx="1"/>
          </p:nvPr>
        </p:nvSpPr>
        <p:spPr>
          <a:xfrm>
            <a:off x="1085850" y="4248000"/>
            <a:ext cx="4451349" cy="1520975"/>
          </a:xfrm>
        </p:spPr>
        <p:txBody>
          <a:bodyPr>
            <a:normAutofit/>
          </a:bodyPr>
          <a:lstStyle/>
          <a:p>
            <a:pPr>
              <a:lnSpc>
                <a:spcPct val="115000"/>
              </a:lnSpc>
            </a:pPr>
            <a:r>
              <a:rPr lang="en-US" sz="2000" b="1" dirty="0" err="1"/>
              <a:t>Rosaparks.app</a:t>
            </a:r>
            <a:r>
              <a:rPr lang="en-US" sz="2000" b="1" dirty="0"/>
              <a:t> </a:t>
            </a:r>
            <a:r>
              <a:rPr lang="en-US" sz="2000" dirty="0"/>
              <a:t>is an application that allows every individual to learn how to better behave in situations where people are victims of discrimination.</a:t>
            </a:r>
            <a:endParaRPr lang="fr-FR" sz="2000" dirty="0"/>
          </a:p>
        </p:txBody>
      </p:sp>
      <p:grpSp>
        <p:nvGrpSpPr>
          <p:cNvPr id="23" name="Group 22">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24" name="Rectangle 23">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35" name="Freeform: Shape 34">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Freeform: Shape 35">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Group 27">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29" name="Group 28">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33" name="Freeform: Shape 32">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4" name="Straight Connector 33">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31" name="Freeform: Shape 30">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2" name="Straight Connector 31">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15" name="Picture 3" descr="Röda kartnålar på en karta">
            <a:extLst>
              <a:ext uri="{FF2B5EF4-FFF2-40B4-BE49-F238E27FC236}">
                <a16:creationId xmlns:a16="http://schemas.microsoft.com/office/drawing/2014/main" id="{12C748B2-A914-275C-52E7-CAFED102F7D4}"/>
              </a:ext>
            </a:extLst>
          </p:cNvPr>
          <p:cNvPicPr>
            <a:picLocks noChangeAspect="1"/>
          </p:cNvPicPr>
          <p:nvPr/>
        </p:nvPicPr>
        <p:blipFill rotWithShape="1">
          <a:blip r:embed="rId2"/>
          <a:srcRect l="13657" r="21490"/>
          <a:stretch/>
        </p:blipFill>
        <p:spPr>
          <a:xfrm>
            <a:off x="6654800" y="540032"/>
            <a:ext cx="4996212" cy="5778000"/>
          </a:xfrm>
          <a:prstGeom prst="rect">
            <a:avLst/>
          </a:prstGeom>
        </p:spPr>
      </p:pic>
    </p:spTree>
    <p:extLst>
      <p:ext uri="{BB962C8B-B14F-4D97-AF65-F5344CB8AC3E}">
        <p14:creationId xmlns:p14="http://schemas.microsoft.com/office/powerpoint/2010/main" val="307744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7"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8"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9"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30"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BC7BB-5B38-4C82-8F2C-32B49D2E0174}"/>
              </a:ext>
            </a:extLst>
          </p:cNvPr>
          <p:cNvSpPr>
            <a:spLocks noGrp="1"/>
          </p:cNvSpPr>
          <p:nvPr>
            <p:ph type="title"/>
          </p:nvPr>
        </p:nvSpPr>
        <p:spPr>
          <a:xfrm>
            <a:off x="1085851" y="1089025"/>
            <a:ext cx="4451349" cy="1532951"/>
          </a:xfrm>
        </p:spPr>
        <p:txBody>
          <a:bodyPr vert="horz" lIns="0" tIns="0" rIns="0" bIns="0" rtlCol="0" anchor="b" anchorCtr="0">
            <a:normAutofit/>
          </a:bodyPr>
          <a:lstStyle/>
          <a:p>
            <a:pPr algn="ctr"/>
            <a:r>
              <a:rPr lang="en-US"/>
              <a:t>For who?</a:t>
            </a:r>
          </a:p>
        </p:txBody>
      </p:sp>
      <p:grpSp>
        <p:nvGrpSpPr>
          <p:cNvPr id="131" name="Group 18">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20" name="Rectangle 19">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20">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3" name="Group 22">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134" name="Freeform: Shape 30">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Freeform: Shape 31">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4" name="Group 23">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135" name="Group 24">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136" name="Freeform: Shape 28">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0" name="Straight Connector 29">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137" name="Freeform: Shape 26">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8" name="Straight Connector 27">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4" name="Rectangle 33">
            <a:extLst>
              <a:ext uri="{FF2B5EF4-FFF2-40B4-BE49-F238E27FC236}">
                <a16:creationId xmlns:a16="http://schemas.microsoft.com/office/drawing/2014/main" id="{8036B80B-269D-4F02-9EF9-A6A4E917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Graphic 5" descr="User">
            <a:extLst>
              <a:ext uri="{FF2B5EF4-FFF2-40B4-BE49-F238E27FC236}">
                <a16:creationId xmlns:a16="http://schemas.microsoft.com/office/drawing/2014/main" id="{1E23A86C-D0F4-52D2-043C-53CCF9F17A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8864" y="1202958"/>
            <a:ext cx="4452148" cy="4452148"/>
          </a:xfrm>
          <a:prstGeom prst="rect">
            <a:avLst/>
          </a:prstGeom>
        </p:spPr>
      </p:pic>
    </p:spTree>
    <p:extLst>
      <p:ext uri="{BB962C8B-B14F-4D97-AF65-F5344CB8AC3E}">
        <p14:creationId xmlns:p14="http://schemas.microsoft.com/office/powerpoint/2010/main" val="347234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132E0-2047-427C-B300-314E4ADD679E}"/>
              </a:ext>
            </a:extLst>
          </p:cNvPr>
          <p:cNvSpPr>
            <a:spLocks noGrp="1"/>
          </p:cNvSpPr>
          <p:nvPr>
            <p:ph type="title"/>
          </p:nvPr>
        </p:nvSpPr>
        <p:spPr>
          <a:xfrm>
            <a:off x="1080000" y="1011236"/>
            <a:ext cx="4426782" cy="2417763"/>
          </a:xfrm>
        </p:spPr>
        <p:txBody>
          <a:bodyPr anchor="t">
            <a:normAutofit/>
          </a:bodyPr>
          <a:lstStyle/>
          <a:p>
            <a:r>
              <a:rPr lang="fr-FR"/>
              <a:t>iNDIVIDUALS: Victims, Observers and bullies</a:t>
            </a:r>
            <a:endParaRPr lang="fr-FR" dirty="0"/>
          </a:p>
        </p:txBody>
      </p:sp>
      <p:grpSp>
        <p:nvGrpSpPr>
          <p:cNvPr id="25" name="Group 9">
            <a:extLst>
              <a:ext uri="{FF2B5EF4-FFF2-40B4-BE49-F238E27FC236}">
                <a16:creationId xmlns:a16="http://schemas.microsoft.com/office/drawing/2014/main" id="{A56BA46D-F038-4819-B996-BEDE44248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3176" y="3831217"/>
            <a:ext cx="1980565" cy="2208479"/>
            <a:chOff x="1103176" y="3831217"/>
            <a:chExt cx="1980565" cy="2208479"/>
          </a:xfrm>
        </p:grpSpPr>
        <p:sp>
          <p:nvSpPr>
            <p:cNvPr id="11" name="Freeform: Shape 10">
              <a:extLst>
                <a:ext uri="{FF2B5EF4-FFF2-40B4-BE49-F238E27FC236}">
                  <a16:creationId xmlns:a16="http://schemas.microsoft.com/office/drawing/2014/main" id="{C019C8D0-3720-4D8A-BCCB-DA91068B1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297758" y="4230168"/>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8C17AC2-A924-422A-AD03-911B80BEF0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1103176" y="3831217"/>
              <a:ext cx="1785983" cy="2208479"/>
              <a:chOff x="2725201" y="4453039"/>
              <a:chExt cx="1785983" cy="2208479"/>
            </a:xfrm>
          </p:grpSpPr>
          <p:cxnSp>
            <p:nvCxnSpPr>
              <p:cNvPr id="26" name="Straight Connector 12">
                <a:extLst>
                  <a:ext uri="{FF2B5EF4-FFF2-40B4-BE49-F238E27FC236}">
                    <a16:creationId xmlns:a16="http://schemas.microsoft.com/office/drawing/2014/main" id="{A793E9AE-C8D1-485F-AA4B-0B26A62CC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13">
                <a:extLst>
                  <a:ext uri="{FF2B5EF4-FFF2-40B4-BE49-F238E27FC236}">
                    <a16:creationId xmlns:a16="http://schemas.microsoft.com/office/drawing/2014/main" id="{56B6FF1F-1F9C-44F4-8C43-8F1C269F7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FEBAC472-1B2E-412E-BE4A-D5423B2BE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6" name="Rectangle 30">
                <a:extLst>
                  <a:ext uri="{FF2B5EF4-FFF2-40B4-BE49-F238E27FC236}">
                    <a16:creationId xmlns:a16="http://schemas.microsoft.com/office/drawing/2014/main" id="{BA77ECB2-C17A-4FC2-BBA8-9B201AA6A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0">
                <a:extLst>
                  <a:ext uri="{FF2B5EF4-FFF2-40B4-BE49-F238E27FC236}">
                    <a16:creationId xmlns:a16="http://schemas.microsoft.com/office/drawing/2014/main" id="{6E52EEA2-6D0E-43D0-9C49-EF0EC20DE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ontent Placeholder 2">
            <a:extLst>
              <a:ext uri="{FF2B5EF4-FFF2-40B4-BE49-F238E27FC236}">
                <a16:creationId xmlns:a16="http://schemas.microsoft.com/office/drawing/2014/main" id="{FF7DC8B9-E8C7-424A-87DF-2CD3E0404A23}"/>
              </a:ext>
            </a:extLst>
          </p:cNvPr>
          <p:cNvSpPr>
            <a:spLocks noGrp="1"/>
          </p:cNvSpPr>
          <p:nvPr>
            <p:ph idx="1"/>
          </p:nvPr>
        </p:nvSpPr>
        <p:spPr>
          <a:xfrm>
            <a:off x="4832418" y="345040"/>
            <a:ext cx="7045054" cy="6182220"/>
          </a:xfrm>
        </p:spPr>
        <p:txBody>
          <a:bodyPr>
            <a:normAutofit lnSpcReduction="10000"/>
          </a:bodyPr>
          <a:lstStyle/>
          <a:p>
            <a:pPr marL="0" indent="0">
              <a:lnSpc>
                <a:spcPct val="115000"/>
              </a:lnSpc>
              <a:buNone/>
            </a:pPr>
            <a:r>
              <a:rPr lang="fr-FR" sz="1900" dirty="0" err="1"/>
              <a:t>We</a:t>
            </a:r>
            <a:r>
              <a:rPr lang="fr-FR" sz="1900" dirty="0"/>
              <a:t> </a:t>
            </a:r>
            <a:r>
              <a:rPr lang="fr-FR" sz="1900" dirty="0" err="1"/>
              <a:t>teach</a:t>
            </a:r>
            <a:r>
              <a:rPr lang="fr-FR" sz="1900" dirty="0"/>
              <a:t> </a:t>
            </a:r>
            <a:r>
              <a:rPr lang="fr-FR" sz="1900" dirty="0" err="1"/>
              <a:t>individuals</a:t>
            </a:r>
            <a:r>
              <a:rPr lang="fr-FR" sz="1900" dirty="0"/>
              <a:t>:</a:t>
            </a:r>
          </a:p>
          <a:p>
            <a:pPr marL="702900" lvl="1" indent="-342900">
              <a:lnSpc>
                <a:spcPct val="115000"/>
              </a:lnSpc>
              <a:buFont typeface="Arial" panose="020B0604020202020204" pitchFamily="34" charset="0"/>
              <a:buChar char="•"/>
            </a:pPr>
            <a:r>
              <a:rPr lang="fr-FR" sz="1900" b="1" i="0" dirty="0" err="1">
                <a:solidFill>
                  <a:srgbClr val="FFFF00">
                    <a:alpha val="70000"/>
                  </a:srgbClr>
                </a:solidFill>
              </a:rPr>
              <a:t>Victims</a:t>
            </a:r>
            <a:r>
              <a:rPr lang="fr-FR" sz="1900" i="0" dirty="0"/>
              <a:t> </a:t>
            </a:r>
            <a:r>
              <a:rPr lang="fr-FR" sz="1900" i="0" dirty="0" err="1"/>
              <a:t>need</a:t>
            </a:r>
            <a:r>
              <a:rPr lang="fr-FR" sz="1900" i="0" dirty="0"/>
              <a:t> to </a:t>
            </a:r>
            <a:r>
              <a:rPr lang="fr-FR" sz="1900" i="0" dirty="0" err="1"/>
              <a:t>learn</a:t>
            </a:r>
            <a:r>
              <a:rPr lang="fr-FR" sz="1900" i="0" dirty="0"/>
              <a:t> </a:t>
            </a:r>
            <a:r>
              <a:rPr lang="fr-FR" sz="1900" i="0" u="sng" dirty="0">
                <a:solidFill>
                  <a:srgbClr val="FFFF00">
                    <a:alpha val="70000"/>
                  </a:srgbClr>
                </a:solidFill>
              </a:rPr>
              <a:t>how to </a:t>
            </a:r>
            <a:r>
              <a:rPr lang="fr-FR" sz="1900" i="0" u="sng" dirty="0" err="1">
                <a:solidFill>
                  <a:srgbClr val="FFFF00">
                    <a:alpha val="70000"/>
                  </a:srgbClr>
                </a:solidFill>
              </a:rPr>
              <a:t>behave</a:t>
            </a:r>
            <a:r>
              <a:rPr lang="fr-FR" sz="1900" i="0" u="sng" dirty="0">
                <a:solidFill>
                  <a:srgbClr val="FFFF00">
                    <a:alpha val="70000"/>
                  </a:srgbClr>
                </a:solidFill>
              </a:rPr>
              <a:t> </a:t>
            </a:r>
            <a:r>
              <a:rPr lang="fr-FR" sz="1900" i="0" u="sng" dirty="0" err="1">
                <a:solidFill>
                  <a:srgbClr val="FFFF00">
                    <a:alpha val="70000"/>
                  </a:srgbClr>
                </a:solidFill>
              </a:rPr>
              <a:t>appropriately</a:t>
            </a:r>
            <a:r>
              <a:rPr lang="fr-FR" sz="1900" i="0" u="sng" dirty="0">
                <a:solidFill>
                  <a:srgbClr val="FFFF00">
                    <a:alpha val="70000"/>
                  </a:srgbClr>
                </a:solidFill>
              </a:rPr>
              <a:t> </a:t>
            </a:r>
            <a:r>
              <a:rPr lang="fr-FR" sz="1900" i="0" dirty="0" err="1"/>
              <a:t>when</a:t>
            </a:r>
            <a:r>
              <a:rPr lang="fr-FR" sz="1900" i="0" dirty="0"/>
              <a:t> </a:t>
            </a:r>
            <a:r>
              <a:rPr lang="fr-FR" sz="1900" i="0" dirty="0" err="1"/>
              <a:t>being</a:t>
            </a:r>
            <a:r>
              <a:rPr lang="fr-FR" sz="1900" i="0" dirty="0"/>
              <a:t> </a:t>
            </a:r>
            <a:r>
              <a:rPr lang="fr-FR" sz="1900" i="0" dirty="0" err="1"/>
              <a:t>discriminated</a:t>
            </a:r>
            <a:r>
              <a:rPr lang="fr-FR" sz="1900" i="0" dirty="0"/>
              <a:t>. </a:t>
            </a:r>
            <a:r>
              <a:rPr lang="fr-FR" sz="1900" i="0" dirty="0" err="1"/>
              <a:t>They</a:t>
            </a:r>
            <a:r>
              <a:rPr lang="fr-FR" sz="1900" i="0" dirty="0"/>
              <a:t> </a:t>
            </a:r>
            <a:r>
              <a:rPr lang="fr-FR" sz="1900" i="0" dirty="0" err="1"/>
              <a:t>also</a:t>
            </a:r>
            <a:r>
              <a:rPr lang="fr-FR" sz="1900" i="0" dirty="0"/>
              <a:t> </a:t>
            </a:r>
            <a:r>
              <a:rPr lang="fr-FR" sz="1900" i="0" dirty="0" err="1"/>
              <a:t>need</a:t>
            </a:r>
            <a:r>
              <a:rPr lang="fr-FR" sz="1900" i="0" dirty="0"/>
              <a:t> a </a:t>
            </a:r>
            <a:r>
              <a:rPr lang="fr-FR" sz="1900" b="1" i="0" u="sng" dirty="0" err="1">
                <a:solidFill>
                  <a:srgbClr val="FFFF00">
                    <a:alpha val="70000"/>
                  </a:srgbClr>
                </a:solidFill>
              </a:rPr>
              <a:t>safespace</a:t>
            </a:r>
            <a:r>
              <a:rPr lang="fr-FR" sz="1900" i="0" dirty="0"/>
              <a:t> in </a:t>
            </a:r>
            <a:r>
              <a:rPr lang="fr-FR" sz="1900" i="0" dirty="0" err="1"/>
              <a:t>which</a:t>
            </a:r>
            <a:r>
              <a:rPr lang="fr-FR" sz="1900" i="0" dirty="0"/>
              <a:t> </a:t>
            </a:r>
            <a:r>
              <a:rPr lang="fr-FR" sz="1900" i="0" dirty="0" err="1"/>
              <a:t>they</a:t>
            </a:r>
            <a:r>
              <a:rPr lang="fr-FR" sz="1900" i="0" dirty="0"/>
              <a:t> can talk </a:t>
            </a:r>
            <a:r>
              <a:rPr lang="fr-FR" sz="1900" i="0" u="sng" dirty="0" err="1">
                <a:solidFill>
                  <a:srgbClr val="FFFF00">
                    <a:alpha val="70000"/>
                  </a:srgbClr>
                </a:solidFill>
              </a:rPr>
              <a:t>freely</a:t>
            </a:r>
            <a:r>
              <a:rPr lang="fr-FR" sz="1900" i="0" dirty="0"/>
              <a:t> </a:t>
            </a:r>
            <a:r>
              <a:rPr lang="fr-FR" sz="1900" i="0" dirty="0" err="1"/>
              <a:t>with</a:t>
            </a:r>
            <a:r>
              <a:rPr lang="fr-FR" sz="1900" i="0" dirty="0"/>
              <a:t> </a:t>
            </a:r>
            <a:r>
              <a:rPr lang="fr-FR" sz="1900" i="0" u="sng" dirty="0">
                <a:solidFill>
                  <a:srgbClr val="FFFF00">
                    <a:alpha val="70000"/>
                  </a:srgbClr>
                </a:solidFill>
              </a:rPr>
              <a:t>people</a:t>
            </a:r>
            <a:r>
              <a:rPr lang="fr-FR" sz="1900" i="0" dirty="0"/>
              <a:t> </a:t>
            </a:r>
            <a:r>
              <a:rPr lang="fr-FR" sz="1900" i="0" dirty="0" err="1"/>
              <a:t>who</a:t>
            </a:r>
            <a:r>
              <a:rPr lang="fr-FR" sz="1900" i="0" dirty="0"/>
              <a:t> </a:t>
            </a:r>
            <a:r>
              <a:rPr lang="fr-FR" sz="1900" i="0" dirty="0" err="1"/>
              <a:t>understand</a:t>
            </a:r>
            <a:r>
              <a:rPr lang="fr-FR" sz="1900" i="0" dirty="0"/>
              <a:t> </a:t>
            </a:r>
            <a:r>
              <a:rPr lang="fr-FR" sz="1900" i="0" dirty="0" err="1"/>
              <a:t>them</a:t>
            </a:r>
            <a:r>
              <a:rPr lang="fr-FR" sz="1900" i="0" dirty="0"/>
              <a:t>.</a:t>
            </a:r>
          </a:p>
          <a:p>
            <a:pPr marL="702900" lvl="1" indent="-342900">
              <a:lnSpc>
                <a:spcPct val="115000"/>
              </a:lnSpc>
              <a:buFont typeface="Arial" panose="020B0604020202020204" pitchFamily="34" charset="0"/>
              <a:buChar char="•"/>
            </a:pPr>
            <a:r>
              <a:rPr lang="fr-FR" sz="1900" b="1" i="0" dirty="0" err="1">
                <a:solidFill>
                  <a:srgbClr val="FFFF00">
                    <a:alpha val="70000"/>
                  </a:srgbClr>
                </a:solidFill>
              </a:rPr>
              <a:t>Observers</a:t>
            </a:r>
            <a:r>
              <a:rPr lang="fr-FR" sz="1900" i="0" dirty="0"/>
              <a:t> </a:t>
            </a:r>
            <a:r>
              <a:rPr lang="fr-FR" sz="1900" i="0" dirty="0" err="1"/>
              <a:t>need</a:t>
            </a:r>
            <a:r>
              <a:rPr lang="fr-FR" sz="1900" i="0" dirty="0"/>
              <a:t> to </a:t>
            </a:r>
            <a:r>
              <a:rPr lang="fr-FR" sz="1900" i="0" dirty="0" err="1"/>
              <a:t>learn</a:t>
            </a:r>
            <a:r>
              <a:rPr lang="fr-FR" sz="1900" i="0" dirty="0"/>
              <a:t> </a:t>
            </a:r>
            <a:r>
              <a:rPr lang="fr-FR" sz="1900" i="0" u="sng" dirty="0">
                <a:solidFill>
                  <a:srgbClr val="FFFF00">
                    <a:alpha val="70000"/>
                  </a:srgbClr>
                </a:solidFill>
              </a:rPr>
              <a:t>how to </a:t>
            </a:r>
            <a:r>
              <a:rPr lang="fr-FR" sz="1900" i="0" u="sng" dirty="0" err="1">
                <a:solidFill>
                  <a:srgbClr val="FFFF00">
                    <a:alpha val="70000"/>
                  </a:srgbClr>
                </a:solidFill>
              </a:rPr>
              <a:t>be</a:t>
            </a:r>
            <a:r>
              <a:rPr lang="fr-FR" sz="1900" i="0" u="sng" dirty="0">
                <a:solidFill>
                  <a:srgbClr val="FFFF00">
                    <a:alpha val="70000"/>
                  </a:srgbClr>
                </a:solidFill>
              </a:rPr>
              <a:t> proactive </a:t>
            </a:r>
            <a:r>
              <a:rPr lang="fr-FR" sz="1900" i="0" dirty="0" err="1"/>
              <a:t>when</a:t>
            </a:r>
            <a:r>
              <a:rPr lang="fr-FR" sz="1900" i="0" dirty="0"/>
              <a:t> </a:t>
            </a:r>
            <a:r>
              <a:rPr lang="fr-FR" sz="1900" i="0" dirty="0" err="1"/>
              <a:t>they</a:t>
            </a:r>
            <a:r>
              <a:rPr lang="fr-FR" sz="1900" i="0" dirty="0"/>
              <a:t> </a:t>
            </a:r>
            <a:r>
              <a:rPr lang="fr-FR" sz="1900" i="0" dirty="0" err="1"/>
              <a:t>witness</a:t>
            </a:r>
            <a:r>
              <a:rPr lang="fr-FR" sz="1900" i="0" dirty="0"/>
              <a:t> discrimination.</a:t>
            </a:r>
          </a:p>
          <a:p>
            <a:pPr marL="702900" lvl="1" indent="-342900">
              <a:lnSpc>
                <a:spcPct val="115000"/>
              </a:lnSpc>
              <a:buFont typeface="Arial" panose="020B0604020202020204" pitchFamily="34" charset="0"/>
              <a:buChar char="•"/>
            </a:pPr>
            <a:r>
              <a:rPr lang="fr-FR" sz="1900" b="1" i="0" dirty="0" err="1">
                <a:solidFill>
                  <a:srgbClr val="FFFF00">
                    <a:alpha val="70000"/>
                  </a:srgbClr>
                </a:solidFill>
              </a:rPr>
              <a:t>Bullies</a:t>
            </a:r>
            <a:r>
              <a:rPr lang="fr-FR" sz="1900" i="0" dirty="0"/>
              <a:t> </a:t>
            </a:r>
            <a:r>
              <a:rPr lang="fr-FR" sz="1900" i="0" dirty="0" err="1"/>
              <a:t>need</a:t>
            </a:r>
            <a:r>
              <a:rPr lang="fr-FR" sz="1900" i="0" dirty="0"/>
              <a:t> to </a:t>
            </a:r>
            <a:r>
              <a:rPr lang="fr-FR" sz="1900" i="0" dirty="0" err="1"/>
              <a:t>understand</a:t>
            </a:r>
            <a:r>
              <a:rPr lang="fr-FR" sz="1900" i="0" dirty="0"/>
              <a:t> </a:t>
            </a:r>
            <a:r>
              <a:rPr lang="fr-FR" sz="1900" i="0" u="sng" dirty="0">
                <a:solidFill>
                  <a:srgbClr val="FFFF00">
                    <a:alpha val="70000"/>
                  </a:srgbClr>
                </a:solidFill>
              </a:rPr>
              <a:t>the impact of </a:t>
            </a:r>
            <a:r>
              <a:rPr lang="fr-FR" sz="1900" i="0" u="sng" dirty="0" err="1">
                <a:solidFill>
                  <a:srgbClr val="FFFF00">
                    <a:alpha val="70000"/>
                  </a:srgbClr>
                </a:solidFill>
              </a:rPr>
              <a:t>their</a:t>
            </a:r>
            <a:r>
              <a:rPr lang="fr-FR" sz="1900" i="0" u="sng" dirty="0">
                <a:solidFill>
                  <a:srgbClr val="FFFF00">
                    <a:alpha val="70000"/>
                  </a:srgbClr>
                </a:solidFill>
              </a:rPr>
              <a:t> </a:t>
            </a:r>
            <a:r>
              <a:rPr lang="fr-FR" sz="1900" i="0" u="sng" dirty="0" err="1">
                <a:solidFill>
                  <a:srgbClr val="FFFF00">
                    <a:alpha val="70000"/>
                  </a:srgbClr>
                </a:solidFill>
              </a:rPr>
              <a:t>wrongdoings</a:t>
            </a:r>
            <a:r>
              <a:rPr lang="fr-FR" sz="1900" i="0" dirty="0"/>
              <a:t>.</a:t>
            </a:r>
          </a:p>
          <a:p>
            <a:pPr lvl="1">
              <a:lnSpc>
                <a:spcPct val="115000"/>
              </a:lnSpc>
            </a:pPr>
            <a:endParaRPr lang="fr-FR" sz="1900" dirty="0"/>
          </a:p>
          <a:p>
            <a:pPr lvl="1">
              <a:lnSpc>
                <a:spcPct val="115000"/>
              </a:lnSpc>
            </a:pPr>
            <a:r>
              <a:rPr lang="fr-FR" sz="1900" dirty="0" err="1"/>
              <a:t>Please</a:t>
            </a:r>
            <a:r>
              <a:rPr lang="fr-FR" sz="1900" dirty="0"/>
              <a:t> note </a:t>
            </a:r>
            <a:r>
              <a:rPr lang="fr-FR" sz="1900" dirty="0" err="1"/>
              <a:t>that</a:t>
            </a:r>
            <a:r>
              <a:rPr lang="fr-FR" sz="1900" dirty="0"/>
              <a:t> in </a:t>
            </a:r>
            <a:r>
              <a:rPr lang="fr-FR" sz="1900" dirty="0" err="1"/>
              <a:t>our</a:t>
            </a:r>
            <a:r>
              <a:rPr lang="fr-FR" sz="1900" dirty="0"/>
              <a:t> communications </a:t>
            </a:r>
            <a:r>
              <a:rPr lang="fr-FR" sz="1900" dirty="0" err="1"/>
              <a:t>we</a:t>
            </a:r>
            <a:r>
              <a:rPr lang="fr-FR" sz="1900" dirty="0"/>
              <a:t> </a:t>
            </a:r>
            <a:r>
              <a:rPr lang="fr-FR" sz="1900" dirty="0" err="1"/>
              <a:t>will</a:t>
            </a:r>
            <a:r>
              <a:rPr lang="fr-FR" sz="1900" dirty="0"/>
              <a:t> </a:t>
            </a:r>
            <a:r>
              <a:rPr lang="fr-FR" sz="1900" dirty="0" err="1"/>
              <a:t>never</a:t>
            </a:r>
            <a:r>
              <a:rPr lang="fr-FR" sz="1900" dirty="0"/>
              <a:t> call </a:t>
            </a:r>
            <a:r>
              <a:rPr lang="fr-FR" sz="1900" dirty="0" err="1"/>
              <a:t>victims</a:t>
            </a:r>
            <a:r>
              <a:rPr lang="fr-FR" sz="1900" dirty="0"/>
              <a:t> « </a:t>
            </a:r>
            <a:r>
              <a:rPr lang="fr-FR" sz="1900" dirty="0" err="1"/>
              <a:t>victims</a:t>
            </a:r>
            <a:r>
              <a:rPr lang="fr-FR" sz="1900" dirty="0"/>
              <a:t> » </a:t>
            </a:r>
            <a:r>
              <a:rPr lang="fr-FR" sz="1900" dirty="0" err="1"/>
              <a:t>because</a:t>
            </a:r>
            <a:r>
              <a:rPr lang="fr-FR" sz="1900" dirty="0"/>
              <a:t> of the </a:t>
            </a:r>
            <a:r>
              <a:rPr lang="fr-FR" sz="1900" dirty="0" err="1"/>
              <a:t>negative</a:t>
            </a:r>
            <a:r>
              <a:rPr lang="fr-FR" sz="1900" dirty="0"/>
              <a:t> connotations </a:t>
            </a:r>
            <a:r>
              <a:rPr lang="fr-FR" sz="1900" dirty="0" err="1"/>
              <a:t>that</a:t>
            </a:r>
            <a:r>
              <a:rPr lang="fr-FR" sz="1900" dirty="0"/>
              <a:t> </a:t>
            </a:r>
            <a:r>
              <a:rPr lang="fr-FR" sz="1900" dirty="0" err="1"/>
              <a:t>may</a:t>
            </a:r>
            <a:r>
              <a:rPr lang="fr-FR" sz="1900" dirty="0"/>
              <a:t> </a:t>
            </a:r>
            <a:r>
              <a:rPr lang="fr-FR" sz="1900" dirty="0" err="1"/>
              <a:t>be</a:t>
            </a:r>
            <a:r>
              <a:rPr lang="fr-FR" sz="1900" dirty="0"/>
              <a:t> </a:t>
            </a:r>
            <a:r>
              <a:rPr lang="fr-FR" sz="1900" dirty="0" err="1"/>
              <a:t>associated</a:t>
            </a:r>
            <a:r>
              <a:rPr lang="fr-FR" sz="1900" dirty="0"/>
              <a:t> to the </a:t>
            </a:r>
            <a:r>
              <a:rPr lang="fr-FR" sz="1900" dirty="0" err="1"/>
              <a:t>word</a:t>
            </a:r>
            <a:r>
              <a:rPr lang="fr-FR" sz="1900" dirty="0"/>
              <a:t>.  </a:t>
            </a:r>
            <a:r>
              <a:rPr lang="fr-FR" sz="1900" dirty="0" err="1"/>
              <a:t>We</a:t>
            </a:r>
            <a:r>
              <a:rPr lang="fr-FR" sz="1900" dirty="0"/>
              <a:t> </a:t>
            </a:r>
            <a:r>
              <a:rPr lang="fr-FR" sz="1900" dirty="0" err="1"/>
              <a:t>will</a:t>
            </a:r>
            <a:r>
              <a:rPr lang="fr-FR" sz="1900" dirty="0"/>
              <a:t> </a:t>
            </a:r>
            <a:r>
              <a:rPr lang="fr-FR" sz="1900" dirty="0" err="1"/>
              <a:t>prefer</a:t>
            </a:r>
            <a:r>
              <a:rPr lang="fr-FR" sz="1900" dirty="0"/>
              <a:t> the </a:t>
            </a:r>
            <a:r>
              <a:rPr lang="fr-FR" sz="1900" dirty="0" err="1"/>
              <a:t>term</a:t>
            </a:r>
            <a:r>
              <a:rPr lang="fr-FR" sz="1900" dirty="0"/>
              <a:t> « </a:t>
            </a:r>
            <a:r>
              <a:rPr lang="fr-FR" sz="1900" b="1" dirty="0" err="1">
                <a:solidFill>
                  <a:srgbClr val="FFFF00">
                    <a:alpha val="70000"/>
                  </a:srgbClr>
                </a:solidFill>
              </a:rPr>
              <a:t>wronged</a:t>
            </a:r>
            <a:r>
              <a:rPr lang="fr-FR" sz="1900" dirty="0"/>
              <a:t> ».</a:t>
            </a:r>
          </a:p>
          <a:p>
            <a:pPr lvl="1">
              <a:lnSpc>
                <a:spcPct val="115000"/>
              </a:lnSpc>
            </a:pPr>
            <a:endParaRPr lang="fr-FR" sz="1900" dirty="0"/>
          </a:p>
          <a:p>
            <a:pPr lvl="1">
              <a:lnSpc>
                <a:spcPct val="115000"/>
              </a:lnSpc>
            </a:pPr>
            <a:r>
              <a:rPr lang="fr-FR" sz="1900" dirty="0" err="1"/>
              <a:t>Likewise</a:t>
            </a:r>
            <a:r>
              <a:rPr lang="fr-FR" sz="1900" dirty="0"/>
              <a:t>, </a:t>
            </a:r>
            <a:r>
              <a:rPr lang="fr-FR" sz="1900" dirty="0" err="1"/>
              <a:t>calling</a:t>
            </a:r>
            <a:r>
              <a:rPr lang="fr-FR" sz="1900" dirty="0"/>
              <a:t> people « </a:t>
            </a:r>
            <a:r>
              <a:rPr lang="fr-FR" sz="1900" dirty="0" err="1"/>
              <a:t>bullies</a:t>
            </a:r>
            <a:r>
              <a:rPr lang="fr-FR" sz="1900" dirty="0"/>
              <a:t> » </a:t>
            </a:r>
            <a:r>
              <a:rPr lang="fr-FR" sz="1900" dirty="0" err="1"/>
              <a:t>only</a:t>
            </a:r>
            <a:r>
              <a:rPr lang="fr-FR" sz="1900" dirty="0"/>
              <a:t> </a:t>
            </a:r>
            <a:r>
              <a:rPr lang="fr-FR" sz="1900" dirty="0" err="1"/>
              <a:t>gets</a:t>
            </a:r>
            <a:r>
              <a:rPr lang="fr-FR" sz="1900" dirty="0"/>
              <a:t> in the </a:t>
            </a:r>
            <a:r>
              <a:rPr lang="fr-FR" sz="1900" dirty="0" err="1"/>
              <a:t>path</a:t>
            </a:r>
            <a:r>
              <a:rPr lang="fr-FR" sz="1900" dirty="0"/>
              <a:t> of </a:t>
            </a:r>
            <a:r>
              <a:rPr lang="fr-FR" sz="1900" dirty="0" err="1"/>
              <a:t>their</a:t>
            </a:r>
            <a:r>
              <a:rPr lang="fr-FR" sz="1900" dirty="0"/>
              <a:t> </a:t>
            </a:r>
            <a:r>
              <a:rPr lang="fr-FR" sz="1900" dirty="0" err="1"/>
              <a:t>learning</a:t>
            </a:r>
            <a:r>
              <a:rPr lang="fr-FR" sz="1900" dirty="0"/>
              <a:t>, as </a:t>
            </a:r>
            <a:r>
              <a:rPr lang="fr-FR" sz="1900" dirty="0" err="1"/>
              <a:t>it</a:t>
            </a:r>
            <a:r>
              <a:rPr lang="fr-FR" sz="1900" dirty="0"/>
              <a:t> </a:t>
            </a:r>
            <a:r>
              <a:rPr lang="fr-FR" sz="1900" dirty="0" err="1"/>
              <a:t>may</a:t>
            </a:r>
            <a:r>
              <a:rPr lang="fr-FR" sz="1900" dirty="0"/>
              <a:t> </a:t>
            </a:r>
            <a:r>
              <a:rPr lang="fr-FR" sz="1900" dirty="0" err="1"/>
              <a:t>make</a:t>
            </a:r>
            <a:r>
              <a:rPr lang="fr-FR" sz="1900" dirty="0"/>
              <a:t> </a:t>
            </a:r>
            <a:r>
              <a:rPr lang="fr-FR" sz="1900" dirty="0" err="1"/>
              <a:t>them</a:t>
            </a:r>
            <a:r>
              <a:rPr lang="fr-FR" sz="1900" dirty="0"/>
              <a:t> reluctant to </a:t>
            </a:r>
            <a:r>
              <a:rPr lang="fr-FR" sz="1900" dirty="0" err="1"/>
              <a:t>learning</a:t>
            </a:r>
            <a:r>
              <a:rPr lang="fr-FR" sz="1900" dirty="0"/>
              <a:t>. </a:t>
            </a:r>
            <a:r>
              <a:rPr lang="fr-FR" sz="1900" dirty="0" err="1"/>
              <a:t>We</a:t>
            </a:r>
            <a:r>
              <a:rPr lang="fr-FR" sz="1900" dirty="0"/>
              <a:t> </a:t>
            </a:r>
            <a:r>
              <a:rPr lang="fr-FR" sz="1900" dirty="0" err="1"/>
              <a:t>will</a:t>
            </a:r>
            <a:r>
              <a:rPr lang="fr-FR" sz="1900" dirty="0"/>
              <a:t> </a:t>
            </a:r>
            <a:r>
              <a:rPr lang="fr-FR" sz="1900" dirty="0" err="1"/>
              <a:t>then</a:t>
            </a:r>
            <a:r>
              <a:rPr lang="fr-FR" sz="1900" dirty="0"/>
              <a:t> assume the best and </a:t>
            </a:r>
            <a:r>
              <a:rPr lang="fr-FR" sz="1900" dirty="0" err="1"/>
              <a:t>consider</a:t>
            </a:r>
            <a:r>
              <a:rPr lang="fr-FR" sz="1900" dirty="0"/>
              <a:t> </a:t>
            </a:r>
            <a:r>
              <a:rPr lang="fr-FR" sz="1900" dirty="0" err="1"/>
              <a:t>that</a:t>
            </a:r>
            <a:r>
              <a:rPr lang="fr-FR" sz="1900" dirty="0"/>
              <a:t> </a:t>
            </a:r>
            <a:r>
              <a:rPr lang="fr-FR" sz="1900" dirty="0" err="1"/>
              <a:t>they</a:t>
            </a:r>
            <a:r>
              <a:rPr lang="fr-FR" sz="1900" dirty="0"/>
              <a:t> are not </a:t>
            </a:r>
            <a:r>
              <a:rPr lang="fr-FR" sz="1900" dirty="0" err="1"/>
              <a:t>bullies</a:t>
            </a:r>
            <a:r>
              <a:rPr lang="fr-FR" sz="1900" dirty="0"/>
              <a:t>, </a:t>
            </a:r>
            <a:r>
              <a:rPr lang="fr-FR" sz="1900" dirty="0" err="1"/>
              <a:t>they</a:t>
            </a:r>
            <a:r>
              <a:rPr lang="fr-FR" sz="1900" dirty="0"/>
              <a:t> are </a:t>
            </a:r>
            <a:r>
              <a:rPr lang="fr-FR" sz="1900" dirty="0" err="1"/>
              <a:t>just</a:t>
            </a:r>
            <a:r>
              <a:rPr lang="fr-FR" sz="1900" dirty="0"/>
              <a:t> « </a:t>
            </a:r>
            <a:r>
              <a:rPr lang="fr-FR" sz="1900" b="1" dirty="0" err="1">
                <a:solidFill>
                  <a:srgbClr val="FFFF00">
                    <a:alpha val="70000"/>
                  </a:srgbClr>
                </a:solidFill>
              </a:rPr>
              <a:t>uninformed</a:t>
            </a:r>
            <a:r>
              <a:rPr lang="fr-FR" sz="1900" dirty="0"/>
              <a:t> ».</a:t>
            </a:r>
          </a:p>
          <a:p>
            <a:pPr lvl="1">
              <a:lnSpc>
                <a:spcPct val="115000"/>
              </a:lnSpc>
            </a:pPr>
            <a:endParaRPr lang="fr-FR" sz="1900" dirty="0"/>
          </a:p>
          <a:p>
            <a:pPr marL="0" indent="0">
              <a:lnSpc>
                <a:spcPct val="115000"/>
              </a:lnSpc>
              <a:buNone/>
            </a:pPr>
            <a:endParaRPr lang="fr-FR" sz="1400" dirty="0"/>
          </a:p>
        </p:txBody>
      </p:sp>
    </p:spTree>
    <p:extLst>
      <p:ext uri="{BB962C8B-B14F-4D97-AF65-F5344CB8AC3E}">
        <p14:creationId xmlns:p14="http://schemas.microsoft.com/office/powerpoint/2010/main" val="129067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ADD72DC-CC5F-44D6-97D3-79407D4FF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1058433"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B083E179-CF1F-4694-AEAB-6931C9B3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388193"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E6257A7-D071-42C9-8560-75A6EAE27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854399" y="71786"/>
            <a:ext cx="2287608" cy="3673900"/>
            <a:chOff x="-6080955" y="3437416"/>
            <a:chExt cx="2287608" cy="3673900"/>
          </a:xfrm>
        </p:grpSpPr>
        <p:cxnSp>
          <p:nvCxnSpPr>
            <p:cNvPr id="15" name="Straight Connector 14">
              <a:extLst>
                <a:ext uri="{FF2B5EF4-FFF2-40B4-BE49-F238E27FC236}">
                  <a16:creationId xmlns:a16="http://schemas.microsoft.com/office/drawing/2014/main" id="{52115B20-516B-48FE-ABF8-0300640B5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572F2AC0-C134-4522-9F34-10107EC5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0EA2E5B3-77CC-4AA0-A77A-5D95FCDD5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2005C810-6BE0-4E85-BA3D-785C45D9B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D4ECB930-9F06-48DB-86D3-75A7E6A2C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C9116707-08B8-43A2-8DCB-845D77ABA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2E7DC9CC-81EB-48D8-AC44-C99F47742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23E2C41B-8946-4545-9CF1-997818234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4" name="Freeform: Shape 23">
            <a:extLst>
              <a:ext uri="{FF2B5EF4-FFF2-40B4-BE49-F238E27FC236}">
                <a16:creationId xmlns:a16="http://schemas.microsoft.com/office/drawing/2014/main" id="{8AD7D35B-560E-435E-B0FD-0F84A2E6C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V="1">
            <a:off x="8942212"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26" name="Group 25">
            <a:extLst>
              <a:ext uri="{FF2B5EF4-FFF2-40B4-BE49-F238E27FC236}">
                <a16:creationId xmlns:a16="http://schemas.microsoft.com/office/drawing/2014/main" id="{AC46C823-4AEE-4D15-A7B7-556599F864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521489" y="5639014"/>
            <a:ext cx="865742" cy="628383"/>
            <a:chOff x="558167" y="958515"/>
            <a:chExt cx="865742" cy="628383"/>
          </a:xfrm>
          <a:solidFill>
            <a:schemeClr val="accent3"/>
          </a:solidFill>
        </p:grpSpPr>
        <p:sp>
          <p:nvSpPr>
            <p:cNvPr id="27" name="Freeform: Shape 26">
              <a:extLst>
                <a:ext uri="{FF2B5EF4-FFF2-40B4-BE49-F238E27FC236}">
                  <a16:creationId xmlns:a16="http://schemas.microsoft.com/office/drawing/2014/main" id="{7FE368E1-8B21-487B-879D-A96309199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58A31684-3F27-4828-8633-A1624B02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0" name="Group 29">
            <a:extLst>
              <a:ext uri="{FF2B5EF4-FFF2-40B4-BE49-F238E27FC236}">
                <a16:creationId xmlns:a16="http://schemas.microsoft.com/office/drawing/2014/main" id="{766CF5CA-BCE0-446B-990C-62FB772ABE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486523" y="3291143"/>
            <a:ext cx="1785983" cy="2208479"/>
            <a:chOff x="2725201" y="4453039"/>
            <a:chExt cx="1785983" cy="2208479"/>
          </a:xfrm>
        </p:grpSpPr>
        <p:cxnSp>
          <p:nvCxnSpPr>
            <p:cNvPr id="31" name="Straight Connector 30">
              <a:extLst>
                <a:ext uri="{FF2B5EF4-FFF2-40B4-BE49-F238E27FC236}">
                  <a16:creationId xmlns:a16="http://schemas.microsoft.com/office/drawing/2014/main" id="{791F38DD-D787-4EE5-931B-C8CC2ED927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4E1D11-C91E-45F4-9A4A-EC0243DE7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63D0A83C-B0AD-4E04-B3FE-48D739F6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34" name="Rectangle 30">
              <a:extLst>
                <a:ext uri="{FF2B5EF4-FFF2-40B4-BE49-F238E27FC236}">
                  <a16:creationId xmlns:a16="http://schemas.microsoft.com/office/drawing/2014/main" id="{AF60A4C7-053A-4E00-9224-C9C9CAA54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0">
              <a:extLst>
                <a:ext uri="{FF2B5EF4-FFF2-40B4-BE49-F238E27FC236}">
                  <a16:creationId xmlns:a16="http://schemas.microsoft.com/office/drawing/2014/main" id="{C90A005E-7D6C-4543-AE86-10F5BA1C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C174C2C-9AC5-4D2F-B12B-8AD9BE8773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flipV="1">
            <a:off x="473803" y="5280732"/>
            <a:ext cx="864005" cy="1032464"/>
            <a:chOff x="2207971" y="2384401"/>
            <a:chExt cx="864005" cy="1032464"/>
          </a:xfrm>
        </p:grpSpPr>
        <p:sp>
          <p:nvSpPr>
            <p:cNvPr id="38" name="Freeform: Shape 37">
              <a:extLst>
                <a:ext uri="{FF2B5EF4-FFF2-40B4-BE49-F238E27FC236}">
                  <a16:creationId xmlns:a16="http://schemas.microsoft.com/office/drawing/2014/main" id="{F2A1D572-4E75-4B18-83CD-369937018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Freeform: Shape 38">
              <a:extLst>
                <a:ext uri="{FF2B5EF4-FFF2-40B4-BE49-F238E27FC236}">
                  <a16:creationId xmlns:a16="http://schemas.microsoft.com/office/drawing/2014/main" id="{A4501448-AAB4-4BDF-81E5-BF4BEF2A4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 name="Group 39">
              <a:extLst>
                <a:ext uri="{FF2B5EF4-FFF2-40B4-BE49-F238E27FC236}">
                  <a16:creationId xmlns:a16="http://schemas.microsoft.com/office/drawing/2014/main" id="{DA5CA3F8-7E28-4253-9221-2849B18913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1" name="Straight Connector 40">
                <a:extLst>
                  <a:ext uri="{FF2B5EF4-FFF2-40B4-BE49-F238E27FC236}">
                    <a16:creationId xmlns:a16="http://schemas.microsoft.com/office/drawing/2014/main" id="{ABAD8F42-57F4-4A12-8B47-E199EA1741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F509FE-DD9E-4AB3-94EE-468C868875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 name="Freeform: Shape 43">
            <a:extLst>
              <a:ext uri="{FF2B5EF4-FFF2-40B4-BE49-F238E27FC236}">
                <a16:creationId xmlns:a16="http://schemas.microsoft.com/office/drawing/2014/main" id="{A7F45189-997F-4E6B-800E-D17FF116E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114077"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C214B40-3523-42BE-856A-2B90472652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9049994" y="71786"/>
            <a:ext cx="2287608" cy="3673900"/>
            <a:chOff x="-6080955" y="3437416"/>
            <a:chExt cx="2287608" cy="3673900"/>
          </a:xfrm>
        </p:grpSpPr>
        <p:cxnSp>
          <p:nvCxnSpPr>
            <p:cNvPr id="47" name="Straight Connector 46">
              <a:extLst>
                <a:ext uri="{FF2B5EF4-FFF2-40B4-BE49-F238E27FC236}">
                  <a16:creationId xmlns:a16="http://schemas.microsoft.com/office/drawing/2014/main" id="{5626B876-FE3F-403F-B675-FB9415E00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03F8DDE7-4258-4181-9F2B-940B587EE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4EED88FA-E654-453B-92BF-21196E32B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7F3C238A-5CF1-4927-B70F-C99112299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42EAC2EE-4C33-44A6-A62B-6130E320AF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0F2EC395-DF39-4C41-A452-37AF723EA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2425D947-0068-4059-B9BE-93A3B27CD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80F2FE05-A04C-4860-B709-2FCBEAE879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932D3047-CF57-42F7-8D7F-082DB49A89F0}"/>
              </a:ext>
            </a:extLst>
          </p:cNvPr>
          <p:cNvSpPr>
            <a:spLocks noGrp="1"/>
          </p:cNvSpPr>
          <p:nvPr>
            <p:ph type="title"/>
          </p:nvPr>
        </p:nvSpPr>
        <p:spPr>
          <a:xfrm>
            <a:off x="3882610" y="1011237"/>
            <a:ext cx="4426782" cy="860400"/>
          </a:xfrm>
        </p:spPr>
        <p:txBody>
          <a:bodyPr anchor="b">
            <a:normAutofit/>
          </a:bodyPr>
          <a:lstStyle/>
          <a:p>
            <a:pPr algn="ctr"/>
            <a:r>
              <a:rPr lang="fr-FR" dirty="0"/>
              <a:t>For </a:t>
            </a:r>
            <a:r>
              <a:rPr lang="fr-FR" dirty="0" err="1"/>
              <a:t>NGOs</a:t>
            </a:r>
            <a:r>
              <a:rPr lang="fr-FR" dirty="0"/>
              <a:t> and associations</a:t>
            </a:r>
            <a:endParaRPr lang="fr-FR"/>
          </a:p>
        </p:txBody>
      </p:sp>
      <p:cxnSp>
        <p:nvCxnSpPr>
          <p:cNvPr id="56" name="Straight Connector 5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96552-AD6A-489F-936A-A6A093689019}"/>
              </a:ext>
            </a:extLst>
          </p:cNvPr>
          <p:cNvSpPr>
            <a:spLocks noGrp="1"/>
          </p:cNvSpPr>
          <p:nvPr>
            <p:ph idx="1"/>
          </p:nvPr>
        </p:nvSpPr>
        <p:spPr>
          <a:xfrm>
            <a:off x="3627338" y="2623212"/>
            <a:ext cx="5173938" cy="3693744"/>
          </a:xfrm>
        </p:spPr>
        <p:txBody>
          <a:bodyPr>
            <a:normAutofit fontScale="92500" lnSpcReduction="20000"/>
          </a:bodyPr>
          <a:lstStyle/>
          <a:p>
            <a:pPr>
              <a:lnSpc>
                <a:spcPct val="115000"/>
              </a:lnSpc>
            </a:pPr>
            <a:r>
              <a:rPr lang="fr-FR" sz="1800" dirty="0"/>
              <a:t>No </a:t>
            </a:r>
            <a:r>
              <a:rPr lang="fr-FR" sz="1800" dirty="0" err="1"/>
              <a:t>great</a:t>
            </a:r>
            <a:r>
              <a:rPr lang="fr-FR" sz="1800" dirty="0"/>
              <a:t> </a:t>
            </a:r>
            <a:r>
              <a:rPr lang="fr-FR" sz="1800" dirty="0" err="1"/>
              <a:t>win</a:t>
            </a:r>
            <a:r>
              <a:rPr lang="fr-FR" sz="1800" dirty="0"/>
              <a:t> </a:t>
            </a:r>
            <a:r>
              <a:rPr lang="fr-FR" sz="1800" dirty="0" err="1"/>
              <a:t>was</a:t>
            </a:r>
            <a:r>
              <a:rPr lang="fr-FR" sz="1800" dirty="0"/>
              <a:t> </a:t>
            </a:r>
            <a:r>
              <a:rPr lang="fr-FR" sz="1800" dirty="0" err="1"/>
              <a:t>ever</a:t>
            </a:r>
            <a:r>
              <a:rPr lang="fr-FR" sz="1800" dirty="0"/>
              <a:t> </a:t>
            </a:r>
            <a:r>
              <a:rPr lang="fr-FR" sz="1800" dirty="0" err="1"/>
              <a:t>achieved</a:t>
            </a:r>
            <a:r>
              <a:rPr lang="fr-FR" sz="1800" dirty="0"/>
              <a:t> </a:t>
            </a:r>
            <a:r>
              <a:rPr lang="fr-FR" sz="1800" dirty="0" err="1"/>
              <a:t>alone</a:t>
            </a:r>
            <a:r>
              <a:rPr lang="fr-FR" sz="1800" dirty="0"/>
              <a:t>. </a:t>
            </a:r>
            <a:r>
              <a:rPr lang="fr-FR" sz="1800" dirty="0" err="1"/>
              <a:t>We</a:t>
            </a:r>
            <a:r>
              <a:rPr lang="fr-FR" sz="1800" dirty="0"/>
              <a:t> </a:t>
            </a:r>
            <a:r>
              <a:rPr lang="fr-FR" sz="1800" dirty="0" err="1"/>
              <a:t>realize</a:t>
            </a:r>
            <a:r>
              <a:rPr lang="fr-FR" sz="1800" dirty="0"/>
              <a:t> </a:t>
            </a:r>
            <a:r>
              <a:rPr lang="fr-FR" sz="1800" dirty="0" err="1"/>
              <a:t>that</a:t>
            </a:r>
            <a:r>
              <a:rPr lang="fr-FR" sz="1800" dirty="0"/>
              <a:t> </a:t>
            </a:r>
            <a:r>
              <a:rPr lang="fr-FR" sz="1800" dirty="0" err="1"/>
              <a:t>we</a:t>
            </a:r>
            <a:r>
              <a:rPr lang="fr-FR" sz="1800" dirty="0"/>
              <a:t> </a:t>
            </a:r>
            <a:r>
              <a:rPr lang="fr-FR" sz="1800" dirty="0" err="1"/>
              <a:t>cannot</a:t>
            </a:r>
            <a:r>
              <a:rPr lang="fr-FR" sz="1800" dirty="0"/>
              <a:t> </a:t>
            </a:r>
            <a:r>
              <a:rPr lang="fr-FR" sz="1800" dirty="0" err="1"/>
              <a:t>be</a:t>
            </a:r>
            <a:r>
              <a:rPr lang="fr-FR" sz="1800" dirty="0"/>
              <a:t> </a:t>
            </a:r>
            <a:r>
              <a:rPr lang="fr-FR" sz="1800" dirty="0" err="1"/>
              <a:t>alone</a:t>
            </a:r>
            <a:r>
              <a:rPr lang="fr-FR" sz="1800" dirty="0"/>
              <a:t> in </a:t>
            </a:r>
            <a:r>
              <a:rPr lang="fr-FR" sz="1800" dirty="0" err="1"/>
              <a:t>our</a:t>
            </a:r>
            <a:r>
              <a:rPr lang="fr-FR" sz="1800" dirty="0"/>
              <a:t> </a:t>
            </a:r>
            <a:r>
              <a:rPr lang="fr-FR" sz="1800" dirty="0" err="1"/>
              <a:t>fight</a:t>
            </a:r>
            <a:r>
              <a:rPr lang="fr-FR" sz="1800" dirty="0"/>
              <a:t> </a:t>
            </a:r>
            <a:r>
              <a:rPr lang="fr-FR" sz="1800" dirty="0" err="1"/>
              <a:t>against</a:t>
            </a:r>
            <a:r>
              <a:rPr lang="fr-FR" sz="1800" dirty="0"/>
              <a:t> discrimination, and </a:t>
            </a:r>
            <a:r>
              <a:rPr lang="fr-FR" sz="1800" dirty="0" err="1"/>
              <a:t>so</a:t>
            </a:r>
            <a:r>
              <a:rPr lang="fr-FR" sz="1800" dirty="0"/>
              <a:t> </a:t>
            </a:r>
            <a:r>
              <a:rPr lang="fr-FR" sz="1800" dirty="0" err="1"/>
              <a:t>we</a:t>
            </a:r>
            <a:r>
              <a:rPr lang="fr-FR" sz="1800" dirty="0"/>
              <a:t> </a:t>
            </a:r>
            <a:r>
              <a:rPr lang="fr-FR" sz="1800" dirty="0" err="1"/>
              <a:t>welcome</a:t>
            </a:r>
            <a:r>
              <a:rPr lang="fr-FR" sz="1800" dirty="0"/>
              <a:t> the contributions of </a:t>
            </a:r>
            <a:r>
              <a:rPr lang="fr-FR" sz="1800" b="1" dirty="0" err="1">
                <a:solidFill>
                  <a:srgbClr val="FFFF00">
                    <a:alpha val="70000"/>
                  </a:srgbClr>
                </a:solidFill>
              </a:rPr>
              <a:t>partnering</a:t>
            </a:r>
            <a:r>
              <a:rPr lang="fr-FR" sz="1800" dirty="0"/>
              <a:t> associations and NGOS </a:t>
            </a:r>
            <a:r>
              <a:rPr lang="fr-FR" sz="1800" dirty="0" err="1"/>
              <a:t>who</a:t>
            </a:r>
            <a:r>
              <a:rPr lang="fr-FR" sz="1800" dirty="0"/>
              <a:t> chose to </a:t>
            </a:r>
            <a:r>
              <a:rPr lang="fr-FR" sz="1800" dirty="0" err="1"/>
              <a:t>fight</a:t>
            </a:r>
            <a:r>
              <a:rPr lang="fr-FR" sz="1800" dirty="0"/>
              <a:t> </a:t>
            </a:r>
            <a:r>
              <a:rPr lang="fr-FR" sz="1800" dirty="0" err="1"/>
              <a:t>with</a:t>
            </a:r>
            <a:r>
              <a:rPr lang="fr-FR" sz="1800" dirty="0"/>
              <a:t> us.</a:t>
            </a:r>
            <a:br>
              <a:rPr lang="fr-FR" sz="1800" dirty="0"/>
            </a:br>
            <a:endParaRPr lang="fr-FR" sz="1800" dirty="0"/>
          </a:p>
          <a:p>
            <a:pPr>
              <a:lnSpc>
                <a:spcPct val="115000"/>
              </a:lnSpc>
            </a:pPr>
            <a:r>
              <a:rPr lang="fr-FR" sz="1800" dirty="0" err="1"/>
              <a:t>We</a:t>
            </a:r>
            <a:r>
              <a:rPr lang="fr-FR" sz="1800" dirty="0"/>
              <a:t> </a:t>
            </a:r>
            <a:r>
              <a:rPr lang="fr-FR" sz="1800" dirty="0" err="1"/>
              <a:t>strongly</a:t>
            </a:r>
            <a:r>
              <a:rPr lang="fr-FR" sz="1800" dirty="0"/>
              <a:t> encourage </a:t>
            </a:r>
            <a:r>
              <a:rPr lang="fr-FR" sz="1800" dirty="0" err="1"/>
              <a:t>NGOs</a:t>
            </a:r>
            <a:r>
              <a:rPr lang="fr-FR" sz="1800" dirty="0"/>
              <a:t> and Associations to </a:t>
            </a:r>
            <a:r>
              <a:rPr lang="fr-FR" sz="1800" dirty="0" err="1"/>
              <a:t>share</a:t>
            </a:r>
            <a:r>
              <a:rPr lang="fr-FR" sz="1800" dirty="0"/>
              <a:t> </a:t>
            </a:r>
            <a:r>
              <a:rPr lang="fr-FR" sz="1800" dirty="0" err="1"/>
              <a:t>their</a:t>
            </a:r>
            <a:r>
              <a:rPr lang="fr-FR" sz="1800" dirty="0"/>
              <a:t> </a:t>
            </a:r>
            <a:r>
              <a:rPr lang="fr-FR" sz="1800" dirty="0">
                <a:solidFill>
                  <a:srgbClr val="FFFF00">
                    <a:alpha val="70000"/>
                  </a:srgbClr>
                </a:solidFill>
              </a:rPr>
              <a:t>content</a:t>
            </a:r>
            <a:r>
              <a:rPr lang="fr-FR" sz="1800" dirty="0"/>
              <a:t>, and </a:t>
            </a:r>
            <a:r>
              <a:rPr lang="fr-FR" sz="1800" dirty="0" err="1"/>
              <a:t>their</a:t>
            </a:r>
            <a:r>
              <a:rPr lang="fr-FR" sz="1800" dirty="0"/>
              <a:t> </a:t>
            </a:r>
            <a:r>
              <a:rPr lang="fr-FR" sz="1800" dirty="0">
                <a:solidFill>
                  <a:srgbClr val="FFFF00">
                    <a:alpha val="70000"/>
                  </a:srgbClr>
                </a:solidFill>
              </a:rPr>
              <a:t>online courses</a:t>
            </a:r>
            <a:r>
              <a:rPr lang="fr-FR" sz="1800" dirty="0"/>
              <a:t>, on </a:t>
            </a:r>
            <a:r>
              <a:rPr lang="fr-FR" sz="1800" dirty="0" err="1"/>
              <a:t>our</a:t>
            </a:r>
            <a:r>
              <a:rPr lang="fr-FR" sz="1800" dirty="0"/>
              <a:t> platform. </a:t>
            </a:r>
            <a:r>
              <a:rPr lang="fr-FR" sz="1800" dirty="0" err="1"/>
              <a:t>We</a:t>
            </a:r>
            <a:r>
              <a:rPr lang="fr-FR" sz="1800" dirty="0"/>
              <a:t> </a:t>
            </a:r>
            <a:r>
              <a:rPr lang="fr-FR" sz="1800" dirty="0" err="1"/>
              <a:t>will</a:t>
            </a:r>
            <a:r>
              <a:rPr lang="fr-FR" sz="1800" dirty="0"/>
              <a:t> </a:t>
            </a:r>
            <a:r>
              <a:rPr lang="fr-FR" sz="1800" dirty="0" err="1"/>
              <a:t>also</a:t>
            </a:r>
            <a:r>
              <a:rPr lang="fr-FR" sz="1800" dirty="0"/>
              <a:t> </a:t>
            </a:r>
            <a:r>
              <a:rPr lang="fr-FR" sz="1800" dirty="0" err="1"/>
              <a:t>reward</a:t>
            </a:r>
            <a:r>
              <a:rPr lang="fr-FR" sz="1800" dirty="0"/>
              <a:t> </a:t>
            </a:r>
            <a:r>
              <a:rPr lang="fr-FR" sz="1800" dirty="0" err="1"/>
              <a:t>their</a:t>
            </a:r>
            <a:r>
              <a:rPr lang="fr-FR" sz="1800" dirty="0"/>
              <a:t> contributions by </a:t>
            </a:r>
            <a:r>
              <a:rPr lang="fr-FR" sz="1800" dirty="0" err="1">
                <a:solidFill>
                  <a:srgbClr val="FFFF00">
                    <a:alpha val="70000"/>
                  </a:srgbClr>
                </a:solidFill>
              </a:rPr>
              <a:t>helping</a:t>
            </a:r>
            <a:r>
              <a:rPr lang="fr-FR" sz="1800" dirty="0"/>
              <a:t> </a:t>
            </a:r>
            <a:r>
              <a:rPr lang="fr-FR" sz="1800" dirty="0" err="1"/>
              <a:t>them</a:t>
            </a:r>
            <a:r>
              <a:rPr lang="fr-FR" sz="1800" dirty="0"/>
              <a:t> </a:t>
            </a:r>
            <a:r>
              <a:rPr lang="fr-FR" sz="1800" dirty="0" err="1">
                <a:solidFill>
                  <a:srgbClr val="FFFF00">
                    <a:alpha val="70000"/>
                  </a:srgbClr>
                </a:solidFill>
              </a:rPr>
              <a:t>reach</a:t>
            </a:r>
            <a:r>
              <a:rPr lang="fr-FR" sz="1800" dirty="0">
                <a:solidFill>
                  <a:srgbClr val="FFFF00">
                    <a:alpha val="70000"/>
                  </a:srgbClr>
                </a:solidFill>
              </a:rPr>
              <a:t> </a:t>
            </a:r>
            <a:r>
              <a:rPr lang="fr-FR" sz="1800" dirty="0" err="1">
                <a:solidFill>
                  <a:srgbClr val="FFFF00">
                    <a:alpha val="70000"/>
                  </a:srgbClr>
                </a:solidFill>
              </a:rPr>
              <a:t>our</a:t>
            </a:r>
            <a:r>
              <a:rPr lang="fr-FR" sz="1800" dirty="0">
                <a:solidFill>
                  <a:srgbClr val="FFFF00">
                    <a:alpha val="70000"/>
                  </a:srgbClr>
                </a:solidFill>
              </a:rPr>
              <a:t> </a:t>
            </a:r>
            <a:r>
              <a:rPr lang="fr-FR" sz="1800" dirty="0" err="1">
                <a:solidFill>
                  <a:srgbClr val="FFFF00">
                    <a:alpha val="70000"/>
                  </a:srgbClr>
                </a:solidFill>
              </a:rPr>
              <a:t>userbase</a:t>
            </a:r>
            <a:r>
              <a:rPr lang="fr-FR" sz="1800" dirty="0"/>
              <a:t>, </a:t>
            </a:r>
            <a:r>
              <a:rPr lang="fr-FR" sz="1800" dirty="0" err="1">
                <a:solidFill>
                  <a:srgbClr val="FFFF00">
                    <a:alpha val="70000"/>
                  </a:srgbClr>
                </a:solidFill>
              </a:rPr>
              <a:t>publicising</a:t>
            </a:r>
            <a:r>
              <a:rPr lang="fr-FR" sz="1800" dirty="0">
                <a:solidFill>
                  <a:srgbClr val="FFFF00">
                    <a:alpha val="70000"/>
                  </a:srgbClr>
                </a:solidFill>
              </a:rPr>
              <a:t> </a:t>
            </a:r>
            <a:r>
              <a:rPr lang="fr-FR" sz="1800" dirty="0" err="1">
                <a:solidFill>
                  <a:srgbClr val="FFFF00">
                    <a:alpha val="70000"/>
                  </a:srgbClr>
                </a:solidFill>
              </a:rPr>
              <a:t>their</a:t>
            </a:r>
            <a:r>
              <a:rPr lang="fr-FR" sz="1800" dirty="0">
                <a:solidFill>
                  <a:srgbClr val="FFFF00">
                    <a:alpha val="70000"/>
                  </a:srgbClr>
                </a:solidFill>
              </a:rPr>
              <a:t> </a:t>
            </a:r>
            <a:r>
              <a:rPr lang="fr-FR" sz="1800" dirty="0" err="1">
                <a:solidFill>
                  <a:srgbClr val="FFFF00">
                    <a:alpha val="70000"/>
                  </a:srgbClr>
                </a:solidFill>
              </a:rPr>
              <a:t>works</a:t>
            </a:r>
            <a:r>
              <a:rPr lang="fr-FR" sz="1800" dirty="0">
                <a:solidFill>
                  <a:srgbClr val="FFFF00">
                    <a:alpha val="70000"/>
                  </a:srgbClr>
                </a:solidFill>
              </a:rPr>
              <a:t> and </a:t>
            </a:r>
            <a:r>
              <a:rPr lang="fr-FR" sz="1800" dirty="0" err="1">
                <a:solidFill>
                  <a:srgbClr val="FFFF00">
                    <a:alpha val="70000"/>
                  </a:srgbClr>
                </a:solidFill>
              </a:rPr>
              <a:t>events</a:t>
            </a:r>
            <a:r>
              <a:rPr lang="fr-FR" sz="1800" dirty="0"/>
              <a:t>, and </a:t>
            </a:r>
            <a:r>
              <a:rPr lang="fr-FR" sz="1800" dirty="0" err="1"/>
              <a:t>sometimes</a:t>
            </a:r>
            <a:r>
              <a:rPr lang="fr-FR" sz="1800" dirty="0"/>
              <a:t> </a:t>
            </a:r>
            <a:r>
              <a:rPr lang="fr-FR" sz="1800" dirty="0" err="1"/>
              <a:t>even</a:t>
            </a:r>
            <a:r>
              <a:rPr lang="fr-FR" sz="1800" dirty="0"/>
              <a:t> sharing a part of </a:t>
            </a:r>
            <a:r>
              <a:rPr lang="fr-FR" sz="1800" dirty="0" err="1"/>
              <a:t>our</a:t>
            </a:r>
            <a:r>
              <a:rPr lang="fr-FR" sz="1800" dirty="0"/>
              <a:t> profits in a Netflix-like business model </a:t>
            </a:r>
            <a:r>
              <a:rPr lang="fr-FR" sz="1800" i="1" dirty="0"/>
              <a:t>(</a:t>
            </a:r>
            <a:r>
              <a:rPr lang="fr-FR" sz="1800" i="1" dirty="0" err="1"/>
              <a:t>we’re</a:t>
            </a:r>
            <a:r>
              <a:rPr lang="fr-FR" sz="1800" i="1" dirty="0"/>
              <a:t> </a:t>
            </a:r>
            <a:r>
              <a:rPr lang="fr-FR" sz="1800" i="1" dirty="0" err="1"/>
              <a:t>still</a:t>
            </a:r>
            <a:r>
              <a:rPr lang="fr-FR" sz="1800" i="1" dirty="0"/>
              <a:t> </a:t>
            </a:r>
            <a:r>
              <a:rPr lang="fr-FR" sz="1800" i="1" dirty="0" err="1"/>
              <a:t>working</a:t>
            </a:r>
            <a:r>
              <a:rPr lang="fr-FR" sz="1800" i="1" dirty="0"/>
              <a:t> on </a:t>
            </a:r>
            <a:r>
              <a:rPr lang="fr-FR" sz="1800" i="1" dirty="0" err="1"/>
              <a:t>that</a:t>
            </a:r>
            <a:r>
              <a:rPr lang="fr-FR" sz="1800" i="1" dirty="0"/>
              <a:t> at the moment).</a:t>
            </a:r>
          </a:p>
        </p:txBody>
      </p:sp>
      <p:grpSp>
        <p:nvGrpSpPr>
          <p:cNvPr id="58" name="Group 57">
            <a:extLst>
              <a:ext uri="{FF2B5EF4-FFF2-40B4-BE49-F238E27FC236}">
                <a16:creationId xmlns:a16="http://schemas.microsoft.com/office/drawing/2014/main" id="{69D14CB3-B46C-4D52-91C7-9020767C01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10901022" y="5639014"/>
            <a:ext cx="865742" cy="628383"/>
            <a:chOff x="558167" y="958515"/>
            <a:chExt cx="865742" cy="628383"/>
          </a:xfrm>
          <a:solidFill>
            <a:schemeClr val="accent3"/>
          </a:solidFill>
        </p:grpSpPr>
        <p:sp>
          <p:nvSpPr>
            <p:cNvPr id="59" name="Freeform: Shape 58">
              <a:extLst>
                <a:ext uri="{FF2B5EF4-FFF2-40B4-BE49-F238E27FC236}">
                  <a16:creationId xmlns:a16="http://schemas.microsoft.com/office/drawing/2014/main" id="{3A77D7F4-D3A2-4801-9AC3-6626FDE15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1E62BACE-7CE7-442A-BFFB-8BC57C446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2" name="Group 61">
            <a:extLst>
              <a:ext uri="{FF2B5EF4-FFF2-40B4-BE49-F238E27FC236}">
                <a16:creationId xmlns:a16="http://schemas.microsoft.com/office/drawing/2014/main" id="{695E1464-F8FF-467B-BC7A-2DB63FD734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9919495" y="3291143"/>
            <a:ext cx="1785983" cy="2208479"/>
            <a:chOff x="2725201" y="4453039"/>
            <a:chExt cx="1785983" cy="2208479"/>
          </a:xfrm>
        </p:grpSpPr>
        <p:cxnSp>
          <p:nvCxnSpPr>
            <p:cNvPr id="63" name="Straight Connector 62">
              <a:extLst>
                <a:ext uri="{FF2B5EF4-FFF2-40B4-BE49-F238E27FC236}">
                  <a16:creationId xmlns:a16="http://schemas.microsoft.com/office/drawing/2014/main" id="{1D9EF77E-636A-4F91-8AC6-2926F2512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F9F8CE5-DA1D-4DAF-A044-400C40169D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9C47A2FE-4826-4485-B3C0-56DF9A73A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6" name="Rectangle 30">
              <a:extLst>
                <a:ext uri="{FF2B5EF4-FFF2-40B4-BE49-F238E27FC236}">
                  <a16:creationId xmlns:a16="http://schemas.microsoft.com/office/drawing/2014/main" id="{A9D0A0EF-4934-4E46-A33A-95E5D932D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0">
              <a:extLst>
                <a:ext uri="{FF2B5EF4-FFF2-40B4-BE49-F238E27FC236}">
                  <a16:creationId xmlns:a16="http://schemas.microsoft.com/office/drawing/2014/main" id="{EA389321-1892-4D9B-9F10-CA83BC15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D9F93B70-A436-473C-A7CE-540999A596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10854193" y="5280732"/>
            <a:ext cx="864005" cy="1032464"/>
            <a:chOff x="2207971" y="2384401"/>
            <a:chExt cx="864005" cy="1032464"/>
          </a:xfrm>
        </p:grpSpPr>
        <p:sp>
          <p:nvSpPr>
            <p:cNvPr id="70" name="Freeform: Shape 69">
              <a:extLst>
                <a:ext uri="{FF2B5EF4-FFF2-40B4-BE49-F238E27FC236}">
                  <a16:creationId xmlns:a16="http://schemas.microsoft.com/office/drawing/2014/main" id="{C78ABD64-1B50-4D55-BC1F-146CC4D6E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Freeform: Shape 70">
              <a:extLst>
                <a:ext uri="{FF2B5EF4-FFF2-40B4-BE49-F238E27FC236}">
                  <a16:creationId xmlns:a16="http://schemas.microsoft.com/office/drawing/2014/main" id="{57FC7EAA-9D36-4047-8A25-796E944D1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2" name="Group 71">
              <a:extLst>
                <a:ext uri="{FF2B5EF4-FFF2-40B4-BE49-F238E27FC236}">
                  <a16:creationId xmlns:a16="http://schemas.microsoft.com/office/drawing/2014/main" id="{0C72E6B1-2CDE-4B76-BB57-54923A35BC5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73" name="Straight Connector 72">
                <a:extLst>
                  <a:ext uri="{FF2B5EF4-FFF2-40B4-BE49-F238E27FC236}">
                    <a16:creationId xmlns:a16="http://schemas.microsoft.com/office/drawing/2014/main" id="{0A618DA4-FD3B-435B-9077-6643BD6C93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579CD8F-9756-4DC0-A735-0CA77A873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395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61C99D7-FEBB-404D-9467-2655CFB44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88B29-509C-4049-8D5B-ADAB96C61907}"/>
              </a:ext>
            </a:extLst>
          </p:cNvPr>
          <p:cNvSpPr>
            <a:spLocks noGrp="1"/>
          </p:cNvSpPr>
          <p:nvPr>
            <p:ph type="title"/>
          </p:nvPr>
        </p:nvSpPr>
        <p:spPr>
          <a:xfrm>
            <a:off x="1080000" y="2252663"/>
            <a:ext cx="4457200" cy="2349500"/>
          </a:xfrm>
        </p:spPr>
        <p:txBody>
          <a:bodyPr anchor="ctr">
            <a:normAutofit/>
          </a:bodyPr>
          <a:lstStyle/>
          <a:p>
            <a:pPr algn="ctr"/>
            <a:r>
              <a:rPr lang="fr-FR" dirty="0" err="1"/>
              <a:t>Companies</a:t>
            </a:r>
            <a:endParaRPr lang="fr-FR" dirty="0"/>
          </a:p>
        </p:txBody>
      </p:sp>
      <p:grpSp>
        <p:nvGrpSpPr>
          <p:cNvPr id="30" name="Group 29">
            <a:extLst>
              <a:ext uri="{FF2B5EF4-FFF2-40B4-BE49-F238E27FC236}">
                <a16:creationId xmlns:a16="http://schemas.microsoft.com/office/drawing/2014/main" id="{DBBBD066-A04F-463E-9842-8CAD7AC56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4538" y="944341"/>
            <a:ext cx="864005" cy="1105345"/>
            <a:chOff x="5283338" y="944341"/>
            <a:chExt cx="864005" cy="1105345"/>
          </a:xfrm>
        </p:grpSpPr>
        <p:grpSp>
          <p:nvGrpSpPr>
            <p:cNvPr id="31" name="Group 30">
              <a:extLst>
                <a:ext uri="{FF2B5EF4-FFF2-40B4-BE49-F238E27FC236}">
                  <a16:creationId xmlns:a16="http://schemas.microsoft.com/office/drawing/2014/main" id="{76088591-D239-4ED6-A550-44FFEF0F161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flipH="1" flipV="1">
              <a:off x="5330167" y="1302623"/>
              <a:ext cx="865742" cy="628383"/>
              <a:chOff x="558167" y="958515"/>
              <a:chExt cx="865742" cy="628383"/>
            </a:xfrm>
            <a:solidFill>
              <a:schemeClr val="accent3"/>
            </a:solidFill>
          </p:grpSpPr>
          <p:sp>
            <p:nvSpPr>
              <p:cNvPr id="38" name="Freeform: Shape 37">
                <a:extLst>
                  <a:ext uri="{FF2B5EF4-FFF2-40B4-BE49-F238E27FC236}">
                    <a16:creationId xmlns:a16="http://schemas.microsoft.com/office/drawing/2014/main" id="{DCD2C47D-2B0F-4F3D-BDD0-C8AAF4DD3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Freeform: Shape 38">
                <a:extLst>
                  <a:ext uri="{FF2B5EF4-FFF2-40B4-BE49-F238E27FC236}">
                    <a16:creationId xmlns:a16="http://schemas.microsoft.com/office/drawing/2014/main" id="{B5609BB9-F037-46FF-88F3-9B1133108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2" name="Group 31">
              <a:extLst>
                <a:ext uri="{FF2B5EF4-FFF2-40B4-BE49-F238E27FC236}">
                  <a16:creationId xmlns:a16="http://schemas.microsoft.com/office/drawing/2014/main" id="{CCCAF9DC-AA3F-4174-ABE4-2FB2114EFE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5283338" y="944341"/>
              <a:ext cx="864005" cy="1032464"/>
              <a:chOff x="2207971" y="2384401"/>
              <a:chExt cx="864005" cy="1032464"/>
            </a:xfrm>
          </p:grpSpPr>
          <p:sp>
            <p:nvSpPr>
              <p:cNvPr id="33" name="Freeform: Shape 32">
                <a:extLst>
                  <a:ext uri="{FF2B5EF4-FFF2-40B4-BE49-F238E27FC236}">
                    <a16:creationId xmlns:a16="http://schemas.microsoft.com/office/drawing/2014/main" id="{C750E4FA-6809-46D8-B99E-6722FA2B16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Freeform: Shape 33">
                <a:extLst>
                  <a:ext uri="{FF2B5EF4-FFF2-40B4-BE49-F238E27FC236}">
                    <a16:creationId xmlns:a16="http://schemas.microsoft.com/office/drawing/2014/main" id="{A8B007AA-8D8C-440F-A7EA-66760703A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a:extLst>
                  <a:ext uri="{FF2B5EF4-FFF2-40B4-BE49-F238E27FC236}">
                    <a16:creationId xmlns:a16="http://schemas.microsoft.com/office/drawing/2014/main" id="{37FC6DDE-29AD-4117-A81C-282D4714390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36" name="Straight Connector 35">
                  <a:extLst>
                    <a:ext uri="{FF2B5EF4-FFF2-40B4-BE49-F238E27FC236}">
                      <a16:creationId xmlns:a16="http://schemas.microsoft.com/office/drawing/2014/main" id="{0B1E8C43-EE88-493A-8296-A7B3201957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0E88D7-127F-4EC4-B802-C96E419698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1" name="Group 40">
            <a:extLst>
              <a:ext uri="{FF2B5EF4-FFF2-40B4-BE49-F238E27FC236}">
                <a16:creationId xmlns:a16="http://schemas.microsoft.com/office/drawing/2014/main" id="{91046B5C-4FD5-4C36-B468-E7C110961B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501" y="5440856"/>
            <a:ext cx="388541" cy="388541"/>
            <a:chOff x="1079501" y="5440856"/>
            <a:chExt cx="388541" cy="388541"/>
          </a:xfrm>
        </p:grpSpPr>
        <p:sp>
          <p:nvSpPr>
            <p:cNvPr id="42" name="Oval 41">
              <a:extLst>
                <a:ext uri="{FF2B5EF4-FFF2-40B4-BE49-F238E27FC236}">
                  <a16:creationId xmlns:a16="http://schemas.microsoft.com/office/drawing/2014/main" id="{254833BC-CB3A-40E6-8945-357629DAF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27627"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3794329C-6345-421E-AAD0-12C25E8CF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01"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Content Placeholder 2">
            <a:extLst>
              <a:ext uri="{FF2B5EF4-FFF2-40B4-BE49-F238E27FC236}">
                <a16:creationId xmlns:a16="http://schemas.microsoft.com/office/drawing/2014/main" id="{0100EBD6-18C9-4AD6-90AF-BE8A1B93EC8F}"/>
              </a:ext>
            </a:extLst>
          </p:cNvPr>
          <p:cNvSpPr>
            <a:spLocks noGrp="1"/>
          </p:cNvSpPr>
          <p:nvPr>
            <p:ph idx="1"/>
          </p:nvPr>
        </p:nvSpPr>
        <p:spPr>
          <a:xfrm>
            <a:off x="6012985" y="311014"/>
            <a:ext cx="5757481" cy="4689476"/>
          </a:xfrm>
        </p:spPr>
        <p:txBody>
          <a:bodyPr anchor="ctr">
            <a:normAutofit/>
          </a:bodyPr>
          <a:lstStyle/>
          <a:p>
            <a:pPr>
              <a:lnSpc>
                <a:spcPct val="115000"/>
              </a:lnSpc>
            </a:pPr>
            <a:r>
              <a:rPr lang="fr-FR" sz="1600" dirty="0" err="1"/>
              <a:t>Thankfully</a:t>
            </a:r>
            <a:r>
              <a:rPr lang="fr-FR" sz="1600" dirty="0"/>
              <a:t>, </a:t>
            </a:r>
            <a:r>
              <a:rPr lang="fr-FR" sz="1600" b="1" dirty="0" err="1">
                <a:solidFill>
                  <a:srgbClr val="FFFF00">
                    <a:alpha val="70000"/>
                  </a:srgbClr>
                </a:solidFill>
              </a:rPr>
              <a:t>companies</a:t>
            </a:r>
            <a:r>
              <a:rPr lang="fr-FR" sz="1600" dirty="0"/>
              <a:t> are </a:t>
            </a:r>
            <a:r>
              <a:rPr lang="fr-FR" sz="1600" dirty="0" err="1"/>
              <a:t>nowadays</a:t>
            </a:r>
            <a:r>
              <a:rPr lang="fr-FR" sz="1600" dirty="0"/>
              <a:t> </a:t>
            </a:r>
            <a:r>
              <a:rPr lang="fr-FR" sz="1600" dirty="0" err="1"/>
              <a:t>under</a:t>
            </a:r>
            <a:r>
              <a:rPr lang="fr-FR" sz="1600" dirty="0"/>
              <a:t> </a:t>
            </a:r>
            <a:r>
              <a:rPr lang="fr-FR" sz="1600" dirty="0" err="1"/>
              <a:t>great</a:t>
            </a:r>
            <a:r>
              <a:rPr lang="fr-FR" sz="1600" dirty="0"/>
              <a:t> pressure to face discrimination issues. That </a:t>
            </a:r>
            <a:r>
              <a:rPr lang="fr-FR" sz="1600" dirty="0" err="1"/>
              <a:t>is</a:t>
            </a:r>
            <a:r>
              <a:rPr lang="fr-FR" sz="1600" dirty="0"/>
              <a:t> for </a:t>
            </a:r>
            <a:r>
              <a:rPr lang="fr-FR" sz="1600" dirty="0" err="1"/>
              <a:t>various</a:t>
            </a:r>
            <a:r>
              <a:rPr lang="fr-FR" sz="1600" dirty="0"/>
              <a:t> </a:t>
            </a:r>
            <a:r>
              <a:rPr lang="fr-FR" sz="1600" dirty="0" err="1"/>
              <a:t>reaons</a:t>
            </a:r>
            <a:r>
              <a:rPr lang="fr-FR" sz="1600" dirty="0"/>
              <a:t>: </a:t>
            </a:r>
            <a:r>
              <a:rPr lang="fr-FR" sz="1600" u="sng" dirty="0" err="1">
                <a:solidFill>
                  <a:srgbClr val="FFFF00">
                    <a:alpha val="70000"/>
                  </a:srgbClr>
                </a:solidFill>
              </a:rPr>
              <a:t>legal</a:t>
            </a:r>
            <a:r>
              <a:rPr lang="fr-FR" sz="1600" u="sng" dirty="0">
                <a:solidFill>
                  <a:srgbClr val="FFFF00">
                    <a:alpha val="70000"/>
                  </a:srgbClr>
                </a:solidFill>
              </a:rPr>
              <a:t> </a:t>
            </a:r>
            <a:r>
              <a:rPr lang="fr-FR" sz="1600" u="sng" dirty="0" err="1">
                <a:solidFill>
                  <a:srgbClr val="FFFF00">
                    <a:alpha val="70000"/>
                  </a:srgbClr>
                </a:solidFill>
              </a:rPr>
              <a:t>ones</a:t>
            </a:r>
            <a:r>
              <a:rPr lang="fr-FR" sz="1600" dirty="0"/>
              <a:t>, </a:t>
            </a:r>
            <a:r>
              <a:rPr lang="fr-FR" sz="1600" dirty="0" err="1"/>
              <a:t>need</a:t>
            </a:r>
            <a:r>
              <a:rPr lang="fr-FR" sz="1600" dirty="0"/>
              <a:t> for a </a:t>
            </a:r>
            <a:r>
              <a:rPr lang="fr-FR" sz="1600" u="sng" dirty="0" err="1">
                <a:solidFill>
                  <a:srgbClr val="FFFF00">
                    <a:alpha val="70000"/>
                  </a:srgbClr>
                </a:solidFill>
              </a:rPr>
              <a:t>diversified</a:t>
            </a:r>
            <a:r>
              <a:rPr lang="fr-FR" sz="1600" u="sng" dirty="0">
                <a:solidFill>
                  <a:srgbClr val="FFFF00">
                    <a:alpha val="70000"/>
                  </a:srgbClr>
                </a:solidFill>
              </a:rPr>
              <a:t> talent pool</a:t>
            </a:r>
            <a:r>
              <a:rPr lang="fr-FR" sz="1600" dirty="0"/>
              <a:t>, </a:t>
            </a:r>
            <a:r>
              <a:rPr lang="fr-FR" sz="1600" u="sng" dirty="0">
                <a:solidFill>
                  <a:srgbClr val="FFFF00">
                    <a:alpha val="70000"/>
                  </a:srgbClr>
                </a:solidFill>
              </a:rPr>
              <a:t>public image</a:t>
            </a:r>
            <a:r>
              <a:rPr lang="fr-FR" sz="1600" dirty="0"/>
              <a:t>… This leads HR </a:t>
            </a:r>
            <a:r>
              <a:rPr lang="fr-FR" sz="1600" dirty="0" err="1"/>
              <a:t>departments</a:t>
            </a:r>
            <a:r>
              <a:rPr lang="fr-FR" sz="1600" dirty="0"/>
              <a:t> of big </a:t>
            </a:r>
            <a:r>
              <a:rPr lang="fr-FR" sz="1600" dirty="0" err="1"/>
              <a:t>companies</a:t>
            </a:r>
            <a:r>
              <a:rPr lang="fr-FR" sz="1600" dirty="0"/>
              <a:t> to </a:t>
            </a:r>
            <a:r>
              <a:rPr lang="fr-FR" sz="1600" dirty="0" err="1"/>
              <a:t>often</a:t>
            </a:r>
            <a:r>
              <a:rPr lang="fr-FR" sz="1600" dirty="0"/>
              <a:t> </a:t>
            </a:r>
            <a:r>
              <a:rPr lang="fr-FR" sz="1600" dirty="0" err="1"/>
              <a:t>pay</a:t>
            </a:r>
            <a:r>
              <a:rPr lang="fr-FR" sz="1600" dirty="0"/>
              <a:t> for </a:t>
            </a:r>
            <a:r>
              <a:rPr lang="fr-FR" sz="1600" dirty="0" err="1"/>
              <a:t>sensitivization</a:t>
            </a:r>
            <a:r>
              <a:rPr lang="fr-FR" sz="1600" dirty="0"/>
              <a:t> </a:t>
            </a:r>
            <a:r>
              <a:rPr lang="fr-FR" sz="1600" dirty="0" err="1"/>
              <a:t>seminars</a:t>
            </a:r>
            <a:r>
              <a:rPr lang="fr-FR" sz="1600" dirty="0"/>
              <a:t>. In Europe and in the US, the </a:t>
            </a:r>
            <a:r>
              <a:rPr lang="fr-FR" sz="1600" b="1" u="sng" dirty="0" err="1">
                <a:solidFill>
                  <a:srgbClr val="FFFF00">
                    <a:alpha val="70000"/>
                  </a:srgbClr>
                </a:solidFill>
              </a:rPr>
              <a:t>prices</a:t>
            </a:r>
            <a:r>
              <a:rPr lang="fr-FR" sz="1600" dirty="0"/>
              <a:t> </a:t>
            </a:r>
            <a:r>
              <a:rPr lang="fr-FR" sz="1600" dirty="0" err="1"/>
              <a:t>they</a:t>
            </a:r>
            <a:r>
              <a:rPr lang="fr-FR" sz="1600" dirty="0"/>
              <a:t> </a:t>
            </a:r>
            <a:r>
              <a:rPr lang="fr-FR" sz="1600" dirty="0" err="1"/>
              <a:t>pay</a:t>
            </a:r>
            <a:r>
              <a:rPr lang="fr-FR" sz="1600" dirty="0"/>
              <a:t> are </a:t>
            </a:r>
            <a:r>
              <a:rPr lang="fr-FR" sz="1600" dirty="0" err="1"/>
              <a:t>often</a:t>
            </a:r>
            <a:r>
              <a:rPr lang="fr-FR" sz="1600" dirty="0"/>
              <a:t> </a:t>
            </a:r>
            <a:r>
              <a:rPr lang="fr-FR" sz="1600" b="1" dirty="0" err="1">
                <a:solidFill>
                  <a:srgbClr val="FFFF00">
                    <a:alpha val="70000"/>
                  </a:srgbClr>
                </a:solidFill>
              </a:rPr>
              <a:t>negotiated</a:t>
            </a:r>
            <a:r>
              <a:rPr lang="fr-FR" sz="1600" b="1" dirty="0">
                <a:solidFill>
                  <a:srgbClr val="FFFF00">
                    <a:alpha val="70000"/>
                  </a:srgbClr>
                </a:solidFill>
              </a:rPr>
              <a:t> in a case-by-case basis [1], </a:t>
            </a:r>
            <a:r>
              <a:rPr lang="fr-FR" sz="1600" dirty="0"/>
              <a:t>and </a:t>
            </a:r>
            <a:r>
              <a:rPr lang="fr-FR" sz="1600" dirty="0" err="1"/>
              <a:t>may</a:t>
            </a:r>
            <a:r>
              <a:rPr lang="fr-FR" sz="1600" dirty="0"/>
              <a:t> </a:t>
            </a:r>
            <a:r>
              <a:rPr lang="fr-FR" sz="1600" dirty="0" err="1"/>
              <a:t>reach</a:t>
            </a:r>
            <a:r>
              <a:rPr lang="fr-FR" sz="1600" dirty="0"/>
              <a:t> </a:t>
            </a:r>
            <a:r>
              <a:rPr lang="fr-FR" sz="1600" b="1" dirty="0">
                <a:solidFill>
                  <a:srgbClr val="FFFF00">
                    <a:alpha val="70000"/>
                  </a:srgbClr>
                </a:solidFill>
              </a:rPr>
              <a:t>a </a:t>
            </a:r>
            <a:r>
              <a:rPr lang="fr-FR" sz="1600" b="1" dirty="0" err="1">
                <a:solidFill>
                  <a:srgbClr val="FFFF00">
                    <a:alpha val="70000"/>
                  </a:srgbClr>
                </a:solidFill>
              </a:rPr>
              <a:t>thousand</a:t>
            </a:r>
            <a:r>
              <a:rPr lang="fr-FR" sz="1600" b="1" dirty="0">
                <a:solidFill>
                  <a:srgbClr val="FFFF00">
                    <a:alpha val="70000"/>
                  </a:srgbClr>
                </a:solidFill>
              </a:rPr>
              <a:t> of euros for a single online </a:t>
            </a:r>
            <a:r>
              <a:rPr lang="fr-FR" sz="1600" b="1" dirty="0" err="1">
                <a:solidFill>
                  <a:srgbClr val="FFFF00">
                    <a:alpha val="70000"/>
                  </a:srgbClr>
                </a:solidFill>
              </a:rPr>
              <a:t>seminar</a:t>
            </a:r>
            <a:r>
              <a:rPr lang="fr-FR" sz="1600" b="1" dirty="0">
                <a:solidFill>
                  <a:srgbClr val="FFFF00">
                    <a:alpha val="70000"/>
                  </a:srgbClr>
                </a:solidFill>
              </a:rPr>
              <a:t> [2-4]</a:t>
            </a:r>
            <a:r>
              <a:rPr lang="fr-FR" sz="1600" dirty="0"/>
              <a:t>. </a:t>
            </a:r>
          </a:p>
          <a:p>
            <a:pPr marL="0" indent="0">
              <a:lnSpc>
                <a:spcPct val="115000"/>
              </a:lnSpc>
              <a:buNone/>
            </a:pPr>
            <a:endParaRPr lang="fr-FR" sz="1600" dirty="0"/>
          </a:p>
          <a:p>
            <a:pPr>
              <a:lnSpc>
                <a:spcPct val="115000"/>
              </a:lnSpc>
            </a:pPr>
            <a:r>
              <a:rPr lang="fr-FR" sz="1600" dirty="0" err="1"/>
              <a:t>Providing</a:t>
            </a:r>
            <a:r>
              <a:rPr lang="fr-FR" sz="1600" dirty="0"/>
              <a:t> a </a:t>
            </a:r>
            <a:r>
              <a:rPr lang="fr-FR" sz="1600" dirty="0" err="1"/>
              <a:t>convenient</a:t>
            </a:r>
            <a:r>
              <a:rPr lang="fr-FR" sz="1600" dirty="0"/>
              <a:t> solution </a:t>
            </a:r>
            <a:r>
              <a:rPr lang="fr-FR" sz="1600" dirty="0" err="1"/>
              <a:t>with</a:t>
            </a:r>
            <a:r>
              <a:rPr lang="fr-FR" sz="1600" dirty="0"/>
              <a:t> a </a:t>
            </a:r>
            <a:r>
              <a:rPr lang="fr-FR" sz="1600" dirty="0" err="1"/>
              <a:t>decent</a:t>
            </a:r>
            <a:r>
              <a:rPr lang="fr-FR" sz="1600" dirty="0"/>
              <a:t> </a:t>
            </a:r>
            <a:r>
              <a:rPr lang="fr-FR" sz="1600" dirty="0" err="1"/>
              <a:t>pricing</a:t>
            </a:r>
            <a:r>
              <a:rPr lang="fr-FR" sz="1600" dirty="0"/>
              <a:t> </a:t>
            </a:r>
            <a:r>
              <a:rPr lang="fr-FR" sz="1600" dirty="0" err="1"/>
              <a:t>may</a:t>
            </a:r>
            <a:r>
              <a:rPr lang="fr-FR" sz="1600" dirty="0"/>
              <a:t> </a:t>
            </a:r>
            <a:r>
              <a:rPr lang="fr-FR" sz="1600" dirty="0" err="1"/>
              <a:t>be</a:t>
            </a:r>
            <a:r>
              <a:rPr lang="fr-FR" sz="1600" dirty="0"/>
              <a:t> a profitable </a:t>
            </a:r>
            <a:r>
              <a:rPr lang="fr-FR" sz="1600" dirty="0" err="1"/>
              <a:t>positioning</a:t>
            </a:r>
            <a:r>
              <a:rPr lang="fr-FR" sz="1600" dirty="0"/>
              <a:t> </a:t>
            </a:r>
            <a:r>
              <a:rPr lang="fr-FR" sz="1600" dirty="0" err="1"/>
              <a:t>into</a:t>
            </a:r>
            <a:r>
              <a:rPr lang="fr-FR" sz="1600" dirty="0"/>
              <a:t> </a:t>
            </a:r>
            <a:r>
              <a:rPr lang="fr-FR" sz="1600" dirty="0" err="1"/>
              <a:t>this</a:t>
            </a:r>
            <a:r>
              <a:rPr lang="fr-FR" sz="1600" dirty="0"/>
              <a:t> </a:t>
            </a:r>
            <a:r>
              <a:rPr lang="fr-FR" sz="1600" dirty="0" err="1"/>
              <a:t>market</a:t>
            </a:r>
            <a:r>
              <a:rPr lang="fr-FR" sz="1600" dirty="0"/>
              <a:t>, and </a:t>
            </a:r>
            <a:r>
              <a:rPr lang="fr-FR" sz="1600" dirty="0" err="1"/>
              <a:t>should</a:t>
            </a:r>
            <a:r>
              <a:rPr lang="fr-FR" sz="1600" dirty="0"/>
              <a:t> </a:t>
            </a:r>
            <a:r>
              <a:rPr lang="fr-FR" sz="1600" dirty="0" err="1"/>
              <a:t>provide</a:t>
            </a:r>
            <a:r>
              <a:rPr lang="fr-FR" sz="1600" dirty="0"/>
              <a:t> the money </a:t>
            </a:r>
            <a:r>
              <a:rPr lang="fr-FR" sz="1600" dirty="0" err="1"/>
              <a:t>needed</a:t>
            </a:r>
            <a:r>
              <a:rPr lang="fr-FR" sz="1600" dirty="0"/>
              <a:t> to </a:t>
            </a:r>
            <a:r>
              <a:rPr lang="fr-FR" sz="1600" dirty="0" err="1"/>
              <a:t>operate</a:t>
            </a:r>
            <a:r>
              <a:rPr lang="fr-FR" sz="1600" dirty="0"/>
              <a:t> </a:t>
            </a:r>
            <a:r>
              <a:rPr lang="fr-FR" sz="1600" b="1" dirty="0">
                <a:solidFill>
                  <a:srgbClr val="FFFF00">
                    <a:alpha val="70000"/>
                  </a:srgbClr>
                </a:solidFill>
              </a:rPr>
              <a:t>«</a:t>
            </a:r>
            <a:r>
              <a:rPr lang="fr-FR" sz="1600" b="1" dirty="0" err="1">
                <a:solidFill>
                  <a:srgbClr val="FFFF00">
                    <a:alpha val="70000"/>
                  </a:srgbClr>
                </a:solidFill>
              </a:rPr>
              <a:t>RosaParks.app</a:t>
            </a:r>
            <a:r>
              <a:rPr lang="fr-FR" sz="1600" b="1" dirty="0">
                <a:solidFill>
                  <a:srgbClr val="FFFF00">
                    <a:alpha val="70000"/>
                  </a:srgbClr>
                </a:solidFill>
              </a:rPr>
              <a:t> ». </a:t>
            </a:r>
          </a:p>
        </p:txBody>
      </p:sp>
      <p:sp>
        <p:nvSpPr>
          <p:cNvPr id="4" name="TextBox 3">
            <a:extLst>
              <a:ext uri="{FF2B5EF4-FFF2-40B4-BE49-F238E27FC236}">
                <a16:creationId xmlns:a16="http://schemas.microsoft.com/office/drawing/2014/main" id="{69629FE1-E2E6-4241-A00C-1F8B1BA3F80E}"/>
              </a:ext>
            </a:extLst>
          </p:cNvPr>
          <p:cNvSpPr txBox="1"/>
          <p:nvPr/>
        </p:nvSpPr>
        <p:spPr>
          <a:xfrm>
            <a:off x="1554844" y="4781012"/>
            <a:ext cx="10439359" cy="1338828"/>
          </a:xfrm>
          <a:prstGeom prst="rect">
            <a:avLst/>
          </a:prstGeom>
          <a:noFill/>
        </p:spPr>
        <p:txBody>
          <a:bodyPr wrap="square" rtlCol="0">
            <a:spAutoFit/>
          </a:bodyPr>
          <a:lstStyle/>
          <a:p>
            <a:pPr marL="0" indent="0">
              <a:lnSpc>
                <a:spcPct val="115000"/>
              </a:lnSpc>
              <a:buNone/>
            </a:pPr>
            <a:r>
              <a:rPr lang="fr-FR" sz="1200" dirty="0">
                <a:hlinkClick r:id="rId2">
                  <a:extLst>
                    <a:ext uri="{A12FA001-AC4F-418D-AE19-62706E023703}">
                      <ahyp:hlinkClr xmlns:ahyp="http://schemas.microsoft.com/office/drawing/2018/hyperlinkcolor" val="tx"/>
                    </a:ext>
                  </a:extLst>
                </a:hlinkClick>
              </a:rPr>
              <a:t>Sources:</a:t>
            </a:r>
          </a:p>
          <a:p>
            <a:pPr>
              <a:lnSpc>
                <a:spcPct val="115000"/>
              </a:lnSpc>
            </a:pPr>
            <a:r>
              <a:rPr lang="fr-FR" sz="1200" u="sng" dirty="0">
                <a:solidFill>
                  <a:schemeClr val="accent1">
                    <a:lumMod val="60000"/>
                    <a:lumOff val="40000"/>
                    <a:alpha val="70000"/>
                  </a:schemeClr>
                </a:solidFill>
                <a:hlinkClick r:id="rId2">
                  <a:extLst>
                    <a:ext uri="{A12FA001-AC4F-418D-AE19-62706E023703}">
                      <ahyp:hlinkClr xmlns:ahyp="http://schemas.microsoft.com/office/drawing/2018/hyperlinkcolor" val="tx"/>
                    </a:ext>
                  </a:extLst>
                </a:hlinkClick>
              </a:rPr>
              <a:t> [1]  https://ifm-business.de/firmen/seminare/personalmanagement/anti-rassismus-strategie</a:t>
            </a:r>
            <a:r>
              <a:rPr lang="fr-FR" sz="1200" u="sng"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n/</a:t>
            </a:r>
            <a:r>
              <a:rPr lang="fr-FR" sz="1200" u="sng" dirty="0">
                <a:solidFill>
                  <a:schemeClr val="accent1">
                    <a:lumMod val="60000"/>
                    <a:lumOff val="40000"/>
                  </a:schemeClr>
                </a:solidFill>
              </a:rPr>
              <a:t> </a:t>
            </a:r>
            <a:r>
              <a:rPr lang="fr-FR" sz="1200" u="sng" dirty="0">
                <a:hlinkClick r:id="rId2">
                  <a:extLst>
                    <a:ext uri="{A12FA001-AC4F-418D-AE19-62706E023703}">
                      <ahyp:hlinkClr xmlns:ahyp="http://schemas.microsoft.com/office/drawing/2018/hyperlinkcolor" val="tx"/>
                    </a:ext>
                  </a:extLst>
                </a:hlinkClick>
              </a:rPr>
              <a:t>(</a:t>
            </a:r>
            <a:r>
              <a:rPr lang="fr-FR" sz="1200" u="sng" dirty="0" err="1">
                <a:hlinkClick r:id="rId2">
                  <a:extLst>
                    <a:ext uri="{A12FA001-AC4F-418D-AE19-62706E023703}">
                      <ahyp:hlinkClr xmlns:ahyp="http://schemas.microsoft.com/office/drawing/2018/hyperlinkcolor" val="tx"/>
                    </a:ext>
                  </a:extLst>
                </a:hlinkClick>
              </a:rPr>
              <a:t>Negotiation</a:t>
            </a:r>
            <a:r>
              <a:rPr lang="fr-FR" sz="1200" u="sng" dirty="0">
                <a:hlinkClick r:id="rId2">
                  <a:extLst>
                    <a:ext uri="{A12FA001-AC4F-418D-AE19-62706E023703}">
                      <ahyp:hlinkClr xmlns:ahyp="http://schemas.microsoft.com/office/drawing/2018/hyperlinkcolor" val="tx"/>
                    </a:ext>
                  </a:extLst>
                </a:hlinkClick>
              </a:rPr>
              <a:t> in a case by case basis, Germany)</a:t>
            </a:r>
            <a:endParaRPr lang="fr-FR" sz="1200" dirty="0">
              <a:hlinkClick r:id="rId2">
                <a:extLst>
                  <a:ext uri="{A12FA001-AC4F-418D-AE19-62706E023703}">
                    <ahyp:hlinkClr xmlns:ahyp="http://schemas.microsoft.com/office/drawing/2018/hyperlinkcolor" val="tx"/>
                  </a:ext>
                </a:extLst>
              </a:hlinkClick>
            </a:endParaRPr>
          </a:p>
          <a:p>
            <a:pPr>
              <a:lnSpc>
                <a:spcPct val="115000"/>
              </a:lnSpc>
            </a:pPr>
            <a:r>
              <a:rPr lang="fr-FR" sz="1200" u="sng" dirty="0">
                <a:solidFill>
                  <a:schemeClr val="accent1">
                    <a:lumMod val="60000"/>
                    <a:lumOff val="40000"/>
                    <a:alpha val="70000"/>
                  </a:schemeClr>
                </a:solidFill>
                <a:hlinkClick r:id="rId2">
                  <a:extLst>
                    <a:ext uri="{A12FA001-AC4F-418D-AE19-62706E023703}">
                      <ahyp:hlinkClr xmlns:ahyp="http://schemas.microsoft.com/office/drawing/2018/hyperlinkcolor" val="tx"/>
                    </a:ext>
                  </a:extLst>
                </a:hlinkClick>
              </a:rPr>
              <a:t> [2] </a:t>
            </a:r>
            <a:r>
              <a:rPr lang="fr-FR" sz="1200" u="sng" dirty="0">
                <a:solidFill>
                  <a:schemeClr val="accent1">
                    <a:lumMod val="60000"/>
                    <a:lumOff val="40000"/>
                    <a:alpha val="70000"/>
                  </a:schemeClr>
                </a:solidFill>
              </a:rPr>
              <a:t>https://www.diversitycampus.eu/en/contact/</a:t>
            </a:r>
            <a:r>
              <a:rPr lang="fr-FR" sz="1200" dirty="0"/>
              <a:t> (1285€ for online </a:t>
            </a:r>
            <a:r>
              <a:rPr lang="fr-FR" sz="1200" dirty="0" err="1"/>
              <a:t>seminar</a:t>
            </a:r>
            <a:r>
              <a:rPr lang="fr-FR" sz="1200" dirty="0"/>
              <a:t>, 1428€ for real life </a:t>
            </a:r>
            <a:r>
              <a:rPr lang="fr-FR" sz="1200" dirty="0" err="1"/>
              <a:t>seminar</a:t>
            </a:r>
            <a:r>
              <a:rPr lang="fr-FR" sz="1200" dirty="0"/>
              <a:t>, Germany)</a:t>
            </a:r>
          </a:p>
          <a:p>
            <a:pPr>
              <a:lnSpc>
                <a:spcPct val="115000"/>
              </a:lnSpc>
            </a:pPr>
            <a:r>
              <a:rPr lang="fr-FR" sz="1200" dirty="0">
                <a:solidFill>
                  <a:schemeClr val="accent1">
                    <a:lumMod val="60000"/>
                    <a:lumOff val="40000"/>
                    <a:alpha val="70000"/>
                  </a:schemeClr>
                </a:solidFill>
              </a:rPr>
              <a:t>[3] </a:t>
            </a:r>
            <a:r>
              <a:rPr lang="fr-FR" sz="1200" dirty="0">
                <a:solidFill>
                  <a:schemeClr val="accent1">
                    <a:lumMod val="60000"/>
                    <a:lumOff val="40000"/>
                    <a:alpha val="70000"/>
                  </a:schemeClr>
                </a:solidFill>
                <a:hlinkClick r:id="rId3">
                  <a:extLst>
                    <a:ext uri="{A12FA001-AC4F-418D-AE19-62706E023703}">
                      <ahyp:hlinkClr xmlns:ahyp="http://schemas.microsoft.com/office/drawing/2018/hyperlinkcolor" val="tx"/>
                    </a:ext>
                  </a:extLst>
                </a:hlinkClick>
              </a:rPr>
              <a:t>https</a:t>
            </a:r>
            <a:r>
              <a:rPr lang="fr-FR" sz="1200" dirty="0">
                <a:solidFill>
                  <a:srgbClr val="D06853"/>
                </a:solidFill>
                <a:hlinkClick r:id="rId3">
                  <a:extLst>
                    <a:ext uri="{A12FA001-AC4F-418D-AE19-62706E023703}">
                      <ahyp:hlinkClr xmlns:ahyp="http://schemas.microsoft.com/office/drawing/2018/hyperlinkcolor" val="tx"/>
                    </a:ext>
                  </a:extLst>
                </a:hlinkClick>
              </a:rPr>
              <a:t>://living-diversity.de/images/PDF_Sexismus-am-Arbeitsplatz-02_2020.pdf</a:t>
            </a:r>
            <a:r>
              <a:rPr lang="fr-FR" sz="1200" dirty="0"/>
              <a:t> (350€ for one, 420€ for </a:t>
            </a:r>
            <a:r>
              <a:rPr lang="fr-FR" sz="1200" dirty="0" err="1"/>
              <a:t>companies</a:t>
            </a:r>
            <a:r>
              <a:rPr lang="fr-FR" sz="1200" dirty="0"/>
              <a:t>, Germany)</a:t>
            </a:r>
          </a:p>
          <a:p>
            <a:pPr>
              <a:lnSpc>
                <a:spcPct val="115000"/>
              </a:lnSpc>
            </a:pPr>
            <a:r>
              <a:rPr lang="fr-FR" sz="1200" dirty="0">
                <a:solidFill>
                  <a:schemeClr val="accent1">
                    <a:lumMod val="60000"/>
                    <a:lumOff val="40000"/>
                    <a:alpha val="70000"/>
                  </a:schemeClr>
                </a:solidFill>
              </a:rPr>
              <a:t>[4] </a:t>
            </a:r>
            <a:r>
              <a:rPr lang="fr-FR" sz="1200" dirty="0">
                <a:hlinkClick r:id="rId4"/>
              </a:rPr>
              <a:t>https://courseforsexualharassment.com/</a:t>
            </a:r>
            <a:r>
              <a:rPr lang="fr-FR" sz="1200" dirty="0"/>
              <a:t> (25 to 40$ per </a:t>
            </a:r>
            <a:r>
              <a:rPr lang="fr-FR" sz="1200" dirty="0" err="1"/>
              <a:t>person</a:t>
            </a:r>
            <a:r>
              <a:rPr lang="fr-FR" sz="1200" dirty="0"/>
              <a:t> for a few </a:t>
            </a:r>
            <a:r>
              <a:rPr lang="fr-FR" sz="1200" dirty="0" err="1"/>
              <a:t>hours</a:t>
            </a:r>
            <a:r>
              <a:rPr lang="fr-FR" sz="1200" dirty="0"/>
              <a:t> &lt; 3, United States. </a:t>
            </a:r>
            <a:r>
              <a:rPr lang="fr-FR" sz="1200" dirty="0" err="1"/>
              <a:t>Labelled</a:t>
            </a:r>
            <a:r>
              <a:rPr lang="fr-FR" sz="1200" dirty="0"/>
              <a:t> « the </a:t>
            </a:r>
            <a:r>
              <a:rPr lang="fr-FR" sz="1200" dirty="0" err="1"/>
              <a:t>lowest</a:t>
            </a:r>
            <a:r>
              <a:rPr lang="fr-FR" sz="1200" dirty="0"/>
              <a:t> </a:t>
            </a:r>
            <a:r>
              <a:rPr lang="fr-FR" sz="1200" dirty="0" err="1"/>
              <a:t>price</a:t>
            </a:r>
            <a:r>
              <a:rPr lang="fr-FR" sz="1200" dirty="0"/>
              <a:t> » )</a:t>
            </a:r>
          </a:p>
          <a:p>
            <a:endParaRPr lang="fr-FR" sz="1200" dirty="0"/>
          </a:p>
        </p:txBody>
      </p:sp>
    </p:spTree>
    <p:extLst>
      <p:ext uri="{BB962C8B-B14F-4D97-AF65-F5344CB8AC3E}">
        <p14:creationId xmlns:p14="http://schemas.microsoft.com/office/powerpoint/2010/main" val="82004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5EE50-56FB-4269-A917-56D3972ADA4B}"/>
              </a:ext>
            </a:extLst>
          </p:cNvPr>
          <p:cNvSpPr>
            <a:spLocks noGrp="1"/>
          </p:cNvSpPr>
          <p:nvPr>
            <p:ph type="ctrTitle"/>
          </p:nvPr>
        </p:nvSpPr>
        <p:spPr>
          <a:xfrm>
            <a:off x="2197101" y="1089025"/>
            <a:ext cx="7797799" cy="1532951"/>
          </a:xfrm>
        </p:spPr>
        <p:txBody>
          <a:bodyPr>
            <a:normAutofit/>
          </a:bodyPr>
          <a:lstStyle/>
          <a:p>
            <a:r>
              <a:rPr lang="fr-FR" dirty="0"/>
              <a:t>How?</a:t>
            </a:r>
          </a:p>
        </p:txBody>
      </p:sp>
      <p:sp>
        <p:nvSpPr>
          <p:cNvPr id="4" name="Subtitle 3">
            <a:extLst>
              <a:ext uri="{FF2B5EF4-FFF2-40B4-BE49-F238E27FC236}">
                <a16:creationId xmlns:a16="http://schemas.microsoft.com/office/drawing/2014/main" id="{3AF66A69-F109-4488-BD01-9CDDA3F8EEF2}"/>
              </a:ext>
            </a:extLst>
          </p:cNvPr>
          <p:cNvSpPr>
            <a:spLocks noGrp="1"/>
          </p:cNvSpPr>
          <p:nvPr>
            <p:ph type="subTitle" idx="1"/>
          </p:nvPr>
        </p:nvSpPr>
        <p:spPr>
          <a:xfrm>
            <a:off x="3308350" y="4248000"/>
            <a:ext cx="5575300" cy="1520975"/>
          </a:xfrm>
        </p:spPr>
        <p:txBody>
          <a:bodyPr>
            <a:normAutofit/>
          </a:bodyPr>
          <a:lstStyle/>
          <a:p>
            <a:r>
              <a:rPr lang="fr-FR" dirty="0"/>
              <a:t>User </a:t>
            </a:r>
            <a:r>
              <a:rPr lang="fr-FR" dirty="0" err="1"/>
              <a:t>Experience</a:t>
            </a:r>
            <a:endParaRPr lang="fr-FR" dirty="0"/>
          </a:p>
        </p:txBody>
      </p:sp>
      <p:grpSp>
        <p:nvGrpSpPr>
          <p:cNvPr id="26" name="Group 10">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12" name="Rectangle 11">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23" name="Freeform: Shape 22">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17" name="Group 16">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21" name="Freeform: Shape 20">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2" name="Straight Connector 21">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19" name="Freeform: Shape 18">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0" name="Straight Connector 19">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4911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FEEB5-5C7C-472D-9410-EE6F0C1C33D5}"/>
              </a:ext>
            </a:extLst>
          </p:cNvPr>
          <p:cNvSpPr>
            <a:spLocks noGrp="1"/>
          </p:cNvSpPr>
          <p:nvPr>
            <p:ph type="title"/>
          </p:nvPr>
        </p:nvSpPr>
        <p:spPr>
          <a:xfrm>
            <a:off x="540988" y="540033"/>
            <a:ext cx="3884962" cy="1331604"/>
          </a:xfrm>
        </p:spPr>
        <p:txBody>
          <a:bodyPr anchor="b">
            <a:normAutofit/>
          </a:bodyPr>
          <a:lstStyle/>
          <a:p>
            <a:pPr algn="ctr"/>
            <a:r>
              <a:rPr lang="en-US" dirty="0"/>
              <a:t>User experience flowchart</a:t>
            </a:r>
            <a:endParaRPr lang="fr-FR"/>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3C5A7F2-272B-4A85-10EF-CECF6AC56E4A}"/>
              </a:ext>
            </a:extLst>
          </p:cNvPr>
          <p:cNvSpPr>
            <a:spLocks noGrp="1"/>
          </p:cNvSpPr>
          <p:nvPr>
            <p:ph idx="1"/>
          </p:nvPr>
        </p:nvSpPr>
        <p:spPr>
          <a:xfrm>
            <a:off x="540988" y="2759076"/>
            <a:ext cx="3884962" cy="3009899"/>
          </a:xfrm>
        </p:spPr>
        <p:txBody>
          <a:bodyPr>
            <a:normAutofit/>
          </a:bodyPr>
          <a:lstStyle/>
          <a:p>
            <a:endParaRPr lang="en-US"/>
          </a:p>
        </p:txBody>
      </p:sp>
      <p:sp>
        <p:nvSpPr>
          <p:cNvPr id="16" name="Rectangle 15">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Diagram, schematic&#10;&#10;Description automatically generated">
            <a:extLst>
              <a:ext uri="{FF2B5EF4-FFF2-40B4-BE49-F238E27FC236}">
                <a16:creationId xmlns:a16="http://schemas.microsoft.com/office/drawing/2014/main" id="{6C994B95-DC9E-467A-80BA-48CAE744A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1387188"/>
            <a:ext cx="6113812" cy="4080969"/>
          </a:xfrm>
          <a:prstGeom prst="rect">
            <a:avLst/>
          </a:prstGeom>
        </p:spPr>
      </p:pic>
    </p:spTree>
    <p:extLst>
      <p:ext uri="{BB962C8B-B14F-4D97-AF65-F5344CB8AC3E}">
        <p14:creationId xmlns:p14="http://schemas.microsoft.com/office/powerpoint/2010/main" val="2946235145"/>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160</TotalTime>
  <Words>1580</Words>
  <Application>Microsoft Office PowerPoint</Application>
  <PresentationFormat>Widescreen</PresentationFormat>
  <Paragraphs>75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Avenir Next LT Pro Light</vt:lpstr>
      <vt:lpstr>Bell MT</vt:lpstr>
      <vt:lpstr>Rockwell Nova Light</vt:lpstr>
      <vt:lpstr>Whitney</vt:lpstr>
      <vt:lpstr>Wingdings</vt:lpstr>
      <vt:lpstr>LeafVTI</vt:lpstr>
      <vt:lpstr>Rosaparks.App</vt:lpstr>
      <vt:lpstr>What is it?</vt:lpstr>
      <vt:lpstr>rosaparks.app</vt:lpstr>
      <vt:lpstr>For who?</vt:lpstr>
      <vt:lpstr>iNDIVIDUALS: Victims, Observers and bullies</vt:lpstr>
      <vt:lpstr>For NGOs and associations</vt:lpstr>
      <vt:lpstr>Companies</vt:lpstr>
      <vt:lpstr>How?</vt:lpstr>
      <vt:lpstr>User experience flowchart</vt:lpstr>
      <vt:lpstr>Anonymous safe zone for individuals</vt:lpstr>
      <vt:lpstr>Online classes (moocs)</vt:lpstr>
      <vt:lpstr>The feed:  “My name, MY STORY” &amp; PARTNER EVENTS</vt:lpstr>
      <vt:lpstr>Our choice of technologies</vt:lpstr>
      <vt:lpstr>Software architecture:       CURRENT DATABASE UML</vt:lpstr>
      <vt:lpstr>Our cloud architecture</vt:lpstr>
      <vt:lpstr>Technical costs</vt:lpstr>
      <vt:lpstr>Technical costs: SCALING UP WITH EASE</vt:lpstr>
      <vt:lpstr>Using fileCOIN: For friends and profit</vt:lpstr>
      <vt:lpstr>Proof-of-CONCEPT:  you can find all of our CODE here:</vt:lpstr>
      <vt:lpstr>Proof-of-CONCEPT:   current Look of our front 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That’s it for now!  More coming later on ^_^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Rosaparks.App</dc:title>
  <dc:creator>Mehdi Oueslati</dc:creator>
  <cp:lastModifiedBy>E-gy</cp:lastModifiedBy>
  <cp:revision>2</cp:revision>
  <dcterms:created xsi:type="dcterms:W3CDTF">2022-03-24T14:26:37Z</dcterms:created>
  <dcterms:modified xsi:type="dcterms:W3CDTF">2022-03-25T08:56:13Z</dcterms:modified>
</cp:coreProperties>
</file>