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C15B52-E262-4A97-B6AF-F80375F91314}" v="497" dt="2022-11-15T20:19:28.0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6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47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18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49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0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26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4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50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8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90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11/15/2022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3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9B6340-9D54-4548-B87C-24BA7EA53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15F14F-5637-296F-18AE-02974EC880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66" r="-1" b="3835"/>
          <a:stretch/>
        </p:blipFill>
        <p:spPr>
          <a:xfrm>
            <a:off x="-50042" y="-39158"/>
            <a:ext cx="7918858" cy="6897158"/>
          </a:xfrm>
          <a:prstGeom prst="rect">
            <a:avLst/>
          </a:prstGeom>
        </p:spPr>
      </p:pic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F1D5403D-09EC-41DB-B916-A09C0E5AE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99031" y="-39157"/>
            <a:ext cx="5592970" cy="6897158"/>
          </a:xfrm>
          <a:custGeom>
            <a:avLst/>
            <a:gdLst>
              <a:gd name="connsiteX0" fmla="*/ 4912746 w 5592970"/>
              <a:gd name="connsiteY0" fmla="*/ 2355321 h 6897159"/>
              <a:gd name="connsiteX1" fmla="*/ 4714738 w 5592970"/>
              <a:gd name="connsiteY1" fmla="*/ 2553329 h 6897159"/>
              <a:gd name="connsiteX2" fmla="*/ 4912746 w 5592970"/>
              <a:gd name="connsiteY2" fmla="*/ 2751337 h 6897159"/>
              <a:gd name="connsiteX3" fmla="*/ 5110754 w 5592970"/>
              <a:gd name="connsiteY3" fmla="*/ 2553329 h 6897159"/>
              <a:gd name="connsiteX4" fmla="*/ 4912746 w 5592970"/>
              <a:gd name="connsiteY4" fmla="*/ 2355321 h 6897159"/>
              <a:gd name="connsiteX5" fmla="*/ 4769785 w 5592970"/>
              <a:gd name="connsiteY5" fmla="*/ 1301525 h 6897159"/>
              <a:gd name="connsiteX6" fmla="*/ 4358192 w 5592970"/>
              <a:gd name="connsiteY6" fmla="*/ 1713118 h 6897159"/>
              <a:gd name="connsiteX7" fmla="*/ 4769785 w 5592970"/>
              <a:gd name="connsiteY7" fmla="*/ 2124711 h 6897159"/>
              <a:gd name="connsiteX8" fmla="*/ 5181378 w 5592970"/>
              <a:gd name="connsiteY8" fmla="*/ 1713118 h 6897159"/>
              <a:gd name="connsiteX9" fmla="*/ 4769785 w 5592970"/>
              <a:gd name="connsiteY9" fmla="*/ 1301525 h 6897159"/>
              <a:gd name="connsiteX10" fmla="*/ 1485712 w 5592970"/>
              <a:gd name="connsiteY10" fmla="*/ 0 h 6897159"/>
              <a:gd name="connsiteX11" fmla="*/ 1911850 w 5592970"/>
              <a:gd name="connsiteY11" fmla="*/ 0 h 6897159"/>
              <a:gd name="connsiteX12" fmla="*/ 4693359 w 5592970"/>
              <a:gd name="connsiteY12" fmla="*/ 0 h 6897159"/>
              <a:gd name="connsiteX13" fmla="*/ 4687196 w 5592970"/>
              <a:gd name="connsiteY13" fmla="*/ 186052 h 6897159"/>
              <a:gd name="connsiteX14" fmla="*/ 4689492 w 5592970"/>
              <a:gd name="connsiteY14" fmla="*/ 422393 h 6897159"/>
              <a:gd name="connsiteX15" fmla="*/ 5029277 w 5592970"/>
              <a:gd name="connsiteY15" fmla="*/ 1074198 h 6897159"/>
              <a:gd name="connsiteX16" fmla="*/ 5368989 w 5592970"/>
              <a:gd name="connsiteY16" fmla="*/ 2604190 h 6897159"/>
              <a:gd name="connsiteX17" fmla="*/ 5030698 w 5592970"/>
              <a:gd name="connsiteY17" fmla="*/ 3182337 h 6897159"/>
              <a:gd name="connsiteX18" fmla="*/ 4910556 w 5592970"/>
              <a:gd name="connsiteY18" fmla="*/ 4667756 h 6897159"/>
              <a:gd name="connsiteX19" fmla="*/ 5374561 w 5592970"/>
              <a:gd name="connsiteY19" fmla="*/ 5703238 h 6897159"/>
              <a:gd name="connsiteX20" fmla="*/ 5591170 w 5592970"/>
              <a:gd name="connsiteY20" fmla="*/ 6745970 h 6897159"/>
              <a:gd name="connsiteX21" fmla="*/ 5592970 w 5592970"/>
              <a:gd name="connsiteY21" fmla="*/ 6897158 h 6897159"/>
              <a:gd name="connsiteX22" fmla="*/ 2734191 w 5592970"/>
              <a:gd name="connsiteY22" fmla="*/ 6897158 h 6897159"/>
              <a:gd name="connsiteX23" fmla="*/ 2734191 w 5592970"/>
              <a:gd name="connsiteY23" fmla="*/ 6897159 h 6897159"/>
              <a:gd name="connsiteX24" fmla="*/ 0 w 5592970"/>
              <a:gd name="connsiteY24" fmla="*/ 6897159 h 6897159"/>
              <a:gd name="connsiteX25" fmla="*/ 0 w 5592970"/>
              <a:gd name="connsiteY25" fmla="*/ 1 h 6897159"/>
              <a:gd name="connsiteX26" fmla="*/ 1485712 w 5592970"/>
              <a:gd name="connsiteY26" fmla="*/ 1 h 689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592970" h="6897159">
                <a:moveTo>
                  <a:pt x="4912746" y="2355321"/>
                </a:moveTo>
                <a:cubicBezTo>
                  <a:pt x="4803389" y="2355321"/>
                  <a:pt x="4714738" y="2443972"/>
                  <a:pt x="4714738" y="2553329"/>
                </a:cubicBezTo>
                <a:cubicBezTo>
                  <a:pt x="4714738" y="2662686"/>
                  <a:pt x="4803389" y="2751337"/>
                  <a:pt x="4912746" y="2751337"/>
                </a:cubicBezTo>
                <a:cubicBezTo>
                  <a:pt x="5022103" y="2751337"/>
                  <a:pt x="5110754" y="2662686"/>
                  <a:pt x="5110754" y="2553329"/>
                </a:cubicBezTo>
                <a:cubicBezTo>
                  <a:pt x="5110754" y="2443972"/>
                  <a:pt x="5022103" y="2355321"/>
                  <a:pt x="4912746" y="2355321"/>
                </a:cubicBezTo>
                <a:close/>
                <a:moveTo>
                  <a:pt x="4769785" y="1301525"/>
                </a:moveTo>
                <a:cubicBezTo>
                  <a:pt x="4542468" y="1301525"/>
                  <a:pt x="4358192" y="1485801"/>
                  <a:pt x="4358192" y="1713118"/>
                </a:cubicBezTo>
                <a:cubicBezTo>
                  <a:pt x="4358192" y="1940435"/>
                  <a:pt x="4542468" y="2124711"/>
                  <a:pt x="4769785" y="2124711"/>
                </a:cubicBezTo>
                <a:cubicBezTo>
                  <a:pt x="4997102" y="2124711"/>
                  <a:pt x="5181378" y="1940435"/>
                  <a:pt x="5181378" y="1713118"/>
                </a:cubicBezTo>
                <a:cubicBezTo>
                  <a:pt x="5181378" y="1485801"/>
                  <a:pt x="4997102" y="1301525"/>
                  <a:pt x="4769785" y="1301525"/>
                </a:cubicBezTo>
                <a:close/>
                <a:moveTo>
                  <a:pt x="1485712" y="0"/>
                </a:moveTo>
                <a:lnTo>
                  <a:pt x="1911850" y="0"/>
                </a:lnTo>
                <a:lnTo>
                  <a:pt x="4693359" y="0"/>
                </a:lnTo>
                <a:lnTo>
                  <a:pt x="4687196" y="186052"/>
                </a:lnTo>
                <a:cubicBezTo>
                  <a:pt x="4686166" y="265025"/>
                  <a:pt x="4686829" y="343862"/>
                  <a:pt x="4689492" y="422393"/>
                </a:cubicBezTo>
                <a:cubicBezTo>
                  <a:pt x="4699496" y="713539"/>
                  <a:pt x="4872938" y="896626"/>
                  <a:pt x="5029277" y="1074198"/>
                </a:cubicBezTo>
                <a:cubicBezTo>
                  <a:pt x="5418992" y="1516672"/>
                  <a:pt x="5551614" y="2043761"/>
                  <a:pt x="5368989" y="2604190"/>
                </a:cubicBezTo>
                <a:cubicBezTo>
                  <a:pt x="5298163" y="2821542"/>
                  <a:pt x="5160452" y="3010355"/>
                  <a:pt x="5030698" y="3182337"/>
                </a:cubicBezTo>
                <a:cubicBezTo>
                  <a:pt x="4682698" y="3643429"/>
                  <a:pt x="4696957" y="4178177"/>
                  <a:pt x="4910556" y="4667756"/>
                </a:cubicBezTo>
                <a:cubicBezTo>
                  <a:pt x="5062728" y="5015306"/>
                  <a:pt x="5245193" y="5341884"/>
                  <a:pt x="5374561" y="5703238"/>
                </a:cubicBezTo>
                <a:cubicBezTo>
                  <a:pt x="5500512" y="6053410"/>
                  <a:pt x="5575240" y="6402760"/>
                  <a:pt x="5591170" y="6745970"/>
                </a:cubicBezTo>
                <a:lnTo>
                  <a:pt x="5592970" y="6897158"/>
                </a:lnTo>
                <a:lnTo>
                  <a:pt x="2734191" y="6897158"/>
                </a:lnTo>
                <a:lnTo>
                  <a:pt x="2734191" y="6897159"/>
                </a:lnTo>
                <a:lnTo>
                  <a:pt x="0" y="6897159"/>
                </a:lnTo>
                <a:lnTo>
                  <a:pt x="0" y="1"/>
                </a:lnTo>
                <a:lnTo>
                  <a:pt x="1485712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959478" y="1122363"/>
            <a:ext cx="3622922" cy="2387600"/>
          </a:xfrm>
        </p:spPr>
        <p:txBody>
          <a:bodyPr>
            <a:normAutofit/>
          </a:bodyPr>
          <a:lstStyle/>
          <a:p>
            <a:pPr algn="r"/>
            <a:r>
              <a:rPr lang="hu-HU">
                <a:cs typeface="Calibri Light"/>
              </a:rPr>
              <a:t>Feladat B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7959478" y="3602038"/>
            <a:ext cx="3622922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hu-HU">
                <a:cs typeface="Calibri"/>
              </a:rPr>
              <a:t>Glonczi Patrik Zsolt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F0861D-6BEE-76D6-0FA2-D1B13B092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hu-HU" dirty="0">
                <a:cs typeface="Posterama"/>
              </a:rPr>
              <a:t>Maga a 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247FFD0-6E1D-BB03-2FE2-3A7E96455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044" y="3131612"/>
            <a:ext cx="9335911" cy="6028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2400" dirty="0"/>
              <a:t>A HTML formázás, helyett (linked) külső </a:t>
            </a:r>
            <a:r>
              <a:rPr lang="hu-HU" sz="2400" dirty="0" err="1"/>
              <a:t>css</a:t>
            </a:r>
            <a:r>
              <a:rPr lang="hu-HU" sz="2400" dirty="0"/>
              <a:t> módszer alkalmazása</a:t>
            </a:r>
          </a:p>
        </p:txBody>
      </p:sp>
    </p:spTree>
    <p:extLst>
      <p:ext uri="{BB962C8B-B14F-4D97-AF65-F5344CB8AC3E}">
        <p14:creationId xmlns:p14="http://schemas.microsoft.com/office/powerpoint/2010/main" val="1317531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409C6D-DB21-A9C8-2231-FB5ADAEF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hu-HU" dirty="0">
                <a:cs typeface="Posterama"/>
              </a:rPr>
              <a:t>Azonosítók és osztálykijelölők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9A76313-56BC-16D6-4FF7-6D4E58223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 panose="020B0504020202020204" pitchFamily="34" charset="0"/>
              <a:buChar char="•"/>
            </a:pPr>
            <a:r>
              <a:rPr lang="hu-HU" dirty="0"/>
              <a:t>Több helyen is érdemes volt ezeket használatba venni Pl.:</a:t>
            </a:r>
          </a:p>
          <a:p>
            <a:pPr marL="685800" lvl="1" indent="-457200">
              <a:buAutoNum type="arabicPeriod"/>
            </a:pPr>
            <a:r>
              <a:rPr lang="hu-HU" dirty="0"/>
              <a:t>A táblázat oszlopaiban, hogy ne legyenek azonos méretűek.</a:t>
            </a:r>
          </a:p>
          <a:p>
            <a:pPr marL="685800" lvl="1" indent="-457200">
              <a:buAutoNum type="arabicPeriod"/>
            </a:pPr>
            <a:r>
              <a:rPr lang="hu-HU" dirty="0"/>
              <a:t>A képeknél </a:t>
            </a:r>
          </a:p>
          <a:p>
            <a:pPr marL="685800" lvl="1" indent="-457200">
              <a:buAutoNum type="arabicPeriod"/>
            </a:pPr>
            <a:r>
              <a:rPr lang="hu-HU" dirty="0"/>
              <a:t>És a </a:t>
            </a:r>
            <a:r>
              <a:rPr lang="hu-HU" dirty="0" err="1"/>
              <a:t>nyílaknál</a:t>
            </a:r>
            <a:r>
              <a:rPr lang="hu-HU" dirty="0"/>
              <a:t> is!</a:t>
            </a:r>
          </a:p>
          <a:p>
            <a:pPr marL="685800" lvl="1" indent="-457200">
              <a:buAutoNum type="arabicPeriod"/>
            </a:pPr>
            <a:endParaRPr lang="hu-HU"/>
          </a:p>
          <a:p>
            <a:pPr marL="685800" lvl="1" indent="-457200">
              <a:buAutoNum type="arabicPeriod"/>
            </a:pPr>
            <a:endParaRPr lang="hu-HU" dirty="0"/>
          </a:p>
        </p:txBody>
      </p:sp>
      <p:pic>
        <p:nvPicPr>
          <p:cNvPr id="4" name="Kép 4">
            <a:extLst>
              <a:ext uri="{FF2B5EF4-FFF2-40B4-BE49-F238E27FC236}">
                <a16:creationId xmlns:a16="http://schemas.microsoft.com/office/drawing/2014/main" id="{EC92CDFB-BB05-693B-8AAA-B8E560F83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5418" y="2623432"/>
            <a:ext cx="1876425" cy="200025"/>
          </a:xfrm>
          <a:prstGeom prst="rect">
            <a:avLst/>
          </a:prstGeom>
        </p:spPr>
      </p:pic>
      <p:pic>
        <p:nvPicPr>
          <p:cNvPr id="6" name="Kép 6">
            <a:extLst>
              <a:ext uri="{FF2B5EF4-FFF2-40B4-BE49-F238E27FC236}">
                <a16:creationId xmlns:a16="http://schemas.microsoft.com/office/drawing/2014/main" id="{A9590AB6-E306-058A-9451-914CE2EEF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673" y="2985794"/>
            <a:ext cx="2428875" cy="171450"/>
          </a:xfrm>
          <a:prstGeom prst="rect">
            <a:avLst/>
          </a:prstGeom>
        </p:spPr>
      </p:pic>
      <p:pic>
        <p:nvPicPr>
          <p:cNvPr id="7" name="Kép 7">
            <a:extLst>
              <a:ext uri="{FF2B5EF4-FFF2-40B4-BE49-F238E27FC236}">
                <a16:creationId xmlns:a16="http://schemas.microsoft.com/office/drawing/2014/main" id="{8D8A9DCD-32D3-EFB1-3235-FB3A0C5CF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8623" y="3363686"/>
            <a:ext cx="2950162" cy="140036"/>
          </a:xfrm>
          <a:prstGeom prst="rect">
            <a:avLst/>
          </a:prstGeom>
        </p:spPr>
      </p:pic>
      <p:pic>
        <p:nvPicPr>
          <p:cNvPr id="8" name="Kép 8">
            <a:extLst>
              <a:ext uri="{FF2B5EF4-FFF2-40B4-BE49-F238E27FC236}">
                <a16:creationId xmlns:a16="http://schemas.microsoft.com/office/drawing/2014/main" id="{49CBE58E-033C-ACFE-3F0D-C1D8963FF8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8622" y="3586952"/>
            <a:ext cx="2921940" cy="14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79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882747-464C-A7F0-1C0A-ACD99CFD6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8451"/>
            <a:ext cx="109728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hu-HU" dirty="0" err="1">
                <a:cs typeface="Posterama"/>
              </a:rPr>
              <a:t>Css</a:t>
            </a:r>
            <a:r>
              <a:rPr lang="hu-HU" dirty="0">
                <a:cs typeface="Posterama"/>
              </a:rPr>
              <a:t> állomány </a:t>
            </a:r>
            <a:r>
              <a:rPr lang="hu-HU" dirty="0" err="1">
                <a:cs typeface="Posterama"/>
              </a:rPr>
              <a:t>beilesztése</a:t>
            </a:r>
          </a:p>
        </p:txBody>
      </p:sp>
      <p:pic>
        <p:nvPicPr>
          <p:cNvPr id="4" name="Kép 4">
            <a:extLst>
              <a:ext uri="{FF2B5EF4-FFF2-40B4-BE49-F238E27FC236}">
                <a16:creationId xmlns:a16="http://schemas.microsoft.com/office/drawing/2014/main" id="{7580FBB1-B85F-B886-AEE8-5AFB12B6F0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2372" y="2090942"/>
            <a:ext cx="6696662" cy="454612"/>
          </a:xfr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E659A4E8-F380-ADA5-B01F-375D23F40803}"/>
              </a:ext>
            </a:extLst>
          </p:cNvPr>
          <p:cNvSpPr txBox="1"/>
          <p:nvPr/>
        </p:nvSpPr>
        <p:spPr>
          <a:xfrm>
            <a:off x="837259" y="2746963"/>
            <a:ext cx="8457258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hu-HU" dirty="0"/>
              <a:t>Először is a "</a:t>
            </a:r>
            <a:r>
              <a:rPr lang="hu-HU" dirty="0" err="1"/>
              <a:t>head</a:t>
            </a:r>
            <a:r>
              <a:rPr lang="hu-HU" dirty="0"/>
              <a:t>" </a:t>
            </a:r>
            <a:r>
              <a:rPr lang="hu-HU" dirty="0" err="1"/>
              <a:t>html</a:t>
            </a:r>
            <a:r>
              <a:rPr lang="hu-HU" dirty="0"/>
              <a:t> tagban nyitunk egy "link" tagot</a:t>
            </a:r>
            <a:endParaRPr lang="hu-HU"/>
          </a:p>
          <a:p>
            <a:pPr marL="285750" indent="-285750">
              <a:buFont typeface="Arial"/>
              <a:buChar char="•"/>
            </a:pPr>
            <a:r>
              <a:rPr lang="hu-HU" dirty="0"/>
              <a:t>Majd </a:t>
            </a:r>
            <a:r>
              <a:rPr lang="hu-HU" dirty="0" err="1"/>
              <a:t>rel</a:t>
            </a:r>
            <a:r>
              <a:rPr lang="hu-HU" dirty="0"/>
              <a:t>="</a:t>
            </a:r>
            <a:r>
              <a:rPr lang="hu-HU" dirty="0" err="1"/>
              <a:t>stylesheet</a:t>
            </a:r>
            <a:r>
              <a:rPr lang="hu-HU" dirty="0"/>
              <a:t>" kóddal megadjuk a </a:t>
            </a:r>
            <a:r>
              <a:rPr lang="hu-HU" dirty="0" err="1"/>
              <a:t>html</a:t>
            </a:r>
            <a:r>
              <a:rPr lang="hu-HU" dirty="0"/>
              <a:t> és a </a:t>
            </a:r>
            <a:r>
              <a:rPr lang="hu-HU" dirty="0" err="1"/>
              <a:t>css</a:t>
            </a:r>
            <a:r>
              <a:rPr lang="hu-HU" dirty="0"/>
              <a:t> közötti kapcsolatot</a:t>
            </a:r>
          </a:p>
          <a:p>
            <a:pPr marL="285750" indent="-285750">
              <a:buFont typeface="Arial"/>
              <a:buChar char="•"/>
            </a:pPr>
            <a:r>
              <a:rPr lang="hu-HU" dirty="0"/>
              <a:t>Utoljára, pedig a </a:t>
            </a:r>
            <a:r>
              <a:rPr lang="hu-HU" dirty="0" err="1"/>
              <a:t>href</a:t>
            </a:r>
            <a:r>
              <a:rPr lang="hu-HU" dirty="0"/>
              <a:t> parancs segítségével beágyazzuk a </a:t>
            </a:r>
            <a:r>
              <a:rPr lang="hu-HU" dirty="0" err="1"/>
              <a:t>css-ünket</a:t>
            </a:r>
            <a:r>
              <a:rPr lang="hu-HU" dirty="0"/>
              <a:t>(FONTOS, hogy ne gépeljük el a fájl nevét, mivel akkor nem fog működni. </a:t>
            </a:r>
          </a:p>
        </p:txBody>
      </p:sp>
    </p:spTree>
    <p:extLst>
      <p:ext uri="{BB962C8B-B14F-4D97-AF65-F5344CB8AC3E}">
        <p14:creationId xmlns:p14="http://schemas.microsoft.com/office/powerpoint/2010/main" val="2415265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4A64D5-A498-ED13-ED10-94632CB51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hu-HU" dirty="0">
                <a:cs typeface="Posterama"/>
              </a:rPr>
              <a:t>Linked </a:t>
            </a:r>
            <a:r>
              <a:rPr lang="hu-HU" dirty="0" err="1">
                <a:cs typeface="Posterama"/>
              </a:rPr>
              <a:t>css</a:t>
            </a:r>
            <a:r>
              <a:rPr lang="hu-HU" dirty="0">
                <a:cs typeface="Posterama"/>
              </a:rPr>
              <a:t> előnyei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5FF7995-7C38-FCF4-B745-3221F0E18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504020202020204" pitchFamily="34" charset="0"/>
              <a:buChar char="•"/>
            </a:pPr>
            <a:r>
              <a:rPr lang="hu-HU" dirty="0"/>
              <a:t>A </a:t>
            </a:r>
            <a:r>
              <a:rPr lang="hu-HU" dirty="0" err="1"/>
              <a:t>html</a:t>
            </a:r>
            <a:r>
              <a:rPr lang="hu-HU" dirty="0"/>
              <a:t> kódunk sokkal átláthatóbb</a:t>
            </a:r>
          </a:p>
          <a:p>
            <a:pPr marL="342900" indent="-342900">
              <a:buFont typeface="Arial" panose="020B0504020202020204" pitchFamily="34" charset="0"/>
              <a:buChar char="•"/>
            </a:pPr>
            <a:r>
              <a:rPr lang="hu-HU" dirty="0"/>
              <a:t>Több lehetőség</a:t>
            </a:r>
          </a:p>
          <a:p>
            <a:pPr marL="342900" indent="-342900">
              <a:buFont typeface="Arial" panose="020B0504020202020204" pitchFamily="34" charset="0"/>
              <a:buChar char="•"/>
            </a:pPr>
            <a:r>
              <a:rPr lang="hu-HU" dirty="0"/>
              <a:t>Egyszerűség</a:t>
            </a:r>
          </a:p>
          <a:p>
            <a:pPr marL="342900" indent="-342900">
              <a:buFont typeface="Arial" panose="020B0504020202020204" pitchFamily="34" charset="0"/>
              <a:buChar char="•"/>
            </a:pPr>
            <a:r>
              <a:rPr lang="hu-HU" dirty="0"/>
              <a:t>Gyorsaság</a:t>
            </a:r>
          </a:p>
          <a:p>
            <a:pPr marL="342900" indent="-342900">
              <a:buFont typeface="Arial" panose="020B0504020202020204" pitchFamily="34" charset="0"/>
              <a:buChar char="•"/>
            </a:pPr>
            <a:r>
              <a:rPr lang="hu-HU" dirty="0"/>
              <a:t>Szeparáltság</a:t>
            </a:r>
          </a:p>
        </p:txBody>
      </p:sp>
    </p:spTree>
    <p:extLst>
      <p:ext uri="{BB962C8B-B14F-4D97-AF65-F5344CB8AC3E}">
        <p14:creationId xmlns:p14="http://schemas.microsoft.com/office/powerpoint/2010/main" val="264548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0B1688-FB5D-42A2-D090-EF37C47B0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hu-HU" dirty="0">
                <a:cs typeface="Posterama"/>
              </a:rPr>
              <a:t>Nehézségek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90BFA0D-1A88-8BE2-2325-8AE0FB32E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 panose="020B0504020202020204" pitchFamily="34" charset="0"/>
              <a:buChar char="•"/>
            </a:pPr>
            <a:r>
              <a:rPr lang="hu-HU" dirty="0"/>
              <a:t>Az alapoldal tökéletes lemásolása</a:t>
            </a:r>
          </a:p>
          <a:p>
            <a:pPr marL="457200" indent="-457200">
              <a:buFont typeface="Arial" panose="020B0504020202020204" pitchFamily="34" charset="0"/>
              <a:buChar char="•"/>
            </a:pPr>
            <a:r>
              <a:rPr lang="hu-HU" dirty="0"/>
              <a:t>Néha a parancsoknak szüksége van egy segéd parancsra</a:t>
            </a:r>
          </a:p>
        </p:txBody>
      </p:sp>
    </p:spTree>
    <p:extLst>
      <p:ext uri="{BB962C8B-B14F-4D97-AF65-F5344CB8AC3E}">
        <p14:creationId xmlns:p14="http://schemas.microsoft.com/office/powerpoint/2010/main" val="1704704462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DarkSeedLeftStep">
      <a:dk1>
        <a:srgbClr val="000000"/>
      </a:dk1>
      <a:lt1>
        <a:srgbClr val="FFFFFF"/>
      </a:lt1>
      <a:dk2>
        <a:srgbClr val="311B25"/>
      </a:dk2>
      <a:lt2>
        <a:srgbClr val="F0F2F3"/>
      </a:lt2>
      <a:accent1>
        <a:srgbClr val="D2743D"/>
      </a:accent1>
      <a:accent2>
        <a:srgbClr val="C12C33"/>
      </a:accent2>
      <a:accent3>
        <a:srgbClr val="D23D83"/>
      </a:accent3>
      <a:accent4>
        <a:srgbClr val="C12CAF"/>
      </a:accent4>
      <a:accent5>
        <a:srgbClr val="A63DD2"/>
      </a:accent5>
      <a:accent6>
        <a:srgbClr val="5A31C2"/>
      </a:accent6>
      <a:hlink>
        <a:srgbClr val="AE3FBF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Szélesvásznú</PresentationFormat>
  <Paragraphs>0</Paragraphs>
  <Slides>6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7" baseType="lpstr">
      <vt:lpstr>SplashVTI</vt:lpstr>
      <vt:lpstr>Feladat B</vt:lpstr>
      <vt:lpstr>Maga a feladat</vt:lpstr>
      <vt:lpstr>Azonosítók és osztálykijelölők</vt:lpstr>
      <vt:lpstr>Css állomány beilesztése</vt:lpstr>
      <vt:lpstr>Linked css előnyei</vt:lpstr>
      <vt:lpstr>Nehézségek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/>
  <cp:lastModifiedBy/>
  <cp:revision>132</cp:revision>
  <dcterms:created xsi:type="dcterms:W3CDTF">2022-11-15T19:52:07Z</dcterms:created>
  <dcterms:modified xsi:type="dcterms:W3CDTF">2022-11-15T20:20:13Z</dcterms:modified>
</cp:coreProperties>
</file>