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4" r:id="rId5"/>
    <p:sldId id="265" r:id="rId6"/>
    <p:sldId id="263" r:id="rId7"/>
    <p:sldId id="266" r:id="rId8"/>
    <p:sldId id="267" r:id="rId9"/>
    <p:sldId id="268" r:id="rId10"/>
    <p:sldId id="269" r:id="rId11"/>
    <p:sldId id="270" r:id="rId12"/>
    <p:sldId id="271" r:id="rId13"/>
    <p:sldId id="272" r:id="rId14"/>
    <p:sldId id="273" r:id="rId15"/>
    <p:sldId id="276"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D6C0075-CC31-4459-91AB-51E856F9C270}" type="datetimeFigureOut">
              <a:rPr lang="fr-FR" smtClean="0"/>
              <a:t>13/04/2023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393724786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43119892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955446728"/>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7032216"/>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80230804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D6C0075-CC31-4459-91AB-51E856F9C270}" type="datetimeFigureOut">
              <a:rPr lang="fr-FR" smtClean="0"/>
              <a:t>13/04/2023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79724399"/>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D6C0075-CC31-4459-91AB-51E856F9C270}" type="datetimeFigureOut">
              <a:rPr lang="fr-FR" smtClean="0"/>
              <a:t>13/04/2023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335480237"/>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D6C0075-CC31-4459-91AB-51E856F9C270}" type="datetimeFigureOut">
              <a:rPr lang="fr-FR" smtClean="0"/>
              <a:t>13/04/2023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373660147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D6C0075-CC31-4459-91AB-51E856F9C270}" type="datetimeFigureOut">
              <a:rPr lang="fr-FR" smtClean="0"/>
              <a:t>13/04/2023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346389386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D6C0075-CC31-4459-91AB-51E856F9C270}" type="datetimeFigureOut">
              <a:rPr lang="fr-FR" smtClean="0"/>
              <a:t>13/04/2023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58938940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D6C0075-CC31-4459-91AB-51E856F9C270}" type="datetimeFigureOut">
              <a:rPr lang="fr-FR" smtClean="0"/>
              <a:t>13/04/2023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4096003636"/>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72076854"/>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D6C0075-CC31-4459-91AB-51E856F9C270}" type="datetimeFigureOut">
              <a:rPr lang="fr-FR" smtClean="0"/>
              <a:t>13/04/2023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155570744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D6C0075-CC31-4459-91AB-51E856F9C270}" type="datetimeFigureOut">
              <a:rPr lang="fr-FR" smtClean="0"/>
              <a:t>13/04/2023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1291694954"/>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C0075-CC31-4459-91AB-51E856F9C270}" type="datetimeFigureOut">
              <a:rPr lang="fr-FR" smtClean="0"/>
              <a:t>13/04/2023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373565294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84025372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6C0075-CC31-4459-91AB-51E856F9C270}" type="datetimeFigureOut">
              <a:rPr lang="fr-FR" smtClean="0"/>
              <a:t>13/04/2023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62302E-BC81-4D1E-B37E-D1D2DB9DE2AB}" type="slidenum">
              <a:rPr lang="fr-FR" smtClean="0"/>
              <a:t>‹N°›</a:t>
            </a:fld>
            <a:endParaRPr lang="fr-FR"/>
          </a:p>
        </p:txBody>
      </p:sp>
    </p:spTree>
    <p:extLst>
      <p:ext uri="{BB962C8B-B14F-4D97-AF65-F5344CB8AC3E}">
        <p14:creationId xmlns:p14="http://schemas.microsoft.com/office/powerpoint/2010/main" val="2791862387"/>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6C0075-CC31-4459-91AB-51E856F9C270}" type="datetimeFigureOut">
              <a:rPr lang="fr-FR" smtClean="0"/>
              <a:t>13/04/2023</a:t>
            </a:fld>
            <a:endParaRPr lang="fr-F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62302E-BC81-4D1E-B37E-D1D2DB9DE2AB}" type="slidenum">
              <a:rPr lang="fr-FR" smtClean="0"/>
              <a:t>‹N°›</a:t>
            </a:fld>
            <a:endParaRPr lang="fr-FR"/>
          </a:p>
        </p:txBody>
      </p:sp>
    </p:spTree>
    <p:extLst>
      <p:ext uri="{BB962C8B-B14F-4D97-AF65-F5344CB8AC3E}">
        <p14:creationId xmlns:p14="http://schemas.microsoft.com/office/powerpoint/2010/main" val="790973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FDDC279-CF48-4A29-8DA6-359E0A28F4A4}"/>
              </a:ext>
            </a:extLst>
          </p:cNvPr>
          <p:cNvSpPr>
            <a:spLocks noGrp="1"/>
          </p:cNvSpPr>
          <p:nvPr>
            <p:ph type="subTitle" idx="1"/>
          </p:nvPr>
        </p:nvSpPr>
        <p:spPr>
          <a:xfrm>
            <a:off x="3498574" y="302247"/>
            <a:ext cx="4214192" cy="863944"/>
          </a:xfrm>
        </p:spPr>
        <p:txBody>
          <a:bodyPr>
            <a:noAutofit/>
          </a:bodyPr>
          <a:lstStyle/>
          <a:p>
            <a:r>
              <a:rPr lang="fr-FR" sz="2800" b="1" dirty="0">
                <a:solidFill>
                  <a:srgbClr val="002060"/>
                </a:solidFill>
              </a:rPr>
              <a:t>Séminaire SE I &amp;II</a:t>
            </a:r>
          </a:p>
          <a:p>
            <a:r>
              <a:rPr lang="fr-FR" sz="2800" b="1" dirty="0">
                <a:solidFill>
                  <a:srgbClr val="002060"/>
                </a:solidFill>
              </a:rPr>
              <a:t>2021-2022</a:t>
            </a:r>
          </a:p>
        </p:txBody>
      </p:sp>
      <p:sp>
        <p:nvSpPr>
          <p:cNvPr id="4" name="ZoneTexte 3">
            <a:extLst>
              <a:ext uri="{FF2B5EF4-FFF2-40B4-BE49-F238E27FC236}">
                <a16:creationId xmlns:a16="http://schemas.microsoft.com/office/drawing/2014/main" id="{60E49D3E-89F5-4021-A925-605D773D3E78}"/>
              </a:ext>
            </a:extLst>
          </p:cNvPr>
          <p:cNvSpPr txBox="1"/>
          <p:nvPr/>
        </p:nvSpPr>
        <p:spPr>
          <a:xfrm>
            <a:off x="2796209" y="1590262"/>
            <a:ext cx="6599582" cy="830997"/>
          </a:xfrm>
          <a:prstGeom prst="rect">
            <a:avLst/>
          </a:prstGeom>
          <a:noFill/>
        </p:spPr>
        <p:txBody>
          <a:bodyPr wrap="square" rtlCol="0">
            <a:spAutoFit/>
          </a:bodyPr>
          <a:lstStyle/>
          <a:p>
            <a:pPr algn="ctr"/>
            <a:r>
              <a:rPr lang="fr-FR" sz="2400" b="1" i="1" dirty="0">
                <a:solidFill>
                  <a:srgbClr val="7030A0"/>
                </a:solidFill>
                <a:effectLst>
                  <a:outerShdw blurRad="38100" dist="38100" dir="2700000" algn="tl">
                    <a:srgbClr val="000000">
                      <a:alpha val="43137"/>
                    </a:srgbClr>
                  </a:outerShdw>
                </a:effectLst>
              </a:rPr>
              <a:t>SUJET: Les commandes Linux: Natures, Aide et Localisation</a:t>
            </a:r>
          </a:p>
        </p:txBody>
      </p:sp>
      <p:sp>
        <p:nvSpPr>
          <p:cNvPr id="5" name="ZoneTexte 4">
            <a:extLst>
              <a:ext uri="{FF2B5EF4-FFF2-40B4-BE49-F238E27FC236}">
                <a16:creationId xmlns:a16="http://schemas.microsoft.com/office/drawing/2014/main" id="{60EED7FA-6B01-454B-BE53-D32086CA2F32}"/>
              </a:ext>
            </a:extLst>
          </p:cNvPr>
          <p:cNvSpPr txBox="1"/>
          <p:nvPr/>
        </p:nvSpPr>
        <p:spPr>
          <a:xfrm>
            <a:off x="9395791" y="2221204"/>
            <a:ext cx="1623392" cy="400110"/>
          </a:xfrm>
          <a:prstGeom prst="rect">
            <a:avLst/>
          </a:prstGeom>
          <a:noFill/>
        </p:spPr>
        <p:txBody>
          <a:bodyPr wrap="square" rtlCol="0">
            <a:spAutoFit/>
          </a:bodyPr>
          <a:lstStyle/>
          <a:p>
            <a:pPr algn="ctr"/>
            <a:r>
              <a:rPr lang="fr-FR" sz="2000" b="1" i="1" dirty="0">
                <a:solidFill>
                  <a:schemeClr val="accent6">
                    <a:lumMod val="75000"/>
                  </a:schemeClr>
                </a:solidFill>
                <a:effectLst>
                  <a:outerShdw blurRad="38100" dist="38100" dir="2700000" algn="tl">
                    <a:srgbClr val="000000">
                      <a:alpha val="43137"/>
                    </a:srgbClr>
                  </a:outerShdw>
                </a:effectLst>
              </a:rPr>
              <a:t>Groupe N°2</a:t>
            </a:r>
          </a:p>
        </p:txBody>
      </p:sp>
      <p:graphicFrame>
        <p:nvGraphicFramePr>
          <p:cNvPr id="7" name="Tableau 7">
            <a:extLst>
              <a:ext uri="{FF2B5EF4-FFF2-40B4-BE49-F238E27FC236}">
                <a16:creationId xmlns:a16="http://schemas.microsoft.com/office/drawing/2014/main" id="{76259FC5-96C9-486F-A920-A958844E25BF}"/>
              </a:ext>
            </a:extLst>
          </p:cNvPr>
          <p:cNvGraphicFramePr>
            <a:graphicFrameLocks noGrp="1"/>
          </p:cNvGraphicFramePr>
          <p:nvPr>
            <p:extLst>
              <p:ext uri="{D42A27DB-BD31-4B8C-83A1-F6EECF244321}">
                <p14:modId xmlns:p14="http://schemas.microsoft.com/office/powerpoint/2010/main" val="501506476"/>
              </p:ext>
            </p:extLst>
          </p:nvPr>
        </p:nvGraphicFramePr>
        <p:xfrm>
          <a:off x="2796209" y="2621314"/>
          <a:ext cx="6599583" cy="4023360"/>
        </p:xfrm>
        <a:graphic>
          <a:graphicData uri="http://schemas.openxmlformats.org/drawingml/2006/table">
            <a:tbl>
              <a:tblPr firstRow="1" bandRow="1">
                <a:tableStyleId>{5C22544A-7EE6-4342-B048-85BDC9FD1C3A}</a:tableStyleId>
              </a:tblPr>
              <a:tblGrid>
                <a:gridCol w="2199861">
                  <a:extLst>
                    <a:ext uri="{9D8B030D-6E8A-4147-A177-3AD203B41FA5}">
                      <a16:colId xmlns:a16="http://schemas.microsoft.com/office/drawing/2014/main" val="2122654039"/>
                    </a:ext>
                  </a:extLst>
                </a:gridCol>
                <a:gridCol w="2199861">
                  <a:extLst>
                    <a:ext uri="{9D8B030D-6E8A-4147-A177-3AD203B41FA5}">
                      <a16:colId xmlns:a16="http://schemas.microsoft.com/office/drawing/2014/main" val="1652823068"/>
                    </a:ext>
                  </a:extLst>
                </a:gridCol>
                <a:gridCol w="2199861">
                  <a:extLst>
                    <a:ext uri="{9D8B030D-6E8A-4147-A177-3AD203B41FA5}">
                      <a16:colId xmlns:a16="http://schemas.microsoft.com/office/drawing/2014/main" val="1407680363"/>
                    </a:ext>
                  </a:extLst>
                </a:gridCol>
              </a:tblGrid>
              <a:tr h="345395">
                <a:tc>
                  <a:txBody>
                    <a:bodyPr/>
                    <a:lstStyle/>
                    <a:p>
                      <a:r>
                        <a:rPr lang="fr-FR" dirty="0"/>
                        <a:t>NOM</a:t>
                      </a:r>
                    </a:p>
                  </a:txBody>
                  <a:tcPr/>
                </a:tc>
                <a:tc>
                  <a:txBody>
                    <a:bodyPr/>
                    <a:lstStyle/>
                    <a:p>
                      <a:r>
                        <a:rPr lang="fr-FR" dirty="0"/>
                        <a:t>POSTNOM</a:t>
                      </a:r>
                    </a:p>
                  </a:txBody>
                  <a:tcPr/>
                </a:tc>
                <a:tc>
                  <a:txBody>
                    <a:bodyPr/>
                    <a:lstStyle/>
                    <a:p>
                      <a:r>
                        <a:rPr lang="fr-FR" dirty="0"/>
                        <a:t>PRENOM</a:t>
                      </a:r>
                    </a:p>
                  </a:txBody>
                  <a:tcPr/>
                </a:tc>
                <a:extLst>
                  <a:ext uri="{0D108BD9-81ED-4DB2-BD59-A6C34878D82A}">
                    <a16:rowId xmlns:a16="http://schemas.microsoft.com/office/drawing/2014/main" val="2740327018"/>
                  </a:ext>
                </a:extLst>
              </a:tr>
              <a:tr h="345395">
                <a:tc>
                  <a:txBody>
                    <a:bodyPr/>
                    <a:lstStyle/>
                    <a:p>
                      <a:r>
                        <a:rPr lang="fr-FR" b="1" dirty="0">
                          <a:latin typeface="Bahnschrift Light Condensed" panose="020B0502040204020203" pitchFamily="34" charset="0"/>
                        </a:rPr>
                        <a:t>LUABEYA</a:t>
                      </a:r>
                    </a:p>
                  </a:txBody>
                  <a:tcPr/>
                </a:tc>
                <a:tc>
                  <a:txBody>
                    <a:bodyPr/>
                    <a:lstStyle/>
                    <a:p>
                      <a:r>
                        <a:rPr lang="fr-FR" b="1" dirty="0">
                          <a:latin typeface="Bahnschrift Light Condensed" panose="020B0502040204020203" pitchFamily="34" charset="0"/>
                        </a:rPr>
                        <a:t>MUKENDI</a:t>
                      </a:r>
                    </a:p>
                  </a:txBody>
                  <a:tcPr/>
                </a:tc>
                <a:tc>
                  <a:txBody>
                    <a:bodyPr/>
                    <a:lstStyle/>
                    <a:p>
                      <a:r>
                        <a:rPr lang="fr-FR" b="1" dirty="0">
                          <a:latin typeface="Bahnschrift Light Condensed" panose="020B0502040204020203" pitchFamily="34" charset="0"/>
                        </a:rPr>
                        <a:t>Barnabé</a:t>
                      </a:r>
                    </a:p>
                  </a:txBody>
                  <a:tcPr/>
                </a:tc>
                <a:extLst>
                  <a:ext uri="{0D108BD9-81ED-4DB2-BD59-A6C34878D82A}">
                    <a16:rowId xmlns:a16="http://schemas.microsoft.com/office/drawing/2014/main" val="3094411579"/>
                  </a:ext>
                </a:extLst>
              </a:tr>
              <a:tr h="345395">
                <a:tc>
                  <a:txBody>
                    <a:bodyPr/>
                    <a:lstStyle/>
                    <a:p>
                      <a:r>
                        <a:rPr lang="fr-FR" b="1" dirty="0">
                          <a:latin typeface="Bahnschrift Light Condensed" panose="020B0502040204020203" pitchFamily="34" charset="0"/>
                        </a:rPr>
                        <a:t>ASHA</a:t>
                      </a:r>
                    </a:p>
                  </a:txBody>
                  <a:tcPr/>
                </a:tc>
                <a:tc>
                  <a:txBody>
                    <a:bodyPr/>
                    <a:lstStyle/>
                    <a:p>
                      <a:r>
                        <a:rPr lang="fr-FR" b="1" dirty="0">
                          <a:latin typeface="Bahnschrift Light Condensed" panose="020B0502040204020203" pitchFamily="34" charset="0"/>
                        </a:rPr>
                        <a:t>KUMBU</a:t>
                      </a:r>
                    </a:p>
                  </a:txBody>
                  <a:tcPr/>
                </a:tc>
                <a:tc>
                  <a:txBody>
                    <a:bodyPr/>
                    <a:lstStyle/>
                    <a:p>
                      <a:r>
                        <a:rPr lang="fr-FR" b="1" dirty="0">
                          <a:latin typeface="Bahnschrift Light Condensed" panose="020B0502040204020203" pitchFamily="34" charset="0"/>
                        </a:rPr>
                        <a:t>Alliance</a:t>
                      </a:r>
                    </a:p>
                  </a:txBody>
                  <a:tcPr/>
                </a:tc>
                <a:extLst>
                  <a:ext uri="{0D108BD9-81ED-4DB2-BD59-A6C34878D82A}">
                    <a16:rowId xmlns:a16="http://schemas.microsoft.com/office/drawing/2014/main" val="612829417"/>
                  </a:ext>
                </a:extLst>
              </a:tr>
              <a:tr h="345395">
                <a:tc>
                  <a:txBody>
                    <a:bodyPr/>
                    <a:lstStyle/>
                    <a:p>
                      <a:r>
                        <a:rPr lang="fr-FR" b="1" dirty="0">
                          <a:latin typeface="Bahnschrift Light Condensed" panose="020B0502040204020203" pitchFamily="34" charset="0"/>
                        </a:rPr>
                        <a:t>MBUYI</a:t>
                      </a:r>
                    </a:p>
                  </a:txBody>
                  <a:tcPr/>
                </a:tc>
                <a:tc>
                  <a:txBody>
                    <a:bodyPr/>
                    <a:lstStyle/>
                    <a:p>
                      <a:r>
                        <a:rPr lang="fr-FR" b="1" dirty="0">
                          <a:latin typeface="Bahnschrift Light Condensed" panose="020B0502040204020203" pitchFamily="34" charset="0"/>
                        </a:rPr>
                        <a:t>MUTUNGILAYI</a:t>
                      </a:r>
                    </a:p>
                  </a:txBody>
                  <a:tcPr/>
                </a:tc>
                <a:tc>
                  <a:txBody>
                    <a:bodyPr/>
                    <a:lstStyle/>
                    <a:p>
                      <a:r>
                        <a:rPr lang="fr-FR" b="1" dirty="0">
                          <a:latin typeface="Bahnschrift Light Condensed" panose="020B0502040204020203" pitchFamily="34" charset="0"/>
                        </a:rPr>
                        <a:t>Benjamin</a:t>
                      </a:r>
                    </a:p>
                  </a:txBody>
                  <a:tcPr/>
                </a:tc>
                <a:extLst>
                  <a:ext uri="{0D108BD9-81ED-4DB2-BD59-A6C34878D82A}">
                    <a16:rowId xmlns:a16="http://schemas.microsoft.com/office/drawing/2014/main" val="71895536"/>
                  </a:ext>
                </a:extLst>
              </a:tr>
              <a:tr h="345395">
                <a:tc>
                  <a:txBody>
                    <a:bodyPr/>
                    <a:lstStyle/>
                    <a:p>
                      <a:r>
                        <a:rPr lang="fr-FR" b="1" dirty="0">
                          <a:latin typeface="Bahnschrift Light Condensed" panose="020B0502040204020203" pitchFamily="34" charset="0"/>
                        </a:rPr>
                        <a:t>MINSIENSI</a:t>
                      </a:r>
                    </a:p>
                  </a:txBody>
                  <a:tcPr/>
                </a:tc>
                <a:tc>
                  <a:txBody>
                    <a:bodyPr/>
                    <a:lstStyle/>
                    <a:p>
                      <a:r>
                        <a:rPr lang="fr-FR" b="1" dirty="0">
                          <a:latin typeface="Bahnschrift Light Condensed" panose="020B0502040204020203" pitchFamily="34" charset="0"/>
                        </a:rPr>
                        <a:t>NSIMBA</a:t>
                      </a:r>
                    </a:p>
                  </a:txBody>
                  <a:tcPr/>
                </a:tc>
                <a:tc>
                  <a:txBody>
                    <a:bodyPr/>
                    <a:lstStyle/>
                    <a:p>
                      <a:r>
                        <a:rPr lang="fr-FR" b="1" dirty="0">
                          <a:latin typeface="Bahnschrift Light Condensed" panose="020B0502040204020203" pitchFamily="34" charset="0"/>
                        </a:rPr>
                        <a:t>Patrick</a:t>
                      </a:r>
                    </a:p>
                  </a:txBody>
                  <a:tcPr/>
                </a:tc>
                <a:extLst>
                  <a:ext uri="{0D108BD9-81ED-4DB2-BD59-A6C34878D82A}">
                    <a16:rowId xmlns:a16="http://schemas.microsoft.com/office/drawing/2014/main" val="1591657646"/>
                  </a:ext>
                </a:extLst>
              </a:tr>
              <a:tr h="345395">
                <a:tc>
                  <a:txBody>
                    <a:bodyPr/>
                    <a:lstStyle/>
                    <a:p>
                      <a:r>
                        <a:rPr lang="fr-FR" b="1" dirty="0">
                          <a:latin typeface="Bahnschrift Light Condensed" panose="020B0502040204020203" pitchFamily="34" charset="0"/>
                        </a:rPr>
                        <a:t>KAZADI</a:t>
                      </a:r>
                    </a:p>
                  </a:txBody>
                  <a:tcPr/>
                </a:tc>
                <a:tc>
                  <a:txBody>
                    <a:bodyPr/>
                    <a:lstStyle/>
                    <a:p>
                      <a:r>
                        <a:rPr lang="fr-FR" b="1" dirty="0">
                          <a:latin typeface="Bahnschrift Light Condensed" panose="020B0502040204020203" pitchFamily="34" charset="0"/>
                        </a:rPr>
                        <a:t>KABUYA</a:t>
                      </a:r>
                    </a:p>
                  </a:txBody>
                  <a:tcPr/>
                </a:tc>
                <a:tc>
                  <a:txBody>
                    <a:bodyPr/>
                    <a:lstStyle/>
                    <a:p>
                      <a:r>
                        <a:rPr lang="fr-FR" b="1" dirty="0">
                          <a:latin typeface="Bahnschrift Light Condensed" panose="020B0502040204020203" pitchFamily="34" charset="0"/>
                        </a:rPr>
                        <a:t>Augustin</a:t>
                      </a:r>
                    </a:p>
                  </a:txBody>
                  <a:tcPr/>
                </a:tc>
                <a:extLst>
                  <a:ext uri="{0D108BD9-81ED-4DB2-BD59-A6C34878D82A}">
                    <a16:rowId xmlns:a16="http://schemas.microsoft.com/office/drawing/2014/main" val="838085295"/>
                  </a:ext>
                </a:extLst>
              </a:tr>
              <a:tr h="345395">
                <a:tc>
                  <a:txBody>
                    <a:bodyPr/>
                    <a:lstStyle/>
                    <a:p>
                      <a:r>
                        <a:rPr lang="fr-FR" b="1" dirty="0">
                          <a:latin typeface="Bahnschrift Light Condensed" panose="020B0502040204020203" pitchFamily="34" charset="0"/>
                        </a:rPr>
                        <a:t>MABANZA </a:t>
                      </a:r>
                    </a:p>
                  </a:txBody>
                  <a:tcPr/>
                </a:tc>
                <a:tc>
                  <a:txBody>
                    <a:bodyPr/>
                    <a:lstStyle/>
                    <a:p>
                      <a:r>
                        <a:rPr lang="fr-FR" b="1" dirty="0">
                          <a:latin typeface="Bahnschrift Light Condensed" panose="020B0502040204020203" pitchFamily="34" charset="0"/>
                        </a:rPr>
                        <a:t>MBONGOMINGI</a:t>
                      </a:r>
                    </a:p>
                  </a:txBody>
                  <a:tcPr/>
                </a:tc>
                <a:tc>
                  <a:txBody>
                    <a:bodyPr/>
                    <a:lstStyle/>
                    <a:p>
                      <a:r>
                        <a:rPr lang="fr-FR" b="1" dirty="0" err="1">
                          <a:latin typeface="Bahnschrift Light Condensed" panose="020B0502040204020203" pitchFamily="34" charset="0"/>
                        </a:rPr>
                        <a:t>Tychick</a:t>
                      </a:r>
                      <a:endParaRPr lang="fr-FR" b="1" dirty="0">
                        <a:latin typeface="Bahnschrift Light Condensed" panose="020B0502040204020203" pitchFamily="34" charset="0"/>
                      </a:endParaRPr>
                    </a:p>
                  </a:txBody>
                  <a:tcPr/>
                </a:tc>
                <a:extLst>
                  <a:ext uri="{0D108BD9-81ED-4DB2-BD59-A6C34878D82A}">
                    <a16:rowId xmlns:a16="http://schemas.microsoft.com/office/drawing/2014/main" val="679752446"/>
                  </a:ext>
                </a:extLst>
              </a:tr>
              <a:tr h="345395">
                <a:tc>
                  <a:txBody>
                    <a:bodyPr/>
                    <a:lstStyle/>
                    <a:p>
                      <a:r>
                        <a:rPr lang="fr-FR" b="1" dirty="0">
                          <a:latin typeface="Bahnschrift Light Condensed" panose="020B0502040204020203" pitchFamily="34" charset="0"/>
                        </a:rPr>
                        <a:t>OMOKOKO</a:t>
                      </a:r>
                    </a:p>
                  </a:txBody>
                  <a:tcPr/>
                </a:tc>
                <a:tc>
                  <a:txBody>
                    <a:bodyPr/>
                    <a:lstStyle/>
                    <a:p>
                      <a:r>
                        <a:rPr lang="fr-FR" b="1" dirty="0">
                          <a:latin typeface="Bahnschrift Light Condensed" panose="020B0502040204020203" pitchFamily="34" charset="0"/>
                        </a:rPr>
                        <a:t>ELONGE</a:t>
                      </a:r>
                    </a:p>
                  </a:txBody>
                  <a:tcPr/>
                </a:tc>
                <a:tc>
                  <a:txBody>
                    <a:bodyPr/>
                    <a:lstStyle/>
                    <a:p>
                      <a:r>
                        <a:rPr lang="fr-FR" b="1" dirty="0" err="1">
                          <a:latin typeface="Bahnschrift Light Condensed" panose="020B0502040204020203" pitchFamily="34" charset="0"/>
                        </a:rPr>
                        <a:t>Arthuro</a:t>
                      </a:r>
                      <a:endParaRPr lang="fr-FR" b="1" dirty="0">
                        <a:latin typeface="Bahnschrift Light Condensed" panose="020B0502040204020203" pitchFamily="34" charset="0"/>
                      </a:endParaRPr>
                    </a:p>
                  </a:txBody>
                  <a:tcPr/>
                </a:tc>
                <a:extLst>
                  <a:ext uri="{0D108BD9-81ED-4DB2-BD59-A6C34878D82A}">
                    <a16:rowId xmlns:a16="http://schemas.microsoft.com/office/drawing/2014/main" val="2436326514"/>
                  </a:ext>
                </a:extLst>
              </a:tr>
              <a:tr h="345395">
                <a:tc>
                  <a:txBody>
                    <a:bodyPr/>
                    <a:lstStyle/>
                    <a:p>
                      <a:r>
                        <a:rPr lang="fr-FR" b="1" dirty="0">
                          <a:latin typeface="Bahnschrift Light Condensed" panose="020B0502040204020203" pitchFamily="34" charset="0"/>
                        </a:rPr>
                        <a:t>ANGBASE</a:t>
                      </a:r>
                    </a:p>
                  </a:txBody>
                  <a:tcPr/>
                </a:tc>
                <a:tc>
                  <a:txBody>
                    <a:bodyPr/>
                    <a:lstStyle/>
                    <a:p>
                      <a:r>
                        <a:rPr lang="fr-FR" b="1" dirty="0">
                          <a:latin typeface="Bahnschrift Light Condensed" panose="020B0502040204020203" pitchFamily="34" charset="0"/>
                        </a:rPr>
                        <a:t>ANGBAKODOLO</a:t>
                      </a:r>
                    </a:p>
                  </a:txBody>
                  <a:tcPr/>
                </a:tc>
                <a:tc>
                  <a:txBody>
                    <a:bodyPr/>
                    <a:lstStyle/>
                    <a:p>
                      <a:r>
                        <a:rPr lang="fr-FR" b="1" dirty="0">
                          <a:latin typeface="Bahnschrift Light Condensed" panose="020B0502040204020203" pitchFamily="34" charset="0"/>
                        </a:rPr>
                        <a:t>Christian</a:t>
                      </a:r>
                    </a:p>
                  </a:txBody>
                  <a:tcPr/>
                </a:tc>
                <a:extLst>
                  <a:ext uri="{0D108BD9-81ED-4DB2-BD59-A6C34878D82A}">
                    <a16:rowId xmlns:a16="http://schemas.microsoft.com/office/drawing/2014/main" val="3618381336"/>
                  </a:ext>
                </a:extLst>
              </a:tr>
              <a:tr h="345395">
                <a:tc>
                  <a:txBody>
                    <a:bodyPr/>
                    <a:lstStyle/>
                    <a:p>
                      <a:r>
                        <a:rPr lang="fr-FR" b="1" dirty="0">
                          <a:latin typeface="Bahnschrift Light Condensed" panose="020B0502040204020203" pitchFamily="34" charset="0"/>
                        </a:rPr>
                        <a:t>LUBAMBA</a:t>
                      </a:r>
                    </a:p>
                  </a:txBody>
                  <a:tcPr/>
                </a:tc>
                <a:tc>
                  <a:txBody>
                    <a:bodyPr/>
                    <a:lstStyle/>
                    <a:p>
                      <a:r>
                        <a:rPr lang="fr-FR" b="1" dirty="0">
                          <a:latin typeface="Bahnschrift Light Condensed" panose="020B0502040204020203" pitchFamily="34" charset="0"/>
                        </a:rPr>
                        <a:t>NKONGOLO</a:t>
                      </a:r>
                    </a:p>
                  </a:txBody>
                  <a:tcPr/>
                </a:tc>
                <a:tc>
                  <a:txBody>
                    <a:bodyPr/>
                    <a:lstStyle/>
                    <a:p>
                      <a:r>
                        <a:rPr lang="fr-FR" b="1" dirty="0">
                          <a:latin typeface="Bahnschrift Light Condensed" panose="020B0502040204020203" pitchFamily="34" charset="0"/>
                        </a:rPr>
                        <a:t>Junior</a:t>
                      </a:r>
                    </a:p>
                  </a:txBody>
                  <a:tcPr/>
                </a:tc>
                <a:extLst>
                  <a:ext uri="{0D108BD9-81ED-4DB2-BD59-A6C34878D82A}">
                    <a16:rowId xmlns:a16="http://schemas.microsoft.com/office/drawing/2014/main" val="574793280"/>
                  </a:ext>
                </a:extLst>
              </a:tr>
              <a:tr h="345395">
                <a:tc>
                  <a:txBody>
                    <a:bodyPr/>
                    <a:lstStyle/>
                    <a:p>
                      <a:r>
                        <a:rPr lang="fr-FR" b="1" dirty="0">
                          <a:latin typeface="Bahnschrift Light Condensed" panose="020B0502040204020203" pitchFamily="34" charset="0"/>
                        </a:rPr>
                        <a:t>MUTOMBO</a:t>
                      </a:r>
                    </a:p>
                  </a:txBody>
                  <a:tcPr/>
                </a:tc>
                <a:tc>
                  <a:txBody>
                    <a:bodyPr/>
                    <a:lstStyle/>
                    <a:p>
                      <a:r>
                        <a:rPr lang="fr-FR" b="1" dirty="0">
                          <a:latin typeface="Bahnschrift Light Condensed" panose="020B0502040204020203" pitchFamily="34" charset="0"/>
                        </a:rPr>
                        <a:t>NKUTA</a:t>
                      </a:r>
                    </a:p>
                  </a:txBody>
                  <a:tcPr/>
                </a:tc>
                <a:tc>
                  <a:txBody>
                    <a:bodyPr/>
                    <a:lstStyle/>
                    <a:p>
                      <a:r>
                        <a:rPr lang="fr-FR" b="1" dirty="0">
                          <a:latin typeface="Bahnschrift Light Condensed" panose="020B0502040204020203" pitchFamily="34" charset="0"/>
                        </a:rPr>
                        <a:t>Emmanuel</a:t>
                      </a:r>
                    </a:p>
                  </a:txBody>
                  <a:tcPr/>
                </a:tc>
                <a:extLst>
                  <a:ext uri="{0D108BD9-81ED-4DB2-BD59-A6C34878D82A}">
                    <a16:rowId xmlns:a16="http://schemas.microsoft.com/office/drawing/2014/main" val="979438057"/>
                  </a:ext>
                </a:extLst>
              </a:tr>
            </a:tbl>
          </a:graphicData>
        </a:graphic>
      </p:graphicFrame>
    </p:spTree>
    <p:extLst>
      <p:ext uri="{BB962C8B-B14F-4D97-AF65-F5344CB8AC3E}">
        <p14:creationId xmlns:p14="http://schemas.microsoft.com/office/powerpoint/2010/main" val="2761119904"/>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BB43975-FAF7-4A3E-8223-2458776830B0}"/>
              </a:ext>
            </a:extLst>
          </p:cNvPr>
          <p:cNvSpPr>
            <a:spLocks noGrp="1"/>
          </p:cNvSpPr>
          <p:nvPr>
            <p:ph idx="1"/>
          </p:nvPr>
        </p:nvSpPr>
        <p:spPr>
          <a:xfrm>
            <a:off x="919119" y="1009385"/>
            <a:ext cx="10353762" cy="5298649"/>
          </a:xfrm>
        </p:spPr>
        <p:txBody>
          <a:bodyPr>
            <a:normAutofit fontScale="92500"/>
          </a:bodyPr>
          <a:lstStyle/>
          <a:p>
            <a:pPr>
              <a:buFont typeface="Wingdings" panose="05000000000000000000" pitchFamily="2" charset="2"/>
              <a:buChar char="q"/>
            </a:pPr>
            <a:r>
              <a:rPr lang="fr-FR" dirty="0">
                <a:solidFill>
                  <a:srgbClr val="FF0000"/>
                </a:solidFill>
              </a:rPr>
              <a:t> </a:t>
            </a:r>
            <a:r>
              <a:rPr lang="en-US" sz="18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a:t>
            </a:r>
            <a:r>
              <a:rPr lang="en-US" sz="2400" dirty="0">
                <a:solidFill>
                  <a:srgbClr val="FF0000"/>
                </a:solidFill>
                <a:effectLst/>
                <a:ea typeface="SimSun" panose="02010600030101010101" pitchFamily="2" charset="-122"/>
                <a:cs typeface="Times New Roman" panose="02020603050405020304" pitchFamily="18" charset="0"/>
              </a:rPr>
              <a:t>help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Cette option peut être utilisée avec de nombreuses commandes Linux pour afficher des informations sur l'utilisation de la commande. Elle fournit des informations sur les options disponibles et la syntaxe de la commande.</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il suffit de taper: “--help ls’’</a:t>
            </a:r>
          </a:p>
          <a:p>
            <a:pPr>
              <a:buFont typeface="Wingdings" panose="05000000000000000000" pitchFamily="2" charset="2"/>
              <a:buChar char="q"/>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a:solidFill>
                  <a:srgbClr val="FF0000"/>
                </a:solidFill>
                <a:effectLst/>
                <a:ea typeface="SimSun" panose="02010600030101010101" pitchFamily="2" charset="-122"/>
                <a:cs typeface="Times New Roman" panose="02020603050405020304" pitchFamily="18" charset="0"/>
              </a:rPr>
              <a:t>apropos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 Cette commande est utilisée pour rechercher des commandes et des programmes qui correspondent à un mot clé donné. Elle affiche une liste de toutes les commandes et les programmes qui contiennent le mot clé spécifié.</a:t>
            </a:r>
          </a:p>
          <a:p>
            <a:pPr marL="0" indent="0">
              <a:buNone/>
            </a:pPr>
            <a:r>
              <a:rPr lang="fr-FR" sz="2400" dirty="0">
                <a:solidFill>
                  <a:schemeClr val="accent1">
                    <a:lumMod val="60000"/>
                    <a:lumOff val="40000"/>
                  </a:schemeClr>
                </a:solidFill>
                <a:effectLst/>
                <a:ea typeface="SimSun" panose="02010600030101010101" pitchFamily="2" charset="-122"/>
                <a:cs typeface="Times New Roman" panose="02020603050405020304" pitchFamily="18" charset="0"/>
              </a:rPr>
              <a:t>     Exemple: ici par exemple si on veut avoir toutes les commandes liées au réseau, il suffit de taper ‘ </a:t>
            </a:r>
            <a:r>
              <a:rPr lang="fr-FR" sz="2400" dirty="0" err="1">
                <a:solidFill>
                  <a:schemeClr val="accent1">
                    <a:lumMod val="60000"/>
                    <a:lumOff val="40000"/>
                  </a:schemeClr>
                </a:solidFill>
                <a:effectLst/>
                <a:ea typeface="SimSun" panose="02010600030101010101" pitchFamily="2" charset="-122"/>
                <a:cs typeface="Times New Roman" panose="02020603050405020304" pitchFamily="18" charset="0"/>
              </a:rPr>
              <a:t>apropos</a:t>
            </a:r>
            <a:r>
              <a:rPr lang="fr-FR" sz="2400" dirty="0">
                <a:solidFill>
                  <a:schemeClr val="accent1">
                    <a:lumMod val="60000"/>
                    <a:lumOff val="40000"/>
                  </a:schemeClr>
                </a:solidFill>
                <a:effectLst/>
                <a:ea typeface="SimSun" panose="02010600030101010101" pitchFamily="2" charset="-122"/>
                <a:cs typeface="Times New Roman" panose="02020603050405020304" pitchFamily="18" charset="0"/>
              </a:rPr>
              <a:t> réseau ’. Cette commande est utile lorsque vous ne connaissez pas le nom exact d’une commande mais vous savez ce qu’elle doit accomplir.</a:t>
            </a:r>
            <a:endParaRPr lang="en-US" sz="2400" dirty="0">
              <a:solidFill>
                <a:schemeClr val="accent1">
                  <a:lumMod val="60000"/>
                  <a:lumOff val="40000"/>
                </a:schemeClr>
              </a:solidFill>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31174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882C0B-DA02-4149-9B18-FF30B12D1890}"/>
              </a:ext>
            </a:extLst>
          </p:cNvPr>
          <p:cNvSpPr>
            <a:spLocks noGrp="1"/>
          </p:cNvSpPr>
          <p:nvPr>
            <p:ph idx="1"/>
          </p:nvPr>
        </p:nvSpPr>
        <p:spPr>
          <a:xfrm>
            <a:off x="919119" y="1480930"/>
            <a:ext cx="10353762" cy="3896139"/>
          </a:xfrm>
        </p:spPr>
        <p:txBody>
          <a:bodyPr/>
          <a:lstStyle/>
          <a:p>
            <a:pPr>
              <a:buFont typeface="Wingdings" panose="05000000000000000000" pitchFamily="2" charset="2"/>
              <a:buChar char="q"/>
            </a:pPr>
            <a:r>
              <a:rPr lang="fr-FR" dirty="0"/>
              <a:t> </a:t>
            </a:r>
            <a:r>
              <a:rPr lang="en-US" sz="2400" dirty="0" err="1">
                <a:solidFill>
                  <a:srgbClr val="FF0000"/>
                </a:solidFill>
                <a:effectLst/>
                <a:ea typeface="SimSun" panose="02010600030101010101" pitchFamily="2" charset="-122"/>
                <a:cs typeface="Times New Roman" panose="02020603050405020304" pitchFamily="18" charset="0"/>
              </a:rPr>
              <a:t>whatis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 Cette commande est utilisée pour afficher une brève description d'une commande ou d'un programme en particulier. Elle fournit une explication concise de ce que fait la commande ou le programme.</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pour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l’utiliser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il suffit de taper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whatis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[nom du fichier]. </a:t>
            </a:r>
          </a:p>
          <a:p>
            <a:pPr marL="0" indent="0">
              <a:buNone/>
            </a:pP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Cette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commande est utile pour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avoir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une idée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rapide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de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ce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que fait une commande sans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avoir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à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ouvrir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le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manuel</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complet</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a:t>
            </a:r>
          </a:p>
          <a:p>
            <a:pPr marL="0" indent="0">
              <a:buNone/>
            </a:pPr>
            <a:endParaRPr lang="fr-FR" sz="2400" dirty="0">
              <a:solidFill>
                <a:schemeClr val="accent1">
                  <a:lumMod val="60000"/>
                  <a:lumOff val="40000"/>
                </a:schemeClr>
              </a:solidFill>
            </a:endParaRPr>
          </a:p>
        </p:txBody>
      </p:sp>
    </p:spTree>
    <p:extLst>
      <p:ext uri="{BB962C8B-B14F-4D97-AF65-F5344CB8AC3E}">
        <p14:creationId xmlns:p14="http://schemas.microsoft.com/office/powerpoint/2010/main" val="711692293"/>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882C0B-DA02-4149-9B18-FF30B12D1890}"/>
              </a:ext>
            </a:extLst>
          </p:cNvPr>
          <p:cNvSpPr>
            <a:spLocks noGrp="1"/>
          </p:cNvSpPr>
          <p:nvPr>
            <p:ph idx="1"/>
          </p:nvPr>
        </p:nvSpPr>
        <p:spPr>
          <a:xfrm>
            <a:off x="919119" y="1149626"/>
            <a:ext cx="10353762" cy="3896139"/>
          </a:xfrm>
        </p:spPr>
        <p:txBody>
          <a:bodyPr/>
          <a:lstStyle/>
          <a:p>
            <a:pPr marL="0" indent="0">
              <a:buNone/>
            </a:pPr>
            <a:endParaRPr lang="fr-FR" sz="2400" dirty="0">
              <a:solidFill>
                <a:schemeClr val="accent1">
                  <a:lumMod val="60000"/>
                  <a:lumOff val="40000"/>
                </a:schemeClr>
              </a:solidFill>
            </a:endParaRPr>
          </a:p>
          <a:p>
            <a:pPr marL="0" indent="0">
              <a:buNone/>
            </a:pPr>
            <a:endParaRPr lang="fr-FR" sz="2400" dirty="0">
              <a:solidFill>
                <a:schemeClr val="accent1">
                  <a:lumMod val="60000"/>
                  <a:lumOff val="40000"/>
                </a:schemeClr>
              </a:solidFill>
            </a:endParaRPr>
          </a:p>
          <a:p>
            <a:pPr marL="0" indent="0">
              <a:buNone/>
            </a:pPr>
            <a:endParaRPr lang="fr-FR" sz="2400" dirty="0">
              <a:solidFill>
                <a:schemeClr val="accent1">
                  <a:lumMod val="60000"/>
                  <a:lumOff val="40000"/>
                </a:schemeClr>
              </a:solidFill>
            </a:endParaRPr>
          </a:p>
          <a:p>
            <a:pPr marL="0" indent="0" algn="ctr">
              <a:buNone/>
            </a:pPr>
            <a:r>
              <a:rPr lang="fr-FR" sz="4400" dirty="0">
                <a:solidFill>
                  <a:schemeClr val="tx2">
                    <a:lumMod val="75000"/>
                  </a:schemeClr>
                </a:solidFill>
              </a:rPr>
              <a:t>Les commandes Linux De Localisation</a:t>
            </a:r>
          </a:p>
        </p:txBody>
      </p:sp>
    </p:spTree>
    <p:extLst>
      <p:ext uri="{BB962C8B-B14F-4D97-AF65-F5344CB8AC3E}">
        <p14:creationId xmlns:p14="http://schemas.microsoft.com/office/powerpoint/2010/main" val="633806839"/>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BE8113C-A749-4DC0-B1E7-9474C185CC92}"/>
              </a:ext>
            </a:extLst>
          </p:cNvPr>
          <p:cNvSpPr>
            <a:spLocks noGrp="1"/>
          </p:cNvSpPr>
          <p:nvPr>
            <p:ph idx="1"/>
          </p:nvPr>
        </p:nvSpPr>
        <p:spPr>
          <a:xfrm>
            <a:off x="1046316" y="1035889"/>
            <a:ext cx="10353762" cy="5457676"/>
          </a:xfrm>
        </p:spPr>
        <p:txBody>
          <a:bodyPr>
            <a:normAutofit fontScale="92500" lnSpcReduction="10000"/>
          </a:bodyPr>
          <a:lstStyle/>
          <a:p>
            <a:pPr>
              <a:buFont typeface="Wingdings" panose="05000000000000000000" pitchFamily="2" charset="2"/>
              <a:buChar char="q"/>
            </a:pPr>
            <a:r>
              <a:rPr lang="fr-FR" sz="2400" dirty="0">
                <a:solidFill>
                  <a:srgbClr val="FF0000"/>
                </a:solidFill>
              </a:rPr>
              <a:t> </a:t>
            </a:r>
            <a:r>
              <a:rPr lang="en-US" sz="2400" dirty="0">
                <a:solidFill>
                  <a:srgbClr val="FF0000"/>
                </a:solidFill>
                <a:effectLst/>
                <a:ea typeface="SimSun" panose="02010600030101010101" pitchFamily="2" charset="-122"/>
                <a:cs typeface="Times New Roman" panose="02020603050405020304" pitchFamily="18" charset="0"/>
              </a:rPr>
              <a:t>pwd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Cette commande affiche le répertoire de travail actuel. Cela signifie qu'il affiche le chemin complet du répertoire dans lequel vous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vous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trouvez actuellement</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indent="0">
              <a:buNone/>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Exemple: pour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l’utiliser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il suffit de taper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pwd</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Par exemple si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notre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repertoire de travail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actuel</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est “ /tp/travail/systeme, la commande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pwd</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affichera</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“/tp/travail/systeme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buFont typeface="Wingdings" panose="05000000000000000000" pitchFamily="2" charset="2"/>
              <a:buChar char="q"/>
            </a:pPr>
            <a:r>
              <a:rPr lang="en-US" sz="2400" dirty="0">
                <a:solidFill>
                  <a:schemeClr val="accent1">
                    <a:lumMod val="60000"/>
                    <a:lumOff val="40000"/>
                  </a:schemeClr>
                </a:solidFill>
                <a:effectLst/>
                <a:latin typeface="Calibri" panose="020F0502020204030204" pitchFamily="34" charset="0"/>
                <a:ea typeface="SimSun" panose="02010600030101010101" pitchFamily="2" charset="-122"/>
                <a:cs typeface="Times New Roman" panose="02020603050405020304" pitchFamily="18" charset="0"/>
              </a:rPr>
              <a:t> </a:t>
            </a:r>
            <a:r>
              <a:rPr lang="en-US" sz="2400" dirty="0">
                <a:solidFill>
                  <a:srgbClr val="FF0000"/>
                </a:solidFill>
                <a:effectLst/>
                <a:ea typeface="SimSun" panose="02010600030101010101" pitchFamily="2" charset="-122"/>
                <a:cs typeface="Times New Roman" panose="02020603050405020304" pitchFamily="18" charset="0"/>
              </a:rPr>
              <a:t>cd</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 Cette commande est utilisée pour naviguer dans les répertoires. Vous pouvez utiliser la commande "cd" suivie du nom du répertoire vers lequel vous voulez naviguer.</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Pour utiliser “cd”, on doit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d’abord</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specifier le chemin  du repertoire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qu’on</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souhaite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atteindre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Par exemple si nous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voulons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accèder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au repertoire “ /tp/travail/images, on tape “cd /tp/travail/images’’ </a:t>
            </a:r>
          </a:p>
          <a:p>
            <a:pPr marL="0" indent="0">
              <a:buNone/>
            </a:pPr>
            <a:endParaRPr lang="fr-FR" sz="2400" dirty="0">
              <a:solidFill>
                <a:schemeClr val="accent1">
                  <a:lumMod val="60000"/>
                  <a:lumOff val="40000"/>
                </a:schemeClr>
              </a:solidFill>
            </a:endParaRPr>
          </a:p>
        </p:txBody>
      </p:sp>
    </p:spTree>
    <p:extLst>
      <p:ext uri="{BB962C8B-B14F-4D97-AF65-F5344CB8AC3E}">
        <p14:creationId xmlns:p14="http://schemas.microsoft.com/office/powerpoint/2010/main" val="1319849889"/>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51247C9-CE04-4147-B5DF-D37C222A5AC6}"/>
              </a:ext>
            </a:extLst>
          </p:cNvPr>
          <p:cNvSpPr>
            <a:spLocks noGrp="1"/>
          </p:cNvSpPr>
          <p:nvPr>
            <p:ph idx="1"/>
          </p:nvPr>
        </p:nvSpPr>
        <p:spPr>
          <a:xfrm>
            <a:off x="919119" y="863611"/>
            <a:ext cx="10353762" cy="5484180"/>
          </a:xfrm>
        </p:spPr>
        <p:txBody>
          <a:bodyPr>
            <a:normAutofit/>
          </a:bodyPr>
          <a:lstStyle/>
          <a:p>
            <a:pPr>
              <a:buFont typeface="Wingdings" panose="05000000000000000000" pitchFamily="2" charset="2"/>
              <a:buChar char="q"/>
            </a:pPr>
            <a:r>
              <a:rPr lang="en-US" sz="2400" dirty="0">
                <a:solidFill>
                  <a:srgbClr val="FF0000"/>
                </a:solidFill>
                <a:effectLst/>
                <a:ea typeface="SimSun" panose="02010600030101010101" pitchFamily="2" charset="-122"/>
                <a:cs typeface="Times New Roman" panose="02020603050405020304" pitchFamily="18" charset="0"/>
              </a:rPr>
              <a:t> ls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Cette commande est utilisée pour lister les fichiers et les répertoires dans le répertoire actuel. Vous pouvez également utiliser des options avec cette commande pour trier les fichiers par taille, date de modification, etc.</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pour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l’utiliser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il suffit de taper ‘ls’ dans le terminal. Si vous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souhaitez</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afficher</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les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informations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détaillées</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sur les fichiers(taille, date de notification, permission,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etc</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on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peut</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utiliser l’option”-l”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en</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r>
              <a:rPr lang="en-US" sz="2400" dirty="0" err="1">
                <a:solidFill>
                  <a:schemeClr val="accent1">
                    <a:lumMod val="60000"/>
                    <a:lumOff val="40000"/>
                  </a:schemeClr>
                </a:solidFill>
                <a:effectLst/>
                <a:ea typeface="SimSun" panose="02010600030101010101" pitchFamily="2" charset="-122"/>
                <a:cs typeface="Times New Roman" panose="02020603050405020304" pitchFamily="18" charset="0"/>
              </a:rPr>
              <a:t>tapant</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“ls –l’’</a:t>
            </a:r>
          </a:p>
        </p:txBody>
      </p:sp>
    </p:spTree>
    <p:extLst>
      <p:ext uri="{BB962C8B-B14F-4D97-AF65-F5344CB8AC3E}">
        <p14:creationId xmlns:p14="http://schemas.microsoft.com/office/powerpoint/2010/main" val="84120167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51247C9-CE04-4147-B5DF-D37C222A5AC6}"/>
              </a:ext>
            </a:extLst>
          </p:cNvPr>
          <p:cNvSpPr>
            <a:spLocks noGrp="1"/>
          </p:cNvSpPr>
          <p:nvPr>
            <p:ph idx="1"/>
          </p:nvPr>
        </p:nvSpPr>
        <p:spPr>
          <a:xfrm>
            <a:off x="919119" y="863611"/>
            <a:ext cx="10353762" cy="5484180"/>
          </a:xfrm>
        </p:spPr>
        <p:txBody>
          <a:bodyPr>
            <a:normAutofit/>
          </a:bodyPr>
          <a:lstStyle/>
          <a:p>
            <a:pPr>
              <a:buFont typeface="Wingdings" panose="05000000000000000000" pitchFamily="2" charset="2"/>
              <a:buChar char="q"/>
            </a:pPr>
            <a:r>
              <a:rPr lang="en-US" sz="2400" dirty="0">
                <a:solidFill>
                  <a:srgbClr val="FF0000"/>
                </a:solidFill>
                <a:effectLst/>
                <a:ea typeface="SimSun" panose="02010600030101010101" pitchFamily="2" charset="-122"/>
                <a:cs typeface="Times New Roman" panose="02020603050405020304" pitchFamily="18" charset="0"/>
              </a:rPr>
              <a:t>find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Cette commande est utilisée pour rechercher des fichiers dans un répertoire spécifique. Vous pouvez spécifier différents critères de recherche tels que le nom du fichier, la taille, la date de modification, etc.</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Pour utiliser “find”, nous devons specifier le repertoire de depart et le critère de recherche. Par exemple, si vous voulez trouver tous les fichiers portant l’extension ‘.txt’ dans le repertoire /tp/travail/systeme, vous pouvez taper “find/tp/travail/system –name ‘*.txt’’’ </a:t>
            </a:r>
            <a:endParaRPr lang="fr-FR" sz="2400" dirty="0">
              <a:solidFill>
                <a:schemeClr val="accent1">
                  <a:lumMod val="60000"/>
                  <a:lumOff val="40000"/>
                </a:schemeClr>
              </a:solidFill>
            </a:endParaRPr>
          </a:p>
        </p:txBody>
      </p:sp>
    </p:spTree>
    <p:extLst>
      <p:ext uri="{BB962C8B-B14F-4D97-AF65-F5344CB8AC3E}">
        <p14:creationId xmlns:p14="http://schemas.microsoft.com/office/powerpoint/2010/main" val="158548983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2B21F1-73FA-41DD-B8D7-E586C243A36D}"/>
              </a:ext>
            </a:extLst>
          </p:cNvPr>
          <p:cNvSpPr>
            <a:spLocks noGrp="1"/>
          </p:cNvSpPr>
          <p:nvPr>
            <p:ph idx="1"/>
          </p:nvPr>
        </p:nvSpPr>
        <p:spPr>
          <a:xfrm>
            <a:off x="1125830" y="1128655"/>
            <a:ext cx="10353762" cy="4768562"/>
          </a:xfrm>
        </p:spPr>
        <p:txBody>
          <a:bodyPr/>
          <a:lstStyle/>
          <a:p>
            <a:pPr>
              <a:buFont typeface="Wingdings" panose="05000000000000000000" pitchFamily="2" charset="2"/>
              <a:buChar char="q"/>
            </a:pPr>
            <a:r>
              <a:rPr lang="en-US" sz="2400" dirty="0">
                <a:solidFill>
                  <a:srgbClr val="FF0000"/>
                </a:solidFill>
                <a:effectLst/>
                <a:ea typeface="SimSun" panose="02010600030101010101" pitchFamily="2" charset="-122"/>
                <a:cs typeface="Times New Roman" panose="02020603050405020304" pitchFamily="18" charset="0"/>
              </a:rPr>
              <a:t>locate</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 Cette commande est utilisée pour rechercher des fichiers dans tout le système de fichiers. Cela signifie que vous pouvez trouver rapidement un fichier même s'il est stocké dans un répertoire différent de celui où vous vous trouvez actuellement. Cette commande utilise une base de données d'index pour rechercher des fichiers, donc elle peut être plus rapide que la commande "find</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Pour utiliser “locate”, il suffit de specifier le nom du fichier ou le motif de recherche. Par exemple, si on veut trouver tous les fichiers portant l’extension “ *.txt” dans le terminal, nous pouvons utiliser l’option ‘-i’ pour effectuer une recherche insensible à la casse.</a:t>
            </a:r>
          </a:p>
          <a:p>
            <a:pPr marL="0" indent="0">
              <a:buNone/>
            </a:pPr>
            <a:endParaRPr lang="fr-FR" sz="2400" dirty="0">
              <a:solidFill>
                <a:schemeClr val="accent1">
                  <a:lumMod val="60000"/>
                  <a:lumOff val="40000"/>
                </a:schemeClr>
              </a:solidFill>
              <a:effectLst/>
              <a:ea typeface="SimSun" panose="02010600030101010101" pitchFamily="2" charset="-122"/>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456112188"/>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98CD53-E2CB-4C24-9E56-88CAEDDF013A}"/>
              </a:ext>
            </a:extLst>
          </p:cNvPr>
          <p:cNvSpPr>
            <a:spLocks noGrp="1"/>
          </p:cNvSpPr>
          <p:nvPr>
            <p:ph type="title"/>
          </p:nvPr>
        </p:nvSpPr>
        <p:spPr/>
        <p:txBody>
          <a:bodyPr/>
          <a:lstStyle/>
          <a:p>
            <a:pPr algn="ctr"/>
            <a:r>
              <a:rPr lang="fr-FR" b="1" i="1" u="sng" dirty="0">
                <a:latin typeface="Agency FB" panose="020B0503020202020204" pitchFamily="34" charset="0"/>
              </a:rPr>
              <a:t>Présentation</a:t>
            </a:r>
          </a:p>
        </p:txBody>
      </p:sp>
      <p:sp>
        <p:nvSpPr>
          <p:cNvPr id="3" name="Espace réservé du contenu 2">
            <a:extLst>
              <a:ext uri="{FF2B5EF4-FFF2-40B4-BE49-F238E27FC236}">
                <a16:creationId xmlns:a16="http://schemas.microsoft.com/office/drawing/2014/main" id="{F30BC416-A118-4A2B-BEA2-4182F54DB7C5}"/>
              </a:ext>
            </a:extLst>
          </p:cNvPr>
          <p:cNvSpPr>
            <a:spLocks noGrp="1"/>
          </p:cNvSpPr>
          <p:nvPr>
            <p:ph idx="1"/>
          </p:nvPr>
        </p:nvSpPr>
        <p:spPr>
          <a:xfrm>
            <a:off x="913795" y="1935921"/>
            <a:ext cx="10353762" cy="4544391"/>
          </a:xfrm>
        </p:spPr>
        <p:txBody>
          <a:bodyPr>
            <a:noAutofit/>
          </a:bodyPr>
          <a:lstStyle/>
          <a:p>
            <a:pPr marL="0" indent="0">
              <a:buNone/>
            </a:pPr>
            <a:r>
              <a:rPr lang="fr-FR" sz="2400" dirty="0">
                <a:solidFill>
                  <a:schemeClr val="accent3"/>
                </a:solidFill>
              </a:rPr>
              <a:t>Comme nous le savions, les commandes Linux sont des instructions qui permettent d’exécuter des taches telles que la gestion des fichiers et des répertoires, la configuration du système, la surveillance de processus en cours d’exécution, la gestion des utilisateurs et des groupes, la gestion de périphériques, la communication avec d’autres systèmes, etc. Les commandes Linux peuvent êtres exécutées à partir d’un terminal ou d’une interface graphique. Elles constituent un outil puissant pour les administrateurs système et les développeurs qui travaillent sur les serveurs linux</a:t>
            </a:r>
          </a:p>
        </p:txBody>
      </p:sp>
    </p:spTree>
    <p:extLst>
      <p:ext uri="{BB962C8B-B14F-4D97-AF65-F5344CB8AC3E}">
        <p14:creationId xmlns:p14="http://schemas.microsoft.com/office/powerpoint/2010/main" val="335783409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18000"/>
                <a:satMod val="160000"/>
                <a:lumMod val="28000"/>
              </a:schemeClr>
              <a:schemeClr val="bg2">
                <a:tint val="95000"/>
                <a:satMod val="160000"/>
                <a:lumMod val="116000"/>
              </a:schemeClr>
            </a:duotone>
            <a:lum/>
          </a:blip>
          <a:srcRect/>
          <a:stretch>
            <a:fillRect l="-1000" t="-2000"/>
          </a:stretch>
        </a:blip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8BDAFB-DCA8-4F84-8891-2461851658FE}"/>
              </a:ext>
            </a:extLst>
          </p:cNvPr>
          <p:cNvSpPr>
            <a:spLocks noGrp="1"/>
          </p:cNvSpPr>
          <p:nvPr>
            <p:ph idx="1"/>
          </p:nvPr>
        </p:nvSpPr>
        <p:spPr>
          <a:xfrm>
            <a:off x="1103244" y="1412357"/>
            <a:ext cx="10515600" cy="5239544"/>
          </a:xfrm>
        </p:spPr>
        <p:txBody>
          <a:bodyPr>
            <a:normAutofit/>
          </a:bodyPr>
          <a:lstStyle/>
          <a:p>
            <a:pPr marL="0" indent="0">
              <a:buNone/>
            </a:pPr>
            <a:endParaRPr lang="fr-FR" u="sng" dirty="0"/>
          </a:p>
          <a:p>
            <a:pPr marL="0" indent="0">
              <a:buNone/>
            </a:pPr>
            <a:endParaRPr lang="fr-FR" sz="4400" u="sng" dirty="0"/>
          </a:p>
          <a:p>
            <a:pPr marL="0" indent="0">
              <a:buNone/>
            </a:pPr>
            <a:r>
              <a:rPr lang="fr-FR" sz="4400" dirty="0"/>
              <a:t>	</a:t>
            </a:r>
            <a:r>
              <a:rPr lang="fr-FR" sz="4400" dirty="0">
                <a:solidFill>
                  <a:schemeClr val="tx2">
                    <a:lumMod val="75000"/>
                  </a:schemeClr>
                </a:solidFill>
              </a:rPr>
              <a:t>Les commandes Linux Natures</a:t>
            </a:r>
          </a:p>
        </p:txBody>
      </p:sp>
    </p:spTree>
    <p:extLst>
      <p:ext uri="{BB962C8B-B14F-4D97-AF65-F5344CB8AC3E}">
        <p14:creationId xmlns:p14="http://schemas.microsoft.com/office/powerpoint/2010/main" val="4284177033"/>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4EDCF7E-FA36-4CC3-BD14-F0277849B7E4}"/>
              </a:ext>
            </a:extLst>
          </p:cNvPr>
          <p:cNvSpPr txBox="1"/>
          <p:nvPr/>
        </p:nvSpPr>
        <p:spPr>
          <a:xfrm>
            <a:off x="1237956" y="1153551"/>
            <a:ext cx="10156875" cy="5047536"/>
          </a:xfrm>
          <a:prstGeom prst="rect">
            <a:avLst/>
          </a:prstGeom>
          <a:noFill/>
        </p:spPr>
        <p:txBody>
          <a:bodyPr wrap="square" rtlCol="0">
            <a:spAutoFit/>
          </a:bodyPr>
          <a:lstStyle/>
          <a:p>
            <a:pPr>
              <a:buFont typeface="Wingdings" panose="05000000000000000000" pitchFamily="2" charset="2"/>
              <a:buChar char="q"/>
            </a:pPr>
            <a:r>
              <a:rPr lang="fr-FR" sz="2800" dirty="0">
                <a:solidFill>
                  <a:schemeClr val="accent1">
                    <a:lumMod val="60000"/>
                    <a:lumOff val="40000"/>
                  </a:schemeClr>
                </a:solidFill>
              </a:rPr>
              <a:t>La commande </a:t>
            </a:r>
            <a:r>
              <a:rPr lang="fr-FR" sz="2800" dirty="0">
                <a:solidFill>
                  <a:srgbClr val="FF0000"/>
                </a:solidFill>
              </a:rPr>
              <a:t>ls: </a:t>
            </a:r>
            <a:r>
              <a:rPr lang="fr-FR" sz="2800" dirty="0">
                <a:solidFill>
                  <a:schemeClr val="accent1">
                    <a:lumMod val="60000"/>
                    <a:lumOff val="40000"/>
                  </a:schemeClr>
                </a:solidFill>
              </a:rPr>
              <a:t>Elle permet d’afficher les contenus du répertoire courant.</a:t>
            </a:r>
          </a:p>
          <a:p>
            <a:pPr marL="0" indent="0">
              <a:buNone/>
            </a:pPr>
            <a:r>
              <a:rPr lang="fr-FR" sz="2800" dirty="0">
                <a:solidFill>
                  <a:schemeClr val="accent1">
                    <a:lumMod val="60000"/>
                    <a:lumOff val="40000"/>
                  </a:schemeClr>
                </a:solidFill>
              </a:rPr>
              <a:t>Exemple: Is fac*; affiche les fichiers commençant par fac.</a:t>
            </a:r>
          </a:p>
          <a:p>
            <a:pPr marL="0" indent="0">
              <a:buNone/>
            </a:pPr>
            <a:endParaRPr lang="fr-FR" sz="2800" dirty="0">
              <a:solidFill>
                <a:schemeClr val="accent1">
                  <a:lumMod val="60000"/>
                  <a:lumOff val="40000"/>
                </a:schemeClr>
              </a:solidFill>
            </a:endParaRPr>
          </a:p>
          <a:p>
            <a:pPr>
              <a:buFont typeface="Wingdings" panose="05000000000000000000" pitchFamily="2" charset="2"/>
              <a:buChar char="q"/>
            </a:pPr>
            <a:r>
              <a:rPr lang="fr-FR" sz="2800" dirty="0">
                <a:solidFill>
                  <a:schemeClr val="accent1">
                    <a:lumMod val="60000"/>
                    <a:lumOff val="40000"/>
                  </a:schemeClr>
                </a:solidFill>
              </a:rPr>
              <a:t> La commande </a:t>
            </a:r>
            <a:r>
              <a:rPr lang="fr-FR" sz="2800" dirty="0">
                <a:solidFill>
                  <a:srgbClr val="FF0000"/>
                </a:solidFill>
              </a:rPr>
              <a:t>cd</a:t>
            </a:r>
            <a:r>
              <a:rPr lang="fr-FR" sz="2800" dirty="0">
                <a:solidFill>
                  <a:schemeClr val="accent1">
                    <a:lumMod val="60000"/>
                    <a:lumOff val="40000"/>
                  </a:schemeClr>
                </a:solidFill>
              </a:rPr>
              <a:t>: Permet de changer de répertoire.</a:t>
            </a:r>
          </a:p>
          <a:p>
            <a:pPr marL="0" indent="0">
              <a:buNone/>
            </a:pPr>
            <a:r>
              <a:rPr lang="fr-FR" sz="2800" dirty="0">
                <a:solidFill>
                  <a:schemeClr val="accent1">
                    <a:lumMod val="60000"/>
                    <a:lumOff val="40000"/>
                  </a:schemeClr>
                </a:solidFill>
              </a:rPr>
              <a:t>Exemple:  cd/ ; chemin vers le répertoire racine.</a:t>
            </a:r>
          </a:p>
          <a:p>
            <a:pPr marL="0" indent="0">
              <a:buNone/>
            </a:pPr>
            <a:endParaRPr lang="fr-FR" sz="2800" dirty="0">
              <a:solidFill>
                <a:schemeClr val="accent1">
                  <a:lumMod val="60000"/>
                  <a:lumOff val="40000"/>
                </a:schemeClr>
              </a:solidFill>
            </a:endParaRPr>
          </a:p>
          <a:p>
            <a:pPr>
              <a:buFont typeface="Wingdings" panose="05000000000000000000" pitchFamily="2" charset="2"/>
              <a:buChar char="q"/>
            </a:pPr>
            <a:r>
              <a:rPr lang="fr-FR" sz="2800" dirty="0">
                <a:solidFill>
                  <a:schemeClr val="accent1">
                    <a:lumMod val="60000"/>
                    <a:lumOff val="40000"/>
                  </a:schemeClr>
                </a:solidFill>
              </a:rPr>
              <a:t> La commande </a:t>
            </a:r>
            <a:r>
              <a:rPr lang="fr-FR" sz="2800" dirty="0" err="1">
                <a:solidFill>
                  <a:srgbClr val="FF0000"/>
                </a:solidFill>
              </a:rPr>
              <a:t>mkdir</a:t>
            </a:r>
            <a:r>
              <a:rPr lang="fr-FR" sz="2800" dirty="0">
                <a:solidFill>
                  <a:schemeClr val="accent1">
                    <a:lumMod val="60000"/>
                    <a:lumOff val="40000"/>
                  </a:schemeClr>
                </a:solidFill>
              </a:rPr>
              <a:t>: Permet de créer un nouveau répertoire.</a:t>
            </a:r>
          </a:p>
          <a:p>
            <a:pPr marL="0" indent="0">
              <a:buNone/>
            </a:pPr>
            <a:r>
              <a:rPr lang="fr-FR" sz="2800" dirty="0">
                <a:solidFill>
                  <a:schemeClr val="accent1">
                    <a:lumMod val="60000"/>
                    <a:lumOff val="40000"/>
                  </a:schemeClr>
                </a:solidFill>
              </a:rPr>
              <a:t>Exemple: </a:t>
            </a:r>
            <a:r>
              <a:rPr lang="fr-FR" sz="2800" dirty="0" err="1">
                <a:solidFill>
                  <a:schemeClr val="accent1">
                    <a:lumMod val="60000"/>
                    <a:lumOff val="40000"/>
                  </a:schemeClr>
                </a:solidFill>
              </a:rPr>
              <a:t>mkdir</a:t>
            </a:r>
            <a:r>
              <a:rPr lang="fr-FR" sz="2800" dirty="0">
                <a:solidFill>
                  <a:schemeClr val="accent1">
                    <a:lumMod val="60000"/>
                    <a:lumOff val="40000"/>
                  </a:schemeClr>
                </a:solidFill>
              </a:rPr>
              <a:t> répertoire.</a:t>
            </a:r>
          </a:p>
          <a:p>
            <a:pPr marL="0" indent="0">
              <a:buNone/>
            </a:pPr>
            <a:endParaRPr lang="fr-FR" sz="2400" dirty="0"/>
          </a:p>
          <a:p>
            <a:endParaRPr lang="fr-FR" dirty="0"/>
          </a:p>
        </p:txBody>
      </p:sp>
    </p:spTree>
    <p:extLst>
      <p:ext uri="{BB962C8B-B14F-4D97-AF65-F5344CB8AC3E}">
        <p14:creationId xmlns:p14="http://schemas.microsoft.com/office/powerpoint/2010/main" val="178020124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9D35827-15A9-4204-92CE-9FD236DD7392}"/>
              </a:ext>
            </a:extLst>
          </p:cNvPr>
          <p:cNvSpPr txBox="1"/>
          <p:nvPr/>
        </p:nvSpPr>
        <p:spPr>
          <a:xfrm>
            <a:off x="1097281" y="1280160"/>
            <a:ext cx="9692640" cy="4955203"/>
          </a:xfrm>
          <a:prstGeom prst="rect">
            <a:avLst/>
          </a:prstGeom>
          <a:noFill/>
        </p:spPr>
        <p:txBody>
          <a:bodyPr wrap="square" rtlCol="0">
            <a:spAutoFit/>
          </a:bodyPr>
          <a:lstStyle/>
          <a:p>
            <a:pPr>
              <a:buFont typeface="Wingdings" panose="05000000000000000000" pitchFamily="2" charset="2"/>
              <a:buChar char="q"/>
            </a:pPr>
            <a:r>
              <a:rPr lang="fr-FR" sz="2800" dirty="0">
                <a:solidFill>
                  <a:schemeClr val="accent1">
                    <a:lumMod val="60000"/>
                    <a:lumOff val="40000"/>
                  </a:schemeClr>
                </a:solidFill>
              </a:rPr>
              <a:t>La commande </a:t>
            </a:r>
            <a:r>
              <a:rPr lang="fr-FR" sz="2800" dirty="0" err="1">
                <a:solidFill>
                  <a:srgbClr val="FF0000"/>
                </a:solidFill>
              </a:rPr>
              <a:t>touch</a:t>
            </a:r>
            <a:r>
              <a:rPr lang="fr-FR" sz="2800" dirty="0">
                <a:solidFill>
                  <a:schemeClr val="accent1">
                    <a:lumMod val="60000"/>
                    <a:lumOff val="40000"/>
                  </a:schemeClr>
                </a:solidFill>
              </a:rPr>
              <a:t>: permet de créer un nouveau fichier vide.</a:t>
            </a:r>
          </a:p>
          <a:p>
            <a:endParaRPr lang="fr-FR" sz="2800" dirty="0">
              <a:solidFill>
                <a:schemeClr val="accent1">
                  <a:lumMod val="60000"/>
                  <a:lumOff val="40000"/>
                </a:schemeClr>
              </a:solidFill>
            </a:endParaRPr>
          </a:p>
          <a:p>
            <a:pPr>
              <a:buFont typeface="Wingdings" panose="05000000000000000000" pitchFamily="2" charset="2"/>
              <a:buChar char="q"/>
            </a:pPr>
            <a:r>
              <a:rPr lang="fr-FR" sz="2800" dirty="0">
                <a:solidFill>
                  <a:schemeClr val="accent1">
                    <a:lumMod val="60000"/>
                    <a:lumOff val="40000"/>
                  </a:schemeClr>
                </a:solidFill>
              </a:rPr>
              <a:t>La commande </a:t>
            </a:r>
            <a:r>
              <a:rPr lang="fr-FR" sz="2800" dirty="0" err="1">
                <a:solidFill>
                  <a:srgbClr val="FF0000"/>
                </a:solidFill>
              </a:rPr>
              <a:t>cp</a:t>
            </a:r>
            <a:r>
              <a:rPr lang="fr-FR" sz="2800" dirty="0">
                <a:solidFill>
                  <a:schemeClr val="accent1">
                    <a:lumMod val="60000"/>
                    <a:lumOff val="40000"/>
                  </a:schemeClr>
                </a:solidFill>
              </a:rPr>
              <a:t>: permet de copier un </a:t>
            </a:r>
            <a:r>
              <a:rPr lang="fr-FR" sz="2800" dirty="0" err="1">
                <a:solidFill>
                  <a:schemeClr val="accent1">
                    <a:lumMod val="60000"/>
                    <a:lumOff val="40000"/>
                  </a:schemeClr>
                </a:solidFill>
              </a:rPr>
              <a:t>fichié</a:t>
            </a:r>
            <a:r>
              <a:rPr lang="fr-FR" sz="2800" dirty="0">
                <a:solidFill>
                  <a:schemeClr val="accent1">
                    <a:lumMod val="60000"/>
                    <a:lumOff val="40000"/>
                  </a:schemeClr>
                </a:solidFill>
              </a:rPr>
              <a:t> ou un répertoire.</a:t>
            </a:r>
          </a:p>
          <a:p>
            <a:pPr marL="0" indent="0">
              <a:buNone/>
            </a:pPr>
            <a:r>
              <a:rPr lang="fr-FR" sz="2800" dirty="0">
                <a:solidFill>
                  <a:schemeClr val="accent1">
                    <a:lumMod val="60000"/>
                    <a:lumOff val="40000"/>
                  </a:schemeClr>
                </a:solidFill>
              </a:rPr>
              <a:t>Exemple: </a:t>
            </a:r>
            <a:r>
              <a:rPr lang="fr-FR" sz="2800" dirty="0" err="1">
                <a:solidFill>
                  <a:schemeClr val="accent1">
                    <a:lumMod val="60000"/>
                    <a:lumOff val="40000"/>
                  </a:schemeClr>
                </a:solidFill>
              </a:rPr>
              <a:t>cp</a:t>
            </a:r>
            <a:r>
              <a:rPr lang="fr-FR" sz="2800" dirty="0">
                <a:solidFill>
                  <a:schemeClr val="accent1">
                    <a:lumMod val="60000"/>
                    <a:lumOff val="40000"/>
                  </a:schemeClr>
                </a:solidFill>
              </a:rPr>
              <a:t> interro*.txt sauvegarde</a:t>
            </a:r>
          </a:p>
          <a:p>
            <a:pPr marL="0" indent="0">
              <a:buNone/>
            </a:pPr>
            <a:r>
              <a:rPr lang="fr-FR" sz="2800" dirty="0">
                <a:solidFill>
                  <a:schemeClr val="accent1">
                    <a:lumMod val="60000"/>
                    <a:lumOff val="40000"/>
                  </a:schemeClr>
                </a:solidFill>
              </a:rPr>
              <a:t>                  </a:t>
            </a:r>
            <a:r>
              <a:rPr lang="fr-FR" sz="2800" dirty="0" err="1">
                <a:solidFill>
                  <a:schemeClr val="accent1">
                    <a:lumMod val="60000"/>
                    <a:lumOff val="40000"/>
                  </a:schemeClr>
                </a:solidFill>
              </a:rPr>
              <a:t>cp</a:t>
            </a:r>
            <a:r>
              <a:rPr lang="fr-FR" sz="2800" dirty="0">
                <a:solidFill>
                  <a:schemeClr val="accent1">
                    <a:lumMod val="60000"/>
                    <a:lumOff val="40000"/>
                  </a:schemeClr>
                </a:solidFill>
              </a:rPr>
              <a:t> *dossier (copie)</a:t>
            </a:r>
          </a:p>
          <a:p>
            <a:pPr marL="0" indent="0">
              <a:buNone/>
            </a:pPr>
            <a:endParaRPr lang="fr-FR" sz="2800" dirty="0">
              <a:solidFill>
                <a:schemeClr val="accent1">
                  <a:lumMod val="60000"/>
                  <a:lumOff val="40000"/>
                </a:schemeClr>
              </a:solidFill>
            </a:endParaRPr>
          </a:p>
          <a:p>
            <a:pPr>
              <a:buFont typeface="Wingdings" panose="05000000000000000000" pitchFamily="2" charset="2"/>
              <a:buChar char="q"/>
            </a:pPr>
            <a:r>
              <a:rPr lang="fr-FR" sz="2800" dirty="0">
                <a:solidFill>
                  <a:schemeClr val="accent1">
                    <a:lumMod val="60000"/>
                    <a:lumOff val="40000"/>
                  </a:schemeClr>
                </a:solidFill>
              </a:rPr>
              <a:t>La commande </a:t>
            </a:r>
            <a:r>
              <a:rPr lang="fr-FR" sz="2800" dirty="0">
                <a:solidFill>
                  <a:srgbClr val="FF0000"/>
                </a:solidFill>
              </a:rPr>
              <a:t>mv</a:t>
            </a:r>
            <a:r>
              <a:rPr lang="fr-FR" sz="2800" dirty="0">
                <a:solidFill>
                  <a:schemeClr val="accent1">
                    <a:lumMod val="60000"/>
                    <a:lumOff val="40000"/>
                  </a:schemeClr>
                </a:solidFill>
              </a:rPr>
              <a:t>: permet de </a:t>
            </a:r>
            <a:r>
              <a:rPr lang="fr-FR" sz="2800" dirty="0" err="1">
                <a:solidFill>
                  <a:schemeClr val="accent1">
                    <a:lumMod val="60000"/>
                    <a:lumOff val="40000"/>
                  </a:schemeClr>
                </a:solidFill>
              </a:rPr>
              <a:t>deplacer</a:t>
            </a:r>
            <a:r>
              <a:rPr lang="fr-FR" sz="2800" dirty="0">
                <a:solidFill>
                  <a:schemeClr val="accent1">
                    <a:lumMod val="60000"/>
                    <a:lumOff val="40000"/>
                  </a:schemeClr>
                </a:solidFill>
              </a:rPr>
              <a:t> ou renommer un fichier ou </a:t>
            </a:r>
            <a:r>
              <a:rPr lang="fr-FR" sz="2800" dirty="0" err="1">
                <a:solidFill>
                  <a:schemeClr val="accent1">
                    <a:lumMod val="60000"/>
                    <a:lumOff val="40000"/>
                  </a:schemeClr>
                </a:solidFill>
              </a:rPr>
              <a:t>repertoire</a:t>
            </a:r>
            <a:r>
              <a:rPr lang="fr-FR" sz="2800" dirty="0">
                <a:solidFill>
                  <a:schemeClr val="accent1">
                    <a:lumMod val="60000"/>
                    <a:lumOff val="40000"/>
                  </a:schemeClr>
                </a:solidFill>
              </a:rPr>
              <a:t>.</a:t>
            </a:r>
          </a:p>
          <a:p>
            <a:pPr marL="0" indent="0">
              <a:buNone/>
            </a:pPr>
            <a:endParaRPr lang="fr-FR" sz="1800" dirty="0"/>
          </a:p>
          <a:p>
            <a:endParaRPr lang="fr-FR" dirty="0"/>
          </a:p>
        </p:txBody>
      </p:sp>
    </p:spTree>
    <p:extLst>
      <p:ext uri="{BB962C8B-B14F-4D97-AF65-F5344CB8AC3E}">
        <p14:creationId xmlns:p14="http://schemas.microsoft.com/office/powerpoint/2010/main" val="372477645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B46BB45-5323-4332-AAA6-BFE3B449B046}"/>
              </a:ext>
            </a:extLst>
          </p:cNvPr>
          <p:cNvSpPr>
            <a:spLocks noGrp="1"/>
          </p:cNvSpPr>
          <p:nvPr>
            <p:ph idx="1"/>
          </p:nvPr>
        </p:nvSpPr>
        <p:spPr>
          <a:xfrm>
            <a:off x="838200" y="745588"/>
            <a:ext cx="10515600" cy="4684542"/>
          </a:xfrm>
        </p:spPr>
        <p:txBody>
          <a:bodyPr>
            <a:normAutofit lnSpcReduction="10000"/>
          </a:bodyPr>
          <a:lstStyle/>
          <a:p>
            <a:pPr marL="0" indent="0">
              <a:buNone/>
            </a:pPr>
            <a:endParaRPr lang="fr-FR" sz="2400" dirty="0"/>
          </a:p>
          <a:p>
            <a:pPr>
              <a:buFont typeface="Wingdings" panose="05000000000000000000" pitchFamily="2" charset="2"/>
              <a:buChar char="q"/>
            </a:pPr>
            <a:r>
              <a:rPr lang="fr-FR" sz="2800" dirty="0"/>
              <a:t> </a:t>
            </a:r>
            <a:r>
              <a:rPr lang="fr-FR" sz="2800" dirty="0">
                <a:solidFill>
                  <a:schemeClr val="accent1">
                    <a:lumMod val="60000"/>
                    <a:lumOff val="40000"/>
                  </a:schemeClr>
                </a:solidFill>
              </a:rPr>
              <a:t>La commande </a:t>
            </a:r>
            <a:r>
              <a:rPr lang="fr-FR" sz="2800" dirty="0" err="1">
                <a:solidFill>
                  <a:srgbClr val="FF0000"/>
                </a:solidFill>
              </a:rPr>
              <a:t>rm</a:t>
            </a:r>
            <a:r>
              <a:rPr lang="fr-FR" sz="2800" dirty="0">
                <a:solidFill>
                  <a:schemeClr val="accent1">
                    <a:lumMod val="60000"/>
                    <a:lumOff val="40000"/>
                  </a:schemeClr>
                </a:solidFill>
              </a:rPr>
              <a:t>: permet de </a:t>
            </a:r>
            <a:r>
              <a:rPr lang="fr-FR" sz="2800" dirty="0" err="1">
                <a:solidFill>
                  <a:schemeClr val="accent1">
                    <a:lumMod val="60000"/>
                    <a:lumOff val="40000"/>
                  </a:schemeClr>
                </a:solidFill>
              </a:rPr>
              <a:t>Suprimer</a:t>
            </a:r>
            <a:r>
              <a:rPr lang="fr-FR" sz="2800" dirty="0">
                <a:solidFill>
                  <a:schemeClr val="accent1">
                    <a:lumMod val="60000"/>
                    <a:lumOff val="40000"/>
                  </a:schemeClr>
                </a:solidFill>
              </a:rPr>
              <a:t> un fichier.</a:t>
            </a:r>
          </a:p>
          <a:p>
            <a:pPr>
              <a:buFont typeface="Wingdings" panose="05000000000000000000" pitchFamily="2" charset="2"/>
              <a:buChar char="q"/>
            </a:pPr>
            <a:r>
              <a:rPr lang="fr-FR" sz="2800" dirty="0">
                <a:solidFill>
                  <a:schemeClr val="accent1">
                    <a:lumMod val="60000"/>
                    <a:lumOff val="40000"/>
                  </a:schemeClr>
                </a:solidFill>
              </a:rPr>
              <a:t>La commande</a:t>
            </a:r>
            <a:r>
              <a:rPr lang="fr-FR" sz="2800" dirty="0">
                <a:solidFill>
                  <a:srgbClr val="FF0000"/>
                </a:solidFill>
              </a:rPr>
              <a:t> </a:t>
            </a:r>
            <a:r>
              <a:rPr lang="fr-FR" sz="2800" dirty="0" err="1">
                <a:solidFill>
                  <a:srgbClr val="FF0000"/>
                </a:solidFill>
              </a:rPr>
              <a:t>rmdir</a:t>
            </a:r>
            <a:r>
              <a:rPr lang="fr-FR" sz="2800" dirty="0">
                <a:solidFill>
                  <a:schemeClr val="accent1">
                    <a:lumMod val="60000"/>
                    <a:lumOff val="40000"/>
                  </a:schemeClr>
                </a:solidFill>
              </a:rPr>
              <a:t>: permet de supprimer un répertoire vide.</a:t>
            </a:r>
          </a:p>
          <a:p>
            <a:pPr marL="0" indent="0">
              <a:buNone/>
            </a:pPr>
            <a:endParaRPr lang="fr-FR" sz="2800" dirty="0">
              <a:solidFill>
                <a:schemeClr val="accent1">
                  <a:lumMod val="60000"/>
                  <a:lumOff val="40000"/>
                </a:schemeClr>
              </a:solidFill>
            </a:endParaRPr>
          </a:p>
          <a:p>
            <a:pPr>
              <a:buFont typeface="Wingdings" panose="05000000000000000000" pitchFamily="2" charset="2"/>
              <a:buChar char="q"/>
            </a:pPr>
            <a:r>
              <a:rPr lang="fr-FR" sz="2800" dirty="0">
                <a:solidFill>
                  <a:schemeClr val="accent1">
                    <a:lumMod val="60000"/>
                    <a:lumOff val="40000"/>
                  </a:schemeClr>
                </a:solidFill>
              </a:rPr>
              <a:t>La commande</a:t>
            </a:r>
            <a:r>
              <a:rPr lang="fr-FR" sz="2800" dirty="0">
                <a:solidFill>
                  <a:srgbClr val="FF0000"/>
                </a:solidFill>
              </a:rPr>
              <a:t> cat</a:t>
            </a:r>
            <a:r>
              <a:rPr lang="fr-FR" sz="2800" dirty="0">
                <a:solidFill>
                  <a:schemeClr val="accent1">
                    <a:lumMod val="60000"/>
                    <a:lumOff val="40000"/>
                  </a:schemeClr>
                </a:solidFill>
              </a:rPr>
              <a:t>: permet d’afficher le contenu du fichier ou encore de concaténer deux fichiers.</a:t>
            </a:r>
          </a:p>
          <a:p>
            <a:pPr marL="0" indent="0">
              <a:buNone/>
            </a:pPr>
            <a:r>
              <a:rPr lang="fr-FR" sz="2800" dirty="0">
                <a:solidFill>
                  <a:schemeClr val="accent1">
                    <a:lumMod val="60000"/>
                    <a:lumOff val="40000"/>
                  </a:schemeClr>
                </a:solidFill>
              </a:rPr>
              <a:t>Exemple: cat fichier-trois fichier-six ; fichier-trois-six</a:t>
            </a:r>
          </a:p>
          <a:p>
            <a:pPr marL="0" indent="0">
              <a:buNone/>
            </a:pPr>
            <a:endParaRPr lang="fr-FR" sz="2000" dirty="0"/>
          </a:p>
        </p:txBody>
      </p:sp>
    </p:spTree>
    <p:extLst>
      <p:ext uri="{BB962C8B-B14F-4D97-AF65-F5344CB8AC3E}">
        <p14:creationId xmlns:p14="http://schemas.microsoft.com/office/powerpoint/2010/main" val="1571515871"/>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961B17A-D727-481B-80DD-3848ECDAABAF}"/>
              </a:ext>
            </a:extLst>
          </p:cNvPr>
          <p:cNvSpPr>
            <a:spLocks noGrp="1"/>
          </p:cNvSpPr>
          <p:nvPr>
            <p:ph idx="1"/>
          </p:nvPr>
        </p:nvSpPr>
        <p:spPr>
          <a:xfrm>
            <a:off x="919119" y="1885049"/>
            <a:ext cx="10353762" cy="3695136"/>
          </a:xfrm>
        </p:spPr>
        <p:txBody>
          <a:bodyPr>
            <a:normAutofit fontScale="92500"/>
          </a:bodyPr>
          <a:lstStyle/>
          <a:p>
            <a:pPr>
              <a:buFont typeface="Wingdings" panose="05000000000000000000" pitchFamily="2" charset="2"/>
              <a:buChar char="q"/>
            </a:pPr>
            <a:r>
              <a:rPr lang="fr-FR" sz="2400" dirty="0"/>
              <a:t> </a:t>
            </a:r>
            <a:r>
              <a:rPr lang="fr-FR" sz="2800" dirty="0">
                <a:solidFill>
                  <a:schemeClr val="accent1">
                    <a:lumMod val="60000"/>
                    <a:lumOff val="40000"/>
                  </a:schemeClr>
                </a:solidFill>
              </a:rPr>
              <a:t>La commande </a:t>
            </a:r>
            <a:r>
              <a:rPr lang="fr-FR" sz="2800" dirty="0" err="1">
                <a:solidFill>
                  <a:srgbClr val="FF0000"/>
                </a:solidFill>
              </a:rPr>
              <a:t>grep</a:t>
            </a:r>
            <a:r>
              <a:rPr lang="fr-FR" sz="2800" dirty="0">
                <a:solidFill>
                  <a:srgbClr val="FF0000"/>
                </a:solidFill>
              </a:rPr>
              <a:t>: </a:t>
            </a:r>
            <a:r>
              <a:rPr lang="fr-FR" sz="2800" dirty="0">
                <a:solidFill>
                  <a:schemeClr val="accent1">
                    <a:lumMod val="60000"/>
                    <a:lumOff val="40000"/>
                  </a:schemeClr>
                </a:solidFill>
              </a:rPr>
              <a:t>permet de rechercher une chaine de caractères dans un fichier.</a:t>
            </a:r>
          </a:p>
          <a:p>
            <a:pPr marL="0" indent="0">
              <a:buNone/>
            </a:pPr>
            <a:r>
              <a:rPr lang="fr-FR" sz="2800" dirty="0">
                <a:solidFill>
                  <a:schemeClr val="accent1">
                    <a:lumMod val="60000"/>
                    <a:lumOff val="40000"/>
                  </a:schemeClr>
                </a:solidFill>
              </a:rPr>
              <a:t>  Exemple: </a:t>
            </a:r>
            <a:r>
              <a:rPr lang="fr-FR" sz="2800" dirty="0" err="1">
                <a:solidFill>
                  <a:schemeClr val="accent1">
                    <a:lumMod val="60000"/>
                    <a:lumOff val="40000"/>
                  </a:schemeClr>
                </a:solidFill>
              </a:rPr>
              <a:t>grep</a:t>
            </a:r>
            <a:r>
              <a:rPr lang="fr-FR" sz="2800" dirty="0">
                <a:solidFill>
                  <a:schemeClr val="accent1">
                    <a:lumMod val="60000"/>
                    <a:lumOff val="40000"/>
                  </a:schemeClr>
                </a:solidFill>
              </a:rPr>
              <a:t> –e motif fichier.</a:t>
            </a:r>
          </a:p>
          <a:p>
            <a:pPr marL="0" indent="0">
              <a:buNone/>
            </a:pPr>
            <a:r>
              <a:rPr lang="fr-FR" sz="2800" dirty="0">
                <a:solidFill>
                  <a:schemeClr val="accent1">
                    <a:lumMod val="60000"/>
                    <a:lumOff val="40000"/>
                  </a:schemeClr>
                </a:solidFill>
              </a:rPr>
              <a:t>  </a:t>
            </a:r>
            <a:r>
              <a:rPr lang="fr-FR" sz="2800" dirty="0" err="1">
                <a:solidFill>
                  <a:schemeClr val="accent1">
                    <a:lumMod val="60000"/>
                    <a:lumOff val="40000"/>
                  </a:schemeClr>
                </a:solidFill>
              </a:rPr>
              <a:t>grep</a:t>
            </a:r>
            <a:r>
              <a:rPr lang="fr-FR" sz="2800" dirty="0">
                <a:solidFill>
                  <a:schemeClr val="accent1">
                    <a:lumMod val="60000"/>
                    <a:lumOff val="40000"/>
                  </a:schemeClr>
                </a:solidFill>
              </a:rPr>
              <a:t> -i motif fichier(sans tenir compte de la classe)</a:t>
            </a:r>
          </a:p>
          <a:p>
            <a:pPr marL="0" indent="0">
              <a:buNone/>
            </a:pPr>
            <a:r>
              <a:rPr lang="fr-FR" sz="2800" dirty="0">
                <a:solidFill>
                  <a:schemeClr val="accent1">
                    <a:lumMod val="60000"/>
                    <a:lumOff val="40000"/>
                  </a:schemeClr>
                </a:solidFill>
              </a:rPr>
              <a:t>  </a:t>
            </a:r>
            <a:r>
              <a:rPr lang="fr-FR" sz="2800" dirty="0" err="1">
                <a:solidFill>
                  <a:schemeClr val="accent1">
                    <a:lumMod val="60000"/>
                    <a:lumOff val="40000"/>
                  </a:schemeClr>
                </a:solidFill>
              </a:rPr>
              <a:t>grep</a:t>
            </a:r>
            <a:r>
              <a:rPr lang="fr-FR" sz="2800" dirty="0">
                <a:solidFill>
                  <a:schemeClr val="accent1">
                    <a:lumMod val="60000"/>
                    <a:lumOff val="40000"/>
                  </a:schemeClr>
                </a:solidFill>
              </a:rPr>
              <a:t> -c motif fichier(en comptant les occurrences</a:t>
            </a:r>
          </a:p>
          <a:p>
            <a:pPr marL="0" indent="0">
              <a:buNone/>
            </a:pPr>
            <a:r>
              <a:rPr lang="fr-FR" sz="2800" dirty="0">
                <a:solidFill>
                  <a:schemeClr val="accent1">
                    <a:lumMod val="60000"/>
                    <a:lumOff val="40000"/>
                  </a:schemeClr>
                </a:solidFill>
              </a:rPr>
              <a:t>  </a:t>
            </a:r>
            <a:r>
              <a:rPr lang="fr-FR" sz="2800" dirty="0" err="1">
                <a:solidFill>
                  <a:schemeClr val="accent1">
                    <a:lumMod val="60000"/>
                    <a:lumOff val="40000"/>
                  </a:schemeClr>
                </a:solidFill>
              </a:rPr>
              <a:t>grep</a:t>
            </a:r>
            <a:r>
              <a:rPr lang="fr-FR" sz="2800" dirty="0">
                <a:solidFill>
                  <a:schemeClr val="accent1">
                    <a:lumMod val="60000"/>
                    <a:lumOff val="40000"/>
                  </a:schemeClr>
                </a:solidFill>
              </a:rPr>
              <a:t> -v motif fichier(inverse la recherche, en excluant le ‘motif’  </a:t>
            </a:r>
          </a:p>
          <a:p>
            <a:endParaRPr lang="fr-FR" dirty="0"/>
          </a:p>
        </p:txBody>
      </p:sp>
    </p:spTree>
    <p:extLst>
      <p:ext uri="{BB962C8B-B14F-4D97-AF65-F5344CB8AC3E}">
        <p14:creationId xmlns:p14="http://schemas.microsoft.com/office/powerpoint/2010/main" val="103511973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DB7F53-FE78-4F17-8574-AE2CB440226B}"/>
              </a:ext>
            </a:extLst>
          </p:cNvPr>
          <p:cNvSpPr>
            <a:spLocks noGrp="1"/>
          </p:cNvSpPr>
          <p:nvPr>
            <p:ph idx="1"/>
          </p:nvPr>
        </p:nvSpPr>
        <p:spPr>
          <a:xfrm>
            <a:off x="919119" y="1581432"/>
            <a:ext cx="10353762" cy="3695136"/>
          </a:xfrm>
        </p:spPr>
        <p:txBody>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sz="4400" dirty="0">
                <a:solidFill>
                  <a:schemeClr val="tx2">
                    <a:lumMod val="75000"/>
                  </a:schemeClr>
                </a:solidFill>
              </a:rPr>
              <a:t>Les commandes Linux d’Aide</a:t>
            </a:r>
          </a:p>
        </p:txBody>
      </p:sp>
    </p:spTree>
    <p:extLst>
      <p:ext uri="{BB962C8B-B14F-4D97-AF65-F5344CB8AC3E}">
        <p14:creationId xmlns:p14="http://schemas.microsoft.com/office/powerpoint/2010/main" val="315012429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289B9A0-AFFB-44CF-A4AF-CC2F189189A2}"/>
              </a:ext>
            </a:extLst>
          </p:cNvPr>
          <p:cNvSpPr>
            <a:spLocks noGrp="1"/>
          </p:cNvSpPr>
          <p:nvPr>
            <p:ph idx="1"/>
          </p:nvPr>
        </p:nvSpPr>
        <p:spPr>
          <a:xfrm>
            <a:off x="919119" y="622852"/>
            <a:ext cx="10353762" cy="6003235"/>
          </a:xfrm>
        </p:spPr>
        <p:txBody>
          <a:bodyPr>
            <a:normAutofit fontScale="92500"/>
          </a:bodyPr>
          <a:lstStyle/>
          <a:p>
            <a:pPr>
              <a:buFont typeface="Wingdings" panose="05000000000000000000" pitchFamily="2" charset="2"/>
              <a:buChar char="q"/>
            </a:pPr>
            <a:r>
              <a:rPr lang="fr-FR" dirty="0"/>
              <a:t> </a:t>
            </a:r>
            <a:r>
              <a:rPr lang="en-US" sz="2400" dirty="0">
                <a:solidFill>
                  <a:srgbClr val="FF0000"/>
                </a:solidFill>
                <a:effectLst/>
                <a:ea typeface="SimSun" panose="02010600030101010101" pitchFamily="2" charset="-122"/>
                <a:cs typeface="Times New Roman" panose="02020603050405020304" pitchFamily="18" charset="0"/>
              </a:rPr>
              <a:t>man</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 Cette commande est utilisée pour afficher le manuel d'utilisation d'une commande ou d'un programme en particulier. Elle fournit des informations détaillées sur la syntaxe, les options et les exemples d'utilisation.</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si on veut connaitre peut etre toutes les options de la commande ls, il suffit de taper: “man ls’’</a:t>
            </a:r>
          </a:p>
          <a:p>
            <a:pPr>
              <a:buFont typeface="Wingdings" panose="05000000000000000000" pitchFamily="2" charset="2"/>
              <a:buChar char="q"/>
            </a:pPr>
            <a:r>
              <a:rPr lang="en-US" sz="24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r>
              <a:rPr lang="en-US" sz="2400" dirty="0">
                <a:solidFill>
                  <a:srgbClr val="FF0000"/>
                </a:solidFill>
                <a:effectLst/>
                <a:ea typeface="SimSun" panose="02010600030101010101" pitchFamily="2" charset="-122"/>
                <a:cs typeface="Times New Roman" panose="02020603050405020304" pitchFamily="18" charset="0"/>
              </a:rPr>
              <a:t>info </a:t>
            </a: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Cette commande est similaire à la commande "man", mais elle fournit des informations plus détaillées et structurées sur les programmes et les commandes.</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Exemple: comme signalé ci-haut, la commande info est similaire à la commande man mais celle-ci offre souvent une presentation plus structure et interative. Pour utiliser “info” on procède de le meme manière que celle de ‘man’</a:t>
            </a:r>
          </a:p>
          <a:p>
            <a:pPr marL="0" indent="0">
              <a:buNone/>
            </a:pPr>
            <a:r>
              <a:rPr lang="en-US" sz="2400" dirty="0">
                <a:solidFill>
                  <a:schemeClr val="accent1">
                    <a:lumMod val="60000"/>
                    <a:lumOff val="40000"/>
                  </a:schemeClr>
                </a:solidFill>
                <a:effectLst/>
                <a:ea typeface="SimSun" panose="02010600030101010101" pitchFamily="2" charset="-122"/>
                <a:cs typeface="Times New Roman" panose="02020603050405020304" pitchFamily="18" charset="0"/>
              </a:rPr>
              <a:t>    </a:t>
            </a:r>
            <a:endParaRPr lang="fr-FR" sz="2400" dirty="0">
              <a:solidFill>
                <a:schemeClr val="accent1">
                  <a:lumMod val="60000"/>
                  <a:lumOff val="40000"/>
                </a:schemeClr>
              </a:solidFill>
              <a:effectLst/>
              <a:ea typeface="SimSun" panose="02010600030101010101" pitchFamily="2" charset="-122"/>
              <a:cs typeface="Times New Roman" panose="02020603050405020304" pitchFamily="18" charset="0"/>
            </a:endParaRPr>
          </a:p>
          <a:p>
            <a:pPr>
              <a:buFont typeface="Wingdings" panose="05000000000000000000" pitchFamily="2" charset="2"/>
              <a:buChar char="q"/>
            </a:pPr>
            <a:endParaRPr lang="fr-FR" sz="2400" dirty="0">
              <a:solidFill>
                <a:schemeClr val="accent1">
                  <a:lumMod val="60000"/>
                  <a:lumOff val="40000"/>
                </a:schemeClr>
              </a:solidFill>
            </a:endParaRPr>
          </a:p>
        </p:txBody>
      </p:sp>
    </p:spTree>
    <p:extLst>
      <p:ext uri="{BB962C8B-B14F-4D97-AF65-F5344CB8AC3E}">
        <p14:creationId xmlns:p14="http://schemas.microsoft.com/office/powerpoint/2010/main" val="726415180"/>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984</TotalTime>
  <Words>1204</Words>
  <Application>Microsoft Office PowerPoint</Application>
  <PresentationFormat>Grand écran</PresentationFormat>
  <Paragraphs>99</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Agency FB</vt:lpstr>
      <vt:lpstr>Arial</vt:lpstr>
      <vt:lpstr>Bahnschrift Light Condensed</vt:lpstr>
      <vt:lpstr>Bookman Old Style</vt:lpstr>
      <vt:lpstr>Calibri</vt:lpstr>
      <vt:lpstr>Rockwell</vt:lpstr>
      <vt:lpstr>Wingdings</vt:lpstr>
      <vt:lpstr>Damask</vt:lpstr>
      <vt:lpstr>Présentation PowerPoint</vt:lpstr>
      <vt:lpstr>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Barnabé</dc:creator>
  <cp:lastModifiedBy>Barnabé</cp:lastModifiedBy>
  <cp:revision>13</cp:revision>
  <dcterms:created xsi:type="dcterms:W3CDTF">2023-04-06T11:47:03Z</dcterms:created>
  <dcterms:modified xsi:type="dcterms:W3CDTF">2023-04-13T13:52:16Z</dcterms:modified>
</cp:coreProperties>
</file>