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5" r:id="rId2"/>
  </p:sldIdLst>
  <p:sldSz cx="32918400" cy="43891200"/>
  <p:notesSz cx="6858000" cy="9144000"/>
  <p:defaultTextStyle>
    <a:defPPr>
      <a:defRPr lang="en-US"/>
    </a:defPPr>
    <a:lvl1pPr marL="0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215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431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2646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6861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077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5292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699507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3723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5A4"/>
    <a:srgbClr val="5F9E6E"/>
    <a:srgbClr val="B65C60"/>
    <a:srgbClr val="857AAB"/>
    <a:srgbClr val="C2B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/>
    <p:restoredTop sz="65352"/>
  </p:normalViewPr>
  <p:slideViewPr>
    <p:cSldViewPr snapToGrid="0" snapToObjects="1">
      <p:cViewPr>
        <p:scale>
          <a:sx n="30" d="100"/>
          <a:sy n="30" d="100"/>
        </p:scale>
        <p:origin x="1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F548B-9A4A-8C40-A4BE-592DE65C28C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38D8F-FAEA-3646-9227-A5C01339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1408">
              <a:buClr>
                <a:schemeClr val="dk1"/>
              </a:buClr>
              <a:buSzPct val="100000"/>
            </a:pPr>
            <a:r>
              <a:rPr lang="en-US" sz="9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General rules:</a:t>
            </a:r>
          </a:p>
          <a:p>
            <a:pPr marL="1294408" indent="-1143000">
              <a:buClr>
                <a:schemeClr val="dk1"/>
              </a:buClr>
              <a:buSzPct val="100000"/>
              <a:buFontTx/>
              <a:buChar char="-"/>
            </a:pPr>
            <a:r>
              <a:rPr lang="en-US" sz="9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Figures/graphics &gt;&gt; text</a:t>
            </a:r>
          </a:p>
          <a:p>
            <a:pPr marL="1294408" indent="-1143000">
              <a:buClr>
                <a:schemeClr val="dk1"/>
              </a:buClr>
              <a:buSzPct val="100000"/>
              <a:buFontTx/>
              <a:buChar char="-"/>
            </a:pPr>
            <a:r>
              <a:rPr lang="en-US" sz="9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 paragraphs</a:t>
            </a:r>
          </a:p>
          <a:p>
            <a:pPr marL="1294408" indent="-1143000">
              <a:buClr>
                <a:schemeClr val="dk1"/>
              </a:buClr>
              <a:buSzPct val="100000"/>
              <a:buFontTx/>
              <a:buChar char="-"/>
            </a:pPr>
            <a:r>
              <a:rPr lang="en-US" sz="9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Ideally no </a:t>
            </a:r>
            <a:r>
              <a:rPr lang="en-US" sz="9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complete sentences</a:t>
            </a:r>
          </a:p>
          <a:p>
            <a:pPr marL="1294408" indent="-1143000">
              <a:buClr>
                <a:schemeClr val="dk1"/>
              </a:buClr>
              <a:buSzPct val="100000"/>
              <a:buFontTx/>
              <a:buChar char="-"/>
            </a:pPr>
            <a:endParaRPr lang="en-US" sz="96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38D8F-FAEA-3646-9227-A5C0133944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A2F9-E54E-1148-953C-28B3A2ACA76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97"/>
          <p:cNvSpPr/>
          <p:nvPr/>
        </p:nvSpPr>
        <p:spPr>
          <a:xfrm>
            <a:off x="723148" y="35845049"/>
            <a:ext cx="18936291" cy="7712936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9878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Conclusion</a:t>
            </a:r>
          </a:p>
          <a:p>
            <a:pPr marL="876004" indent="-876004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6814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Two or three bullets describing the conclusions and takeaways</a:t>
            </a:r>
          </a:p>
          <a:p>
            <a:pPr marL="876004" indent="-876004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6814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 more than 2 lines per bullet</a:t>
            </a:r>
          </a:p>
          <a:p>
            <a:pPr marL="876004" indent="-876004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6814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Highlight important words from the takeaway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477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</a:t>
            </a:r>
            <a:endParaRPr lang="en-US" sz="4771" b="1" u="sng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1" name="Shape 99"/>
          <p:cNvSpPr/>
          <p:nvPr/>
        </p:nvSpPr>
        <p:spPr>
          <a:xfrm>
            <a:off x="20178546" y="36156298"/>
            <a:ext cx="11843657" cy="7090438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>
              <a:buSzPct val="25000"/>
            </a:pPr>
            <a:r>
              <a:rPr lang="en-US" sz="9878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     Paper        Code   </a:t>
            </a:r>
          </a:p>
          <a:p>
            <a:pPr algn="ctr">
              <a:buSzPct val="25000"/>
            </a:pPr>
            <a:r>
              <a:rPr lang="en-US" sz="4800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Replace and resize the QR codes  </a:t>
            </a:r>
          </a:p>
          <a:p>
            <a:pPr marL="1946678" indent="-1946678">
              <a:buSzPct val="100000"/>
              <a:buFont typeface="+mj-lt"/>
              <a:buAutoNum type="arabicPeriod"/>
            </a:pPr>
            <a:endParaRPr lang="en-US" sz="9878" dirty="0">
              <a:solidFill>
                <a:schemeClr val="dk1"/>
              </a:solidFill>
              <a:latin typeface="Candara" panose="020E0502030303020204" pitchFamily="34" charset="0"/>
              <a:ea typeface="Impact"/>
              <a:cs typeface="Impact"/>
              <a:sym typeface="Impact"/>
            </a:endParaRPr>
          </a:p>
          <a:p>
            <a:pPr>
              <a:buSzPct val="25000"/>
            </a:pPr>
            <a:endParaRPr lang="en-US" sz="5450" b="1" i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40349398" y="49089554"/>
            <a:ext cx="13237474" cy="1972041"/>
            <a:chOff x="2733965" y="41931044"/>
            <a:chExt cx="7772437" cy="2046071"/>
          </a:xfrm>
        </p:grpSpPr>
        <p:sp>
          <p:nvSpPr>
            <p:cNvPr id="62" name="TextBox 61"/>
            <p:cNvSpPr txBox="1"/>
            <p:nvPr/>
          </p:nvSpPr>
          <p:spPr>
            <a:xfrm>
              <a:off x="9664459" y="41938856"/>
              <a:ext cx="841943" cy="2038259"/>
            </a:xfrm>
            <a:prstGeom prst="rect">
              <a:avLst/>
            </a:prstGeom>
            <a:solidFill>
              <a:srgbClr val="C2B27F"/>
            </a:solidFill>
          </p:spPr>
          <p:txBody>
            <a:bodyPr wrap="square" rtlCol="0">
              <a:spAutoFit/>
            </a:bodyPr>
            <a:lstStyle/>
            <a:p>
              <a:endParaRPr lang="en-US" sz="12166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34190" y="41935882"/>
              <a:ext cx="841943" cy="2038259"/>
            </a:xfrm>
            <a:prstGeom prst="rect">
              <a:avLst/>
            </a:prstGeom>
            <a:solidFill>
              <a:srgbClr val="857AAB"/>
            </a:solidFill>
          </p:spPr>
          <p:txBody>
            <a:bodyPr wrap="square" rtlCol="0">
              <a:spAutoFit/>
            </a:bodyPr>
            <a:lstStyle/>
            <a:p>
              <a:endParaRPr lang="en-US" sz="12166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86565" y="41936640"/>
              <a:ext cx="841943" cy="2038259"/>
            </a:xfrm>
            <a:prstGeom prst="rect">
              <a:avLst/>
            </a:prstGeom>
            <a:solidFill>
              <a:srgbClr val="B65C60"/>
            </a:solidFill>
          </p:spPr>
          <p:txBody>
            <a:bodyPr wrap="square" rtlCol="0">
              <a:spAutoFit/>
            </a:bodyPr>
            <a:lstStyle/>
            <a:p>
              <a:endParaRPr lang="en-US" sz="12166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24772" y="41931044"/>
              <a:ext cx="841943" cy="2038259"/>
            </a:xfrm>
            <a:prstGeom prst="rect">
              <a:avLst/>
            </a:prstGeom>
            <a:solidFill>
              <a:srgbClr val="5F9E6E"/>
            </a:solidFill>
          </p:spPr>
          <p:txBody>
            <a:bodyPr wrap="square" rtlCol="0">
              <a:spAutoFit/>
            </a:bodyPr>
            <a:lstStyle/>
            <a:p>
              <a:endParaRPr lang="en-US" sz="12166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33965" y="41938856"/>
              <a:ext cx="841943" cy="2038259"/>
            </a:xfrm>
            <a:prstGeom prst="rect">
              <a:avLst/>
            </a:prstGeom>
            <a:solidFill>
              <a:srgbClr val="5775A4"/>
            </a:solidFill>
          </p:spPr>
          <p:txBody>
            <a:bodyPr wrap="square" rtlCol="0">
              <a:spAutoFit/>
            </a:bodyPr>
            <a:lstStyle/>
            <a:p>
              <a:endParaRPr lang="en-US" sz="12166"/>
            </a:p>
          </p:txBody>
        </p:sp>
      </p:grpSp>
      <p:sp>
        <p:nvSpPr>
          <p:cNvPr id="51" name="Shape 99"/>
          <p:cNvSpPr/>
          <p:nvPr/>
        </p:nvSpPr>
        <p:spPr>
          <a:xfrm>
            <a:off x="18687119" y="6495870"/>
            <a:ext cx="13159384" cy="6603999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Research Questions:</a:t>
            </a:r>
            <a:endParaRPr lang="en-US" sz="72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10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r>
              <a:rPr lang="en-US" sz="6814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RQ1: at most 3 RQ’s. at most 2 lines per RQ</a:t>
            </a:r>
            <a:br>
              <a:rPr lang="en-US" sz="6814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</a:br>
            <a:endParaRPr lang="en-US" sz="6814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r>
              <a:rPr lang="en-US" sz="6814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RQ2:</a:t>
            </a:r>
          </a:p>
          <a:p>
            <a:pPr marL="151408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7" name="Shape 111"/>
          <p:cNvSpPr/>
          <p:nvPr/>
        </p:nvSpPr>
        <p:spPr>
          <a:xfrm>
            <a:off x="0" y="21966"/>
            <a:ext cx="32918400" cy="5031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181681" tIns="90820" rIns="181681" bIns="90820" anchor="t" anchorCtr="0">
            <a:noAutofit/>
          </a:bodyPr>
          <a:lstStyle/>
          <a:p>
            <a:pPr algn="ctr"/>
            <a:endParaRPr sz="13390">
              <a:solidFill>
                <a:schemeClr val="lt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6" name="Shape 112"/>
          <p:cNvSpPr/>
          <p:nvPr/>
        </p:nvSpPr>
        <p:spPr>
          <a:xfrm>
            <a:off x="0" y="1"/>
            <a:ext cx="32918400" cy="1631175"/>
          </a:xfrm>
          <a:prstGeom prst="rect">
            <a:avLst/>
          </a:prstGeom>
          <a:noFill/>
          <a:ln>
            <a:noFill/>
          </a:ln>
        </p:spPr>
        <p:txBody>
          <a:bodyPr vert="horz" lIns="155709" tIns="77833" rIns="155709" bIns="77833" anchor="t" anchorCtr="0">
            <a:noAutofit/>
          </a:bodyPr>
          <a:lstStyle/>
          <a:p>
            <a:pPr lvl="0" algn="ctr">
              <a:buSzPct val="25000"/>
            </a:pPr>
            <a:endParaRPr lang="en-US" sz="2555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9600" b="1" dirty="0">
                <a:solidFill>
                  <a:schemeClr val="dk1"/>
                </a:solidFill>
                <a:latin typeface="Candara" charset="0"/>
                <a:ea typeface="Candara" charset="0"/>
                <a:cs typeface="Candara" charset="0"/>
                <a:sym typeface="Helvetica Neue Light"/>
              </a:rPr>
              <a:t>     </a:t>
            </a:r>
            <a:r>
              <a:rPr lang="en-US" sz="9600" b="1" dirty="0"/>
              <a:t>Title goes here</a:t>
            </a:r>
            <a:br>
              <a:rPr lang="en-US" sz="9600" b="1" dirty="0"/>
            </a:br>
            <a:r>
              <a:rPr lang="en-US" sz="9600" b="1" dirty="0"/>
              <a:t>     max 2 lines</a:t>
            </a:r>
          </a:p>
        </p:txBody>
      </p:sp>
      <p:sp>
        <p:nvSpPr>
          <p:cNvPr id="37" name="Shape 115"/>
          <p:cNvSpPr/>
          <p:nvPr/>
        </p:nvSpPr>
        <p:spPr>
          <a:xfrm>
            <a:off x="1270000" y="2378507"/>
            <a:ext cx="27415212" cy="2044922"/>
          </a:xfrm>
          <a:prstGeom prst="rect">
            <a:avLst/>
          </a:prstGeom>
          <a:noFill/>
          <a:ln>
            <a:noFill/>
          </a:ln>
        </p:spPr>
        <p:txBody>
          <a:bodyPr vert="horz" lIns="155709" tIns="77833" rIns="155709" bIns="77833" anchor="t" anchorCtr="0">
            <a:noAutofit/>
          </a:bodyPr>
          <a:lstStyle/>
          <a:p>
            <a:pPr lvl="0" algn="ctr">
              <a:buSzPct val="25000"/>
            </a:pPr>
            <a:br>
              <a:rPr lang="en-US" sz="35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</a:br>
            <a:endParaRPr lang="en-US" sz="35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72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Authors (max 2 lines)</a:t>
            </a:r>
          </a:p>
        </p:txBody>
      </p:sp>
      <p:sp>
        <p:nvSpPr>
          <p:cNvPr id="63" name="Shape 97"/>
          <p:cNvSpPr/>
          <p:nvPr/>
        </p:nvSpPr>
        <p:spPr>
          <a:xfrm>
            <a:off x="723148" y="22928445"/>
            <a:ext cx="18573814" cy="12127621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Methods</a:t>
            </a:r>
          </a:p>
          <a:p>
            <a:pPr marL="1143000" indent="-1143000">
              <a:buClr>
                <a:schemeClr val="dk1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Mention or briefly describe methods, ideally aligned with the RQs from above</a:t>
            </a:r>
          </a:p>
        </p:txBody>
      </p:sp>
      <p:sp>
        <p:nvSpPr>
          <p:cNvPr id="44" name="Shape 99"/>
          <p:cNvSpPr/>
          <p:nvPr/>
        </p:nvSpPr>
        <p:spPr>
          <a:xfrm>
            <a:off x="727378" y="14133995"/>
            <a:ext cx="14546541" cy="8005468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Data/Corpus Collection</a:t>
            </a:r>
            <a:endParaRPr lang="en-US" sz="7200" b="1" dirty="0">
              <a:solidFill>
                <a:schemeClr val="dk1"/>
              </a:solidFill>
              <a:latin typeface="Candara" panose="020E0502030303020204" pitchFamily="34" charset="0"/>
              <a:ea typeface="Impact"/>
              <a:cs typeface="Calibri"/>
              <a:sym typeface="Calibri"/>
            </a:endParaRPr>
          </a:p>
          <a:p>
            <a:pPr marL="857250" indent="-857250">
              <a:buSzPct val="25000"/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Briefly describe how the data was collected</a:t>
            </a:r>
          </a:p>
          <a:p>
            <a:pPr marL="857250" indent="-857250">
              <a:buSzPct val="25000"/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Potentially add examples</a:t>
            </a:r>
            <a:endParaRPr lang="en-US" sz="36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endParaRPr lang="en-US" sz="6814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2271187" indent="-2119780"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sz="477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8" name="Shape 99"/>
          <p:cNvSpPr/>
          <p:nvPr/>
        </p:nvSpPr>
        <p:spPr>
          <a:xfrm>
            <a:off x="785885" y="6250727"/>
            <a:ext cx="17197315" cy="7094286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marL="151408" algn="ctr">
              <a:buClr>
                <a:schemeClr val="dk1"/>
              </a:buClr>
              <a:buSzPct val="100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Motivation for the RQs</a:t>
            </a:r>
          </a:p>
          <a:p>
            <a:pPr marL="1008658" indent="-8572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814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Why is this topic interesting and important to study.</a:t>
            </a:r>
          </a:p>
          <a:p>
            <a:pPr marL="1008658" indent="-8572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814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At most 3 bullet points</a:t>
            </a:r>
          </a:p>
          <a:p>
            <a:pPr marL="1008658" indent="-8572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814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Max 2 lines per bullet</a:t>
            </a: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2" name="Shape 99"/>
          <p:cNvSpPr/>
          <p:nvPr/>
        </p:nvSpPr>
        <p:spPr>
          <a:xfrm>
            <a:off x="19882485" y="23054230"/>
            <a:ext cx="12250030" cy="12127621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marL="151408" algn="ctr">
              <a:buClr>
                <a:schemeClr val="dk1"/>
              </a:buClr>
              <a:buSzPct val="100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Results</a:t>
            </a:r>
          </a:p>
          <a:p>
            <a:pPr marL="151408" algn="ctr">
              <a:buClr>
                <a:schemeClr val="dk1"/>
              </a:buClr>
              <a:buSzPct val="100000"/>
            </a:pPr>
            <a:endParaRPr lang="en-US" sz="72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r>
              <a:rPr lang="en-US" sz="72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Add figures here. If a takeaway from a figure isn’t  obvious, add at most one line explaining the take away</a:t>
            </a:r>
          </a:p>
          <a:p>
            <a:pPr marL="151408">
              <a:buClr>
                <a:schemeClr val="dk1"/>
              </a:buClr>
              <a:buSzPct val="100000"/>
            </a:pPr>
            <a:endParaRPr lang="en-US" sz="36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628112" y="39011506"/>
            <a:ext cx="7415584" cy="2987821"/>
            <a:chOff x="21611991" y="38196511"/>
            <a:chExt cx="9661491" cy="478231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1991" y="38196511"/>
              <a:ext cx="4782312" cy="478231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3194" y="38196512"/>
              <a:ext cx="4780288" cy="4780288"/>
            </a:xfrm>
            <a:prstGeom prst="rect">
              <a:avLst/>
            </a:prstGeom>
          </p:spPr>
        </p:pic>
      </p:grpSp>
      <p:sp>
        <p:nvSpPr>
          <p:cNvPr id="34" name="Shape 99">
            <a:extLst>
              <a:ext uri="{FF2B5EF4-FFF2-40B4-BE49-F238E27FC236}">
                <a16:creationId xmlns:a16="http://schemas.microsoft.com/office/drawing/2014/main" id="{187970E1-EFAA-1F45-9C8B-10D068824438}"/>
              </a:ext>
            </a:extLst>
          </p:cNvPr>
          <p:cNvSpPr/>
          <p:nvPr/>
        </p:nvSpPr>
        <p:spPr>
          <a:xfrm>
            <a:off x="16028004" y="14074315"/>
            <a:ext cx="15818499" cy="8005469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Data Statistics</a:t>
            </a:r>
            <a:endParaRPr lang="en-US" sz="7200" b="1" dirty="0">
              <a:solidFill>
                <a:schemeClr val="dk1"/>
              </a:solidFill>
              <a:latin typeface="Candara" panose="020E0502030303020204" pitchFamily="34" charset="0"/>
              <a:ea typeface="Impact"/>
              <a:cs typeface="Calibri"/>
              <a:sym typeface="Calibri"/>
            </a:endParaRPr>
          </a:p>
          <a:p>
            <a:pPr marL="857250" indent="-857250">
              <a:buSzPct val="72000"/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Include table of descriptive stats:</a:t>
            </a:r>
          </a:p>
          <a:p>
            <a:pPr marL="2671465" lvl="1" indent="-857250">
              <a:buSzPct val="72000"/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Number of docs, average doc length, </a:t>
            </a:r>
            <a:r>
              <a:rPr lang="en-US" sz="6400" dirty="0" err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etc</a:t>
            </a:r>
            <a:endParaRPr lang="en-US" sz="6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857250" indent="-857250">
              <a:buSzPct val="72000"/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Additional tables/figures</a:t>
            </a:r>
          </a:p>
          <a:p>
            <a:pPr marL="2671465" lvl="1" indent="-857250">
              <a:buSzPct val="72000"/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Stats over time,  different sources of data, </a:t>
            </a:r>
            <a:r>
              <a:rPr lang="en-US" sz="6400" dirty="0" err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etc</a:t>
            </a:r>
            <a:endParaRPr lang="en-US" sz="6814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0B2B39-2B20-C576-6F9B-DB2C2E318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083" y="895575"/>
            <a:ext cx="4311420" cy="298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55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7549</TotalTime>
  <Words>189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Adam Poliak</cp:lastModifiedBy>
  <cp:revision>115</cp:revision>
  <cp:lastPrinted>2018-10-31T12:55:18Z</cp:lastPrinted>
  <dcterms:created xsi:type="dcterms:W3CDTF">2017-03-19T16:22:30Z</dcterms:created>
  <dcterms:modified xsi:type="dcterms:W3CDTF">2023-05-17T15:38:14Z</dcterms:modified>
</cp:coreProperties>
</file>