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5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3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4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237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58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7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1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6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0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7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3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76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Kolk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85799"/>
            <a:ext cx="11658600" cy="211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10" algn="ctr"/>
            <a:r>
              <a:rPr lang="en-US" sz="3800" b="1" spc="70" dirty="0"/>
              <a:t>IBM</a:t>
            </a:r>
            <a:r>
              <a:rPr lang="en-US" sz="3800" b="1" spc="-540" dirty="0"/>
              <a:t> </a:t>
            </a:r>
            <a:r>
              <a:rPr lang="en-US" sz="3800" b="1" spc="-150" dirty="0"/>
              <a:t>Applied </a:t>
            </a:r>
            <a:r>
              <a:rPr lang="en-US" sz="3800" b="1" spc="-165" dirty="0"/>
              <a:t>Data Science </a:t>
            </a:r>
            <a:r>
              <a:rPr lang="en-US" sz="3800" b="1" spc="-145" dirty="0"/>
              <a:t>Capstone by Coursera</a:t>
            </a:r>
            <a:endParaRPr lang="en-US"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63115" y="3352800"/>
            <a:ext cx="806577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rlito"/>
                <a:cs typeface="Carlito"/>
              </a:rPr>
              <a:t>Opening </a:t>
            </a:r>
            <a:r>
              <a:rPr sz="3200" b="1" i="1" dirty="0">
                <a:latin typeface="Carlito"/>
                <a:cs typeface="Carlito"/>
              </a:rPr>
              <a:t>a </a:t>
            </a:r>
            <a:r>
              <a:rPr sz="3200" b="1" i="1" spc="-15" dirty="0">
                <a:latin typeface="Carlito"/>
                <a:cs typeface="Carlito"/>
              </a:rPr>
              <a:t>New </a:t>
            </a:r>
            <a:r>
              <a:rPr sz="3200" b="1" i="1" dirty="0">
                <a:latin typeface="Carlito"/>
                <a:cs typeface="Carlito"/>
              </a:rPr>
              <a:t>Shopping </a:t>
            </a:r>
            <a:r>
              <a:rPr sz="3200" b="1" i="1" spc="-5" dirty="0">
                <a:latin typeface="Carlito"/>
                <a:cs typeface="Carlito"/>
              </a:rPr>
              <a:t>Mall </a:t>
            </a:r>
            <a:r>
              <a:rPr sz="3200" b="1" i="1" dirty="0">
                <a:latin typeface="Carlito"/>
                <a:cs typeface="Carlito"/>
              </a:rPr>
              <a:t>in </a:t>
            </a:r>
            <a:r>
              <a:rPr lang="en-IN" sz="3200" b="1" i="1" spc="-5" dirty="0">
                <a:latin typeface="Carlito"/>
                <a:cs typeface="Carlito"/>
              </a:rPr>
              <a:t>Kolkata</a:t>
            </a:r>
            <a:r>
              <a:rPr sz="3200" b="1" i="1" spc="-25" dirty="0">
                <a:latin typeface="Carlito"/>
                <a:cs typeface="Carlito"/>
              </a:rPr>
              <a:t>,  </a:t>
            </a:r>
            <a:r>
              <a:rPr lang="en-IN" sz="3200" b="1" i="1" spc="-5" dirty="0">
                <a:latin typeface="Carlito"/>
                <a:cs typeface="Carlito"/>
              </a:rPr>
              <a:t>India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4640326"/>
            <a:ext cx="6858000" cy="914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 algn="ctr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By: </a:t>
            </a:r>
            <a:r>
              <a:rPr lang="en-IN" sz="2400" spc="-5" dirty="0">
                <a:latin typeface="Carlito"/>
                <a:cs typeface="Carlito"/>
              </a:rPr>
              <a:t>Barnendra Mohan Chaudhuri </a:t>
            </a:r>
          </a:p>
          <a:p>
            <a:pPr marL="265430" marR="5080" indent="-253365" algn="ct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January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20</a:t>
            </a:r>
            <a:r>
              <a:rPr lang="en-IN" sz="2400" spc="-5" dirty="0">
                <a:latin typeface="Carlito"/>
                <a:cs typeface="Carlito"/>
              </a:rPr>
              <a:t>20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243988"/>
            <a:ext cx="54076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75" dirty="0"/>
              <a:t>Business</a:t>
            </a:r>
            <a:r>
              <a:rPr sz="3800" b="1" spc="-459" dirty="0"/>
              <a:t> </a:t>
            </a:r>
            <a:r>
              <a:rPr sz="3800" b="1" spc="-245" dirty="0"/>
              <a:t>Problem</a:t>
            </a:r>
            <a:endParaRPr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10333990" cy="5143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Location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 is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important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will  </a:t>
            </a:r>
            <a:r>
              <a:rPr sz="2400" spc="-5" dirty="0">
                <a:latin typeface="Carlito"/>
                <a:cs typeface="Carlito"/>
              </a:rPr>
              <a:t>determine whether </a:t>
            </a:r>
            <a:r>
              <a:rPr sz="2400" dirty="0">
                <a:latin typeface="Carlito"/>
                <a:cs typeface="Carlito"/>
              </a:rPr>
              <a:t>the mall 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success or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failure</a:t>
            </a:r>
            <a:endParaRPr lang="en-IN" sz="2400" spc="-15" dirty="0">
              <a:latin typeface="Carlito"/>
              <a:cs typeface="Carlito"/>
            </a:endParaRPr>
          </a:p>
          <a:p>
            <a:pPr marL="12065" marR="546735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Objective: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analyse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locations </a:t>
            </a: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lang="en-IN" sz="2400" spc="-10" dirty="0">
                <a:latin typeface="Carlito"/>
                <a:cs typeface="Carlito"/>
              </a:rPr>
              <a:t>Kolkata</a:t>
            </a:r>
            <a:r>
              <a:rPr sz="2400" spc="-35" dirty="0">
                <a:latin typeface="Carlito"/>
                <a:cs typeface="Carlito"/>
              </a:rPr>
              <a:t>,  </a:t>
            </a:r>
            <a:r>
              <a:rPr lang="en-IN" sz="2400" spc="-10" dirty="0">
                <a:latin typeface="Carlito"/>
                <a:cs typeface="Carlito"/>
              </a:rPr>
              <a:t>India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dirty="0">
                <a:latin typeface="Carlito"/>
                <a:cs typeface="Carlito"/>
              </a:rPr>
              <a:t> mall</a:t>
            </a:r>
            <a:endParaRPr lang="en-IN" sz="2400" dirty="0">
              <a:latin typeface="Carlito"/>
              <a:cs typeface="Carlito"/>
            </a:endParaRPr>
          </a:p>
          <a:p>
            <a:pPr marL="12065" marR="464184">
              <a:lnSpc>
                <a:spcPts val="2590"/>
              </a:lnSpc>
              <a:spcBef>
                <a:spcPts val="1015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timely as the city is </a:t>
            </a:r>
            <a:r>
              <a:rPr sz="2400" spc="-10" dirty="0">
                <a:latin typeface="Carlito"/>
                <a:cs typeface="Carlito"/>
              </a:rPr>
              <a:t>currently </a:t>
            </a:r>
            <a:r>
              <a:rPr sz="2400" spc="-15" dirty="0">
                <a:latin typeface="Carlito"/>
                <a:cs typeface="Carlito"/>
              </a:rPr>
              <a:t>suffering from </a:t>
            </a:r>
            <a:r>
              <a:rPr lang="en-US" sz="2400" spc="-15" dirty="0">
                <a:latin typeface="Carlito"/>
                <a:cs typeface="Carlito"/>
              </a:rPr>
              <a:t>a disproportionate distribution of shopping malls which leads over-congestion is some parts of the city, traffic management issues and adequate public transportation issues</a:t>
            </a:r>
          </a:p>
          <a:p>
            <a:pPr marL="12065" marR="5080">
              <a:lnSpc>
                <a:spcPts val="2590"/>
              </a:lnSpc>
              <a:spcBef>
                <a:spcPts val="1000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Business</a:t>
            </a:r>
            <a:r>
              <a:rPr sz="2400" spc="-5" dirty="0">
                <a:latin typeface="Carlito"/>
                <a:cs typeface="Carlito"/>
              </a:rPr>
              <a:t> question</a:t>
            </a:r>
            <a:endParaRPr sz="2400" dirty="0">
              <a:latin typeface="Carlito"/>
              <a:cs typeface="Carlito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lang="en-IN" sz="2400" spc="-10" dirty="0">
                <a:latin typeface="Carlito"/>
                <a:cs typeface="Carlito"/>
              </a:rPr>
              <a:t>Kolkata</a:t>
            </a:r>
            <a:r>
              <a:rPr sz="2400" spc="-10" dirty="0">
                <a:latin typeface="Carlito"/>
                <a:cs typeface="Carlito"/>
              </a:rPr>
              <a:t>,</a:t>
            </a:r>
            <a:r>
              <a:rPr lang="en-IN" sz="2400" spc="-10" dirty="0">
                <a:latin typeface="Carlito"/>
                <a:cs typeface="Carlito"/>
              </a:rPr>
              <a:t> India,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if a </a:t>
            </a:r>
            <a:r>
              <a:rPr sz="2400" spc="-10" dirty="0">
                <a:latin typeface="Carlito"/>
                <a:cs typeface="Carlito"/>
              </a:rPr>
              <a:t>property </a:t>
            </a:r>
            <a:r>
              <a:rPr sz="2400" spc="-5" dirty="0">
                <a:latin typeface="Carlito"/>
                <a:cs typeface="Carlito"/>
              </a:rPr>
              <a:t>developer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looking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mall, </a:t>
            </a:r>
            <a:r>
              <a:rPr sz="2400" spc="-10" dirty="0">
                <a:latin typeface="Carlito"/>
                <a:cs typeface="Carlito"/>
              </a:rPr>
              <a:t>where would you recommend </a:t>
            </a:r>
            <a:r>
              <a:rPr sz="2400" spc="-5" dirty="0">
                <a:latin typeface="Carlito"/>
                <a:cs typeface="Carlito"/>
              </a:rPr>
              <a:t>that they open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04800"/>
            <a:ext cx="19786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60" dirty="0"/>
              <a:t>D</a:t>
            </a:r>
            <a:r>
              <a:rPr sz="3800" b="1" spc="-325" dirty="0"/>
              <a:t>a</a:t>
            </a:r>
            <a:r>
              <a:rPr sz="3800" b="1" spc="-385" dirty="0"/>
              <a:t>t</a:t>
            </a:r>
            <a:r>
              <a:rPr sz="3800" b="1" spc="-240" dirty="0"/>
              <a:t>a</a:t>
            </a:r>
            <a:endParaRPr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879297" y="1388110"/>
            <a:ext cx="9142730" cy="411138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lang="en-IN" sz="2400" spc="-15" dirty="0">
                <a:latin typeface="Carlito"/>
                <a:cs typeface="Carlito"/>
              </a:rPr>
              <a:t>Kolkata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rlito"/>
                <a:cs typeface="Carlito"/>
              </a:rPr>
              <a:t>Venue </a:t>
            </a:r>
            <a:r>
              <a:rPr sz="2400" spc="-15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15" dirty="0">
                <a:latin typeface="Carlito"/>
                <a:cs typeface="Carlito"/>
              </a:rPr>
              <a:t>data related to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Sources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lang="en-IN" sz="2400" spc="-20" dirty="0">
                <a:latin typeface="Carlito"/>
                <a:cs typeface="Carlito"/>
              </a:rPr>
              <a:t>Kolkata </a:t>
            </a:r>
            <a:r>
              <a:rPr sz="2400" spc="-10" dirty="0" err="1">
                <a:latin typeface="Carlito"/>
                <a:cs typeface="Carlito"/>
              </a:rPr>
              <a:t>neighbourhoods</a:t>
            </a:r>
            <a:r>
              <a:rPr sz="2400" spc="-10" dirty="0">
                <a:latin typeface="Carlito"/>
                <a:cs typeface="Carlito"/>
              </a:rPr>
              <a:t>  (</a:t>
            </a: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https://en.wikipedia.org/wiki/Category:Neighbourhoods_in_Kolkata</a:t>
            </a:r>
            <a:r>
              <a:rPr lang="en-IN" dirty="0"/>
              <a:t>)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IN" sz="2400" spc="-5" dirty="0">
                <a:latin typeface="Carlito"/>
                <a:cs typeface="Carlito"/>
              </a:rPr>
              <a:t>Open Cage </a:t>
            </a:r>
            <a:r>
              <a:rPr sz="2400" spc="-5" dirty="0">
                <a:latin typeface="Carlito"/>
                <a:cs typeface="Carlito"/>
              </a:rPr>
              <a:t>Geocoder </a:t>
            </a:r>
            <a:r>
              <a:rPr sz="2400" spc="-10" dirty="0">
                <a:latin typeface="Carlito"/>
                <a:cs typeface="Carlito"/>
              </a:rPr>
              <a:t>package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</a:t>
            </a:r>
            <a:r>
              <a:rPr sz="2400" spc="-15" dirty="0">
                <a:latin typeface="Carlito"/>
                <a:cs typeface="Carlito"/>
              </a:rPr>
              <a:t> coordinates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40360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800" b="1" spc="535" dirty="0"/>
              <a:t>M</a:t>
            </a:r>
            <a:r>
              <a:rPr sz="3800" b="1" spc="-280" dirty="0"/>
              <a:t>e</a:t>
            </a:r>
            <a:r>
              <a:rPr lang="en-IN" sz="3800" b="1" spc="-280" dirty="0"/>
              <a:t> </a:t>
            </a:r>
            <a:r>
              <a:rPr sz="3800" b="1" spc="-325" dirty="0" err="1"/>
              <a:t>t</a:t>
            </a:r>
            <a:r>
              <a:rPr sz="3800" b="1" spc="-165" dirty="0" err="1"/>
              <a:t>h</a:t>
            </a:r>
            <a:r>
              <a:rPr sz="3800" b="1" spc="-110" dirty="0" err="1"/>
              <a:t>o</a:t>
            </a:r>
            <a:r>
              <a:rPr sz="3800" b="1" spc="-215" dirty="0" err="1"/>
              <a:t>d</a:t>
            </a:r>
            <a:r>
              <a:rPr sz="3800" b="1" spc="-120" dirty="0" err="1"/>
              <a:t>o</a:t>
            </a:r>
            <a:r>
              <a:rPr sz="3800" b="1" spc="-360" dirty="0" err="1"/>
              <a:t>l</a:t>
            </a:r>
            <a:r>
              <a:rPr sz="3800" b="1" spc="-110" dirty="0" err="1"/>
              <a:t>o</a:t>
            </a:r>
            <a:r>
              <a:rPr sz="3800" b="1" spc="-185" dirty="0" err="1"/>
              <a:t>g</a:t>
            </a:r>
            <a:r>
              <a:rPr sz="3800" b="1" spc="-229" dirty="0" err="1"/>
              <a:t>y</a:t>
            </a:r>
            <a:endParaRPr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scraping </a:t>
            </a: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list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Get 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lang="en-IN" sz="2400" spc="-10" dirty="0" err="1">
                <a:latin typeface="Carlito"/>
                <a:cs typeface="Carlito"/>
              </a:rPr>
              <a:t>OpenCage</a:t>
            </a:r>
            <a:r>
              <a:rPr lang="en-IN" sz="2400" spc="-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Geocoder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get venue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the mean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 of  occurrence 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category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Filter </a:t>
            </a:r>
            <a:r>
              <a:rPr sz="2400" spc="-10" dirty="0">
                <a:latin typeface="Carlito"/>
                <a:cs typeface="Carlito"/>
              </a:rPr>
              <a:t>venue category by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</a:t>
            </a: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clustering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k-means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clustering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Folium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26644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35" dirty="0"/>
              <a:t>Results</a:t>
            </a:r>
            <a:endParaRPr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13590" y="1219200"/>
            <a:ext cx="5125210" cy="50902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36068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r>
              <a:rPr lang="en-IN" sz="2400" dirty="0">
                <a:latin typeface="Carlito"/>
                <a:cs typeface="Carlito"/>
              </a:rPr>
              <a:t>Categorized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neighbourhoods 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15" dirty="0">
                <a:latin typeface="Carlito"/>
                <a:cs typeface="Carlito"/>
              </a:rPr>
              <a:t>clusters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lang="en-IN" sz="2400" dirty="0">
              <a:latin typeface="Carlito"/>
              <a:cs typeface="Carlito"/>
            </a:endParaRPr>
          </a:p>
          <a:p>
            <a:pPr marL="12065" marR="36068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of shopping  </a:t>
            </a:r>
            <a:r>
              <a:rPr sz="2400" dirty="0">
                <a:latin typeface="Carlito"/>
                <a:cs typeface="Carlito"/>
              </a:rPr>
              <a:t>malls</a:t>
            </a:r>
            <a:r>
              <a:rPr lang="en-IN" sz="2400" dirty="0">
                <a:latin typeface="Carlito"/>
                <a:cs typeface="Carlito"/>
              </a:rPr>
              <a:t> (red </a:t>
            </a:r>
            <a:r>
              <a:rPr lang="en-IN" sz="2400" dirty="0" err="1">
                <a:latin typeface="Carlito"/>
                <a:cs typeface="Carlito"/>
              </a:rPr>
              <a:t>color</a:t>
            </a:r>
            <a:r>
              <a:rPr lang="en-IN" sz="2400" dirty="0">
                <a:latin typeface="Carlito"/>
                <a:cs typeface="Carlito"/>
              </a:rPr>
              <a:t> dots)</a:t>
            </a:r>
          </a:p>
          <a:p>
            <a:pPr marL="469900" marR="5080" lvl="1">
              <a:lnSpc>
                <a:spcPts val="2590"/>
              </a:lnSpc>
              <a:spcBef>
                <a:spcPts val="509"/>
              </a:spcBef>
              <a:buSzPct val="95833"/>
              <a:tabLst>
                <a:tab pos="713105" algn="l"/>
              </a:tabLst>
            </a:pPr>
            <a:endParaRPr sz="2400" dirty="0">
              <a:latin typeface="Carlito"/>
              <a:cs typeface="Carlito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0" dirty="0">
                <a:latin typeface="Carlito"/>
                <a:cs typeface="Carlito"/>
              </a:rPr>
              <a:t>low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existence </a:t>
            </a:r>
            <a:r>
              <a:rPr sz="2400" spc="-5" dirty="0">
                <a:latin typeface="Carlito"/>
                <a:cs typeface="Carlito"/>
              </a:rPr>
              <a:t>of  shopping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r>
              <a:rPr lang="en-IN" sz="2400" dirty="0">
                <a:latin typeface="Carlito"/>
                <a:cs typeface="Carlito"/>
              </a:rPr>
              <a:t> (purple </a:t>
            </a:r>
            <a:r>
              <a:rPr lang="en-IN" sz="2400" dirty="0" err="1">
                <a:latin typeface="Carlito"/>
                <a:cs typeface="Carlito"/>
              </a:rPr>
              <a:t>color</a:t>
            </a:r>
            <a:r>
              <a:rPr lang="en-IN" sz="2400" dirty="0">
                <a:latin typeface="Carlito"/>
                <a:cs typeface="Carlito"/>
              </a:rPr>
              <a:t> dots)</a:t>
            </a:r>
          </a:p>
          <a:p>
            <a:pPr marL="469900" marR="5080" lvl="1">
              <a:lnSpc>
                <a:spcPct val="90100"/>
              </a:lnSpc>
              <a:spcBef>
                <a:spcPts val="470"/>
              </a:spcBef>
              <a:buSzPct val="95833"/>
              <a:tabLst>
                <a:tab pos="713740" algn="l"/>
              </a:tabLst>
            </a:pPr>
            <a:endParaRPr sz="24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shopping  </a:t>
            </a:r>
            <a:r>
              <a:rPr sz="2400" dirty="0">
                <a:latin typeface="Carlito"/>
                <a:cs typeface="Carlito"/>
              </a:rPr>
              <a:t>malls</a:t>
            </a:r>
            <a:r>
              <a:rPr lang="en-IN" sz="2400" dirty="0">
                <a:latin typeface="Carlito"/>
                <a:cs typeface="Carlito"/>
              </a:rPr>
              <a:t> (mint green </a:t>
            </a:r>
            <a:r>
              <a:rPr lang="en-IN" sz="2400" dirty="0" err="1">
                <a:latin typeface="Carlito"/>
                <a:cs typeface="Carlito"/>
              </a:rPr>
              <a:t>color</a:t>
            </a:r>
            <a:r>
              <a:rPr lang="en-IN" sz="2400" dirty="0">
                <a:latin typeface="Carlito"/>
                <a:cs typeface="Carlito"/>
              </a:rPr>
              <a:t> dots)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676160B-97FB-46CB-A0A2-E89FD6D3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87667"/>
            <a:ext cx="6027867" cy="496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80455"/>
            <a:ext cx="31216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75" dirty="0"/>
              <a:t>Discussion</a:t>
            </a:r>
            <a:endParaRPr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389080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400" spc="-5" dirty="0">
                <a:latin typeface="Carlito"/>
                <a:cs typeface="Carlito"/>
              </a:rPr>
              <a:t>S</a:t>
            </a:r>
            <a:r>
              <a:rPr sz="2400" spc="-5" dirty="0">
                <a:latin typeface="Carlito"/>
                <a:cs typeface="Carlito"/>
              </a:rPr>
              <a:t>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lang="en-IN" sz="2400" spc="-15" dirty="0">
                <a:latin typeface="Carlito"/>
                <a:cs typeface="Carlito"/>
              </a:rPr>
              <a:t>highly </a:t>
            </a:r>
            <a:r>
              <a:rPr sz="2400" spc="-15" dirty="0">
                <a:latin typeface="Carlito"/>
                <a:cs typeface="Carlito"/>
              </a:rPr>
              <a:t>concentrated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lang="en-IN" sz="2400" dirty="0">
                <a:latin typeface="Carlito"/>
                <a:cs typeface="Carlito"/>
              </a:rPr>
              <a:t>4 </a:t>
            </a:r>
            <a:r>
              <a:rPr lang="en-IN" sz="2400" dirty="0" err="1">
                <a:latin typeface="Carlito"/>
                <a:cs typeface="Carlito"/>
              </a:rPr>
              <a:t>neighborhoods</a:t>
            </a:r>
            <a:r>
              <a:rPr lang="en-IN" sz="2400" dirty="0">
                <a:latin typeface="Carlito"/>
                <a:cs typeface="Carlito"/>
              </a:rPr>
              <a:t> which form cluster 2. They are </a:t>
            </a:r>
            <a:r>
              <a:rPr lang="en-IN" sz="2400" dirty="0" err="1">
                <a:latin typeface="Carlito"/>
                <a:cs typeface="Carlito"/>
              </a:rPr>
              <a:t>Anandapur</a:t>
            </a:r>
            <a:r>
              <a:rPr lang="en-IN" sz="2400" dirty="0">
                <a:latin typeface="Carlito"/>
                <a:cs typeface="Carlito"/>
              </a:rPr>
              <a:t>, </a:t>
            </a:r>
            <a:r>
              <a:rPr lang="en-IN" sz="2400" dirty="0" err="1">
                <a:latin typeface="Carlito"/>
                <a:cs typeface="Carlito"/>
              </a:rPr>
              <a:t>Bidhannagar</a:t>
            </a:r>
            <a:r>
              <a:rPr lang="en-IN" sz="2400" dirty="0">
                <a:latin typeface="Carlito"/>
                <a:cs typeface="Carlito"/>
              </a:rPr>
              <a:t>, </a:t>
            </a:r>
            <a:r>
              <a:rPr lang="en-IN" sz="2400" dirty="0" err="1">
                <a:latin typeface="Carlito"/>
                <a:cs typeface="Carlito"/>
              </a:rPr>
              <a:t>Jetia</a:t>
            </a:r>
            <a:r>
              <a:rPr lang="en-IN" sz="2400" dirty="0">
                <a:latin typeface="Carlito"/>
                <a:cs typeface="Carlito"/>
              </a:rPr>
              <a:t>, </a:t>
            </a:r>
            <a:r>
              <a:rPr lang="en-IN" sz="2400" dirty="0" err="1">
                <a:latin typeface="Carlito"/>
                <a:cs typeface="Carlito"/>
              </a:rPr>
              <a:t>Kasba</a:t>
            </a:r>
            <a:endParaRPr lang="en-IN" sz="24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819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400" spc="-15" dirty="0">
                <a:latin typeface="Carlito"/>
                <a:cs typeface="Carlito"/>
              </a:rPr>
              <a:t>M</a:t>
            </a:r>
            <a:r>
              <a:rPr sz="2400" spc="-15" dirty="0" err="1">
                <a:latin typeface="Carlito"/>
                <a:cs typeface="Carlito"/>
              </a:rPr>
              <a:t>oderate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lang="en-IN" sz="2400" spc="-5" dirty="0">
                <a:latin typeface="Carlito"/>
                <a:cs typeface="Carlito"/>
              </a:rPr>
              <a:t>concentration of shopping malls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r>
              <a:rPr lang="en-IN" sz="2400" dirty="0">
                <a:latin typeface="Carlito"/>
                <a:cs typeface="Carlito"/>
              </a:rPr>
              <a:t> comprising of 23 </a:t>
            </a:r>
            <a:r>
              <a:rPr lang="en-IN" sz="2400" dirty="0" err="1">
                <a:latin typeface="Carlito"/>
                <a:cs typeface="Carlito"/>
              </a:rPr>
              <a:t>neighborhoods</a:t>
            </a:r>
            <a:endParaRPr lang="en-IN" sz="24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720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has very low 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shopping </a:t>
            </a:r>
            <a:r>
              <a:rPr sz="2400" dirty="0">
                <a:latin typeface="Carlito"/>
                <a:cs typeface="Carlito"/>
              </a:rPr>
              <a:t>mall in 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neighbourhoods</a:t>
            </a:r>
            <a:r>
              <a:rPr lang="en-IN" sz="2400" spc="-10" dirty="0">
                <a:latin typeface="Carlito"/>
                <a:cs typeface="Carlito"/>
              </a:rPr>
              <a:t>. This cluster comprise about 171 </a:t>
            </a:r>
            <a:r>
              <a:rPr lang="en-IN" sz="2400" spc="-10" dirty="0" err="1">
                <a:latin typeface="Carlito"/>
                <a:cs typeface="Carlito"/>
              </a:rPr>
              <a:t>neighborhoods</a:t>
            </a:r>
            <a:endParaRPr lang="en-IN" sz="2400" spc="-1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710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80455"/>
            <a:ext cx="57124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35" dirty="0"/>
              <a:t>R</a:t>
            </a:r>
            <a:r>
              <a:rPr sz="3800" b="1" spc="-260" dirty="0"/>
              <a:t>e</a:t>
            </a:r>
            <a:r>
              <a:rPr sz="3800" b="1" spc="-385" dirty="0"/>
              <a:t>c</a:t>
            </a:r>
            <a:r>
              <a:rPr sz="3800" b="1" spc="-110" dirty="0"/>
              <a:t>o</a:t>
            </a:r>
            <a:r>
              <a:rPr sz="3800" b="1" spc="-245" dirty="0"/>
              <a:t>mm</a:t>
            </a:r>
            <a:r>
              <a:rPr sz="3800" b="1" spc="-270" dirty="0"/>
              <a:t>e</a:t>
            </a:r>
            <a:r>
              <a:rPr sz="3800" b="1" spc="-165" dirty="0"/>
              <a:t>n</a:t>
            </a:r>
            <a:r>
              <a:rPr sz="3800" b="1" spc="-225" dirty="0"/>
              <a:t>d</a:t>
            </a:r>
            <a:r>
              <a:rPr sz="3800" b="1" spc="-325" dirty="0"/>
              <a:t>at</a:t>
            </a:r>
            <a:r>
              <a:rPr sz="3800" b="1" spc="-315" dirty="0"/>
              <a:t>i</a:t>
            </a:r>
            <a:r>
              <a:rPr sz="3800" b="1" spc="-110" dirty="0"/>
              <a:t>o</a:t>
            </a:r>
            <a:r>
              <a:rPr sz="3800" b="1" spc="-165" dirty="0"/>
              <a:t>n</a:t>
            </a:r>
            <a:r>
              <a:rPr sz="3800" b="1" spc="-80" dirty="0"/>
              <a:t>s</a:t>
            </a:r>
            <a:endParaRPr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315791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Open new shopping </a:t>
            </a:r>
            <a:r>
              <a:rPr sz="2400" dirty="0">
                <a:latin typeface="Carlito"/>
                <a:cs typeface="Carlito"/>
              </a:rPr>
              <a:t>malls 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with </a:t>
            </a:r>
            <a:r>
              <a:rPr sz="2400" spc="-10" dirty="0">
                <a:latin typeface="Carlito"/>
                <a:cs typeface="Carlito"/>
              </a:rPr>
              <a:t>little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 competition</a:t>
            </a:r>
            <a:endParaRPr lang="en-IN" sz="2400" spc="-5" dirty="0">
              <a:latin typeface="Carlito"/>
              <a:cs typeface="Carlito"/>
            </a:endParaRPr>
          </a:p>
          <a:p>
            <a:pPr marL="12065" marR="9461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 with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competition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5" dirty="0">
                <a:latin typeface="Carlito"/>
                <a:cs typeface="Carlito"/>
              </a:rPr>
              <a:t>unique selling </a:t>
            </a:r>
            <a:r>
              <a:rPr sz="2400" spc="-10" dirty="0">
                <a:latin typeface="Carlito"/>
                <a:cs typeface="Carlito"/>
              </a:rPr>
              <a:t>propositions </a:t>
            </a:r>
            <a:r>
              <a:rPr sz="2400" spc="-15" dirty="0">
                <a:latin typeface="Carlito"/>
                <a:cs typeface="Carlito"/>
              </a:rPr>
              <a:t>to stand </a:t>
            </a:r>
            <a:r>
              <a:rPr sz="2400" spc="-5" dirty="0">
                <a:latin typeface="Carlito"/>
                <a:cs typeface="Carlito"/>
              </a:rPr>
              <a:t>out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lang="en-IN" sz="2400" spc="-5" dirty="0">
              <a:latin typeface="Carlito"/>
              <a:cs typeface="Carlito"/>
            </a:endParaRPr>
          </a:p>
          <a:p>
            <a:pPr marL="12065" marR="5080">
              <a:lnSpc>
                <a:spcPts val="2590"/>
              </a:lnSpc>
              <a:spcBef>
                <a:spcPts val="1015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2, </a:t>
            </a:r>
            <a:r>
              <a:rPr sz="2400" spc="-5" dirty="0">
                <a:latin typeface="Carlito"/>
                <a:cs typeface="Carlito"/>
              </a:rPr>
              <a:t>already 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 and </a:t>
            </a:r>
            <a:r>
              <a:rPr sz="2400" spc="-10" dirty="0">
                <a:latin typeface="Carlito"/>
                <a:cs typeface="Carlito"/>
              </a:rPr>
              <a:t>intense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80455"/>
            <a:ext cx="37312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10" dirty="0"/>
              <a:t>Conclusion</a:t>
            </a:r>
            <a:endParaRPr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3491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Answer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business question: The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 </a:t>
            </a:r>
            <a:r>
              <a:rPr sz="2400" spc="-20" dirty="0">
                <a:latin typeface="Carlito"/>
                <a:cs typeface="Carlito"/>
              </a:rPr>
              <a:t>preferred </a:t>
            </a:r>
            <a:r>
              <a:rPr sz="2400" spc="-10" dirty="0">
                <a:latin typeface="Carlito"/>
                <a:cs typeface="Carlito"/>
              </a:rPr>
              <a:t>locations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lang="en-IN" sz="2400" dirty="0">
              <a:latin typeface="Carlito"/>
              <a:cs typeface="Carlito"/>
            </a:endParaRPr>
          </a:p>
          <a:p>
            <a:pPr marL="12065" marR="304800" algn="just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sz="2400" dirty="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Findings of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relevant stakeholders to </a:t>
            </a:r>
            <a:r>
              <a:rPr sz="2400" spc="-10" dirty="0">
                <a:latin typeface="Carlito"/>
                <a:cs typeface="Carlito"/>
              </a:rPr>
              <a:t>capitalize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opportunities </a:t>
            </a:r>
            <a:r>
              <a:rPr sz="2400" spc="-10" dirty="0">
                <a:latin typeface="Carlito"/>
                <a:cs typeface="Carlito"/>
              </a:rPr>
              <a:t>on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0" dirty="0">
                <a:latin typeface="Carlito"/>
                <a:cs typeface="Carlito"/>
              </a:rPr>
              <a:t>potential locations </a:t>
            </a:r>
            <a:r>
              <a:rPr sz="2400" dirty="0">
                <a:latin typeface="Carlito"/>
                <a:cs typeface="Carlito"/>
              </a:rPr>
              <a:t>while </a:t>
            </a:r>
            <a:r>
              <a:rPr sz="2400" spc="-15" dirty="0">
                <a:latin typeface="Carlito"/>
                <a:cs typeface="Carlito"/>
              </a:rPr>
              <a:t>avoiding overcrowded </a:t>
            </a:r>
            <a:r>
              <a:rPr sz="2400" spc="-10" dirty="0">
                <a:latin typeface="Carlito"/>
                <a:cs typeface="Carlito"/>
              </a:rPr>
              <a:t>areas </a:t>
            </a:r>
            <a:r>
              <a:rPr sz="2400" dirty="0">
                <a:latin typeface="Carlito"/>
                <a:cs typeface="Carlito"/>
              </a:rPr>
              <a:t>in  their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lang="en-IN" sz="2400" dirty="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endParaRPr lang="en-IN" sz="2400" dirty="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400" dirty="0">
                <a:latin typeface="Carlito"/>
                <a:cs typeface="Carlito"/>
              </a:rPr>
              <a:t>This will also help alleviate the traffic management and public transportation issues currently being faced by the city authorities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426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65" dirty="0"/>
              <a:t>Thank</a:t>
            </a:r>
            <a:r>
              <a:rPr sz="4400" b="1" spc="-520" dirty="0"/>
              <a:t> </a:t>
            </a:r>
            <a:r>
              <a:rPr sz="4400" b="1" spc="-190" dirty="0"/>
              <a:t>you!</a:t>
            </a:r>
            <a:endParaRPr sz="4400" b="1" dirty="0"/>
          </a:p>
        </p:txBody>
      </p:sp>
      <p:pic>
        <p:nvPicPr>
          <p:cNvPr id="5" name="Picture 4" descr="A large sign&#10;&#10;Description automatically generated">
            <a:extLst>
              <a:ext uri="{FF2B5EF4-FFF2-40B4-BE49-F238E27FC236}">
                <a16:creationId xmlns:a16="http://schemas.microsoft.com/office/drawing/2014/main" id="{AA4A917C-7F3D-4B3B-AC0F-2CCDF605D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7467600" cy="4200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511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Carlito</vt:lpstr>
      <vt:lpstr>Century Gothic</vt:lpstr>
      <vt:lpstr>Wingdings</vt:lpstr>
      <vt:lpstr>Wingdings 3</vt:lpstr>
      <vt:lpstr>Slice</vt:lpstr>
      <vt:lpstr>IBM Applied Data Science Capstone by Coursera</vt:lpstr>
      <vt:lpstr>Business Problem</vt:lpstr>
      <vt:lpstr>Data</vt:lpstr>
      <vt:lpstr>Me 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by Coursera</dc:title>
  <dc:creator>Barnendra Mohan Chaudhuri</dc:creator>
  <cp:lastModifiedBy>Barnendra Mohan Chaudhuri</cp:lastModifiedBy>
  <cp:revision>6</cp:revision>
  <dcterms:created xsi:type="dcterms:W3CDTF">2020-01-27T20:26:40Z</dcterms:created>
  <dcterms:modified xsi:type="dcterms:W3CDTF">2020-01-27T20:48:12Z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027a58-0b8b-4b38-933d-36c79ab5a9a6_Enabled">
    <vt:lpwstr>True</vt:lpwstr>
  </property>
  <property fmtid="{D5CDD505-2E9C-101B-9397-08002B2CF9AE}" pid="3" name="MSIP_Label_cb027a58-0b8b-4b38-933d-36c79ab5a9a6_SiteId">
    <vt:lpwstr>75b2f54b-feff-400d-8e0b-67102edb9a23</vt:lpwstr>
  </property>
  <property fmtid="{D5CDD505-2E9C-101B-9397-08002B2CF9AE}" pid="4" name="MSIP_Label_cb027a58-0b8b-4b38-933d-36c79ab5a9a6_Owner">
    <vt:lpwstr>barnendra.mohan.chaudhuri@signify.com</vt:lpwstr>
  </property>
  <property fmtid="{D5CDD505-2E9C-101B-9397-08002B2CF9AE}" pid="5" name="MSIP_Label_cb027a58-0b8b-4b38-933d-36c79ab5a9a6_SetDate">
    <vt:lpwstr>2020-01-27T20:35:10.0068277Z</vt:lpwstr>
  </property>
  <property fmtid="{D5CDD505-2E9C-101B-9397-08002B2CF9AE}" pid="6" name="MSIP_Label_cb027a58-0b8b-4b38-933d-36c79ab5a9a6_Name">
    <vt:lpwstr>Unclassified</vt:lpwstr>
  </property>
  <property fmtid="{D5CDD505-2E9C-101B-9397-08002B2CF9AE}" pid="7" name="MSIP_Label_cb027a58-0b8b-4b38-933d-36c79ab5a9a6_Application">
    <vt:lpwstr>Microsoft Azure Information Protection</vt:lpwstr>
  </property>
  <property fmtid="{D5CDD505-2E9C-101B-9397-08002B2CF9AE}" pid="8" name="MSIP_Label_cb027a58-0b8b-4b38-933d-36c79ab5a9a6_ActionId">
    <vt:lpwstr>c49a4121-ef4f-4e57-9a59-2053cbb6bc1b</vt:lpwstr>
  </property>
  <property fmtid="{D5CDD505-2E9C-101B-9397-08002B2CF9AE}" pid="9" name="MSIP_Label_cb027a58-0b8b-4b38-933d-36c79ab5a9a6_Extended_MSFT_Method">
    <vt:lpwstr>Manual</vt:lpwstr>
  </property>
  <property fmtid="{D5CDD505-2E9C-101B-9397-08002B2CF9AE}" pid="10" name="Sensitivity">
    <vt:lpwstr>Unclassified</vt:lpwstr>
  </property>
</Properties>
</file>