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Lst>
  <p:notesMasterIdLst>
    <p:notesMasterId r:id="rId4"/>
  </p:notesMasterIdLst>
  <p:sldIdLst>
    <p:sldId id="256" r:id="rId3"/>
  </p:sldIdLst>
  <p:sldSz cx="27432000" cy="192024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1">
          <p15:clr>
            <a:srgbClr val="A4A3A4"/>
          </p15:clr>
        </p15:guide>
        <p15:guide id="2" orient="horz" pos="168">
          <p15:clr>
            <a:srgbClr val="A4A3A4"/>
          </p15:clr>
        </p15:guide>
        <p15:guide id="3" orient="horz" pos="11821">
          <p15:clr>
            <a:srgbClr val="A4A3A4"/>
          </p15:clr>
        </p15:guide>
        <p15:guide id="4" orient="horz">
          <p15:clr>
            <a:srgbClr val="A4A3A4"/>
          </p15:clr>
        </p15:guide>
        <p15:guide id="5" pos="363">
          <p15:clr>
            <a:srgbClr val="A4A3A4"/>
          </p15:clr>
        </p15:guide>
        <p15:guide id="6" pos="16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2" autoAdjust="0"/>
    <p:restoredTop sz="94707" autoAdjust="0"/>
  </p:normalViewPr>
  <p:slideViewPr>
    <p:cSldViewPr snapToGrid="0" snapToObjects="1" showGuides="1">
      <p:cViewPr varScale="1">
        <p:scale>
          <a:sx n="22" d="100"/>
          <a:sy n="22" d="100"/>
        </p:scale>
        <p:origin x="1452" y="60"/>
      </p:cViewPr>
      <p:guideLst>
        <p:guide orient="horz" pos="1981"/>
        <p:guide orient="horz" pos="168"/>
        <p:guide orient="horz" pos="11821"/>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5/27/2022</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955874534"/>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2x60 template - larg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502569"/>
            <a:ext cx="6285508"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2" y="3071681"/>
            <a:ext cx="6280547" cy="428684"/>
          </a:xfrm>
          <a:prstGeom prst="rect">
            <a:avLst/>
          </a:prstGeom>
          <a:noFill/>
        </p:spPr>
        <p:txBody>
          <a:bodyPr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702790"/>
            <a:ext cx="628650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8290632"/>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497938"/>
            <a:ext cx="1295003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307168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12724489"/>
            <a:ext cx="129500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229360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3071681"/>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502569"/>
            <a:ext cx="6279386"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8325763"/>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979650"/>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60" name="TextBox 59"/>
          <p:cNvSpPr txBox="1"/>
          <p:nvPr userDrawn="1"/>
        </p:nvSpPr>
        <p:spPr>
          <a:xfrm>
            <a:off x="9625263" y="6256421"/>
            <a:ext cx="3344779" cy="276999"/>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47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22884"/>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298326"/>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594190"/>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598821"/>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170996"/>
            <a:ext cx="6286500"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170996"/>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598821"/>
            <a:ext cx="627938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333457"/>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987344"/>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8893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larg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502569"/>
            <a:ext cx="6285508"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2" y="3071681"/>
            <a:ext cx="6280547" cy="428684"/>
          </a:xfrm>
          <a:prstGeom prst="rect">
            <a:avLst/>
          </a:prstGeom>
          <a:noFill/>
        </p:spPr>
        <p:txBody>
          <a:bodyPr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4124" y="8702790"/>
            <a:ext cx="628650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1" y="8290632"/>
            <a:ext cx="6281539"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497938"/>
            <a:ext cx="12950030"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307168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12724489"/>
            <a:ext cx="129500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2293601"/>
            <a:ext cx="12950031"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574412" y="3071681"/>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574412" y="3502569"/>
            <a:ext cx="6279386"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574412" y="8325763"/>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574412" y="14979650"/>
            <a:ext cx="6279386" cy="428684"/>
          </a:xfrm>
          <a:prstGeom prst="rect">
            <a:avLst/>
          </a:prstGeom>
          <a:noFill/>
        </p:spPr>
        <p:txBody>
          <a:bodyPr wrap="square" lIns="52249" tIns="52249" rIns="52249" bIns="52249" anchor="ctr" anchorCtr="0">
            <a:spAutoFit/>
          </a:bodyPr>
          <a:lstStyle>
            <a:lvl1pPr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195933" indent="-195933">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7"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8"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60" name="TextBox 59"/>
          <p:cNvSpPr txBox="1"/>
          <p:nvPr userDrawn="1"/>
        </p:nvSpPr>
        <p:spPr>
          <a:xfrm>
            <a:off x="9625263" y="6256421"/>
            <a:ext cx="3344779" cy="276999"/>
          </a:xfrm>
          <a:prstGeom prst="rect">
            <a:avLst/>
          </a:prstGeom>
          <a:noFill/>
        </p:spPr>
        <p:txBody>
          <a:bodyPr wrap="square" rtlCol="0">
            <a:spAutoFit/>
          </a:bodyPr>
          <a:lstStyle/>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1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622884"/>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65116"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65116" y="8298326"/>
            <a:ext cx="6281539"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594190"/>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32897" y="3170996"/>
            <a:ext cx="6280547"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598821"/>
            <a:ext cx="628054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0678" y="3170996"/>
            <a:ext cx="6286500" cy="413295"/>
          </a:xfrm>
          <a:prstGeom prst="rect">
            <a:avLst/>
          </a:prstGeom>
          <a:noFill/>
        </p:spPr>
        <p:txBody>
          <a:bodyPr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4412" y="3170996"/>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4412" y="3598821"/>
            <a:ext cx="6279386"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4412" y="8333457"/>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8756651"/>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4412" y="14987344"/>
            <a:ext cx="6279386" cy="413295"/>
          </a:xfrm>
          <a:prstGeom prst="rect">
            <a:avLst/>
          </a:prstGeom>
          <a:noFill/>
        </p:spPr>
        <p:txBody>
          <a:bodyPr wrap="square" lIns="52249" tIns="52249" rIns="52249" bIns="52249" anchor="ctr" anchorCtr="0">
            <a:spAutoFit/>
          </a:bodyPr>
          <a:lstStyle>
            <a:lvl1pPr algn="ctr">
              <a:buNone/>
              <a:defRPr sz="2000" b="1" u="sng" baseline="0">
                <a:solidFill>
                  <a:schemeClr val="accent5">
                    <a:lumMod val="50000"/>
                  </a:schemeClr>
                </a:solidFill>
              </a:defRPr>
            </a:lvl1pPr>
          </a:lstStyle>
          <a:p>
            <a:pPr lvl="0"/>
            <a:r>
              <a:rPr lang="en-US" dirty="0"/>
              <a:t>(click to edit)  ACKNOWLEDGEMENTS</a:t>
            </a:r>
          </a:p>
        </p:txBody>
      </p:sp>
      <p:sp>
        <p:nvSpPr>
          <p:cNvPr id="30" name="Text Placeholder 3"/>
          <p:cNvSpPr>
            <a:spLocks noGrp="1"/>
          </p:cNvSpPr>
          <p:nvPr>
            <p:ph type="body" sz="quarter" idx="30" hasCustomPrompt="1"/>
          </p:nvPr>
        </p:nvSpPr>
        <p:spPr>
          <a:xfrm>
            <a:off x="20574412" y="15410538"/>
            <a:ext cx="6282531"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8721738"/>
            <a:ext cx="6285508" cy="448461"/>
          </a:xfrm>
          <a:prstGeom prst="rect">
            <a:avLst/>
          </a:prstGeom>
        </p:spPr>
        <p:txBody>
          <a:bodyPr wrap="square" lIns="130622" tIns="130622" rIns="130622" bIns="130622">
            <a:spAutoFit/>
          </a:bodyPr>
          <a:lstStyle>
            <a:lvl1pPr marL="0" indent="0">
              <a:buNone/>
              <a:defRPr sz="12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300596"/>
            <a:ext cx="20107276" cy="598230"/>
          </a:xfrm>
          <a:prstGeom prst="rect">
            <a:avLst/>
          </a:prstGeom>
        </p:spPr>
        <p:txBody>
          <a:bodyPr>
            <a:normAutofit/>
          </a:bodyPr>
          <a:lstStyle>
            <a:lvl1pPr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972967"/>
            <a:ext cx="20107276" cy="634555"/>
          </a:xfrm>
          <a:prstGeom prst="rect">
            <a:avLst/>
          </a:prstGeom>
        </p:spPr>
        <p:txBody>
          <a:bodyPr>
            <a:normAutofit/>
          </a:bodyPr>
          <a:lstStyle>
            <a:lvl1pPr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430098"/>
            <a:ext cx="20107276" cy="834414"/>
          </a:xfrm>
          <a:prstGeom prst="rect">
            <a:avLst/>
          </a:prstGeom>
        </p:spPr>
        <p:txBody>
          <a:bodyPr>
            <a:normAutofit/>
          </a:bodyPr>
          <a:lstStyle>
            <a:lvl1pPr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713270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6" name="Text Box 14"/>
          <p:cNvSpPr txBox="1">
            <a:spLocks noChangeArrowheads="1"/>
          </p:cNvSpPr>
          <p:nvPr userDrawn="1"/>
        </p:nvSpPr>
        <p:spPr bwMode="auto">
          <a:xfrm>
            <a:off x="888208" y="18851230"/>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B8CBC3CD-05A9-9F45-986E-E19BB9FBFAB5}"/>
              </a:ext>
            </a:extLst>
          </p:cNvPr>
          <p:cNvGraphicFramePr>
            <a:graphicFrameLocks noGrp="1"/>
          </p:cNvGraphicFramePr>
          <p:nvPr userDrawn="1">
            <p:extLst>
              <p:ext uri="{D42A27DB-BD31-4B8C-83A1-F6EECF244321}">
                <p14:modId xmlns:p14="http://schemas.microsoft.com/office/powerpoint/2010/main" val="2995165022"/>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a16="http://schemas.microsoft.com/office/drawing/2014/main" val="10008"/>
                  </a:ext>
                </a:extLst>
              </a:tr>
              <a:tr h="2456652">
                <a:tc>
                  <a:txBody>
                    <a:bodyPr/>
                    <a:lstStyle/>
                    <a:p>
                      <a:endParaRPr lang="en-US" sz="1200" dirty="0">
                        <a:solidFill>
                          <a:srgbClr val="1F3A4E"/>
                        </a:solidFill>
                      </a:endParaRPr>
                    </a:p>
                  </a:txBody>
                  <a:tcPr>
                    <a:blipFill rotWithShape="1">
                      <a:blip r:embed="rId4"/>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322585">
                <a:tc>
                  <a:txBody>
                    <a:bodyPr/>
                    <a:lstStyle/>
                    <a:p>
                      <a:endParaRPr lang="en-US" sz="1200" dirty="0">
                        <a:solidFill>
                          <a:srgbClr val="1F3A4E"/>
                        </a:solidFill>
                      </a:endParaRPr>
                    </a:p>
                  </a:txBody>
                  <a:tcPr>
                    <a:blipFill rotWithShape="1">
                      <a:blip r:embed="rId5"/>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4C7C6F86-2450-C943-8E1A-FBF5884B7153}"/>
              </a:ext>
            </a:extLst>
          </p:cNvPr>
          <p:cNvGraphicFramePr>
            <a:graphicFrameLocks noGrp="1"/>
          </p:cNvGraphicFramePr>
          <p:nvPr userDrawn="1">
            <p:extLst>
              <p:ext uri="{D42A27DB-BD31-4B8C-83A1-F6EECF244321}">
                <p14:modId xmlns:p14="http://schemas.microsoft.com/office/powerpoint/2010/main" val="869322753"/>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a16="http://schemas.microsoft.com/office/drawing/2014/main" val="20000"/>
                    </a:ext>
                  </a:extLst>
                </a:gridCol>
                <a:gridCol w="3044570">
                  <a:extLst>
                    <a:ext uri="{9D8B030D-6E8A-4147-A177-3AD203B41FA5}">
                      <a16:colId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 id="2147483661" r:id="rId2"/>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6" name="Text Box 14"/>
          <p:cNvSpPr txBox="1">
            <a:spLocks noChangeArrowheads="1"/>
          </p:cNvSpPr>
          <p:nvPr userDrawn="1"/>
        </p:nvSpPr>
        <p:spPr bwMode="auto">
          <a:xfrm>
            <a:off x="888208" y="18851230"/>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043902428"/>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 Placeholder 89"/>
          <p:cNvSpPr>
            <a:spLocks noGrp="1"/>
          </p:cNvSpPr>
          <p:nvPr>
            <p:ph type="body" sz="quarter" idx="10"/>
          </p:nvPr>
        </p:nvSpPr>
        <p:spPr>
          <a:xfrm>
            <a:off x="565116" y="3071682"/>
            <a:ext cx="6285508" cy="4228770"/>
          </a:xfrm>
        </p:spPr>
        <p:txBody>
          <a:bodyPr/>
          <a:lstStyle/>
          <a:p>
            <a:pPr>
              <a:lnSpc>
                <a:spcPct val="150000"/>
              </a:lnSpc>
              <a:spcBef>
                <a:spcPts val="0"/>
              </a:spcBef>
            </a:pPr>
            <a:r>
              <a:rPr lang="en-US" altLang="zh-CN" sz="1800" b="0" i="0" u="none" strike="noStrike" baseline="0" dirty="0"/>
              <a:t>   Since the last century, many efforts have been spent developing the ability of a health care system, focusing on patients in the intensive care unit (ICU). </a:t>
            </a:r>
          </a:p>
          <a:p>
            <a:pPr>
              <a:lnSpc>
                <a:spcPct val="150000"/>
              </a:lnSpc>
              <a:spcBef>
                <a:spcPts val="0"/>
              </a:spcBef>
            </a:pPr>
            <a:r>
              <a:rPr lang="en-US" altLang="zh-CN" sz="1800" b="0" i="0" u="none" strike="noStrike" baseline="0" dirty="0"/>
              <a:t>   Traditionally, physicians participate in 360 evaluations by answering questions scoring from 1 to 5, but this method fails to incorporate patient information and thus can be biased.    Assessment of physicians performance depends on various factors such as professional knowledge level and behavior competence, therefore, we seek to develop a new model that includes patient information to evaluate physician performance.</a:t>
            </a:r>
            <a:endParaRPr lang="en-US" sz="1800" dirty="0"/>
          </a:p>
        </p:txBody>
      </p:sp>
      <p:sp>
        <p:nvSpPr>
          <p:cNvPr id="91" name="Text Placeholder 90"/>
          <p:cNvSpPr>
            <a:spLocks noGrp="1"/>
          </p:cNvSpPr>
          <p:nvPr>
            <p:ph type="body" sz="quarter" idx="11"/>
          </p:nvPr>
        </p:nvSpPr>
        <p:spPr>
          <a:xfrm>
            <a:off x="576462" y="2756607"/>
            <a:ext cx="6280547" cy="428684"/>
          </a:xfrm>
        </p:spPr>
        <p:txBody>
          <a:bodyPr/>
          <a:lstStyle/>
          <a:p>
            <a:r>
              <a:rPr lang="en-US" dirty="0"/>
              <a:t>Abstract</a:t>
            </a:r>
          </a:p>
        </p:txBody>
      </p:sp>
      <p:sp>
        <p:nvSpPr>
          <p:cNvPr id="92" name="Text Placeholder 91"/>
          <p:cNvSpPr>
            <a:spLocks noGrp="1"/>
          </p:cNvSpPr>
          <p:nvPr>
            <p:ph type="body" sz="quarter" idx="19"/>
          </p:nvPr>
        </p:nvSpPr>
        <p:spPr>
          <a:xfrm>
            <a:off x="586427" y="7800208"/>
            <a:ext cx="6286500" cy="3538025"/>
          </a:xfrm>
        </p:spPr>
        <p:txBody>
          <a:bodyPr/>
          <a:lstStyle/>
          <a:p>
            <a:pPr algn="l">
              <a:lnSpc>
                <a:spcPct val="150000"/>
              </a:lnSpc>
              <a:spcBef>
                <a:spcPts val="0"/>
              </a:spcBef>
            </a:pPr>
            <a:r>
              <a:rPr lang="en-US" altLang="zh-CN" sz="1800" b="0" i="0" u="none" strike="noStrike" baseline="0" dirty="0">
                <a:latin typeface="TimesNewRomanPSMT"/>
              </a:rPr>
              <a:t>    The primary objective is to assign each physician an ‘effective’ 360 score that separately considers a physician’s professional ability and behavioral competence. </a:t>
            </a:r>
          </a:p>
          <a:p>
            <a:pPr algn="l">
              <a:lnSpc>
                <a:spcPct val="150000"/>
              </a:lnSpc>
              <a:spcBef>
                <a:spcPts val="0"/>
              </a:spcBef>
            </a:pPr>
            <a:r>
              <a:rPr lang="en-US" altLang="zh-CN" sz="1800" dirty="0">
                <a:latin typeface="TimesNewRomanPSMT"/>
              </a:rPr>
              <a:t>    </a:t>
            </a:r>
            <a:r>
              <a:rPr lang="en-US" altLang="zh-CN" sz="1800" b="0" i="0" u="none" strike="noStrike" baseline="0" dirty="0">
                <a:latin typeface="TimesNewRomanPSMT"/>
              </a:rPr>
              <a:t>Further, we apply machine learning to predict whether a given ICU patient can survive under a specific physician.</a:t>
            </a:r>
          </a:p>
          <a:p>
            <a:pPr algn="l">
              <a:lnSpc>
                <a:spcPct val="150000"/>
              </a:lnSpc>
              <a:spcBef>
                <a:spcPts val="0"/>
              </a:spcBef>
            </a:pPr>
            <a:r>
              <a:rPr lang="en-US" altLang="zh-CN" sz="1800" b="0" i="0" u="none" strike="noStrike" baseline="0" dirty="0">
                <a:latin typeface="TimesNewRomanPSMT"/>
              </a:rPr>
              <a:t>    By assessing each physician’s score and results in predicted death rates, we obtain a new model and summarize which of the factors may affect a physician’s success more.</a:t>
            </a:r>
            <a:endParaRPr lang="en-US" dirty="0"/>
          </a:p>
        </p:txBody>
      </p:sp>
      <p:sp>
        <p:nvSpPr>
          <p:cNvPr id="93" name="Text Placeholder 92"/>
          <p:cNvSpPr>
            <a:spLocks noGrp="1"/>
          </p:cNvSpPr>
          <p:nvPr>
            <p:ph type="body" sz="quarter" idx="20"/>
          </p:nvPr>
        </p:nvSpPr>
        <p:spPr>
          <a:xfrm>
            <a:off x="521592" y="7335988"/>
            <a:ext cx="6281539" cy="428684"/>
          </a:xfrm>
        </p:spPr>
        <p:txBody>
          <a:bodyPr/>
          <a:lstStyle/>
          <a:p>
            <a:r>
              <a:rPr lang="en-US" dirty="0"/>
              <a:t>Objectives</a:t>
            </a:r>
          </a:p>
        </p:txBody>
      </p:sp>
      <p:sp>
        <p:nvSpPr>
          <p:cNvPr id="94" name="Text Placeholder 93"/>
          <p:cNvSpPr>
            <a:spLocks noGrp="1"/>
          </p:cNvSpPr>
          <p:nvPr>
            <p:ph type="body" sz="quarter" idx="21"/>
          </p:nvPr>
        </p:nvSpPr>
        <p:spPr>
          <a:xfrm>
            <a:off x="7241977" y="3071682"/>
            <a:ext cx="12950030" cy="7789866"/>
          </a:xfrm>
        </p:spPr>
        <p:txBody>
          <a:bodyPr/>
          <a:lstStyle/>
          <a:p>
            <a:pPr algn="l">
              <a:lnSpc>
                <a:spcPct val="150000"/>
              </a:lnSpc>
              <a:spcBef>
                <a:spcPts val="0"/>
              </a:spcBef>
            </a:pPr>
            <a:r>
              <a:rPr lang="en-US" altLang="zh-CN" sz="1800" b="0" i="0" u="none" strike="noStrike" baseline="0" dirty="0">
                <a:latin typeface="NimbusRomNo9L-Regu"/>
              </a:rPr>
              <a:t>    We modified the 360 evaluation data set, filtering all incomplete rows and separate all evaluation questions to behavioral questions and professional questions, each yielding an average score for every physician.   In the doctor data, we combine characters of doctor and 360 evaluation, and select overall score, evaluation rank, position, and summarize score from 360 evaluation to technical, non technical and overall scores. In the patient data frame, ax/initial/end score for each physician by each patient are included along with the alive outcome, Apache II score and whether the patient is over 60.</a:t>
            </a:r>
          </a:p>
          <a:p>
            <a:pPr algn="l">
              <a:lnSpc>
                <a:spcPct val="150000"/>
              </a:lnSpc>
              <a:spcBef>
                <a:spcPts val="0"/>
              </a:spcBef>
            </a:pPr>
            <a:r>
              <a:rPr lang="en-US" altLang="zh-CN" sz="1800" b="0" i="0" u="none" strike="noStrike" baseline="0" dirty="0">
                <a:latin typeface="NimbusRomNo9L-Regu"/>
              </a:rPr>
              <a:t>    We are mainly interested in the minimum, maximum and ending SOFA score of a given patient as they reflect the severity to reduce bias. Next we incorporate the Apache II, SOFA scores into this data frame. We now have a patient and a physician data frame at disposal.</a:t>
            </a:r>
          </a:p>
          <a:p>
            <a:pPr algn="l">
              <a:lnSpc>
                <a:spcPct val="150000"/>
              </a:lnSpc>
              <a:spcBef>
                <a:spcPts val="0"/>
              </a:spcBef>
            </a:pPr>
            <a:r>
              <a:rPr lang="en-US" altLang="zh-CN" sz="1800" b="0" i="0" u="none" strike="noStrike" baseline="0" dirty="0">
                <a:latin typeface="NimbusRomNo9L-Regu"/>
              </a:rPr>
              <a:t>    We proceed to apply machine learning techniques to predict whether a patient can survive, assigning different physicians. The output is a single value of 0 or 1, indicating death or alive after the treatment.</a:t>
            </a:r>
            <a:endParaRPr lang="en-US" sz="1800" dirty="0">
              <a:latin typeface="NimbusRomNo9L-Regu"/>
            </a:endParaRPr>
          </a:p>
          <a:p>
            <a:pPr algn="l">
              <a:lnSpc>
                <a:spcPct val="150000"/>
              </a:lnSpc>
              <a:spcBef>
                <a:spcPts val="0"/>
              </a:spcBef>
            </a:pPr>
            <a:r>
              <a:rPr lang="en-US" sz="1800" dirty="0">
                <a:latin typeface="NimbusRomNo9L-Regu"/>
              </a:rPr>
              <a:t>    </a:t>
            </a:r>
            <a:r>
              <a:rPr lang="en-US" altLang="zh-CN" sz="1800" b="0" i="0" u="none" strike="noStrike" baseline="0" dirty="0">
                <a:latin typeface="NimbusRomNo9L-Regu"/>
              </a:rPr>
              <a:t>The result of KNN prediction is extremely bad, only with an accuracy around 0.411. Such low  accuracy may be the consequence of the non-linearity of high-dimensionality of the data. Using the variable ’alive outcome’, the classification tree shows 4 splits while the CP is set to default as 0.01. </a:t>
            </a:r>
            <a:r>
              <a:rPr lang="en-US" altLang="zh-CN" sz="1800" dirty="0">
                <a:latin typeface="NimbusRomNo9L-Regu"/>
              </a:rPr>
              <a:t>T</a:t>
            </a:r>
            <a:r>
              <a:rPr lang="en-US" altLang="zh-CN" sz="1800" b="0" i="0" u="none" strike="noStrike" baseline="0" dirty="0">
                <a:latin typeface="NimbusRomNo9L-Regu"/>
              </a:rPr>
              <a:t>he optimal size of the tree  based on smallest ’x error’ shows  up to </a:t>
            </a:r>
            <a:r>
              <a:rPr lang="en-US" altLang="zh-CN" sz="1800" b="0" i="0" u="none" strike="noStrike" baseline="0" dirty="0">
                <a:latin typeface="CMR10"/>
              </a:rPr>
              <a:t>71% </a:t>
            </a:r>
            <a:r>
              <a:rPr lang="en-US" altLang="zh-CN" sz="1800" b="0" i="0" u="none" strike="noStrike" baseline="0" dirty="0">
                <a:latin typeface="NimbusRomNo9L-Regu"/>
              </a:rPr>
              <a:t>patients are predicted to be alive. The classification tree yields an overall training error of </a:t>
            </a:r>
            <a:r>
              <a:rPr lang="en-US" altLang="zh-CN" sz="1800" b="0" i="0" u="none" strike="noStrike" baseline="0" dirty="0">
                <a:latin typeface="CMR10"/>
              </a:rPr>
              <a:t>0</a:t>
            </a:r>
            <a:r>
              <a:rPr lang="en-US" altLang="zh-CN" sz="1800" b="0" i="0" u="none" strike="noStrike" baseline="0" dirty="0">
                <a:latin typeface="CMMI10"/>
              </a:rPr>
              <a:t>:</a:t>
            </a:r>
            <a:r>
              <a:rPr lang="en-US" altLang="zh-CN" sz="1800" b="0" i="0" u="none" strike="noStrike" baseline="0" dirty="0">
                <a:latin typeface="CMR10"/>
              </a:rPr>
              <a:t>31893</a:t>
            </a:r>
            <a:r>
              <a:rPr lang="en-US" altLang="zh-CN" sz="1800" b="0" i="0" u="none" strike="noStrike" baseline="0" dirty="0">
                <a:latin typeface="NimbusRomNo9L-Regu"/>
              </a:rPr>
              <a:t>, and test error of </a:t>
            </a:r>
            <a:r>
              <a:rPr lang="en-US" altLang="zh-CN" sz="1800" b="0" i="0" u="none" strike="noStrike" baseline="0" dirty="0">
                <a:latin typeface="CMR10"/>
              </a:rPr>
              <a:t>0</a:t>
            </a:r>
            <a:r>
              <a:rPr lang="en-US" altLang="zh-CN" sz="1800" b="0" i="0" u="none" strike="noStrike" baseline="0" dirty="0">
                <a:latin typeface="CMMI10"/>
              </a:rPr>
              <a:t>:</a:t>
            </a:r>
            <a:r>
              <a:rPr lang="en-US" altLang="zh-CN" sz="1800" b="0" i="0" u="none" strike="noStrike" baseline="0" dirty="0">
                <a:latin typeface="CMR10"/>
              </a:rPr>
              <a:t>34515. </a:t>
            </a:r>
            <a:r>
              <a:rPr lang="en-US" altLang="zh-CN" sz="1800" b="0" i="0" u="none" strike="noStrike" baseline="0" dirty="0">
                <a:latin typeface="NimbusRomNo9L-Regu"/>
              </a:rPr>
              <a:t> From projections of data, ’Alive’ has more outliers, while ’Dead’ are more tied together.</a:t>
            </a:r>
          </a:p>
          <a:p>
            <a:pPr algn="l">
              <a:lnSpc>
                <a:spcPct val="150000"/>
              </a:lnSpc>
              <a:spcBef>
                <a:spcPts val="0"/>
              </a:spcBef>
            </a:pPr>
            <a:r>
              <a:rPr lang="en-US" altLang="zh-CN" sz="1800" b="0" i="0" u="none" strike="noStrike" baseline="0" dirty="0">
                <a:latin typeface="NimbusRomNo9L-Regu"/>
              </a:rPr>
              <a:t>    The bi-plot shows Apache II score and initial score are more correlated with smaller angle, which can be seen as a cluster. Perform MDS and plot the resulting projection into 2-d, so the two dimensions can preserve the real distance, then we can see which doctors are similar or dissimilar easily, with alive outcome noted by different color. From the plot, the two outcomes are clearly separated.</a:t>
            </a:r>
            <a:endParaRPr lang="en-US" sz="1800" dirty="0">
              <a:latin typeface="NimbusRomNo9L-Regu"/>
            </a:endParaRPr>
          </a:p>
          <a:p>
            <a:pPr algn="l">
              <a:lnSpc>
                <a:spcPct val="150000"/>
              </a:lnSpc>
              <a:spcBef>
                <a:spcPts val="0"/>
              </a:spcBef>
            </a:pPr>
            <a:endParaRPr lang="en-US" dirty="0"/>
          </a:p>
        </p:txBody>
      </p:sp>
      <p:sp>
        <p:nvSpPr>
          <p:cNvPr id="95" name="Text Placeholder 94"/>
          <p:cNvSpPr>
            <a:spLocks noGrp="1"/>
          </p:cNvSpPr>
          <p:nvPr>
            <p:ph type="body" sz="quarter" idx="22"/>
          </p:nvPr>
        </p:nvSpPr>
        <p:spPr>
          <a:xfrm>
            <a:off x="-2065244" y="11227901"/>
            <a:ext cx="11455210" cy="634555"/>
          </a:xfrm>
        </p:spPr>
        <p:txBody>
          <a:bodyPr/>
          <a:lstStyle/>
          <a:p>
            <a:r>
              <a:rPr lang="en-US" dirty="0"/>
              <a:t>Methods</a:t>
            </a:r>
          </a:p>
        </p:txBody>
      </p:sp>
      <p:sp>
        <p:nvSpPr>
          <p:cNvPr id="96" name="Text Placeholder 95"/>
          <p:cNvSpPr>
            <a:spLocks noGrp="1"/>
          </p:cNvSpPr>
          <p:nvPr>
            <p:ph type="body" sz="quarter" idx="23"/>
          </p:nvPr>
        </p:nvSpPr>
        <p:spPr>
          <a:xfrm>
            <a:off x="7241978" y="14494194"/>
            <a:ext cx="12950031" cy="3958846"/>
          </a:xfrm>
        </p:spPr>
        <p:txBody>
          <a:bodyPr/>
          <a:lstStyle/>
          <a:p>
            <a:pPr algn="l">
              <a:lnSpc>
                <a:spcPct val="150000"/>
              </a:lnSpc>
              <a:spcBef>
                <a:spcPts val="0"/>
              </a:spcBef>
            </a:pPr>
            <a:r>
              <a:rPr lang="en-US" altLang="zh-CN" sz="1800" b="0" i="0" u="none" strike="noStrike" baseline="0" dirty="0">
                <a:latin typeface="NimbusRomNo9L-Regu"/>
              </a:rPr>
              <a:t>    By exploration data analysis, whether the patient is over 60 may affect the death rate. We split the patient data (after data cleaning) and sample </a:t>
            </a:r>
            <a:r>
              <a:rPr lang="en-US" altLang="zh-CN" sz="1800" b="0" i="0" u="none" strike="noStrike" baseline="0" dirty="0">
                <a:latin typeface="CMR10"/>
              </a:rPr>
              <a:t>80% </a:t>
            </a:r>
            <a:r>
              <a:rPr lang="en-US" altLang="zh-CN" sz="1800" b="0" i="0" u="none" strike="noStrike" baseline="0" dirty="0">
                <a:latin typeface="NimbusRomNo9L-Regu"/>
              </a:rPr>
              <a:t>of it as training data with the rest of them as test data.</a:t>
            </a:r>
          </a:p>
          <a:p>
            <a:pPr algn="l">
              <a:lnSpc>
                <a:spcPct val="150000"/>
              </a:lnSpc>
              <a:spcBef>
                <a:spcPts val="0"/>
              </a:spcBef>
            </a:pPr>
            <a:r>
              <a:rPr lang="en-US" altLang="zh-CN" sz="1800" b="0" i="0" u="none" strike="noStrike" baseline="0" dirty="0">
                <a:latin typeface="NimbusRomNo9L-Regu"/>
              </a:rPr>
              <a:t>    A naive KNN yields the best k equals to 4 with accuracy </a:t>
            </a:r>
            <a:r>
              <a:rPr lang="en-US" altLang="zh-CN" sz="1800" b="0" i="0" u="none" strike="noStrike" baseline="0" dirty="0">
                <a:latin typeface="CMR10"/>
              </a:rPr>
              <a:t>0</a:t>
            </a:r>
            <a:r>
              <a:rPr lang="en-US" altLang="zh-CN" sz="1800" b="0" i="0" u="none" strike="noStrike" baseline="0" dirty="0">
                <a:latin typeface="CMMI10"/>
              </a:rPr>
              <a:t>:</a:t>
            </a:r>
            <a:r>
              <a:rPr lang="en-US" altLang="zh-CN" sz="1800" b="0" i="0" u="none" strike="noStrike" baseline="0" dirty="0">
                <a:latin typeface="CMR10"/>
              </a:rPr>
              <a:t>89</a:t>
            </a:r>
            <a:r>
              <a:rPr lang="en-US" altLang="zh-CN" sz="1800" b="0" i="0" u="none" strike="noStrike" baseline="0" dirty="0">
                <a:latin typeface="NimbusRomNo9L-Regu"/>
              </a:rPr>
              <a:t>. Classification tree approach gives us  the optimal size of </a:t>
            </a:r>
            <a:r>
              <a:rPr lang="en-US" altLang="zh-CN" sz="1800" b="0" i="0" u="none" strike="noStrike" baseline="0" dirty="0">
                <a:latin typeface="CMR10"/>
              </a:rPr>
              <a:t>3 </a:t>
            </a:r>
            <a:r>
              <a:rPr lang="en-US" altLang="zh-CN" sz="1800" b="0" i="0" u="none" strike="noStrike" baseline="0" dirty="0">
                <a:latin typeface="NimbusRomNo9L-Regu"/>
              </a:rPr>
              <a:t>with the smallest error 0.7646 with 3 splits. Random forest model shows that  the most important variable is maximum SOFA score, which indicates the peak severity, followed by Apache II score. End score is also very important for Gini.</a:t>
            </a:r>
          </a:p>
          <a:p>
            <a:pPr algn="l">
              <a:lnSpc>
                <a:spcPct val="150000"/>
              </a:lnSpc>
              <a:spcBef>
                <a:spcPts val="0"/>
              </a:spcBef>
            </a:pPr>
            <a:r>
              <a:rPr lang="en-US" altLang="zh-CN" sz="1800" b="0" i="0" u="none" strike="noStrike" baseline="0" dirty="0">
                <a:latin typeface="NimbusRomNo9L-Regu"/>
              </a:rPr>
              <a:t>    The scores of patients who are finally dead are more concentrated while the scores from alive patients are unstable and have outliers, indicated by PCA. We take the first two principle components which explain about </a:t>
            </a:r>
            <a:r>
              <a:rPr lang="en-US" altLang="zh-CN" sz="1800" b="0" i="0" u="none" strike="noStrike" baseline="0" dirty="0">
                <a:latin typeface="CMR10"/>
              </a:rPr>
              <a:t>89% </a:t>
            </a:r>
            <a:r>
              <a:rPr lang="en-US" altLang="zh-CN" sz="1800" b="0" i="0" u="none" strike="noStrike" baseline="0" dirty="0">
                <a:latin typeface="NimbusRomNo9L-Regu"/>
              </a:rPr>
              <a:t>data. From its bi-plot, we can see that the Apache II score is correlated to initial SOFA score, and maximum/end SOFA score do not have a correlation with Apache II score. Finally,</a:t>
            </a:r>
          </a:p>
          <a:p>
            <a:pPr algn="l">
              <a:lnSpc>
                <a:spcPct val="150000"/>
              </a:lnSpc>
              <a:spcBef>
                <a:spcPts val="0"/>
              </a:spcBef>
            </a:pPr>
            <a:r>
              <a:rPr lang="en-US" altLang="zh-CN" sz="1800" b="0" i="0" u="none" strike="noStrike" baseline="0" dirty="0">
                <a:latin typeface="NimbusRomNo9L-Regu"/>
              </a:rPr>
              <a:t>    by DMS we found that the scores of physicians have no overlap by separation of whether alive or not.</a:t>
            </a:r>
            <a:endParaRPr lang="en-US" dirty="0"/>
          </a:p>
        </p:txBody>
      </p:sp>
      <p:sp>
        <p:nvSpPr>
          <p:cNvPr id="97" name="Text Placeholder 96"/>
          <p:cNvSpPr>
            <a:spLocks noGrp="1"/>
          </p:cNvSpPr>
          <p:nvPr>
            <p:ph type="body" sz="quarter" idx="24"/>
          </p:nvPr>
        </p:nvSpPr>
        <p:spPr>
          <a:xfrm>
            <a:off x="7240984" y="14065510"/>
            <a:ext cx="12950031" cy="428684"/>
          </a:xfrm>
        </p:spPr>
        <p:txBody>
          <a:bodyPr/>
          <a:lstStyle/>
          <a:p>
            <a:r>
              <a:rPr lang="en-US" dirty="0"/>
              <a:t>Results</a:t>
            </a:r>
          </a:p>
        </p:txBody>
      </p:sp>
      <p:sp>
        <p:nvSpPr>
          <p:cNvPr id="98" name="Text Placeholder 97"/>
          <p:cNvSpPr>
            <a:spLocks noGrp="1"/>
          </p:cNvSpPr>
          <p:nvPr>
            <p:ph type="body" sz="quarter" idx="25"/>
          </p:nvPr>
        </p:nvSpPr>
        <p:spPr/>
        <p:txBody>
          <a:bodyPr/>
          <a:lstStyle/>
          <a:p>
            <a:r>
              <a:rPr lang="en-US" dirty="0"/>
              <a:t>Conclusion</a:t>
            </a:r>
          </a:p>
        </p:txBody>
      </p:sp>
      <p:sp>
        <p:nvSpPr>
          <p:cNvPr id="99" name="Text Placeholder 98"/>
          <p:cNvSpPr>
            <a:spLocks noGrp="1"/>
          </p:cNvSpPr>
          <p:nvPr>
            <p:ph type="body" sz="quarter" idx="26"/>
          </p:nvPr>
        </p:nvSpPr>
        <p:spPr>
          <a:xfrm>
            <a:off x="20574412" y="3502569"/>
            <a:ext cx="6279386" cy="5909059"/>
          </a:xfrm>
        </p:spPr>
        <p:txBody>
          <a:bodyPr/>
          <a:lstStyle/>
          <a:p>
            <a:pPr algn="l">
              <a:lnSpc>
                <a:spcPct val="150000"/>
              </a:lnSpc>
              <a:spcBef>
                <a:spcPts val="0"/>
              </a:spcBef>
            </a:pPr>
            <a:r>
              <a:rPr lang="en-US" altLang="zh-CN" sz="1800" b="0" i="0" u="none" strike="noStrike" baseline="0" dirty="0">
                <a:latin typeface="NimbusRomNo9L-Regu"/>
              </a:rPr>
              <a:t>    We developed a machine learning model that predicts whether a given patient will survive, assigning to a particular physician. From our analysis, we can conclude whether a patient is alive after treatment can significantly affect the score of the physician.</a:t>
            </a:r>
          </a:p>
          <a:p>
            <a:pPr algn="l">
              <a:lnSpc>
                <a:spcPct val="150000"/>
              </a:lnSpc>
              <a:spcBef>
                <a:spcPts val="0"/>
              </a:spcBef>
            </a:pPr>
            <a:r>
              <a:rPr lang="en-US" altLang="zh-CN" sz="1800" b="0" i="0" u="none" strike="noStrike" baseline="0" dirty="0">
                <a:latin typeface="NimbusRomNo9L-Regu"/>
              </a:rPr>
              <a:t>    In particular, the ’alive outcome’ variable is the most influential factor to a physicians’ score, but most of the time, we can only forecast with a </a:t>
            </a:r>
            <a:r>
              <a:rPr lang="en-US" altLang="zh-CN" sz="1800" b="0" i="0" u="none" strike="noStrike" baseline="0" dirty="0">
                <a:latin typeface="CMR10"/>
              </a:rPr>
              <a:t>70% </a:t>
            </a:r>
            <a:r>
              <a:rPr lang="en-US" altLang="zh-CN" sz="1800" b="0" i="0" u="none" strike="noStrike" baseline="0" dirty="0">
                <a:latin typeface="NimbusRomNo9L-Regu"/>
              </a:rPr>
              <a:t>correct rate. </a:t>
            </a:r>
          </a:p>
          <a:p>
            <a:pPr algn="l">
              <a:lnSpc>
                <a:spcPct val="150000"/>
              </a:lnSpc>
              <a:spcBef>
                <a:spcPts val="0"/>
              </a:spcBef>
            </a:pPr>
            <a:r>
              <a:rPr lang="en-US" altLang="zh-CN" sz="1800" dirty="0">
                <a:latin typeface="NimbusRomNo9L-Regu"/>
              </a:rPr>
              <a:t>    </a:t>
            </a:r>
            <a:r>
              <a:rPr lang="en-US" altLang="zh-CN" sz="1800" b="0" i="0" u="none" strike="noStrike" baseline="0" dirty="0">
                <a:latin typeface="NimbusRomNo9L-Regu"/>
              </a:rPr>
              <a:t>As a result, the reserve of professional knowledge is not the same as being able to articulate clearly. Future work will include analysis of categorical variables to refine our model.</a:t>
            </a:r>
          </a:p>
          <a:p>
            <a:pPr algn="l">
              <a:lnSpc>
                <a:spcPct val="150000"/>
              </a:lnSpc>
              <a:spcBef>
                <a:spcPts val="0"/>
              </a:spcBef>
            </a:pPr>
            <a:endParaRPr lang="en-US" sz="1800" dirty="0">
              <a:latin typeface="NimbusRomNo9L-Regu"/>
            </a:endParaRPr>
          </a:p>
          <a:p>
            <a:pPr algn="l">
              <a:lnSpc>
                <a:spcPct val="150000"/>
              </a:lnSpc>
              <a:spcBef>
                <a:spcPts val="0"/>
              </a:spcBef>
            </a:pPr>
            <a:endParaRPr lang="en-US" sz="1800" dirty="0">
              <a:latin typeface="NimbusRomNo9L-Regu"/>
            </a:endParaRPr>
          </a:p>
          <a:p>
            <a:pPr algn="l">
              <a:lnSpc>
                <a:spcPct val="150000"/>
              </a:lnSpc>
              <a:spcBef>
                <a:spcPts val="0"/>
              </a:spcBef>
            </a:pPr>
            <a:endParaRPr lang="en-US" dirty="0"/>
          </a:p>
        </p:txBody>
      </p:sp>
      <p:sp>
        <p:nvSpPr>
          <p:cNvPr id="102" name="Text Placeholder 101"/>
          <p:cNvSpPr>
            <a:spLocks noGrp="1"/>
          </p:cNvSpPr>
          <p:nvPr>
            <p:ph type="body" sz="quarter" idx="29"/>
          </p:nvPr>
        </p:nvSpPr>
        <p:spPr>
          <a:xfrm>
            <a:off x="20577557" y="16044933"/>
            <a:ext cx="6279386" cy="428684"/>
          </a:xfrm>
        </p:spPr>
        <p:txBody>
          <a:bodyPr/>
          <a:lstStyle/>
          <a:p>
            <a:r>
              <a:rPr lang="en-US" dirty="0"/>
              <a:t>Acknowledgement </a:t>
            </a:r>
          </a:p>
        </p:txBody>
      </p:sp>
      <p:sp>
        <p:nvSpPr>
          <p:cNvPr id="103" name="Text Placeholder 102"/>
          <p:cNvSpPr>
            <a:spLocks noGrp="1"/>
          </p:cNvSpPr>
          <p:nvPr>
            <p:ph type="body" sz="quarter" idx="30"/>
          </p:nvPr>
        </p:nvSpPr>
        <p:spPr>
          <a:xfrm>
            <a:off x="20574412" y="16429703"/>
            <a:ext cx="6282531" cy="1881354"/>
          </a:xfrm>
        </p:spPr>
        <p:txBody>
          <a:bodyPr/>
          <a:lstStyle/>
          <a:p>
            <a:pPr algn="l">
              <a:lnSpc>
                <a:spcPct val="150000"/>
              </a:lnSpc>
              <a:spcBef>
                <a:spcPts val="0"/>
              </a:spcBef>
            </a:pPr>
            <a:r>
              <a:rPr lang="en-US" altLang="zh-CN" sz="1800" b="0" i="0" u="none" strike="noStrike" baseline="0" dirty="0">
                <a:latin typeface="NimbusRomNo9L-Regu"/>
              </a:rPr>
              <a:t>    </a:t>
            </a:r>
            <a:r>
              <a:rPr lang="en-US" altLang="zh-CN" sz="1800" b="0" i="0" u="none" strike="noStrike" baseline="0" dirty="0" err="1">
                <a:latin typeface="NimbusRomNo9L-Regu"/>
              </a:rPr>
              <a:t>Panxi</a:t>
            </a:r>
            <a:r>
              <a:rPr lang="en-US" altLang="zh-CN" sz="1800" b="0" i="0" u="none" strike="noStrike" baseline="0" dirty="0">
                <a:latin typeface="NimbusRomNo9L-Regu"/>
              </a:rPr>
              <a:t> implement the methods and provided insightful analysis of model output, while Xiao provides the main idea, with model framework, and is responsible for the rest work of paper. Both have equal contribution.</a:t>
            </a:r>
            <a:endParaRPr lang="en-US" dirty="0"/>
          </a:p>
        </p:txBody>
      </p:sp>
      <p:sp>
        <p:nvSpPr>
          <p:cNvPr id="104" name="Text Placeholder 103"/>
          <p:cNvSpPr>
            <a:spLocks noGrp="1"/>
          </p:cNvSpPr>
          <p:nvPr>
            <p:ph type="body" sz="quarter" idx="150"/>
          </p:nvPr>
        </p:nvSpPr>
        <p:spPr/>
        <p:txBody>
          <a:bodyPr>
            <a:normAutofit fontScale="92500" lnSpcReduction="20000"/>
          </a:bodyPr>
          <a:lstStyle/>
          <a:p>
            <a:r>
              <a:rPr lang="en-US" dirty="0"/>
              <a:t>Xiao Yang, </a:t>
            </a:r>
            <a:r>
              <a:rPr lang="en-US" dirty="0" err="1"/>
              <a:t>Panxi</a:t>
            </a:r>
            <a:r>
              <a:rPr lang="en-US" dirty="0"/>
              <a:t> Chen</a:t>
            </a:r>
          </a:p>
        </p:txBody>
      </p:sp>
      <p:sp>
        <p:nvSpPr>
          <p:cNvPr id="105" name="Text Placeholder 104"/>
          <p:cNvSpPr>
            <a:spLocks noGrp="1"/>
          </p:cNvSpPr>
          <p:nvPr>
            <p:ph type="body" sz="quarter" idx="184"/>
          </p:nvPr>
        </p:nvSpPr>
        <p:spPr/>
        <p:txBody>
          <a:bodyPr>
            <a:normAutofit fontScale="92500"/>
          </a:bodyPr>
          <a:lstStyle/>
          <a:p>
            <a:r>
              <a:rPr lang="en-US" dirty="0"/>
              <a:t>Department of Mathematics and Statistics, Carleton University; </a:t>
            </a:r>
            <a:r>
              <a:rPr lang="en-US" altLang="zh-CN" dirty="0"/>
              <a:t>Department of Statistics, University of Michigan Ann arbor</a:t>
            </a:r>
            <a:endParaRPr lang="en-US" dirty="0"/>
          </a:p>
        </p:txBody>
      </p:sp>
      <p:sp>
        <p:nvSpPr>
          <p:cNvPr id="106" name="Text Placeholder 105"/>
          <p:cNvSpPr>
            <a:spLocks noGrp="1"/>
          </p:cNvSpPr>
          <p:nvPr>
            <p:ph type="body" sz="quarter" idx="185"/>
          </p:nvPr>
        </p:nvSpPr>
        <p:spPr/>
        <p:txBody>
          <a:bodyPr>
            <a:normAutofit fontScale="92500" lnSpcReduction="20000"/>
          </a:bodyPr>
          <a:lstStyle/>
          <a:p>
            <a:r>
              <a:rPr lang="en-US" dirty="0"/>
              <a:t>A model for </a:t>
            </a:r>
            <a:r>
              <a:rPr lang="en-US" altLang="zh-CN" dirty="0"/>
              <a:t>evaluating physician performance</a:t>
            </a:r>
            <a:endParaRPr lang="en-US" dirty="0"/>
          </a:p>
        </p:txBody>
      </p:sp>
      <p:pic>
        <p:nvPicPr>
          <p:cNvPr id="4" name="图片 3">
            <a:extLst>
              <a:ext uri="{FF2B5EF4-FFF2-40B4-BE49-F238E27FC236}">
                <a16:creationId xmlns:a16="http://schemas.microsoft.com/office/drawing/2014/main" id="{EE7EA9CD-E7AD-6BCB-C83E-E03F38B0B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97" y="11900180"/>
            <a:ext cx="6273684" cy="6001624"/>
          </a:xfrm>
          <a:prstGeom prst="rect">
            <a:avLst/>
          </a:prstGeom>
        </p:spPr>
      </p:pic>
      <p:pic>
        <p:nvPicPr>
          <p:cNvPr id="6" name="图片 5">
            <a:extLst>
              <a:ext uri="{FF2B5EF4-FFF2-40B4-BE49-F238E27FC236}">
                <a16:creationId xmlns:a16="http://schemas.microsoft.com/office/drawing/2014/main" id="{90DD111E-6D4F-C394-9E70-084FCBFD5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3184" y="10811013"/>
            <a:ext cx="6375346" cy="2974485"/>
          </a:xfrm>
          <a:prstGeom prst="rect">
            <a:avLst/>
          </a:prstGeom>
        </p:spPr>
      </p:pic>
      <p:pic>
        <p:nvPicPr>
          <p:cNvPr id="8" name="图片 7">
            <a:extLst>
              <a:ext uri="{FF2B5EF4-FFF2-40B4-BE49-F238E27FC236}">
                <a16:creationId xmlns:a16="http://schemas.microsoft.com/office/drawing/2014/main" id="{6EF6D003-88A1-8274-4AA3-F518C867E2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0107" y="8395165"/>
            <a:ext cx="5855597" cy="3760920"/>
          </a:xfrm>
          <a:prstGeom prst="rect">
            <a:avLst/>
          </a:prstGeom>
        </p:spPr>
      </p:pic>
      <p:pic>
        <p:nvPicPr>
          <p:cNvPr id="12" name="图片 11">
            <a:extLst>
              <a:ext uri="{FF2B5EF4-FFF2-40B4-BE49-F238E27FC236}">
                <a16:creationId xmlns:a16="http://schemas.microsoft.com/office/drawing/2014/main" id="{A62ED65A-CA04-2F6F-EF10-D79D487495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63924" y="12360655"/>
            <a:ext cx="5855596" cy="3435794"/>
          </a:xfrm>
          <a:prstGeom prst="rect">
            <a:avLst/>
          </a:prstGeom>
        </p:spPr>
      </p:pic>
      <p:pic>
        <p:nvPicPr>
          <p:cNvPr id="14" name="图片 13">
            <a:extLst>
              <a:ext uri="{FF2B5EF4-FFF2-40B4-BE49-F238E27FC236}">
                <a16:creationId xmlns:a16="http://schemas.microsoft.com/office/drawing/2014/main" id="{64180E85-7028-A459-9EF0-DB166122D3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2464" y="10699949"/>
            <a:ext cx="5578236" cy="3477497"/>
          </a:xfrm>
          <a:prstGeom prst="rect">
            <a:avLst/>
          </a:prstGeom>
        </p:spPr>
      </p:pic>
    </p:spTree>
    <p:extLst>
      <p:ext uri="{BB962C8B-B14F-4D97-AF65-F5344CB8AC3E}">
        <p14:creationId xmlns:p14="http://schemas.microsoft.com/office/powerpoint/2010/main" val="3968967666"/>
      </p:ext>
    </p:extLst>
  </p:cSld>
  <p:clrMapOvr>
    <a:masterClrMapping/>
  </p:clrMapOvr>
</p:sld>
</file>

<file path=ppt/theme/theme1.xml><?xml version="1.0" encoding="utf-8"?>
<a:theme xmlns:a="http://schemas.openxmlformats.org/drawingml/2006/main" name="42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2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PosterPresentations.com-42x60-Template</Template>
  <TotalTime>207</TotalTime>
  <Words>974</Words>
  <Application>Microsoft Office PowerPoint</Application>
  <PresentationFormat>自定义</PresentationFormat>
  <Paragraphs>28</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vt:i4>
      </vt:variant>
    </vt:vector>
  </HeadingPairs>
  <TitlesOfParts>
    <vt:vector size="12" baseType="lpstr">
      <vt:lpstr>CMMI10</vt:lpstr>
      <vt:lpstr>CMR10</vt:lpstr>
      <vt:lpstr>NimbusRomNo9L-Regu</vt:lpstr>
      <vt:lpstr>TimesNewRomanPSMT</vt:lpstr>
      <vt:lpstr>Arial</vt:lpstr>
      <vt:lpstr>Arial Black</vt:lpstr>
      <vt:lpstr>Calibri</vt:lpstr>
      <vt:lpstr>Times New Roman</vt:lpstr>
      <vt:lpstr>Trebuchet MS</vt:lpstr>
      <vt:lpstr>42x60 template</vt:lpstr>
      <vt:lpstr>Without guides</vt:lpstr>
      <vt:lpstr>PowerPoint 演示文稿</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42x60 PowerPoint Presentation</dc:title>
  <dc:subject>Research poster presentation template </dc:subject>
  <dc:creator>PosterPresentations.com </dc:creator>
  <cp:keywords>42x60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Barnett Yang</cp:lastModifiedBy>
  <cp:revision>47</cp:revision>
  <dcterms:created xsi:type="dcterms:W3CDTF">2012-02-07T00:08:52Z</dcterms:created>
  <dcterms:modified xsi:type="dcterms:W3CDTF">2022-05-27T15:40:39Z</dcterms:modified>
  <cp:category>Research poster templates </cp:category>
</cp:coreProperties>
</file>