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77" r:id="rId3"/>
    <p:sldId id="272" r:id="rId4"/>
    <p:sldId id="278" r:id="rId5"/>
    <p:sldId id="264" r:id="rId6"/>
    <p:sldId id="265" r:id="rId7"/>
    <p:sldId id="260" r:id="rId8"/>
    <p:sldId id="271" r:id="rId9"/>
    <p:sldId id="279" r:id="rId10"/>
    <p:sldId id="280" r:id="rId11"/>
    <p:sldId id="276" r:id="rId1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80">
          <p15:clr>
            <a:srgbClr val="A4A3A4"/>
          </p15:clr>
        </p15:guide>
        <p15:guide id="2" pos="38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5" d="100"/>
          <a:sy n="75" d="100"/>
        </p:scale>
        <p:origin x="300" y="56"/>
      </p:cViewPr>
      <p:guideLst>
        <p:guide orient="horz" pos="2180"/>
        <p:guide pos="385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2022/5/24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19"/>
          <p:cNvGrpSpPr/>
          <p:nvPr/>
        </p:nvGrpSpPr>
        <p:grpSpPr>
          <a:xfrm>
            <a:off x="0" y="0"/>
            <a:ext cx="12247563" cy="711200"/>
            <a:chOff x="0" y="0"/>
            <a:chExt cx="12247809" cy="711200"/>
          </a:xfrm>
        </p:grpSpPr>
        <p:sp>
          <p:nvSpPr>
            <p:cNvPr id="2066" name="矩形 6"/>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7" name="矩形 7"/>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8" name="矩形 8"/>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9" name="矩形 9"/>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0" name="矩形 10"/>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1" name="矩形 11"/>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51" name="组合 20"/>
          <p:cNvGrpSpPr/>
          <p:nvPr/>
        </p:nvGrpSpPr>
        <p:grpSpPr>
          <a:xfrm>
            <a:off x="0" y="6146800"/>
            <a:ext cx="12239625" cy="711200"/>
            <a:chOff x="0" y="0"/>
            <a:chExt cx="12239224" cy="711200"/>
          </a:xfrm>
        </p:grpSpPr>
        <p:sp>
          <p:nvSpPr>
            <p:cNvPr id="206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5" name="矩形 18"/>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52" name="矩形 5"/>
          <p:cNvSpPr/>
          <p:nvPr/>
        </p:nvSpPr>
        <p:spPr>
          <a:xfrm>
            <a:off x="11114088" y="0"/>
            <a:ext cx="571500" cy="68580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3" name="矩形 6"/>
          <p:cNvSpPr/>
          <p:nvPr/>
        </p:nvSpPr>
        <p:spPr>
          <a:xfrm>
            <a:off x="10552113" y="0"/>
            <a:ext cx="569912" cy="68580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4" name="矩形 7"/>
          <p:cNvSpPr/>
          <p:nvPr/>
        </p:nvSpPr>
        <p:spPr>
          <a:xfrm>
            <a:off x="9990138" y="0"/>
            <a:ext cx="569912"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5" name="矩形 8"/>
          <p:cNvSpPr/>
          <p:nvPr/>
        </p:nvSpPr>
        <p:spPr>
          <a:xfrm>
            <a:off x="11677650" y="0"/>
            <a:ext cx="569913" cy="68580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6" name="矩形 9"/>
          <p:cNvSpPr/>
          <p:nvPr/>
        </p:nvSpPr>
        <p:spPr>
          <a:xfrm>
            <a:off x="9426575" y="0"/>
            <a:ext cx="571500" cy="68580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7" name="矩形 10"/>
          <p:cNvSpPr/>
          <p:nvPr/>
        </p:nvSpPr>
        <p:spPr>
          <a:xfrm>
            <a:off x="-151765" y="42333"/>
            <a:ext cx="9426575" cy="6858635"/>
          </a:xfrm>
          <a:prstGeom prst="rect">
            <a:avLst/>
          </a:prstGeom>
          <a:solidFill>
            <a:srgbClr val="EDF7FD"/>
          </a:solidFill>
          <a:ln w="9525">
            <a:noFill/>
          </a:ln>
        </p:spPr>
        <p:txBody>
          <a:bodyPr anchor="ctr"/>
          <a:lstStyle/>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r>
              <a:rPr lang="en-IN" altLang="zh-CN" sz="16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cs typeface="+mj-lt"/>
                <a:sym typeface="SimSun" panose="02010600030101010101" pitchFamily="2" charset="-122"/>
              </a:rPr>
              <a:t>by group 7</a:t>
            </a:r>
          </a:p>
          <a:p>
            <a:pPr algn="ctr" eaLnBrk="1" hangingPunct="1"/>
            <a:r>
              <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rPr>
              <a:t>Kotagiri Rahul</a:t>
            </a:r>
          </a:p>
          <a:p>
            <a:pPr algn="ctr" eaLnBrk="1" hangingPunct="1"/>
            <a:r>
              <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rPr>
              <a:t>Subra Ranjan Mohanty</a:t>
            </a:r>
          </a:p>
          <a:p>
            <a:pPr algn="ctr" eaLnBrk="1" hangingPunct="1"/>
            <a:r>
              <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rPr>
              <a:t>Mousumi</a:t>
            </a: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a:p>
            <a:pPr algn="ctr" eaLnBrk="1" hangingPunct="1"/>
            <a:endParaRPr lang="en-IN" altLang="zh-CN" sz="1600" dirty="0">
              <a:ln/>
              <a:solidFill>
                <a:schemeClr val="tx1"/>
              </a:solidFill>
              <a:effectLst>
                <a:outerShdw blurRad="38100" dist="19050" dir="2700000" algn="tl" rotWithShape="0">
                  <a:schemeClr val="dk1">
                    <a:alpha val="40000"/>
                  </a:schemeClr>
                </a:outerShdw>
              </a:effectLst>
              <a:latin typeface="+mj-lt"/>
              <a:cs typeface="+mj-lt"/>
              <a:sym typeface="SimSun" panose="02010600030101010101" pitchFamily="2" charset="-122"/>
            </a:endParaRPr>
          </a:p>
        </p:txBody>
      </p:sp>
      <p:sp>
        <p:nvSpPr>
          <p:cNvPr id="2058" name="文本框 12"/>
          <p:cNvSpPr/>
          <p:nvPr/>
        </p:nvSpPr>
        <p:spPr>
          <a:xfrm>
            <a:off x="659448" y="2045970"/>
            <a:ext cx="8775065" cy="922020"/>
          </a:xfrm>
          <a:prstGeom prst="rect">
            <a:avLst/>
          </a:prstGeom>
          <a:noFill/>
          <a:ln w="9525">
            <a:noFill/>
          </a:ln>
        </p:spPr>
        <p:txBody>
          <a:bodyPr wrap="square">
            <a:spAutoFit/>
          </a:bodyPr>
          <a:lstStyle/>
          <a:p>
            <a:pPr eaLnBrk="1" hangingPunct="1"/>
            <a:r>
              <a:rPr lang="en-IN" altLang="zh-CN" sz="5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a:t>
            </a:r>
            <a:r>
              <a:rPr lang="en-IN" altLang="zh-CN" sz="54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Light" panose="020B0502040204020203" pitchFamily="34" charset="-122"/>
                <a:ea typeface="Microsoft YaHei Light" panose="020B0502040204020203" pitchFamily="34" charset="-122"/>
                <a:sym typeface="Microsoft YaHei Light" panose="020B0502040204020203" pitchFamily="34" charset="-122"/>
              </a:rPr>
              <a:t>YOUTUBE CLONE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4"/>
          <p:cNvGrpSpPr/>
          <p:nvPr/>
        </p:nvGrpSpPr>
        <p:grpSpPr>
          <a:xfrm>
            <a:off x="0" y="0"/>
            <a:ext cx="12247563" cy="711200"/>
            <a:chOff x="0" y="0"/>
            <a:chExt cx="12247809" cy="711200"/>
          </a:xfrm>
        </p:grpSpPr>
        <p:sp>
          <p:nvSpPr>
            <p:cNvPr id="1537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5363" name="组合 11"/>
          <p:cNvGrpSpPr/>
          <p:nvPr/>
        </p:nvGrpSpPr>
        <p:grpSpPr>
          <a:xfrm>
            <a:off x="0" y="6146800"/>
            <a:ext cx="12239625" cy="711200"/>
            <a:chOff x="0" y="0"/>
            <a:chExt cx="12239224" cy="711200"/>
          </a:xfrm>
        </p:grpSpPr>
        <p:sp>
          <p:nvSpPr>
            <p:cNvPr id="1537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5364" name="矩形 7"/>
          <p:cNvSpPr/>
          <p:nvPr/>
        </p:nvSpPr>
        <p:spPr>
          <a:xfrm>
            <a:off x="0" y="0"/>
            <a:ext cx="6169025" cy="6858000"/>
          </a:xfrm>
          <a:prstGeom prst="rect">
            <a:avLst/>
          </a:prstGeom>
          <a:solidFill>
            <a:schemeClr val="bg1"/>
          </a:solidFill>
          <a:ln w="9525">
            <a:noFill/>
          </a:ln>
        </p:spPr>
        <p:txBody>
          <a:bodyPr anchor="ctr"/>
          <a:lstStyle/>
          <a:p>
            <a:pPr marL="0" lvl="0" indent="0" eaLnBrk="1" hangingPunct="1">
              <a:lnSpc>
                <a:spcPct val="100000"/>
              </a:lnSpc>
              <a:buNone/>
            </a:pPr>
            <a:r>
              <a:rPr lang="en-US" altLang="zh-CN" sz="7200" dirty="0">
                <a:solidFill>
                  <a:srgbClr val="7F7F7F"/>
                </a:solidFill>
                <a:highlight>
                  <a:srgbClr val="FFFF00"/>
                </a:highlight>
                <a:latin typeface="Microsoft YaHei Light" panose="020B0502040204020203" pitchFamily="34" charset="-122"/>
                <a:ea typeface="Microsoft YaHei Light" panose="020B0502040204020203" pitchFamily="34" charset="-122"/>
                <a:sym typeface="Microsoft YaHei Light" panose="020B0502040204020203" pitchFamily="34" charset="-122"/>
              </a:rPr>
              <a:t>STATUS BAR</a:t>
            </a:r>
            <a:endParaRPr lang="zh-CN" altLang="en-US" sz="6000" dirty="0">
              <a:highlight>
                <a:srgbClr val="FFFF00"/>
              </a:highlight>
              <a:latin typeface="Arial" panose="020B0604020202020204" pitchFamily="34" charset="0"/>
            </a:endParaRPr>
          </a:p>
        </p:txBody>
      </p:sp>
      <p:sp>
        <p:nvSpPr>
          <p:cNvPr id="1536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6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 name="TextBox 1">
            <a:extLst>
              <a:ext uri="{FF2B5EF4-FFF2-40B4-BE49-F238E27FC236}">
                <a16:creationId xmlns:a16="http://schemas.microsoft.com/office/drawing/2014/main" id="{17712EE1-13F5-0EE7-99E9-4D3627A98D54}"/>
              </a:ext>
            </a:extLst>
          </p:cNvPr>
          <p:cNvSpPr txBox="1"/>
          <p:nvPr/>
        </p:nvSpPr>
        <p:spPr>
          <a:xfrm>
            <a:off x="6798733" y="1337733"/>
            <a:ext cx="4986867" cy="1200329"/>
          </a:xfrm>
          <a:prstGeom prst="rect">
            <a:avLst/>
          </a:prstGeom>
          <a:noFill/>
        </p:spPr>
        <p:txBody>
          <a:bodyPr wrap="square" rtlCol="0">
            <a:spAutoFit/>
          </a:bodyPr>
          <a:lstStyle/>
          <a:p>
            <a:r>
              <a:rPr lang="en-US" dirty="0"/>
              <a:t>User can search any of the content related to </a:t>
            </a:r>
            <a:r>
              <a:rPr lang="en-US" dirty="0" err="1"/>
              <a:t>youtube</a:t>
            </a:r>
            <a:r>
              <a:rPr lang="en-US" dirty="0"/>
              <a:t> by using search bar which is a component of status bar, also the upload of video can done from here using upload button.</a:t>
            </a:r>
            <a:endParaRPr lang="en-IN" dirty="0"/>
          </a:p>
        </p:txBody>
      </p:sp>
      <p:sp>
        <p:nvSpPr>
          <p:cNvPr id="4" name="TextBox 3">
            <a:extLst>
              <a:ext uri="{FF2B5EF4-FFF2-40B4-BE49-F238E27FC236}">
                <a16:creationId xmlns:a16="http://schemas.microsoft.com/office/drawing/2014/main" id="{A7E72E39-728B-4799-6A95-6318662610D9}"/>
              </a:ext>
            </a:extLst>
          </p:cNvPr>
          <p:cNvSpPr txBox="1"/>
          <p:nvPr/>
        </p:nvSpPr>
        <p:spPr>
          <a:xfrm>
            <a:off x="6731420" y="3818467"/>
            <a:ext cx="4953778" cy="646331"/>
          </a:xfrm>
          <a:prstGeom prst="rect">
            <a:avLst/>
          </a:prstGeom>
          <a:noFill/>
        </p:spPr>
        <p:txBody>
          <a:bodyPr wrap="square" rtlCol="0">
            <a:spAutoFit/>
          </a:bodyPr>
          <a:lstStyle/>
          <a:p>
            <a:r>
              <a:rPr lang="en-US" dirty="0"/>
              <a:t>The personal account can view from here. Setting for personalization can done from here.</a:t>
            </a:r>
            <a:endParaRPr lang="en-IN" dirty="0"/>
          </a:p>
        </p:txBody>
      </p:sp>
    </p:spTree>
    <p:extLst>
      <p:ext uri="{BB962C8B-B14F-4D97-AF65-F5344CB8AC3E}">
        <p14:creationId xmlns:p14="http://schemas.microsoft.com/office/powerpoint/2010/main" val="181578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2247563"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484" name="文本框 1"/>
          <p:cNvSpPr/>
          <p:nvPr/>
        </p:nvSpPr>
        <p:spPr>
          <a:xfrm>
            <a:off x="2241550" y="2692400"/>
            <a:ext cx="6115136" cy="707886"/>
          </a:xfrm>
          <a:prstGeom prst="rect">
            <a:avLst/>
          </a:prstGeom>
          <a:noFill/>
          <a:ln w="9525">
            <a:noFill/>
          </a:ln>
        </p:spPr>
        <p:txBody>
          <a:bodyPr wrap="none">
            <a:spAutoFit/>
          </a:bodyPr>
          <a:lstStyle/>
          <a:p>
            <a:pPr eaLnBrk="1" hangingPunct="1"/>
            <a:r>
              <a:rPr lang="en-US" altLang="zh-CN" sz="40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THANKS FOR YOUR TIME</a:t>
            </a:r>
            <a:endParaRPr lang="zh-CN" altLang="en-US" sz="40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0485" name="文本框 14"/>
          <p:cNvSpPr/>
          <p:nvPr/>
        </p:nvSpPr>
        <p:spPr>
          <a:xfrm>
            <a:off x="4921250" y="3784600"/>
            <a:ext cx="1554163" cy="460375"/>
          </a:xfrm>
          <a:prstGeom prst="rect">
            <a:avLst/>
          </a:prstGeom>
          <a:noFill/>
          <a:ln w="9525">
            <a:noFill/>
          </a:ln>
        </p:spPr>
        <p:txBody>
          <a:bodyPr wrap="none">
            <a:spAutoFit/>
          </a:bodyPr>
          <a:lstStyle/>
          <a:p>
            <a:pPr eaLnBrk="1" hangingPunct="1"/>
            <a:r>
              <a:rPr lang="en-US" altLang="zh-CN"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2014.12.14</a:t>
            </a:r>
            <a:endPar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6"/>
          <p:cNvGrpSpPr/>
          <p:nvPr/>
        </p:nvGrpSpPr>
        <p:grpSpPr>
          <a:xfrm>
            <a:off x="0" y="0"/>
            <a:ext cx="12247563" cy="711200"/>
            <a:chOff x="0" y="0"/>
            <a:chExt cx="12247809" cy="711200"/>
          </a:xfrm>
        </p:grpSpPr>
        <p:sp>
          <p:nvSpPr>
            <p:cNvPr id="3084" name="矩形 7"/>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5" name="矩形 8"/>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6" name="矩形 9"/>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7" name="矩形 10"/>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8" name="矩形 11"/>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9" name="矩形 12"/>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3075" name="组合 13"/>
          <p:cNvGrpSpPr/>
          <p:nvPr/>
        </p:nvGrpSpPr>
        <p:grpSpPr>
          <a:xfrm>
            <a:off x="0" y="6154738"/>
            <a:ext cx="12239625" cy="711200"/>
            <a:chOff x="0" y="0"/>
            <a:chExt cx="12239224" cy="711200"/>
          </a:xfrm>
        </p:grpSpPr>
        <p:sp>
          <p:nvSpPr>
            <p:cNvPr id="3078" name="矩形 14"/>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79" name="矩形 15"/>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0" name="矩形 16"/>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1" name="矩形 17"/>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2" name="矩形 18"/>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3" name="矩形 19"/>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3077" name="矩形 4"/>
          <p:cNvSpPr/>
          <p:nvPr/>
        </p:nvSpPr>
        <p:spPr>
          <a:xfrm>
            <a:off x="0" y="0"/>
            <a:ext cx="12197080" cy="932180"/>
          </a:xfrm>
          <a:prstGeom prst="rect">
            <a:avLst/>
          </a:prstGeom>
          <a:solidFill>
            <a:schemeClr val="bg1"/>
          </a:solidFill>
          <a:ln w="9525">
            <a:noFill/>
          </a:ln>
        </p:spPr>
        <p:txBody>
          <a:bodyPr anchor="ctr"/>
          <a:lstStyle/>
          <a:p>
            <a:pPr eaLnBrk="1" hangingPunct="1"/>
            <a:r>
              <a:rPr lang="zh-CN" altLang="en-US" sz="2800" dirty="0">
                <a:latin typeface="Microsoft YaHei Light" panose="020B0502040204020203" pitchFamily="34" charset="-122"/>
                <a:ea typeface="Microsoft YaHei Light" panose="020B0502040204020203" pitchFamily="34" charset="-122"/>
                <a:sym typeface="Microsoft YaHei Light" panose="020B0502040204020203" pitchFamily="34" charset="-122"/>
              </a:rPr>
              <a:t> </a:t>
            </a:r>
            <a:r>
              <a:rPr lang="en-IN" altLang="zh-CN" sz="2800" dirty="0">
                <a:latin typeface="Microsoft YaHei Light" panose="020B0502040204020203" pitchFamily="34" charset="-122"/>
                <a:ea typeface="Microsoft YaHei Light" panose="020B0502040204020203" pitchFamily="34" charset="-122"/>
                <a:sym typeface="Microsoft YaHei Light" panose="020B0502040204020203" pitchFamily="34" charset="-122"/>
              </a:rPr>
              <a:t>INTRODUCTION</a:t>
            </a:r>
          </a:p>
        </p:txBody>
      </p:sp>
      <p:sp>
        <p:nvSpPr>
          <p:cNvPr id="2" name="Text Box 1"/>
          <p:cNvSpPr txBox="1"/>
          <p:nvPr/>
        </p:nvSpPr>
        <p:spPr>
          <a:xfrm>
            <a:off x="1473835" y="1501140"/>
            <a:ext cx="9243695" cy="2861310"/>
          </a:xfrm>
          <a:prstGeom prst="rect">
            <a:avLst/>
          </a:prstGeom>
          <a:noFill/>
        </p:spPr>
        <p:txBody>
          <a:bodyPr wrap="square" rtlCol="0" anchor="t">
            <a:spAutoFit/>
          </a:bodyPr>
          <a:lstStyle/>
          <a:p>
            <a:r>
              <a:rPr lang="en-US" dirty="0"/>
              <a:t>&gt; YouTube Clone is an efficacious video-sharing solution that aids you in launching your video streaming software that has the power to rival YouTube itself. The app allows admin to add an unlimited collection of videos to keep the users hooked to the app.</a:t>
            </a:r>
          </a:p>
          <a:p>
            <a:endParaRPr lang="en-US" dirty="0"/>
          </a:p>
          <a:p>
            <a:r>
              <a:rPr lang="en-US" dirty="0"/>
              <a:t>&gt; Our clone has a lot of features. like, It's look like </a:t>
            </a:r>
            <a:r>
              <a:rPr lang="en-US" dirty="0" err="1"/>
              <a:t>youtube</a:t>
            </a:r>
            <a:r>
              <a:rPr lang="en-US" dirty="0"/>
              <a:t>. All the video data is coming from </a:t>
            </a:r>
            <a:r>
              <a:rPr lang="en-US" dirty="0" err="1"/>
              <a:t>youtube</a:t>
            </a:r>
            <a:r>
              <a:rPr lang="en-US" dirty="0"/>
              <a:t> directly. We have working search bar also which redirects user to official </a:t>
            </a:r>
            <a:r>
              <a:rPr lang="en-US" dirty="0" err="1"/>
              <a:t>youtube</a:t>
            </a:r>
            <a:r>
              <a:rPr lang="en-US" dirty="0"/>
              <a:t> search page. And whenever user click on video card, he/she will be redirect to </a:t>
            </a:r>
            <a:r>
              <a:rPr lang="en-US" dirty="0" err="1"/>
              <a:t>youtube's</a:t>
            </a:r>
            <a:r>
              <a:rPr lang="en-US" dirty="0"/>
              <a:t> official video page.</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498475" y="2263775"/>
            <a:ext cx="5597525" cy="4524315"/>
          </a:xfrm>
          <a:prstGeom prst="rect">
            <a:avLst/>
          </a:prstGeom>
          <a:noFill/>
          <a:ln w="9525">
            <a:noFill/>
          </a:ln>
        </p:spPr>
        <p:txBody>
          <a:bodyPr wrap="square">
            <a:spAutoFit/>
          </a:bodyPr>
          <a:lstStyle/>
          <a:p>
            <a:pPr eaLnBrk="1" hangingPunct="1"/>
            <a:r>
              <a:rPr lang="en-IN" altLang="zh-CN" sz="7200" dirty="0">
                <a:latin typeface="Microsoft YaHei Light" panose="020B0502040204020203" pitchFamily="34" charset="-122"/>
                <a:ea typeface="Microsoft YaHei Light" panose="020B0502040204020203" pitchFamily="34" charset="-122"/>
                <a:sym typeface="Microsoft YaHei Light" panose="020B0502040204020203" pitchFamily="34" charset="-122"/>
              </a:rPr>
              <a:t>HOW</a:t>
            </a:r>
            <a:r>
              <a:rPr lang="en-IN" altLang="zh-CN" sz="6600" dirty="0">
                <a:latin typeface="Microsoft YaHei Light" panose="020B0502040204020203" pitchFamily="34" charset="-122"/>
                <a:ea typeface="Microsoft YaHei Light" panose="020B0502040204020203" pitchFamily="34" charset="-122"/>
                <a:sym typeface="Microsoft YaHei Light" panose="020B0502040204020203" pitchFamily="34" charset="-122"/>
              </a:rPr>
              <a:t> </a:t>
            </a:r>
            <a:r>
              <a:rPr lang="en-IN" altLang="zh-CN" sz="6000" dirty="0">
                <a:latin typeface="Microsoft YaHei Light" panose="020B0502040204020203" pitchFamily="34" charset="-122"/>
                <a:ea typeface="Microsoft YaHei Light" panose="020B0502040204020203" pitchFamily="34" charset="-122"/>
                <a:sym typeface="Microsoft YaHei Light" panose="020B0502040204020203" pitchFamily="34" charset="-122"/>
              </a:rPr>
              <a:t>YOUTUBE</a:t>
            </a:r>
            <a:r>
              <a:rPr lang="en-IN" altLang="zh-CN" sz="7200" dirty="0">
                <a:latin typeface="Microsoft YaHei Light" panose="020B0502040204020203" pitchFamily="34" charset="-122"/>
                <a:ea typeface="Microsoft YaHei Light" panose="020B0502040204020203" pitchFamily="34" charset="-122"/>
                <a:sym typeface="Microsoft YaHei Light" panose="020B0502040204020203" pitchFamily="34" charset="-122"/>
              </a:rPr>
              <a:t> CLONE WORKS</a:t>
            </a:r>
            <a:endParaRPr lang="zh-CN" altLang="en-US" sz="7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7232650" y="1981200"/>
            <a:ext cx="4178300" cy="3374450"/>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50000"/>
              </a:lnSpc>
              <a:buNone/>
            </a:pPr>
            <a:r>
              <a:rPr lang="en-IN" altLang="zh-CN" sz="1600" dirty="0">
                <a:latin typeface="Microsoft YaHei Light" panose="020B0502040204020203" pitchFamily="34" charset="-122"/>
                <a:ea typeface="Microsoft YaHei Light" panose="020B0502040204020203" pitchFamily="34" charset="-122"/>
                <a:sym typeface="Microsoft YaHei Light" panose="020B0502040204020203" pitchFamily="34" charset="-122"/>
              </a:rPr>
              <a:t>YouTube is the biggest website for video sharing at the moment .To view or download the videos you can directly see or download it from YouTube but if you want to upload your personal videos then you must have to register on the website then you can share your own video. Other users can share it, can like it as well they are also allow to comment on your video.</a:t>
            </a:r>
            <a:endParaRPr lang="zh-CN" altLang="en-US" sz="1600"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419E-016B-C7E0-1AE1-435D64939082}"/>
              </a:ext>
            </a:extLst>
          </p:cNvPr>
          <p:cNvSpPr>
            <a:spLocks noGrp="1"/>
          </p:cNvSpPr>
          <p:nvPr>
            <p:ph type="title"/>
          </p:nvPr>
        </p:nvSpPr>
        <p:spPr/>
        <p:txBody>
          <a:bodyPr/>
          <a:lstStyle/>
          <a:p>
            <a:r>
              <a:rPr lang="en-IN" dirty="0">
                <a:highlight>
                  <a:srgbClr val="C0C0C0"/>
                </a:highlight>
              </a:rPr>
              <a:t>FEATURES OF YOUTUBE CLONE</a:t>
            </a:r>
          </a:p>
        </p:txBody>
      </p:sp>
      <p:sp>
        <p:nvSpPr>
          <p:cNvPr id="3" name="Content Placeholder 2">
            <a:extLst>
              <a:ext uri="{FF2B5EF4-FFF2-40B4-BE49-F238E27FC236}">
                <a16:creationId xmlns:a16="http://schemas.microsoft.com/office/drawing/2014/main" id="{46FB7056-C0DA-6C0C-506E-0520F596A37E}"/>
              </a:ext>
            </a:extLst>
          </p:cNvPr>
          <p:cNvSpPr>
            <a:spLocks noGrp="1"/>
          </p:cNvSpPr>
          <p:nvPr>
            <p:ph idx="1"/>
          </p:nvPr>
        </p:nvSpPr>
        <p:spPr>
          <a:xfrm>
            <a:off x="838200" y="1825625"/>
            <a:ext cx="10515600" cy="2958042"/>
          </a:xfrm>
        </p:spPr>
        <p:txBody>
          <a:bodyPr/>
          <a:lstStyle/>
          <a:p>
            <a:r>
              <a:rPr lang="en-IN" dirty="0"/>
              <a:t>Various Features of YouTube Clone are listed below,</a:t>
            </a:r>
          </a:p>
          <a:p>
            <a:r>
              <a:rPr lang="en-IN" dirty="0"/>
              <a:t> One of the Special Features of YouTube Clone is that it can create videos to high definition video Admin has the complete rights where he can Add, Edit or Delete videos uploaded by users as well as he can even delete users also. </a:t>
            </a:r>
          </a:p>
          <a:p>
            <a:r>
              <a:rPr lang="en-IN" dirty="0"/>
              <a:t>We can search any videos according to wish.</a:t>
            </a:r>
          </a:p>
          <a:p>
            <a:endParaRPr lang="en-IN" dirty="0"/>
          </a:p>
        </p:txBody>
      </p:sp>
      <p:sp>
        <p:nvSpPr>
          <p:cNvPr id="4" name="Date Placeholder 3">
            <a:extLst>
              <a:ext uri="{FF2B5EF4-FFF2-40B4-BE49-F238E27FC236}">
                <a16:creationId xmlns:a16="http://schemas.microsoft.com/office/drawing/2014/main" id="{24BD6108-BDCA-386A-6D0A-095E4A9A7A7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2022/5/24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289332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4"/>
          <p:cNvGrpSpPr/>
          <p:nvPr/>
        </p:nvGrpSpPr>
        <p:grpSpPr>
          <a:xfrm>
            <a:off x="0" y="0"/>
            <a:ext cx="12247563" cy="711200"/>
            <a:chOff x="0" y="0"/>
            <a:chExt cx="12247809" cy="711200"/>
          </a:xfrm>
        </p:grpSpPr>
        <p:sp>
          <p:nvSpPr>
            <p:cNvPr id="11278"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9"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0"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1"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2"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3"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1267" name="组合 11"/>
          <p:cNvGrpSpPr/>
          <p:nvPr/>
        </p:nvGrpSpPr>
        <p:grpSpPr>
          <a:xfrm>
            <a:off x="0" y="6146800"/>
            <a:ext cx="12239625" cy="711200"/>
            <a:chOff x="0" y="0"/>
            <a:chExt cx="12239224" cy="711200"/>
          </a:xfrm>
        </p:grpSpPr>
        <p:sp>
          <p:nvSpPr>
            <p:cNvPr id="11272"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3"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4"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5"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6"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7"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1268" name="Text Box 17"/>
          <p:cNvSpPr/>
          <p:nvPr/>
        </p:nvSpPr>
        <p:spPr>
          <a:xfrm>
            <a:off x="679450" y="1116013"/>
            <a:ext cx="7384687" cy="2251899"/>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4400" b="1" dirty="0">
                <a:latin typeface="Microsoft YaHei" panose="020B0503020204020204" pitchFamily="34" charset="-122"/>
                <a:ea typeface="Microsoft YaHei" panose="020B0503020204020204" pitchFamily="34" charset="-122"/>
                <a:sym typeface="Microsoft YaHei" panose="020B0503020204020204" pitchFamily="34" charset="-122"/>
              </a:rPr>
              <a:t>BENEFITS OF YOUTUBE CLONE</a:t>
            </a:r>
          </a:p>
          <a:p>
            <a:pPr marL="0" lvl="0" indent="0" eaLnBrk="1" hangingPunct="1">
              <a:lnSpc>
                <a:spcPct val="100000"/>
              </a:lnSpc>
              <a:buNone/>
            </a:pPr>
            <a:endParaRPr lang="zh-CN" altLang="en-US" sz="4400" b="1"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269" name="Text Box 18"/>
          <p:cNvSpPr/>
          <p:nvPr/>
        </p:nvSpPr>
        <p:spPr>
          <a:xfrm>
            <a:off x="679450" y="2370138"/>
            <a:ext cx="7048500" cy="1897122"/>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just" eaLnBrk="1" hangingPunct="1">
              <a:lnSpc>
                <a:spcPct val="150000"/>
              </a:lnSpc>
              <a:buNone/>
            </a:pPr>
            <a:r>
              <a:rPr lang="en-IN" altLang="zh-CN" sz="1600" dirty="0">
                <a:latin typeface="Microsoft YaHei Light" panose="020B0502040204020203" pitchFamily="34" charset="-122"/>
                <a:ea typeface="Microsoft YaHei Light" panose="020B0502040204020203" pitchFamily="34" charset="-122"/>
                <a:sym typeface="Microsoft YaHei Light" panose="020B0502040204020203" pitchFamily="34" charset="-122"/>
              </a:rPr>
              <a:t>YouTube is a most popular website for video sharing. YouTube Clone Script gives you all rights on the script so you can make all changes on the website as per your requirements. Users are allow to upload their videos in any many video formats as listed earlier so it is also an advantage of making website clone of these types of Social Media Websites.</a:t>
            </a:r>
            <a:endParaRPr lang="zh-CN" altLang="en-US" sz="1600"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pic>
        <p:nvPicPr>
          <p:cNvPr id="11271" name="Picture 19"/>
          <p:cNvPicPr>
            <a:picLocks noChangeAspect="1"/>
          </p:cNvPicPr>
          <p:nvPr/>
        </p:nvPicPr>
        <p:blipFill>
          <a:blip r:embed="rId2"/>
          <a:stretch>
            <a:fillRect/>
          </a:stretch>
        </p:blipFill>
        <p:spPr>
          <a:xfrm>
            <a:off x="8134350" y="1420813"/>
            <a:ext cx="2805113" cy="7799387"/>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a:xfrm>
            <a:off x="0" y="0"/>
            <a:ext cx="12247563" cy="711200"/>
            <a:chOff x="0" y="0"/>
            <a:chExt cx="12247809" cy="711200"/>
          </a:xfrm>
        </p:grpSpPr>
        <p:sp>
          <p:nvSpPr>
            <p:cNvPr id="12308"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9"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10"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11"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12"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13"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2291" name="组合 11"/>
          <p:cNvGrpSpPr/>
          <p:nvPr/>
        </p:nvGrpSpPr>
        <p:grpSpPr>
          <a:xfrm>
            <a:off x="0" y="6146800"/>
            <a:ext cx="12239625" cy="711200"/>
            <a:chOff x="0" y="0"/>
            <a:chExt cx="12239224" cy="711200"/>
          </a:xfrm>
        </p:grpSpPr>
        <p:sp>
          <p:nvSpPr>
            <p:cNvPr id="12302"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3"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4"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5"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6"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2307"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2298" name="AutoShape 8"/>
          <p:cNvSpPr/>
          <p:nvPr/>
        </p:nvSpPr>
        <p:spPr>
          <a:xfrm>
            <a:off x="2239963" y="1535113"/>
            <a:ext cx="7913692" cy="1651000"/>
          </a:xfrm>
          <a:prstGeom prst="roundRect">
            <a:avLst>
              <a:gd name="adj" fmla="val 16667"/>
            </a:avLst>
          </a:prstGeom>
          <a:solidFill>
            <a:srgbClr val="BFE6BC">
              <a:alpha val="69019"/>
            </a:srgbClr>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2299" name="Text Box 9"/>
          <p:cNvSpPr/>
          <p:nvPr/>
        </p:nvSpPr>
        <p:spPr>
          <a:xfrm>
            <a:off x="2688908" y="1581150"/>
            <a:ext cx="7411836" cy="1200329"/>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3600" dirty="0">
                <a:latin typeface="Calibri Light" panose="020F0302020204030204" pitchFamily="34" charset="0"/>
                <a:sym typeface="Calibri Light" panose="020F0302020204030204" pitchFamily="34" charset="0"/>
              </a:rPr>
              <a:t>S</a:t>
            </a:r>
            <a:r>
              <a:rPr lang="zh-CN" altLang="en-US" sz="3600" dirty="0">
                <a:latin typeface="Calibri Light" panose="020F0302020204030204" pitchFamily="34" charset="0"/>
                <a:sym typeface="Calibri Light" panose="020F0302020204030204" pitchFamily="34" charset="0"/>
              </a:rPr>
              <a:t>0</a:t>
            </a:r>
            <a:r>
              <a:rPr lang="en-US" altLang="zh-CN" sz="3600" dirty="0">
                <a:latin typeface="Calibri Light" panose="020F0302020204030204" pitchFamily="34" charset="0"/>
                <a:sym typeface="Calibri Light" panose="020F0302020204030204" pitchFamily="34" charset="0"/>
              </a:rPr>
              <a:t>FTWARE &amp; HARDWARE REQUIREMENT</a:t>
            </a:r>
            <a:endParaRPr lang="zh-CN" altLang="en-US" sz="1800" dirty="0">
              <a:latin typeface="Arial" panose="020B0604020202020204" pitchFamily="34" charset="0"/>
            </a:endParaRPr>
          </a:p>
        </p:txBody>
      </p:sp>
      <p:sp>
        <p:nvSpPr>
          <p:cNvPr id="12301" name="Text Box 11"/>
          <p:cNvSpPr/>
          <p:nvPr/>
        </p:nvSpPr>
        <p:spPr>
          <a:xfrm>
            <a:off x="2239963" y="3708400"/>
            <a:ext cx="7494587" cy="2028248"/>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a:buFont typeface="Wingdings" panose="05000000000000000000" pitchFamily="2" charset="2"/>
              <a:buChar char="§"/>
            </a:pPr>
            <a:r>
              <a:rPr lang="en-US" dirty="0"/>
              <a:t>React</a:t>
            </a:r>
          </a:p>
          <a:p>
            <a:pPr>
              <a:buFont typeface="Wingdings" panose="05000000000000000000" pitchFamily="2" charset="2"/>
              <a:buChar char="§"/>
            </a:pPr>
            <a:r>
              <a:rPr lang="en-US" dirty="0"/>
              <a:t>VS Code</a:t>
            </a:r>
          </a:p>
          <a:p>
            <a:pPr>
              <a:buFont typeface="Wingdings" panose="05000000000000000000" pitchFamily="2" charset="2"/>
              <a:buChar char="§"/>
            </a:pPr>
            <a:r>
              <a:rPr lang="en-US" dirty="0"/>
              <a:t>OS is Windows 7 or above</a:t>
            </a:r>
          </a:p>
          <a:p>
            <a:pPr>
              <a:buFont typeface="Wingdings" panose="05000000000000000000" pitchFamily="2" charset="2"/>
              <a:buChar char="§"/>
            </a:pPr>
            <a:r>
              <a:rPr lang="en-US" dirty="0"/>
              <a:t>Windows computer with 4gb ram or above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0" name="Oval 2"/>
          <p:cNvSpPr/>
          <p:nvPr/>
        </p:nvSpPr>
        <p:spPr>
          <a:xfrm>
            <a:off x="4860925" y="2368550"/>
            <a:ext cx="661988" cy="663575"/>
          </a:xfrm>
          <a:prstGeom prst="ellipse">
            <a:avLst/>
          </a:prstGeom>
          <a:solidFill>
            <a:srgbClr val="BFE6BC"/>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zh-CN" altLang="en-US" sz="3200" b="1" dirty="0">
                <a:solidFill>
                  <a:schemeClr val="bg1"/>
                </a:solidFill>
              </a:rPr>
              <a:t>1</a:t>
            </a:r>
            <a:endParaRPr lang="zh-CN" altLang="en-US" sz="1800" dirty="0">
              <a:latin typeface="Arial" panose="020B0604020202020204" pitchFamily="34" charset="0"/>
            </a:endParaRPr>
          </a:p>
        </p:txBody>
      </p:sp>
      <p:sp>
        <p:nvSpPr>
          <p:cNvPr id="4102" name="Rectangle 4"/>
          <p:cNvSpPr/>
          <p:nvPr/>
        </p:nvSpPr>
        <p:spPr>
          <a:xfrm>
            <a:off x="10694988" y="2381250"/>
            <a:ext cx="674687" cy="628650"/>
          </a:xfrm>
          <a:prstGeom prst="rect">
            <a:avLst/>
          </a:prstGeom>
          <a:solidFill>
            <a:srgbClr val="BFE6BC"/>
          </a:solidFill>
          <a:ln w="9525">
            <a:noFill/>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4" name="Text Box 15"/>
          <p:cNvSpPr/>
          <p:nvPr/>
        </p:nvSpPr>
        <p:spPr>
          <a:xfrm>
            <a:off x="5731933" y="2492375"/>
            <a:ext cx="4828533" cy="461665"/>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dirty="0">
                <a:solidFill>
                  <a:schemeClr val="bg1"/>
                </a:solidFill>
                <a:highlight>
                  <a:srgbClr val="000080"/>
                </a:highlight>
                <a:latin typeface="Microsoft YaHei Light" panose="020B0502040204020203" pitchFamily="34" charset="-122"/>
                <a:ea typeface="Microsoft YaHei Light" panose="020B0502040204020203" pitchFamily="34" charset="-122"/>
                <a:sym typeface="Microsoft YaHei Light" panose="020B0502040204020203" pitchFamily="34" charset="-122"/>
              </a:rPr>
              <a:t>HOME CONTENT </a:t>
            </a:r>
            <a:endParaRPr lang="zh-CN" altLang="en-US" sz="1800" dirty="0">
              <a:highlight>
                <a:srgbClr val="000080"/>
              </a:highlight>
              <a:latin typeface="Arial" panose="020B0604020202020204" pitchFamily="34" charset="0"/>
            </a:endParaRPr>
          </a:p>
        </p:txBody>
      </p:sp>
      <p:sp>
        <p:nvSpPr>
          <p:cNvPr id="4105" name="Oval 2"/>
          <p:cNvSpPr/>
          <p:nvPr/>
        </p:nvSpPr>
        <p:spPr>
          <a:xfrm>
            <a:off x="4857750" y="3222625"/>
            <a:ext cx="660400" cy="663575"/>
          </a:xfrm>
          <a:prstGeom prst="ellipse">
            <a:avLst/>
          </a:prstGeom>
          <a:solidFill>
            <a:srgbClr val="D7CAD9"/>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zh-CN" altLang="en-US" sz="3200" b="1" dirty="0">
                <a:solidFill>
                  <a:schemeClr val="bg1"/>
                </a:solidFill>
              </a:rPr>
              <a:t>2</a:t>
            </a:r>
            <a:endParaRPr lang="zh-CN" altLang="en-US" sz="1800" dirty="0">
              <a:latin typeface="Arial" panose="020B0604020202020204" pitchFamily="34" charset="0"/>
            </a:endParaRPr>
          </a:p>
        </p:txBody>
      </p:sp>
      <p:sp>
        <p:nvSpPr>
          <p:cNvPr id="4106" name="Rectangle 3"/>
          <p:cNvSpPr/>
          <p:nvPr/>
        </p:nvSpPr>
        <p:spPr>
          <a:xfrm>
            <a:off x="5499100" y="3238500"/>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D7CAD9">
              <a:alpha val="100000"/>
            </a:srgbClr>
          </a:solidFill>
          <a:ln w="9525">
            <a:noFill/>
          </a:ln>
        </p:spPr>
        <p:txBody>
          <a:bodyPr/>
          <a:lstStyle/>
          <a:p>
            <a:endParaRPr lang="zh-CN" altLang="en-US"/>
          </a:p>
        </p:txBody>
      </p:sp>
      <p:sp>
        <p:nvSpPr>
          <p:cNvPr id="4107" name="Rectangle 4"/>
          <p:cNvSpPr/>
          <p:nvPr/>
        </p:nvSpPr>
        <p:spPr>
          <a:xfrm>
            <a:off x="10690225" y="3238500"/>
            <a:ext cx="676275" cy="628650"/>
          </a:xfrm>
          <a:prstGeom prst="rect">
            <a:avLst/>
          </a:prstGeom>
          <a:solidFill>
            <a:srgbClr val="D7CAD9"/>
          </a:solidFill>
          <a:ln w="9525">
            <a:noFill/>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5969000" y="3346450"/>
            <a:ext cx="1481496" cy="46166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SIDE BAR</a:t>
            </a:r>
            <a:endParaRPr lang="zh-CN" altLang="en-US" sz="1800" dirty="0">
              <a:latin typeface="Arial" panose="020B0604020202020204" pitchFamily="34" charset="0"/>
            </a:endParaRPr>
          </a:p>
        </p:txBody>
      </p:sp>
      <p:sp>
        <p:nvSpPr>
          <p:cNvPr id="4110" name="Oval 2"/>
          <p:cNvSpPr/>
          <p:nvPr/>
        </p:nvSpPr>
        <p:spPr>
          <a:xfrm>
            <a:off x="4854575" y="4083050"/>
            <a:ext cx="661988" cy="663575"/>
          </a:xfrm>
          <a:prstGeom prst="ellipse">
            <a:avLst/>
          </a:prstGeom>
          <a:solidFill>
            <a:srgbClr val="F5F5C1"/>
          </a:solidFill>
          <a:ln w="158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buNone/>
            </a:pPr>
            <a:r>
              <a:rPr lang="zh-CN" altLang="en-US" sz="3200" b="1" dirty="0">
                <a:solidFill>
                  <a:srgbClr val="7F7F7F"/>
                </a:solidFill>
              </a:rPr>
              <a:t>3</a:t>
            </a:r>
            <a:endParaRPr lang="zh-CN" altLang="en-US" sz="1800" dirty="0">
              <a:latin typeface="Arial" panose="020B0604020202020204" pitchFamily="34" charset="0"/>
            </a:endParaRPr>
          </a:p>
        </p:txBody>
      </p:sp>
      <p:sp>
        <p:nvSpPr>
          <p:cNvPr id="4111" name="Rectangle 3"/>
          <p:cNvSpPr/>
          <p:nvPr/>
        </p:nvSpPr>
        <p:spPr>
          <a:xfrm>
            <a:off x="5497513" y="4098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5F5C1">
              <a:alpha val="100000"/>
            </a:srgbClr>
          </a:solidFill>
          <a:ln w="9525">
            <a:noFill/>
          </a:ln>
        </p:spPr>
        <p:txBody>
          <a:bodyPr/>
          <a:lstStyle/>
          <a:p>
            <a:endParaRPr lang="zh-CN" altLang="en-US"/>
          </a:p>
        </p:txBody>
      </p:sp>
      <p:sp>
        <p:nvSpPr>
          <p:cNvPr id="4112" name="Rectangle 4"/>
          <p:cNvSpPr/>
          <p:nvPr/>
        </p:nvSpPr>
        <p:spPr>
          <a:xfrm>
            <a:off x="10688638" y="4098925"/>
            <a:ext cx="674687" cy="628650"/>
          </a:xfrm>
          <a:prstGeom prst="rect">
            <a:avLst/>
          </a:prstGeom>
          <a:solidFill>
            <a:srgbClr val="F5F5C1"/>
          </a:solidFill>
          <a:ln w="9525">
            <a:noFill/>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4113" name="Text Box 15"/>
          <p:cNvSpPr/>
          <p:nvPr/>
        </p:nvSpPr>
        <p:spPr>
          <a:xfrm>
            <a:off x="5967413" y="4206875"/>
            <a:ext cx="1869038" cy="461665"/>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dirty="0">
                <a:solidFill>
                  <a:srgbClr val="7F7F7F"/>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STATUS BAR</a:t>
            </a:r>
            <a:endParaRPr lang="zh-CN" altLang="en-US" sz="1800" dirty="0">
              <a:latin typeface="Arial" panose="020B0604020202020204" pitchFamily="34" charset="0"/>
            </a:endParaRPr>
          </a:p>
        </p:txBody>
      </p:sp>
      <p:sp>
        <p:nvSpPr>
          <p:cNvPr id="4115" name="文本框 2"/>
          <p:cNvSpPr/>
          <p:nvPr/>
        </p:nvSpPr>
        <p:spPr>
          <a:xfrm>
            <a:off x="4860925" y="1190625"/>
            <a:ext cx="5846922" cy="769441"/>
          </a:xfrm>
          <a:prstGeom prst="rect">
            <a:avLst/>
          </a:prstGeom>
          <a:noFill/>
          <a:ln w="9525">
            <a:noFill/>
          </a:ln>
        </p:spPr>
        <p:txBody>
          <a:bodyPr wrap="none">
            <a:spAutoFit/>
          </a:bodyPr>
          <a:lstStyle/>
          <a:p>
            <a:pPr eaLnBrk="1" hangingPunct="1"/>
            <a:r>
              <a:rPr lang="en-US" altLang="zh-CN" sz="4400" dirty="0">
                <a:solidFill>
                  <a:srgbClr val="A5A5A5"/>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C</a:t>
            </a:r>
            <a:r>
              <a:rPr lang="en-US" altLang="zh-CN" sz="4400" dirty="0">
                <a:solidFill>
                  <a:srgbClr val="BAE3F8"/>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o</a:t>
            </a:r>
            <a:r>
              <a:rPr lang="en-US" altLang="zh-CN" sz="4400" dirty="0">
                <a:solidFill>
                  <a:srgbClr val="D7CAD9"/>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n</a:t>
            </a:r>
            <a:r>
              <a:rPr lang="en-US" altLang="zh-CN" sz="4400" dirty="0">
                <a:solidFill>
                  <a:srgbClr val="F3ABB9"/>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a:t>
            </a:r>
            <a:r>
              <a:rPr lang="en-US" altLang="zh-CN" sz="4400" dirty="0">
                <a:solidFill>
                  <a:srgbClr val="F5F5C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a:t>
            </a:r>
            <a:r>
              <a:rPr lang="en-US" altLang="zh-CN" sz="4400" dirty="0">
                <a:solidFill>
                  <a:srgbClr val="E4F4F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n</a:t>
            </a:r>
            <a:r>
              <a:rPr lang="en-US" altLang="zh-CN" sz="4400"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 of our project</a:t>
            </a:r>
            <a:endParaRPr lang="zh-CN" altLang="en-US" sz="4400"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4"/>
          <p:cNvGrpSpPr/>
          <p:nvPr/>
        </p:nvGrpSpPr>
        <p:grpSpPr>
          <a:xfrm>
            <a:off x="0" y="0"/>
            <a:ext cx="12247563" cy="711200"/>
            <a:chOff x="0" y="0"/>
            <a:chExt cx="12247809" cy="711200"/>
          </a:xfrm>
        </p:grpSpPr>
        <p:sp>
          <p:nvSpPr>
            <p:cNvPr id="1537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5363" name="组合 11"/>
          <p:cNvGrpSpPr/>
          <p:nvPr/>
        </p:nvGrpSpPr>
        <p:grpSpPr>
          <a:xfrm>
            <a:off x="0" y="6146800"/>
            <a:ext cx="12239625" cy="711200"/>
            <a:chOff x="0" y="0"/>
            <a:chExt cx="12239224" cy="711200"/>
          </a:xfrm>
        </p:grpSpPr>
        <p:sp>
          <p:nvSpPr>
            <p:cNvPr id="1537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536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6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6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67" name="文本框 3"/>
          <p:cNvSpPr/>
          <p:nvPr/>
        </p:nvSpPr>
        <p:spPr>
          <a:xfrm>
            <a:off x="498476" y="2263775"/>
            <a:ext cx="5453592" cy="2308324"/>
          </a:xfrm>
          <a:prstGeom prst="rect">
            <a:avLst/>
          </a:prstGeom>
          <a:noFill/>
          <a:ln w="9525">
            <a:noFill/>
          </a:ln>
        </p:spPr>
        <p:txBody>
          <a:bodyPr wrap="square">
            <a:spAutoFit/>
          </a:bodyPr>
          <a:lstStyle/>
          <a:p>
            <a:pPr eaLnBrk="1" hangingPunct="1"/>
            <a:r>
              <a:rPr lang="en-US" altLang="zh-CN" sz="7200" dirty="0">
                <a:solidFill>
                  <a:schemeClr val="bg1"/>
                </a:solidFill>
                <a:highlight>
                  <a:srgbClr val="000080"/>
                </a:highlight>
                <a:latin typeface="Microsoft YaHei Light" panose="020B0502040204020203" pitchFamily="34" charset="-122"/>
                <a:ea typeface="Microsoft YaHei Light" panose="020B0502040204020203" pitchFamily="34" charset="-122"/>
                <a:sym typeface="Microsoft YaHei Light" panose="020B0502040204020203" pitchFamily="34" charset="-122"/>
              </a:rPr>
              <a:t>HOME CONTENT</a:t>
            </a:r>
            <a:endParaRPr lang="zh-CN" altLang="en-US" sz="7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TextBox 1">
            <a:extLst>
              <a:ext uri="{FF2B5EF4-FFF2-40B4-BE49-F238E27FC236}">
                <a16:creationId xmlns:a16="http://schemas.microsoft.com/office/drawing/2014/main" id="{B74C595F-34EA-90C8-5602-2FF94ABC9474}"/>
              </a:ext>
            </a:extLst>
          </p:cNvPr>
          <p:cNvSpPr txBox="1"/>
          <p:nvPr/>
        </p:nvSpPr>
        <p:spPr>
          <a:xfrm>
            <a:off x="7009916" y="1824236"/>
            <a:ext cx="4834467" cy="923330"/>
          </a:xfrm>
          <a:prstGeom prst="rect">
            <a:avLst/>
          </a:prstGeom>
          <a:noFill/>
        </p:spPr>
        <p:txBody>
          <a:bodyPr wrap="square" rtlCol="0">
            <a:spAutoFit/>
          </a:bodyPr>
          <a:lstStyle/>
          <a:p>
            <a:r>
              <a:rPr lang="en-IN" b="0" i="0" dirty="0">
                <a:solidFill>
                  <a:srgbClr val="202124"/>
                </a:solidFill>
                <a:effectLst/>
                <a:latin typeface="Roboto" panose="02000000000000000000" pitchFamily="2" charset="0"/>
              </a:rPr>
              <a:t>If a user search any of the content in search bar then the data searched by the user is displayed in the home content.</a:t>
            </a:r>
            <a:endParaRPr lang="en-IN" dirty="0"/>
          </a:p>
        </p:txBody>
      </p:sp>
      <p:sp>
        <p:nvSpPr>
          <p:cNvPr id="3" name="TextBox 2">
            <a:extLst>
              <a:ext uri="{FF2B5EF4-FFF2-40B4-BE49-F238E27FC236}">
                <a16:creationId xmlns:a16="http://schemas.microsoft.com/office/drawing/2014/main" id="{F52046CD-6B7B-667F-A6D9-15F318CAA356}"/>
              </a:ext>
            </a:extLst>
          </p:cNvPr>
          <p:cNvSpPr txBox="1"/>
          <p:nvPr/>
        </p:nvSpPr>
        <p:spPr>
          <a:xfrm>
            <a:off x="6859317" y="3590926"/>
            <a:ext cx="4825881" cy="1200329"/>
          </a:xfrm>
          <a:prstGeom prst="rect">
            <a:avLst/>
          </a:prstGeom>
          <a:noFill/>
        </p:spPr>
        <p:txBody>
          <a:bodyPr wrap="square" rtlCol="0">
            <a:spAutoFit/>
          </a:bodyPr>
          <a:lstStyle/>
          <a:p>
            <a:r>
              <a:rPr lang="en-IN" b="0" i="0" dirty="0">
                <a:solidFill>
                  <a:srgbClr val="202124"/>
                </a:solidFill>
                <a:effectLst/>
                <a:latin typeface="Roboto" panose="02000000000000000000" pitchFamily="2" charset="0"/>
              </a:rPr>
              <a:t>Later the data displayed in the home content can be selected by the user and the user can play whatever video is needed related to his search.</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4"/>
          <p:cNvGrpSpPr/>
          <p:nvPr/>
        </p:nvGrpSpPr>
        <p:grpSpPr>
          <a:xfrm>
            <a:off x="0" y="0"/>
            <a:ext cx="12247563" cy="711200"/>
            <a:chOff x="0" y="0"/>
            <a:chExt cx="12247809" cy="711200"/>
          </a:xfrm>
        </p:grpSpPr>
        <p:sp>
          <p:nvSpPr>
            <p:cNvPr id="1537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8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5363" name="组合 11"/>
          <p:cNvGrpSpPr/>
          <p:nvPr/>
        </p:nvGrpSpPr>
        <p:grpSpPr>
          <a:xfrm>
            <a:off x="0" y="6146800"/>
            <a:ext cx="12239625" cy="711200"/>
            <a:chOff x="0" y="0"/>
            <a:chExt cx="12239224" cy="711200"/>
          </a:xfrm>
        </p:grpSpPr>
        <p:sp>
          <p:nvSpPr>
            <p:cNvPr id="1537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7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536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6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6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5367" name="文本框 3"/>
          <p:cNvSpPr/>
          <p:nvPr/>
        </p:nvSpPr>
        <p:spPr>
          <a:xfrm>
            <a:off x="498476" y="2263775"/>
            <a:ext cx="5453592" cy="1200329"/>
          </a:xfrm>
          <a:prstGeom prst="rect">
            <a:avLst/>
          </a:prstGeom>
          <a:noFill/>
          <a:ln w="9525">
            <a:noFill/>
          </a:ln>
        </p:spPr>
        <p:txBody>
          <a:bodyPr wrap="square">
            <a:spAutoFit/>
          </a:bodyPr>
          <a:lstStyle/>
          <a:p>
            <a:pPr marL="0" lvl="0" indent="0" eaLnBrk="1" hangingPunct="1">
              <a:lnSpc>
                <a:spcPct val="100000"/>
              </a:lnSpc>
              <a:buNone/>
            </a:pPr>
            <a:r>
              <a:rPr lang="en-US" altLang="zh-CN" sz="7200" dirty="0">
                <a:solidFill>
                  <a:schemeClr val="bg1"/>
                </a:solidFill>
                <a:highlight>
                  <a:srgbClr val="FF00FF"/>
                </a:highlight>
                <a:latin typeface="Microsoft YaHei Light" panose="020B0502040204020203" pitchFamily="34" charset="-122"/>
                <a:ea typeface="Microsoft YaHei Light" panose="020B0502040204020203" pitchFamily="34" charset="-122"/>
                <a:sym typeface="Microsoft YaHei Light" panose="020B0502040204020203" pitchFamily="34" charset="-122"/>
              </a:rPr>
              <a:t>SIDE BAR</a:t>
            </a:r>
            <a:endParaRPr lang="zh-CN" altLang="en-US" sz="6000" dirty="0">
              <a:highlight>
                <a:srgbClr val="FF00FF"/>
              </a:highlight>
              <a:latin typeface="Arial" panose="020B0604020202020204" pitchFamily="34" charset="0"/>
            </a:endParaRPr>
          </a:p>
        </p:txBody>
      </p:sp>
      <p:sp>
        <p:nvSpPr>
          <p:cNvPr id="2" name="TextBox 1">
            <a:extLst>
              <a:ext uri="{FF2B5EF4-FFF2-40B4-BE49-F238E27FC236}">
                <a16:creationId xmlns:a16="http://schemas.microsoft.com/office/drawing/2014/main" id="{34BEB73B-8F74-9633-DCF0-0621A3D91F2C}"/>
              </a:ext>
            </a:extLst>
          </p:cNvPr>
          <p:cNvSpPr txBox="1"/>
          <p:nvPr/>
        </p:nvSpPr>
        <p:spPr>
          <a:xfrm>
            <a:off x="7031506" y="1439798"/>
            <a:ext cx="4767931" cy="1200329"/>
          </a:xfrm>
          <a:prstGeom prst="rect">
            <a:avLst/>
          </a:prstGeom>
          <a:noFill/>
        </p:spPr>
        <p:txBody>
          <a:bodyPr wrap="square" rtlCol="0">
            <a:spAutoFit/>
          </a:bodyPr>
          <a:lstStyle/>
          <a:p>
            <a:r>
              <a:rPr lang="en-US" dirty="0"/>
              <a:t>Here the user can see the trending video and the subscription they made according to their need and user can also view the liked videos of a specific content in </a:t>
            </a:r>
            <a:r>
              <a:rPr lang="en-US" dirty="0" err="1"/>
              <a:t>youtube</a:t>
            </a:r>
            <a:r>
              <a:rPr lang="en-US" dirty="0"/>
              <a:t>.</a:t>
            </a:r>
            <a:endParaRPr lang="en-IN" dirty="0"/>
          </a:p>
        </p:txBody>
      </p:sp>
      <p:sp>
        <p:nvSpPr>
          <p:cNvPr id="3" name="TextBox 2">
            <a:extLst>
              <a:ext uri="{FF2B5EF4-FFF2-40B4-BE49-F238E27FC236}">
                <a16:creationId xmlns:a16="http://schemas.microsoft.com/office/drawing/2014/main" id="{D6BD5F12-57B0-1985-0F81-CF6DBA46421D}"/>
              </a:ext>
            </a:extLst>
          </p:cNvPr>
          <p:cNvSpPr txBox="1"/>
          <p:nvPr/>
        </p:nvSpPr>
        <p:spPr>
          <a:xfrm>
            <a:off x="7166010" y="3899367"/>
            <a:ext cx="4522279" cy="646331"/>
          </a:xfrm>
          <a:prstGeom prst="rect">
            <a:avLst/>
          </a:prstGeom>
          <a:noFill/>
        </p:spPr>
        <p:txBody>
          <a:bodyPr wrap="square" rtlCol="0">
            <a:spAutoFit/>
          </a:bodyPr>
          <a:lstStyle/>
          <a:p>
            <a:r>
              <a:rPr lang="en-US" dirty="0"/>
              <a:t>User can also view their history of action from here from their specific account.</a:t>
            </a:r>
            <a:endParaRPr lang="en-IN" dirty="0"/>
          </a:p>
        </p:txBody>
      </p:sp>
    </p:spTree>
    <p:extLst>
      <p:ext uri="{BB962C8B-B14F-4D97-AF65-F5344CB8AC3E}">
        <p14:creationId xmlns:p14="http://schemas.microsoft.com/office/powerpoint/2010/main" val="3288727167"/>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536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Microsoft YaHei</vt:lpstr>
      <vt:lpstr>Microsoft YaHei Light</vt:lpstr>
      <vt:lpstr>SimSun</vt:lpstr>
      <vt:lpstr>Arial</vt:lpstr>
      <vt:lpstr>Calibri</vt:lpstr>
      <vt:lpstr>Calibri Light</vt:lpstr>
      <vt:lpstr>Roboto</vt:lpstr>
      <vt:lpstr>Wingdings</vt:lpstr>
      <vt:lpstr>Office Theme</vt:lpstr>
      <vt:lpstr>PowerPoint Presentation</vt:lpstr>
      <vt:lpstr>PowerPoint Presentation</vt:lpstr>
      <vt:lpstr>PowerPoint Presentation</vt:lpstr>
      <vt:lpstr>FEATURES OF YOUTUBE CLONE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MOUSUMI TRIPATHY</cp:lastModifiedBy>
  <cp:revision>50</cp:revision>
  <dcterms:created xsi:type="dcterms:W3CDTF">2014-12-14T05:50:00Z</dcterms:created>
  <dcterms:modified xsi:type="dcterms:W3CDTF">2022-05-24T07:49:40Z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name">
    <vt:lpwstr>W4V0MbspnD79384.ppt</vt:lpwstr>
  </property>
  <property fmtid="{D5CDD505-2E9C-101B-9397-08002B2CF9AE}" pid="4" name="fileid">
    <vt:lpwstr>521592</vt:lpwstr>
  </property>
  <property fmtid="{D5CDD505-2E9C-101B-9397-08002B2CF9AE}" pid="5" name="ICV">
    <vt:lpwstr>B437348AEDCA4FEF84AD46B99CE420B9</vt:lpwstr>
  </property>
</Properties>
</file>