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4"/>
  </p:notesMasterIdLst>
  <p:sldIdLst>
    <p:sldId id="256" r:id="rId5"/>
    <p:sldId id="259" r:id="rId6"/>
    <p:sldId id="258" r:id="rId7"/>
    <p:sldId id="262" r:id="rId8"/>
    <p:sldId id="308" r:id="rId9"/>
    <p:sldId id="309" r:id="rId10"/>
    <p:sldId id="265" r:id="rId11"/>
    <p:sldId id="266" r:id="rId12"/>
    <p:sldId id="298" r:id="rId13"/>
    <p:sldId id="267" r:id="rId14"/>
    <p:sldId id="264" r:id="rId15"/>
    <p:sldId id="268" r:id="rId16"/>
    <p:sldId id="293" r:id="rId17"/>
    <p:sldId id="294" r:id="rId18"/>
    <p:sldId id="269" r:id="rId19"/>
    <p:sldId id="273" r:id="rId20"/>
    <p:sldId id="274" r:id="rId21"/>
    <p:sldId id="283" r:id="rId22"/>
    <p:sldId id="284" r:id="rId23"/>
    <p:sldId id="285" r:id="rId24"/>
    <p:sldId id="295" r:id="rId25"/>
    <p:sldId id="270" r:id="rId26"/>
    <p:sldId id="280" r:id="rId27"/>
    <p:sldId id="271" r:id="rId28"/>
    <p:sldId id="300" r:id="rId29"/>
    <p:sldId id="299" r:id="rId30"/>
    <p:sldId id="301" r:id="rId31"/>
    <p:sldId id="305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ECF4"/>
    <a:srgbClr val="000000"/>
    <a:srgbClr val="EC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3F11A-CCD6-4771-9A2F-004F0FD8BC7B}" v="118" dt="2020-09-06T20:01:56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6449" autoAdjust="0"/>
  </p:normalViewPr>
  <p:slideViewPr>
    <p:cSldViewPr snapToGrid="0">
      <p:cViewPr varScale="1">
        <p:scale>
          <a:sx n="115" d="100"/>
          <a:sy n="115" d="100"/>
        </p:scale>
        <p:origin x="2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an I doing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2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7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559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reestockphotos.biz/stockphoto/15595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559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reestockphotos.biz/stockphoto/15595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559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reestockphotos.biz/stockphoto/15595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cksonbiebsgmzperry.deviantart.com/art/Bailarina-de-Ballet-PNG-29335123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acksonbiebsgmzperry.deviantart.com/art/Bailarina-de-Ballet-PNG-29335123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acksonbiebsgmzperry.deviantart.com/art/Bailarina-de-Ballet-PNG-29335123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cksonbiebsgmzperry.deviantart.com/art/Bailarina-de-Ballet-PNG-29335123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://jacksonbiebsgmzperry.deviantart.com/art/Bailarina-de-Ballet-PNG-293351235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hyperlink" Target="http://jacksonbiebsgmzperry.deviantart.com/art/Bailarina-de-Ballet-PNG-293351235" TargetMode="Externa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://jacksonbiebsgmzperry.deviantart.com/art/Bailarina-de-Ballet-PNG-293351235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15" y="1243837"/>
            <a:ext cx="3994015" cy="2294852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Barney Lawrence</a:t>
            </a:r>
          </a:p>
          <a:p>
            <a:pPr algn="ctr"/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SQLBarney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086" y="-2"/>
            <a:ext cx="5612039" cy="2750147"/>
          </a:xfrm>
          <a:effectLst/>
        </p:spPr>
        <p:txBody>
          <a:bodyPr anchor="ctr">
            <a:normAutofit/>
          </a:bodyPr>
          <a:lstStyle/>
          <a:p>
            <a:r>
              <a:rPr lang="en-US" sz="6000" dirty="0"/>
              <a:t>DAX as 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BC4DA-F578-4D6B-9FEA-A4A49117FE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9000"/>
          </a:blip>
          <a:stretch>
            <a:fillRect/>
          </a:stretch>
        </p:blipFill>
        <p:spPr>
          <a:xfrm>
            <a:off x="430815" y="4588687"/>
            <a:ext cx="2066656" cy="2050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AFDEE5-C920-4627-A064-20C6054A542B}"/>
              </a:ext>
            </a:extLst>
          </p:cNvPr>
          <p:cNvSpPr/>
          <p:nvPr/>
        </p:nvSpPr>
        <p:spPr>
          <a:xfrm>
            <a:off x="430815" y="3463523"/>
            <a:ext cx="3994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github.com/</a:t>
            </a:r>
            <a:r>
              <a:rPr lang="en-GB" sz="2000" dirty="0" err="1"/>
              <a:t>BarneyLawrence</a:t>
            </a:r>
            <a:endParaRPr lang="en-GB" sz="2000" dirty="0"/>
          </a:p>
          <a:p>
            <a:r>
              <a:rPr lang="en-GB" sz="2000" dirty="0"/>
              <a:t>/Sessions-DAX-Through-Dance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7F0A-0E72-4F98-9499-0AA72DAA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SUMX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4488-D68B-44AA-95F0-E5428196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70" y="2572561"/>
            <a:ext cx="10554574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900" b="1" dirty="0"/>
              <a:t>SUMX (Table, Expression)</a:t>
            </a:r>
          </a:p>
          <a:p>
            <a:pPr marL="0" indent="0">
              <a:buNone/>
            </a:pPr>
            <a:endParaRPr lang="en-GB" sz="1200" b="1" dirty="0"/>
          </a:p>
          <a:p>
            <a:pPr marL="0" indent="0">
              <a:buNone/>
            </a:pPr>
            <a:r>
              <a:rPr lang="en-US" sz="3600" b="1" dirty="0"/>
              <a:t>SUMX(</a:t>
            </a:r>
          </a:p>
          <a:p>
            <a:pPr marL="0" indent="0">
              <a:buNone/>
            </a:pPr>
            <a:r>
              <a:rPr lang="en-US" sz="3600" b="1" dirty="0"/>
              <a:t>	Dancers,</a:t>
            </a:r>
          </a:p>
          <a:p>
            <a:pPr marL="0" indent="0">
              <a:buNone/>
            </a:pPr>
            <a:r>
              <a:rPr lang="en-US" sz="3600" b="1" dirty="0"/>
              <a:t>	Dancers[Value 1]*Dancers[Value 2]</a:t>
            </a:r>
          </a:p>
          <a:p>
            <a:pPr marL="0" indent="0">
              <a:buNone/>
            </a:pPr>
            <a:r>
              <a:rPr lang="en-US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04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BC2A79-113B-475D-BBF3-B47EC460D6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4" b="21192"/>
          <a:stretch/>
        </p:blipFill>
        <p:spPr bwMode="auto">
          <a:xfrm>
            <a:off x="-1" y="-1"/>
            <a:ext cx="12155557" cy="50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4407C-5A85-40CD-9362-3ECDC007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312445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Row Context</a:t>
            </a:r>
          </a:p>
        </p:txBody>
      </p:sp>
    </p:spTree>
    <p:extLst>
      <p:ext uri="{BB962C8B-B14F-4D97-AF65-F5344CB8AC3E}">
        <p14:creationId xmlns:p14="http://schemas.microsoft.com/office/powerpoint/2010/main" val="379074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14C4-276B-46E0-B7DE-8EE8F55BBFB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Dance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8BBE2B-0D75-4FA4-B2E5-4621C332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6434" y="2855877"/>
            <a:ext cx="711460" cy="7114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D86E74-27E5-4149-96F1-CD808DEBC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65228" y="2851695"/>
            <a:ext cx="711459" cy="7114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674C6F-B1DF-472E-964B-3C9FC77D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7925" y="3750889"/>
            <a:ext cx="711460" cy="711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128FE2-E2A0-4FB2-888E-4AEBD0BCF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97692" y="3748045"/>
            <a:ext cx="711459" cy="7114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A810EE-9EB9-4F5F-B42B-124EC156F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9139" y="4501705"/>
            <a:ext cx="711460" cy="7114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3C29BD-CD05-4958-92A9-BF7D92E07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97692" y="4500284"/>
            <a:ext cx="711459" cy="7114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E410A2-839B-4F47-B4F7-88E1F10F5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7925" y="5130549"/>
            <a:ext cx="711460" cy="7114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5030C2-1B23-4BA0-8234-ABB4A6108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97692" y="5252523"/>
            <a:ext cx="711459" cy="7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0232 C 0.00404 0.31297 -0.02812 0.37408 -0.05299 0.34491 C -0.07773 0.31574 -0.14284 0.16343 -0.14778 0.02685 C -0.14427 -0.09653 -0.16484 -0.31944 -0.07356 -0.31875 C 0.01823 -0.31828 -0.01093 -0.12384 -0.00026 -0.00023 " pathEditMode="relative" rAng="0" ptsTypes="AAAAA">
                                      <p:cBhvr>
                                        <p:cTn id="6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-1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21944 C 0.0082 0.32755 0.05482 0.37106 0.07695 0.3162 C 0.09909 0.26134 0.12656 0.07014 0.13294 -0.11019 C 0.12708 -0.20208 0.1194 -0.34213 0.04557 -0.34259 C -0.02812 -0.34329 -0.01055 -0.12546 -0.00117 -0.00278 " pathEditMode="relative" rAng="0" ptsTypes="AAAAA">
                                      <p:cBhvr>
                                        <p:cTn id="8" dur="4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22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110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0013 -0.091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85185E-6 L -0.00013 -0.109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5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46 L -1.25E-6 -0.10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14C4-276B-46E0-B7DE-8EE8F55BBFB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Dance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8BBE2B-0D75-4FA4-B2E5-4621C332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644" y="2855877"/>
            <a:ext cx="711460" cy="7114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D86E74-27E5-4149-96F1-CD808DEBC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69438" y="2851695"/>
            <a:ext cx="711459" cy="7114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674C6F-B1DF-472E-964B-3C9FC77D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2135" y="3750889"/>
            <a:ext cx="711460" cy="711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128FE2-E2A0-4FB2-888E-4AEBD0BCF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01902" y="3748045"/>
            <a:ext cx="711459" cy="7114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A810EE-9EB9-4F5F-B42B-124EC156F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3349" y="4501705"/>
            <a:ext cx="711460" cy="7114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3C29BD-CD05-4958-92A9-BF7D92E07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01902" y="4500284"/>
            <a:ext cx="711459" cy="7114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E410A2-839B-4F47-B4F7-88E1F10F5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2135" y="5130549"/>
            <a:ext cx="711460" cy="7114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5030C2-1B23-4BA0-8234-ABB4A6108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01902" y="5252523"/>
            <a:ext cx="711459" cy="711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9DAD9B-9587-4B7A-B134-50A0EFB6A2B6}"/>
              </a:ext>
            </a:extLst>
          </p:cNvPr>
          <p:cNvSpPr txBox="1"/>
          <p:nvPr/>
        </p:nvSpPr>
        <p:spPr>
          <a:xfrm>
            <a:off x="8515456" y="2205364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= (2 x 1)</a:t>
            </a:r>
          </a:p>
        </p:txBody>
      </p:sp>
    </p:spTree>
    <p:extLst>
      <p:ext uri="{BB962C8B-B14F-4D97-AF65-F5344CB8AC3E}">
        <p14:creationId xmlns:p14="http://schemas.microsoft.com/office/powerpoint/2010/main" val="17798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0232 C 0.00404 0.31297 -0.02812 0.37408 -0.05299 0.34491 C -0.07773 0.31574 -0.14283 0.16343 -0.14778 0.02685 C -0.14427 -0.09653 -0.16484 -0.31944 -0.07356 -0.31875 C 0.01823 -0.31828 -0.01093 -0.12384 -0.00026 -0.00023 " pathEditMode="relative" rAng="0" ptsTypes="AAAAA">
                                      <p:cBhvr>
                                        <p:cTn id="6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-1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21944 C 0.00821 0.32755 0.05482 0.37106 0.07696 0.3162 C 0.09909 0.26134 0.12656 0.07014 0.13294 -0.11019 C 0.12709 -0.20208 0.1194 -0.34213 0.04557 -0.34259 C -0.02812 -0.34329 -0.01054 -0.12546 -0.00117 -0.00278 " pathEditMode="relative" rAng="0" ptsTypes="AAAAA">
                                      <p:cBhvr>
                                        <p:cTn id="8" dur="4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22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3.95833E-6 -0.110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0013 -0.091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85185E-6 L -0.00013 -0.109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5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46 L -1.875E-6 -0.10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14C4-276B-46E0-B7DE-8EE8F55BBFB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Dance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8BBE2B-0D75-4FA4-B2E5-4621C332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394" y="2851695"/>
            <a:ext cx="711460" cy="7114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D86E74-27E5-4149-96F1-CD808DEBC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75188" y="2847513"/>
            <a:ext cx="711459" cy="7114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674C6F-B1DF-472E-964B-3C9FC77D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7885" y="3746707"/>
            <a:ext cx="711460" cy="711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128FE2-E2A0-4FB2-888E-4AEBD0BCF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07652" y="3743863"/>
            <a:ext cx="711459" cy="7114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A810EE-9EB9-4F5F-B42B-124EC156F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9099" y="4497523"/>
            <a:ext cx="711460" cy="7114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3C29BD-CD05-4958-92A9-BF7D92E07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07652" y="4496102"/>
            <a:ext cx="711459" cy="7114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E410A2-839B-4F47-B4F7-88E1F10F5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7885" y="5126367"/>
            <a:ext cx="711460" cy="7114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5030C2-1B23-4BA0-8234-ABB4A6108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07652" y="5248341"/>
            <a:ext cx="711459" cy="711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9DAD9B-9587-4B7A-B134-50A0EFB6A2B6}"/>
              </a:ext>
            </a:extLst>
          </p:cNvPr>
          <p:cNvSpPr txBox="1"/>
          <p:nvPr/>
        </p:nvSpPr>
        <p:spPr>
          <a:xfrm>
            <a:off x="8515456" y="2205364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= (2 x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36B14-15A7-4D60-A07B-CE25DEA3B3EA}"/>
              </a:ext>
            </a:extLst>
          </p:cNvPr>
          <p:cNvSpPr txBox="1"/>
          <p:nvPr/>
        </p:nvSpPr>
        <p:spPr>
          <a:xfrm>
            <a:off x="8515455" y="2851695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+ (2 x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062FB-94C4-4CDF-8C66-A8C0EA43BB11}"/>
              </a:ext>
            </a:extLst>
          </p:cNvPr>
          <p:cNvSpPr txBox="1"/>
          <p:nvPr/>
        </p:nvSpPr>
        <p:spPr>
          <a:xfrm>
            <a:off x="8515455" y="3429000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+ (2 x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D769-EEE5-4138-A176-DBFBC59092B7}"/>
              </a:ext>
            </a:extLst>
          </p:cNvPr>
          <p:cNvSpPr txBox="1"/>
          <p:nvPr/>
        </p:nvSpPr>
        <p:spPr>
          <a:xfrm>
            <a:off x="8789638" y="4486919"/>
            <a:ext cx="16129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=6</a:t>
            </a:r>
          </a:p>
        </p:txBody>
      </p:sp>
    </p:spTree>
    <p:extLst>
      <p:ext uri="{BB962C8B-B14F-4D97-AF65-F5344CB8AC3E}">
        <p14:creationId xmlns:p14="http://schemas.microsoft.com/office/powerpoint/2010/main" val="23119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20231 C 0.00404 0.31296 -0.02812 0.37407 -0.05299 0.34491 C -0.07773 0.31574 -0.14283 0.16342 -0.14778 0.02685 C -0.14427 -0.09653 -0.16484 -0.31945 -0.07356 -0.31875 C 0.01823 -0.31829 -0.01093 -0.12384 -0.00026 -0.00023 " pathEditMode="relative" rAng="0" ptsTypes="AAAAA">
                                      <p:cBhvr>
                                        <p:cTn id="6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-1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1944 C 0.00821 0.32754 0.05482 0.37106 0.07696 0.3162 C 0.09909 0.26134 0.12657 0.07013 0.13295 -0.11019 C 0.12709 -0.20209 0.1194 -0.34213 0.04558 -0.3426 C -0.02812 -0.34329 -0.01054 -0.12547 -0.00117 -0.00278 " pathEditMode="relative" rAng="0" ptsTypes="AAAAA">
                                      <p:cBhvr>
                                        <p:cTn id="8" dur="4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22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4.79167E-6 -0.11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0013 -0.091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59259E-6 L -0.00013 -0.1099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5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46 L -2.70833E-6 -0.10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A495-3A86-4F20-BA1B-9AD8C955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231D-492E-4AD9-B944-E6D773C8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87" y="2222287"/>
            <a:ext cx="11495922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Measure 2 =</a:t>
            </a:r>
            <a:b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SUMX(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Dancers,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SUM(Dancers[Value 1])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 *SUM(Dancers[Value 2])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38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8E4F-9D99-44C0-84B3-30ED7C91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Guess The Answer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47F79-DFA5-4108-95E4-92CD3FFC892D}"/>
              </a:ext>
            </a:extLst>
          </p:cNvPr>
          <p:cNvSpPr/>
          <p:nvPr/>
        </p:nvSpPr>
        <p:spPr>
          <a:xfrm>
            <a:off x="1166234" y="2452983"/>
            <a:ext cx="2700885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96FFA3-D331-4F70-83E6-8E21272C4720}"/>
              </a:ext>
            </a:extLst>
          </p:cNvPr>
          <p:cNvSpPr/>
          <p:nvPr/>
        </p:nvSpPr>
        <p:spPr>
          <a:xfrm>
            <a:off x="437570" y="2471272"/>
            <a:ext cx="4158211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B65DE-DF4B-4B01-96D4-80CF69341BE1}"/>
              </a:ext>
            </a:extLst>
          </p:cNvPr>
          <p:cNvSpPr/>
          <p:nvPr/>
        </p:nvSpPr>
        <p:spPr>
          <a:xfrm>
            <a:off x="437569" y="2434694"/>
            <a:ext cx="4158211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54</a:t>
            </a:r>
          </a:p>
        </p:txBody>
      </p:sp>
      <p:pic>
        <p:nvPicPr>
          <p:cNvPr id="2052" name="Picture 4" descr="Illustration for article titled No, Jackie Chan Is Not Dead">
            <a:extLst>
              <a:ext uri="{FF2B5EF4-FFF2-40B4-BE49-F238E27FC236}">
                <a16:creationId xmlns:a16="http://schemas.microsoft.com/office/drawing/2014/main" id="{4D70AF7E-305E-436D-AFA4-78DEEDE4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80" y="2773070"/>
            <a:ext cx="4924425" cy="32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136E7-82ED-406D-B111-FEBF2659FBDD}"/>
              </a:ext>
            </a:extLst>
          </p:cNvPr>
          <p:cNvSpPr txBox="1"/>
          <p:nvPr/>
        </p:nvSpPr>
        <p:spPr>
          <a:xfrm>
            <a:off x="810000" y="2003629"/>
            <a:ext cx="50526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/>
              <a:t>(2x1 + 2x1 + 2x1)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266F6-CFB0-45F5-9C41-F9D01949386A}"/>
              </a:ext>
            </a:extLst>
          </p:cNvPr>
          <p:cNvSpPr txBox="1"/>
          <p:nvPr/>
        </p:nvSpPr>
        <p:spPr>
          <a:xfrm>
            <a:off x="810000" y="2007478"/>
            <a:ext cx="50526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/>
              <a:t>(2+2+2) x (1+1+1)</a:t>
            </a:r>
          </a:p>
        </p:txBody>
      </p:sp>
    </p:spTree>
    <p:extLst>
      <p:ext uri="{BB962C8B-B14F-4D97-AF65-F5344CB8AC3E}">
        <p14:creationId xmlns:p14="http://schemas.microsoft.com/office/powerpoint/2010/main" val="1390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8" grpId="0"/>
      <p:bldP spid="8" grpId="1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6B43-9669-4AB2-9F52-35506B17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Explanation</a:t>
            </a:r>
          </a:p>
        </p:txBody>
      </p:sp>
      <p:pic>
        <p:nvPicPr>
          <p:cNvPr id="1026" name="Picture 2" descr="Product Image">
            <a:extLst>
              <a:ext uri="{FF2B5EF4-FFF2-40B4-BE49-F238E27FC236}">
                <a16:creationId xmlns:a16="http://schemas.microsoft.com/office/drawing/2014/main" id="{F7FBA473-195C-4859-B8E4-9DCCAAB7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271886"/>
            <a:ext cx="8412895" cy="427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318CDA3-891D-49AB-93E8-5D8008B3B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07129" y="1974156"/>
            <a:ext cx="218979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AA68780-81E0-4DDA-9A92-92E155A2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0917" y="3075308"/>
            <a:ext cx="2189794" cy="3636963"/>
          </a:xfrm>
        </p:spPr>
      </p:pic>
      <p:pic>
        <p:nvPicPr>
          <p:cNvPr id="8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D3DB6B-D7BB-40FE-B9B7-01D35F9EB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1362" y="2356373"/>
            <a:ext cx="218979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B7D311A-15A7-4CBE-BAB7-0CE28CAAD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4582" y="2207408"/>
            <a:ext cx="218979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B84E440-91B6-4C1D-99F6-6BF4BD4D2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8915" y="3221037"/>
            <a:ext cx="218979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1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242DE1A-55F8-4869-B3C0-7C6545580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69672" y="2885829"/>
            <a:ext cx="218979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7923EBE-A291-4437-9272-1D32F0C90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6336" y="3208059"/>
            <a:ext cx="218979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3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B57E892-B699-4157-98B3-6D83E4DCF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60906" y="3145218"/>
            <a:ext cx="218979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F505781-DA82-46D8-9782-2DBEDD3A5F80}"/>
              </a:ext>
            </a:extLst>
          </p:cNvPr>
          <p:cNvSpPr/>
          <p:nvPr/>
        </p:nvSpPr>
        <p:spPr>
          <a:xfrm>
            <a:off x="250209" y="3102591"/>
            <a:ext cx="6705600" cy="108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22124-F1C6-4705-85B9-CA484000C329}"/>
              </a:ext>
            </a:extLst>
          </p:cNvPr>
          <p:cNvSpPr txBox="1"/>
          <p:nvPr/>
        </p:nvSpPr>
        <p:spPr>
          <a:xfrm>
            <a:off x="7488241" y="1251721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(2+2+2) x (1+1+1)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BBDCC-60B4-4571-BC7A-D27E64B3622D}"/>
              </a:ext>
            </a:extLst>
          </p:cNvPr>
          <p:cNvSpPr txBox="1"/>
          <p:nvPr/>
        </p:nvSpPr>
        <p:spPr>
          <a:xfrm>
            <a:off x="9608193" y="4638293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D75AA-99CD-4791-8848-96D74F978C4A}"/>
              </a:ext>
            </a:extLst>
          </p:cNvPr>
          <p:cNvSpPr txBox="1"/>
          <p:nvPr/>
        </p:nvSpPr>
        <p:spPr>
          <a:xfrm>
            <a:off x="9608193" y="4638293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50AE26-3FA9-4D2B-9EC8-CA2A92DF27EC}"/>
              </a:ext>
            </a:extLst>
          </p:cNvPr>
          <p:cNvSpPr txBox="1"/>
          <p:nvPr/>
        </p:nvSpPr>
        <p:spPr>
          <a:xfrm>
            <a:off x="577756" y="3498376"/>
            <a:ext cx="11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Row 1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0A2C0B7-C7C8-49B1-B6E6-56EBDAA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51474" y="3151378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ACD1C7A3-954E-4AFC-8109-0F200E136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5982" y="1627957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2C9CF35E-02EA-430E-A5A4-DFA9E2EB7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6897" y="1632243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5B619469-8255-40CA-B2EC-9CA75E4C9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51474" y="4260093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E66BA88E-19C7-4137-92BC-83203ACC3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51474" y="537021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B9E569D4-39BB-4745-A47B-26BA1AA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30364" y="3151378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35C87CCE-49FE-4511-919D-8D7017F4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36317" y="4260093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3142FBD8-03AD-48AD-BF70-5613E26D4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36317" y="537021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A7581DB-86B4-41D2-A7AC-B4BF5BA4F2B5}"/>
              </a:ext>
            </a:extLst>
          </p:cNvPr>
          <p:cNvSpPr txBox="1"/>
          <p:nvPr/>
        </p:nvSpPr>
        <p:spPr>
          <a:xfrm>
            <a:off x="1402964" y="6384304"/>
            <a:ext cx="211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 1 - Value 2</a:t>
            </a:r>
          </a:p>
        </p:txBody>
      </p:sp>
    </p:spTree>
    <p:extLst>
      <p:ext uri="{BB962C8B-B14F-4D97-AF65-F5344CB8AC3E}">
        <p14:creationId xmlns:p14="http://schemas.microsoft.com/office/powerpoint/2010/main" val="28165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69 C -2.91667E-6 0.2257 -0.05286 0.39375 -0.07799 0.39028 C -0.10325 0.38635 -0.14856 0.20625 -0.14856 -0.01944 C -0.14856 -0.24606 -0.11679 -0.42893 -0.07799 -0.42893 C -0.03919 -0.42893 -0.00768 -0.24606 -0.00026 -0.00625 L -2.91667E-6 -0.00069 Z " pathEditMode="relative" rAng="5400000" ptsTypes="AAAAAA">
                                      <p:cBhvr>
                                        <p:cTn id="12" dur="4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-18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C -0.00013 0.22523 -0.0539 0.22384 -0.07916 0.2206 C -0.10416 0.21667 -0.147 -0.03195 -0.14687 -0.1669 C -0.14648 -0.30208 -0.16106 -0.59005 -0.07812 -0.58935 C 0.01576 -0.58611 -0.00755 -0.2463 -0.00039 -0.00625 L -0.00013 -0.0007 Z " pathEditMode="relative" rAng="5400000" ptsTypes="AAAAAA">
                                      <p:cBhvr>
                                        <p:cTn id="14" dur="4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-18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51 C -0.00442 0.06389 -0.04987 0.06551 -0.075 0.06227 C -0.1 0.05834 -0.14635 -0.02615 -0.14648 -0.16111 C -0.14648 -0.29606 -0.15833 -0.74861 -0.07539 -0.74791 C 0.01823 -0.74444 -0.00729 -0.24074 -0.00026 -0.00092 L -2.91667E-6 0.0051 Z " pathEditMode="relative" rAng="5400000" ptsTypes="AAAAAA">
                                      <p:cBhvr>
                                        <p:cTn id="16" dur="4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-347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63 C -0.00091 0.23079 0.04258 0.39885 0.06315 0.39537 C 0.08399 0.39144 0.1211 0.21135 0.1211 -0.01435 C 0.1211 -0.2412 0.09505 -0.42384 0.06315 -0.42384 C 0.03138 -0.42384 0.00547 -0.2412 -0.00065 -0.00115 L -0.00091 0.00463 Z " pathEditMode="relative" rAng="5400000" ptsTypes="AAAAAA">
                                      <p:cBhvr>
                                        <p:cTn id="18" dur="4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-0.00013 0.22592 0.04492 0.2243 0.06615 0.22106 C 0.08711 0.21713 0.12292 -0.03148 0.12279 -0.16644 C 0.12253 -0.30162 0.13477 -0.58958 0.06524 -0.58889 C -0.01341 -0.58565 0.00612 -0.24583 0.00013 -0.00579 L -0.00013 -0.00023 Z " pathEditMode="relative" rAng="5400000" ptsTypes="AAAAAA">
                                      <p:cBhvr>
                                        <p:cTn id="20" dur="4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183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0378 0.05857 0.04323 0.06019 0.06498 0.05718 C 0.08659 0.05325 0.12683 -0.03171 0.12696 -0.16643 C 0.12696 -0.30138 0.13724 -0.75393 0.06537 -0.75324 C -0.01588 -0.74976 0.00625 -0.24652 0.00013 -0.00625 L -0.00013 -0.00023 Z " pathEditMode="relative" rAng="5400000" ptsTypes="AAAAAA">
                                      <p:cBhvr>
                                        <p:cTn id="22" dur="4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-3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/>
      <p:bldP spid="21" grpId="0"/>
      <p:bldP spid="22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83B08C-C338-4B7C-882E-019340EF2A8F}"/>
              </a:ext>
            </a:extLst>
          </p:cNvPr>
          <p:cNvSpPr/>
          <p:nvPr/>
        </p:nvSpPr>
        <p:spPr>
          <a:xfrm>
            <a:off x="221634" y="4212708"/>
            <a:ext cx="6705600" cy="108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A4E58E4-77AE-4322-A5D7-AE68F68D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2059" y="3154619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BA773DF-4FED-4257-9361-6D184BB1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6567" y="1631198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16FFBCC-8167-477B-8A4C-8764A0E4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57482" y="1635484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53A9019-8B3F-488E-8008-97CC596D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2059" y="4263334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15F54E8-1507-4B59-A657-7EC65103D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2059" y="5373451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E57AA48-B370-4DFE-8C7A-06E6A4A5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40949" y="3154619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C74413B-CA5B-4F46-80BD-5F567B03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46902" y="4263334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A84A20C-D1D4-4DD2-ACA1-06E84DC9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46902" y="5373451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322124-F1C6-4705-85B9-CA484000C329}"/>
              </a:ext>
            </a:extLst>
          </p:cNvPr>
          <p:cNvSpPr txBox="1"/>
          <p:nvPr/>
        </p:nvSpPr>
        <p:spPr>
          <a:xfrm>
            <a:off x="7481594" y="1254962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(2+2+2) x (1+1+1)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BBDCC-60B4-4571-BC7A-D27E64B3622D}"/>
              </a:ext>
            </a:extLst>
          </p:cNvPr>
          <p:cNvSpPr txBox="1"/>
          <p:nvPr/>
        </p:nvSpPr>
        <p:spPr>
          <a:xfrm>
            <a:off x="9601546" y="4641534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=36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D75AA-99CD-4791-8848-96D74F978C4A}"/>
              </a:ext>
            </a:extLst>
          </p:cNvPr>
          <p:cNvSpPr txBox="1"/>
          <p:nvPr/>
        </p:nvSpPr>
        <p:spPr>
          <a:xfrm>
            <a:off x="9601546" y="4641534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21928-0440-4385-A8DC-E728A9FB300F}"/>
              </a:ext>
            </a:extLst>
          </p:cNvPr>
          <p:cNvSpPr txBox="1"/>
          <p:nvPr/>
        </p:nvSpPr>
        <p:spPr>
          <a:xfrm>
            <a:off x="7481594" y="2007434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+(2+2+2) x (1+1+1)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3BB46-AD88-4348-8C75-00BE79F418F3}"/>
              </a:ext>
            </a:extLst>
          </p:cNvPr>
          <p:cNvSpPr txBox="1"/>
          <p:nvPr/>
        </p:nvSpPr>
        <p:spPr>
          <a:xfrm>
            <a:off x="1413549" y="6387545"/>
            <a:ext cx="211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 1 - Value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308CE-313E-4689-BF47-A6C6139F8450}"/>
              </a:ext>
            </a:extLst>
          </p:cNvPr>
          <p:cNvSpPr txBox="1"/>
          <p:nvPr/>
        </p:nvSpPr>
        <p:spPr>
          <a:xfrm>
            <a:off x="577756" y="3498376"/>
            <a:ext cx="11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Row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D39293-5C04-4E49-9C2E-9F2E04D63018}"/>
              </a:ext>
            </a:extLst>
          </p:cNvPr>
          <p:cNvSpPr txBox="1"/>
          <p:nvPr/>
        </p:nvSpPr>
        <p:spPr>
          <a:xfrm>
            <a:off x="577756" y="4570329"/>
            <a:ext cx="11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Row 2</a:t>
            </a:r>
          </a:p>
        </p:txBody>
      </p:sp>
    </p:spTree>
    <p:extLst>
      <p:ext uri="{BB962C8B-B14F-4D97-AF65-F5344CB8AC3E}">
        <p14:creationId xmlns:p14="http://schemas.microsoft.com/office/powerpoint/2010/main" val="42880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718 C 0.00365 0.21921 -0.04921 0.38726 -0.07434 0.38379 C -0.0996 0.37986 -0.14492 0.19976 -0.14492 -0.02593 C -0.14492 -0.25255 -0.11315 -0.43542 -0.07434 -0.43542 C -0.03554 -0.43542 -0.00403 -0.25255 0.00339 -0.01274 L 0.00365 -0.00718 Z " pathEditMode="relative" rAng="5400000" ptsTypes="AAAAAA">
                                      <p:cBhvr>
                                        <p:cTn id="6" dur="4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-1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1366 C -0.00013 0.21227 -0.0539 0.21088 -0.07916 0.20764 C -0.10416 0.20371 -0.147 -0.04491 -0.14687 -0.17986 C -0.14648 -0.31504 -0.16106 -0.60301 -0.07812 -0.60231 C 0.01576 -0.59907 -0.00755 -0.25926 -0.00039 -0.01921 L -0.00013 -0.01366 Z " pathEditMode="relative" rAng="5400000" ptsTypes="AAAAAA">
                                      <p:cBhvr>
                                        <p:cTn id="8" dur="4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-18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139 C -0.00078 0.0574 -0.04622 0.05903 -0.07135 0.05578 C -0.09635 0.05185 -0.1427 -0.03264 -0.14283 -0.1676 C -0.14283 -0.30255 -0.15468 -0.7551 -0.07174 -0.7544 C 0.02188 -0.75093 -0.00364 -0.24722 0.00339 -0.00741 L 0.00365 -0.00139 Z " pathEditMode="relative" rAng="5400000" ptsTypes="AAAAAA">
                                      <p:cBhvr>
                                        <p:cTn id="10" dur="4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-347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-0.00186 C -0.00455 0.2243 0.03894 0.39236 0.05951 0.38889 C 0.08034 0.38495 0.11745 0.20486 0.11745 -0.02084 C 0.11745 -0.24769 0.09141 -0.43033 0.05951 -0.43033 C 0.02774 -0.43033 0.00183 -0.24769 -0.00429 -0.00764 L -0.00455 -0.00186 Z " pathEditMode="relative" rAng="5400000" ptsTypes="AAAAAA">
                                      <p:cBhvr>
                                        <p:cTn id="12" dur="4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18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-0.00671 C -0.00377 0.21945 0.04128 0.21783 0.0625 0.21459 C 0.08347 0.21065 0.11928 -0.03796 0.11914 -0.17291 C 0.11888 -0.3081 0.13112 -0.59606 0.06159 -0.59537 C -0.01705 -0.59213 0.00248 -0.25231 -0.00351 -0.01227 L -0.00377 -0.00671 Z " pathEditMode="relative" rAng="5400000" ptsTypes="AAAAAA">
                                      <p:cBhvr>
                                        <p:cTn id="14" dur="4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18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-0.00672 C 0.00743 0.05208 0.04688 0.0537 0.06862 0.05069 C 0.09024 0.04676 0.13047 -0.0382 0.1306 -0.17292 C 0.1306 -0.30787 0.14089 -0.76042 0.06901 -0.75972 C -0.01224 -0.75625 0.0099 -0.25301 0.00378 -0.01273 L 0.00352 -0.00672 Z " pathEditMode="relative" rAng="5400000" ptsTypes="AAAAAA">
                                      <p:cBhvr>
                                        <p:cTn id="16" dur="4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-3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1D0C6-014C-42C2-9997-E8F0629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27" y="567418"/>
            <a:ext cx="4961534" cy="8156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Dance</a:t>
            </a:r>
          </a:p>
        </p:txBody>
      </p:sp>
      <p:pic>
        <p:nvPicPr>
          <p:cNvPr id="5" name="Content Placeholder 4" descr="A person wearing a costume&#10;&#10;Description automatically generated">
            <a:extLst>
              <a:ext uri="{FF2B5EF4-FFF2-40B4-BE49-F238E27FC236}">
                <a16:creationId xmlns:a16="http://schemas.microsoft.com/office/drawing/2014/main" id="{7B4C894C-A39A-4DD7-A241-F677AB9FB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5" t="557" r="-1464" b="3906"/>
          <a:stretch/>
        </p:blipFill>
        <p:spPr>
          <a:xfrm>
            <a:off x="3354666" y="135378"/>
            <a:ext cx="4386711" cy="65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2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805E7D0-D03E-4771-9A99-E6F02D063DE8}"/>
              </a:ext>
            </a:extLst>
          </p:cNvPr>
          <p:cNvSpPr/>
          <p:nvPr/>
        </p:nvSpPr>
        <p:spPr>
          <a:xfrm>
            <a:off x="296660" y="5358066"/>
            <a:ext cx="6705600" cy="108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A4E58E4-77AE-4322-A5D7-AE68F68D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0530" y="3134717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BA773DF-4FED-4257-9361-6D184BB1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5038" y="1611296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16FFBCC-8167-477B-8A4C-8764A0E4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5953" y="1615582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53A9019-8B3F-488E-8008-97CC596D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0530" y="4243432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15F54E8-1507-4B59-A657-7EC65103D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0530" y="5353549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E57AA48-B370-4DFE-8C7A-06E6A4A5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65373" y="3134717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C74413B-CA5B-4F46-80BD-5F567B03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65373" y="4243432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A84A20C-D1D4-4DD2-ACA1-06E84DC9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65373" y="5353549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322124-F1C6-4705-85B9-CA484000C329}"/>
              </a:ext>
            </a:extLst>
          </p:cNvPr>
          <p:cNvSpPr txBox="1"/>
          <p:nvPr/>
        </p:nvSpPr>
        <p:spPr>
          <a:xfrm>
            <a:off x="7481976" y="1251724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(2+2+2) x (1+1+1)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BBDCC-60B4-4571-BC7A-D27E64B3622D}"/>
              </a:ext>
            </a:extLst>
          </p:cNvPr>
          <p:cNvSpPr txBox="1"/>
          <p:nvPr/>
        </p:nvSpPr>
        <p:spPr>
          <a:xfrm>
            <a:off x="9601928" y="4638296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D75AA-99CD-4791-8848-96D74F978C4A}"/>
              </a:ext>
            </a:extLst>
          </p:cNvPr>
          <p:cNvSpPr txBox="1"/>
          <p:nvPr/>
        </p:nvSpPr>
        <p:spPr>
          <a:xfrm>
            <a:off x="9601928" y="4638296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21928-0440-4385-A8DC-E728A9FB300F}"/>
              </a:ext>
            </a:extLst>
          </p:cNvPr>
          <p:cNvSpPr txBox="1"/>
          <p:nvPr/>
        </p:nvSpPr>
        <p:spPr>
          <a:xfrm>
            <a:off x="7481976" y="2004196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+(2+2+2) x (1+1+1)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1EFE8-0AB4-4C19-8D3F-7A29DC4CFC67}"/>
              </a:ext>
            </a:extLst>
          </p:cNvPr>
          <p:cNvSpPr txBox="1"/>
          <p:nvPr/>
        </p:nvSpPr>
        <p:spPr>
          <a:xfrm>
            <a:off x="7481976" y="2694967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+(2+2+2) x (1+1+1)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8EEB7-A534-4450-AFF3-D8E74D8C0891}"/>
              </a:ext>
            </a:extLst>
          </p:cNvPr>
          <p:cNvSpPr txBox="1"/>
          <p:nvPr/>
        </p:nvSpPr>
        <p:spPr>
          <a:xfrm>
            <a:off x="1432020" y="6367643"/>
            <a:ext cx="211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 1 - Value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53553-B96C-4300-BAA5-44C45BE3141E}"/>
              </a:ext>
            </a:extLst>
          </p:cNvPr>
          <p:cNvSpPr txBox="1"/>
          <p:nvPr/>
        </p:nvSpPr>
        <p:spPr>
          <a:xfrm>
            <a:off x="577756" y="3498376"/>
            <a:ext cx="11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Row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E58119-B847-4E26-AB09-C46F384475F6}"/>
              </a:ext>
            </a:extLst>
          </p:cNvPr>
          <p:cNvSpPr txBox="1"/>
          <p:nvPr/>
        </p:nvSpPr>
        <p:spPr>
          <a:xfrm>
            <a:off x="562273" y="5715687"/>
            <a:ext cx="11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Row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97F15A-321A-4744-8C5F-BFC8AF320932}"/>
              </a:ext>
            </a:extLst>
          </p:cNvPr>
          <p:cNvSpPr txBox="1"/>
          <p:nvPr/>
        </p:nvSpPr>
        <p:spPr>
          <a:xfrm>
            <a:off x="577756" y="4570329"/>
            <a:ext cx="11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Row 2</a:t>
            </a:r>
          </a:p>
        </p:txBody>
      </p:sp>
    </p:spTree>
    <p:extLst>
      <p:ext uri="{BB962C8B-B14F-4D97-AF65-F5344CB8AC3E}">
        <p14:creationId xmlns:p14="http://schemas.microsoft.com/office/powerpoint/2010/main" val="325494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C 0.00013 0.22546 -0.05274 0.39352 -0.07787 0.39004 C -0.10313 0.38611 -0.14844 0.20602 -0.14844 -0.01968 C -0.14844 -0.2463 -0.11667 -0.42917 -0.07787 -0.42917 C -0.03907 -0.42917 -0.00756 -0.2463 -0.00013 -0.00648 " pathEditMode="relative" rAng="5400000" ptsTypes="AAAAA">
                                      <p:cBhvr>
                                        <p:cTn id="6" dur="4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-1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5 C -0.00013 0.22477 -0.05391 0.22338 -0.07917 0.22014 C -0.10417 0.21621 -0.14701 -0.0324 -0.14688 -0.16736 C -0.14649 -0.30254 -0.16107 -0.59051 -0.07813 -0.58981 C 0.01575 -0.58657 -0.00756 -0.24676 -0.00039 -0.00671 " pathEditMode="relative" rAng="5400000" ptsTypes="AAAAA">
                                      <p:cBhvr>
                                        <p:cTn id="8" dur="4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-18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486 C -0.0043 0.06366 -0.04974 0.06528 -0.07487 0.06204 C -0.09987 0.0581 -0.14623 -0.02639 -0.14636 -0.16134 C -0.14636 -0.2963 -0.15821 -0.74884 -0.07526 -0.74815 C 0.01836 -0.74468 -0.00716 -0.24097 -0.00013 -0.00116 " pathEditMode="relative" rAng="5400000" ptsTypes="AAAAA">
                                      <p:cBhvr>
                                        <p:cTn id="10" dur="4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-347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532 C -0.00052 0.23148 0.04297 0.39954 0.06354 0.39606 C 0.08437 0.39213 0.12148 0.21204 0.12148 -0.01366 C 0.12148 -0.24051 0.09544 -0.42315 0.06354 -0.42315 C 0.03177 -0.42315 0.00586 -0.24051 -0.00026 -0.00046 " pathEditMode="relative" rAng="5400000" ptsTypes="AAAAA">
                                      <p:cBhvr>
                                        <p:cTn id="12" dur="4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18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63 C -0.00052 0.23079 0.04453 0.22917 0.06575 0.22593 C 0.08672 0.22199 0.12252 -0.02662 0.12239 -0.16157 C 0.12213 -0.29676 0.13437 -0.58472 0.06484 -0.58403 C -0.01381 -0.58078 0.00573 -0.24097 -0.00026 -0.00092 " pathEditMode="relative" rAng="5400000" ptsTypes="AAAAA">
                                      <p:cBhvr>
                                        <p:cTn id="14" dur="4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18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C 0.00403 0.0581 0.04349 0.05972 0.06523 0.05648 C 0.08685 0.05254 0.12708 -0.03218 0.12721 -0.1669 C 0.12721 -0.30185 0.1375 -0.7544 0.06562 -0.75371 C -0.01563 -0.75023 0.00651 -0.24746 0.00039 -0.00718 " pathEditMode="relative" rAng="5400000" ptsTypes="AAAAA">
                                      <p:cBhvr>
                                        <p:cTn id="16" dur="4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-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ard facepalm HD">
            <a:extLst>
              <a:ext uri="{FF2B5EF4-FFF2-40B4-BE49-F238E27FC236}">
                <a16:creationId xmlns:a16="http://schemas.microsoft.com/office/drawing/2014/main" id="{2352E3E1-C509-46BE-9114-FC1C3CC1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" y="0"/>
            <a:ext cx="7163347" cy="53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7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4BC9-05BA-4B84-A16F-11A9EC5A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2 - Fixed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CEED1-1F24-4049-A788-018980FDD7B7}"/>
              </a:ext>
            </a:extLst>
          </p:cNvPr>
          <p:cNvSpPr/>
          <p:nvPr/>
        </p:nvSpPr>
        <p:spPr>
          <a:xfrm>
            <a:off x="220447" y="2255797"/>
            <a:ext cx="11938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Measure 2 =</a:t>
            </a:r>
            <a:b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SUMX(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Dancers,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	 SUM(Dancers[Value 1])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	*SUM(Dancers[Value 2])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C1D06-5781-4A3D-B80C-A418F90C2D68}"/>
              </a:ext>
            </a:extLst>
          </p:cNvPr>
          <p:cNvSpPr/>
          <p:nvPr/>
        </p:nvSpPr>
        <p:spPr>
          <a:xfrm>
            <a:off x="218780" y="2254139"/>
            <a:ext cx="11938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Measure 2 =</a:t>
            </a:r>
            <a:b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SUMX(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Dancers,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CALCULATE(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	 SUM(Dancers[Value 1])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	*SUM(Dancers[Value 2])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95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43A0-7FAD-4104-B74B-9C6B99D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all different!</a:t>
            </a:r>
          </a:p>
        </p:txBody>
      </p:sp>
      <p:pic>
        <p:nvPicPr>
          <p:cNvPr id="7170" name="Picture 2" descr="The movie was filmed in Tunisia, using the stage of Jeffirelliâs âJesus of Nazarethâ (photo)">
            <a:extLst>
              <a:ext uri="{FF2B5EF4-FFF2-40B4-BE49-F238E27FC236}">
                <a16:creationId xmlns:a16="http://schemas.microsoft.com/office/drawing/2014/main" id="{1CE7F420-183E-4105-B716-B416EA86E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395028"/>
            <a:ext cx="6766442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82B1DA-EA18-41E3-AD51-A592126DE7E7}"/>
              </a:ext>
            </a:extLst>
          </p:cNvPr>
          <p:cNvGrpSpPr/>
          <p:nvPr/>
        </p:nvGrpSpPr>
        <p:grpSpPr>
          <a:xfrm>
            <a:off x="6501353" y="447188"/>
            <a:ext cx="3324045" cy="2035834"/>
            <a:chOff x="7962405" y="2985812"/>
            <a:chExt cx="3324045" cy="2035834"/>
          </a:xfrm>
        </p:grpSpPr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2F4802B4-4D39-48AC-BCAB-A702D0DA79EF}"/>
                </a:ext>
              </a:extLst>
            </p:cNvPr>
            <p:cNvSpPr/>
            <p:nvPr/>
          </p:nvSpPr>
          <p:spPr>
            <a:xfrm>
              <a:off x="7962405" y="2985812"/>
              <a:ext cx="3324045" cy="2035834"/>
            </a:xfrm>
            <a:prstGeom prst="wedgeEllipseCallout">
              <a:avLst>
                <a:gd name="adj1" fmla="val -98427"/>
                <a:gd name="adj2" fmla="val 125052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2BD41FA-8483-4599-8242-BDA7532B67DC}"/>
                </a:ext>
              </a:extLst>
            </p:cNvPr>
            <p:cNvSpPr txBox="1">
              <a:spLocks/>
            </p:cNvSpPr>
            <p:nvPr/>
          </p:nvSpPr>
          <p:spPr>
            <a:xfrm>
              <a:off x="8513718" y="3429000"/>
              <a:ext cx="2221418" cy="970450"/>
            </a:xfrm>
            <a:prstGeom prst="rect">
              <a:avLst/>
            </a:prstGeom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GB" dirty="0"/>
                <a:t>I’m Not!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22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DCE7-A710-471A-BC79-8D18564D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Part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5E2A5-01C4-47AB-9672-68CA735A2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462553"/>
              </p:ext>
            </p:extLst>
          </p:nvPr>
        </p:nvGraphicFramePr>
        <p:xfrm>
          <a:off x="729132" y="2860189"/>
          <a:ext cx="1055369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275463993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188587541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266114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Couple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2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3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Amelia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22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A4E58E4-77AE-4322-A5D7-AE68F68D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8005" y="2745325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BA773DF-4FED-4257-9361-6D184BB1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513" y="1221904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16FFBCC-8167-477B-8A4C-8764A0E4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03428" y="122619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53A9019-8B3F-488E-8008-97CC596D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8005" y="385404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15F54E8-1507-4B59-A657-7EC65103D9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08005" y="5001962"/>
            <a:ext cx="610580" cy="938484"/>
          </a:xfrm>
          <a:prstGeom prst="rect">
            <a:avLst/>
          </a:prstGeom>
          <a:effectLst/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E57AA48-B370-4DFE-8C7A-06E6A4A57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92848" y="2745325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C74413B-CA5B-4F46-80BD-5F567B034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92848" y="385404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A84A20C-D1D4-4DD2-ACA1-06E84DC9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2192848" y="5001962"/>
            <a:ext cx="610580" cy="938484"/>
          </a:xfrm>
          <a:prstGeom prst="rect">
            <a:avLst/>
          </a:prstGeom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322124-F1C6-4705-85B9-CA484000C329}"/>
              </a:ext>
            </a:extLst>
          </p:cNvPr>
          <p:cNvSpPr txBox="1"/>
          <p:nvPr/>
        </p:nvSpPr>
        <p:spPr>
          <a:xfrm>
            <a:off x="6801135" y="1221904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(2+2) x (1+1)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199F7-CA96-45B1-B6C4-8A8BE80B125C}"/>
              </a:ext>
            </a:extLst>
          </p:cNvPr>
          <p:cNvSpPr txBox="1"/>
          <p:nvPr/>
        </p:nvSpPr>
        <p:spPr>
          <a:xfrm>
            <a:off x="1059495" y="5978251"/>
            <a:ext cx="211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 1 - Value 2</a:t>
            </a:r>
          </a:p>
        </p:txBody>
      </p:sp>
    </p:spTree>
    <p:extLst>
      <p:ext uri="{BB962C8B-B14F-4D97-AF65-F5344CB8AC3E}">
        <p14:creationId xmlns:p14="http://schemas.microsoft.com/office/powerpoint/2010/main" val="162364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6088 C -0.00026 0.3875 -0.05703 0.38612 -0.08216 0.38287 C -0.10729 0.37894 -0.15274 0.19885 -0.15274 -0.02708 C -0.15274 -0.2537 -0.12084 -0.43634 -0.08216 -0.43634 C -0.04323 -0.43634 -0.01172 -0.2537 -0.0043 -0.01365 L 0.00325 0.00487 " pathEditMode="relative" rAng="5400000" ptsTypes="AAAAAA">
                                      <p:cBhvr>
                                        <p:cTn id="6" dur="4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-18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5231 C -0.01706 0.22176 -0.06628 0.20625 -0.08659 0.20764 C -0.11159 0.20347 -0.15443 -0.04514 -0.1543 -0.18009 C -0.15391 -0.31528 -0.16849 -0.60324 -0.08555 -0.60255 C 0.00859 -0.59931 -0.01498 -0.25949 -0.00768 -0.01968 L -0.00026 -0.00069 " pathEditMode="relative" rAng="5400000" ptsTypes="AAAAAA">
                                      <p:cBhvr>
                                        <p:cTn id="8" dur="4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-3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00352 -0.3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16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6806 C -0.00339 0.26274 0.03971 0.39237 0.06054 0.38936 C 0.08138 0.38542 0.11797 0.20533 0.11797 -0.02083 C 0.11797 -0.24676 0.09245 -0.42801 0.06054 -0.42801 C 0.02864 -0.42801 0.00286 -0.24676 -0.00365 -0.00694 C -0.00117 -0.00069 -0.00339 -0.00694 -0.00065 -0.00069 " pathEditMode="relative" rAng="5400000" ptsTypes="AAAAAA">
                                      <p:cBhvr>
                                        <p:cTn id="12" dur="4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5463 C -0.00117 0.38102 0.03763 0.21181 0.05885 0.20856 C 0.07982 0.20463 0.11562 -0.04421 0.11549 -0.17917 C 0.11523 -0.31435 0.12747 -0.60232 0.05794 -0.60162 C -0.02097 -0.59838 -0.00117 -0.25857 -0.00742 -0.01852 C -0.00495 -0.01227 -0.00248 -0.00602 -0.00013 0.00023 " pathEditMode="relative" rAng="5400000" ptsTypes="AAAAAA">
                                      <p:cBhvr>
                                        <p:cTn id="14" dur="4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00351 -0.323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A4E58E4-77AE-4322-A5D7-AE68F68D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999" y="2856922"/>
            <a:ext cx="610580" cy="940292"/>
          </a:xfrm>
          <a:prstGeom prst="rect">
            <a:avLst/>
          </a:prstGeom>
          <a:effectLst/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BA773DF-4FED-4257-9361-6D184BB1B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2753" y="1221904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16FFBCC-8167-477B-8A4C-8764A0E4C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63668" y="122619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53A9019-8B3F-488E-8008-97CC596DD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68245" y="385404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15F54E8-1507-4B59-A657-7EC65103D9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468245" y="4964423"/>
            <a:ext cx="610580" cy="10135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E57AA48-B370-4DFE-8C7A-06E6A4A576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206829" y="2860559"/>
            <a:ext cx="610580" cy="940292"/>
          </a:xfrm>
          <a:prstGeom prst="rect">
            <a:avLst/>
          </a:prstGeom>
          <a:effectLst/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C74413B-CA5B-4F46-80BD-5F567B034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53088" y="385404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A84A20C-D1D4-4DD2-ACA1-06E84DC975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flipH="1">
            <a:off x="2153088" y="4964423"/>
            <a:ext cx="610580" cy="10135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322124-F1C6-4705-85B9-CA484000C329}"/>
              </a:ext>
            </a:extLst>
          </p:cNvPr>
          <p:cNvSpPr txBox="1"/>
          <p:nvPr/>
        </p:nvSpPr>
        <p:spPr>
          <a:xfrm>
            <a:off x="6801135" y="1221904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(2+2) x (1+1)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199F7-CA96-45B1-B6C4-8A8BE80B125C}"/>
              </a:ext>
            </a:extLst>
          </p:cNvPr>
          <p:cNvSpPr txBox="1"/>
          <p:nvPr/>
        </p:nvSpPr>
        <p:spPr>
          <a:xfrm>
            <a:off x="1019735" y="5978251"/>
            <a:ext cx="211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 1 - Value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E80B9-76C5-4907-93DD-F3570271D1C7}"/>
              </a:ext>
            </a:extLst>
          </p:cNvPr>
          <p:cNvSpPr txBox="1"/>
          <p:nvPr/>
        </p:nvSpPr>
        <p:spPr>
          <a:xfrm>
            <a:off x="6801135" y="1974376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+(2) x 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21D48D-FB17-4642-9D63-1E42B7D9D71F}"/>
              </a:ext>
            </a:extLst>
          </p:cNvPr>
          <p:cNvSpPr txBox="1"/>
          <p:nvPr/>
        </p:nvSpPr>
        <p:spPr>
          <a:xfrm>
            <a:off x="8921087" y="464628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0723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29722 C -0.0517 0.39953 -0.06159 0.37939 -0.08672 0.37569 C -0.11185 0.37199 -0.1573 0.19189 -0.1573 -0.0338 C -0.1573 -0.26065 -0.12539 -0.44283 -0.08672 -0.44283 C -0.04779 -0.44283 -0.01628 -0.26065 -0.00873 -0.02084 L -0.00131 -0.00209 " pathEditMode="relative" rAng="5400000" ptsTypes="AAAAAA">
                                      <p:cBhvr>
                                        <p:cTn id="6" dur="4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3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403 -0.15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-0.162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0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31111 C 0.00352 0.32778 0.03607 0.37986 0.05664 0.37662 C 0.0776 0.37245 0.11445 0.19259 0.11445 -0.0331 C 0.11445 -0.25996 0.08854 -0.4419 0.05664 -0.4419 C 0.02513 -0.4419 -0.00104 -0.25996 -0.00716 -0.01991 L 4.16667E-7 -0.00093 " pathEditMode="relative" rAng="5400000" ptsTypes="AAAAAA">
                                      <p:cBhvr>
                                        <p:cTn id="12" dur="4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343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0378 -0.145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72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-0.1620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A4E58E4-77AE-4322-A5D7-AE68F68D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5483" y="2745325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BA773DF-4FED-4257-9361-6D184BB1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9991" y="1221904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16FFBCC-8167-477B-8A4C-8764A0E4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70906" y="122619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53A9019-8B3F-488E-8008-97CC596D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5483" y="385404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15F54E8-1507-4B59-A657-7EC65103D9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75483" y="5001962"/>
            <a:ext cx="610580" cy="938484"/>
          </a:xfrm>
          <a:prstGeom prst="rect">
            <a:avLst/>
          </a:prstGeom>
          <a:effectLst/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E57AA48-B370-4DFE-8C7A-06E6A4A57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60326" y="2745325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C74413B-CA5B-4F46-80BD-5F567B034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60326" y="3854040"/>
            <a:ext cx="610580" cy="10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A84A20C-D1D4-4DD2-ACA1-06E84DC9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2160326" y="5001962"/>
            <a:ext cx="610580" cy="938484"/>
          </a:xfrm>
          <a:prstGeom prst="rect">
            <a:avLst/>
          </a:prstGeom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322124-F1C6-4705-85B9-CA484000C329}"/>
              </a:ext>
            </a:extLst>
          </p:cNvPr>
          <p:cNvSpPr txBox="1"/>
          <p:nvPr/>
        </p:nvSpPr>
        <p:spPr>
          <a:xfrm>
            <a:off x="6801135" y="1221904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(2+2) x (1+1)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199F7-CA96-45B1-B6C4-8A8BE80B125C}"/>
              </a:ext>
            </a:extLst>
          </p:cNvPr>
          <p:cNvSpPr txBox="1"/>
          <p:nvPr/>
        </p:nvSpPr>
        <p:spPr>
          <a:xfrm>
            <a:off x="1026973" y="5978251"/>
            <a:ext cx="211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 1 - Value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B9864-E45A-422C-B65F-A33F747B521F}"/>
              </a:ext>
            </a:extLst>
          </p:cNvPr>
          <p:cNvSpPr txBox="1"/>
          <p:nvPr/>
        </p:nvSpPr>
        <p:spPr>
          <a:xfrm>
            <a:off x="6801135" y="1974376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+(2) x 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9F806-FB80-4D5A-A048-18D73BAF065B}"/>
              </a:ext>
            </a:extLst>
          </p:cNvPr>
          <p:cNvSpPr txBox="1"/>
          <p:nvPr/>
        </p:nvSpPr>
        <p:spPr>
          <a:xfrm>
            <a:off x="6801135" y="2665147"/>
            <a:ext cx="4558352" cy="752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3600" b="1" dirty="0"/>
              <a:t>+(2+2) x (1+1)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A06BD-1E3E-4C17-8070-BF4B862558ED}"/>
              </a:ext>
            </a:extLst>
          </p:cNvPr>
          <p:cNvSpPr txBox="1"/>
          <p:nvPr/>
        </p:nvSpPr>
        <p:spPr>
          <a:xfrm>
            <a:off x="8947757" y="464628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E0E4C-B8F8-409D-81C7-640D75097B3E}"/>
              </a:ext>
            </a:extLst>
          </p:cNvPr>
          <p:cNvSpPr txBox="1"/>
          <p:nvPr/>
        </p:nvSpPr>
        <p:spPr>
          <a:xfrm>
            <a:off x="8947757" y="464628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=18</a:t>
            </a:r>
          </a:p>
        </p:txBody>
      </p:sp>
    </p:spTree>
    <p:extLst>
      <p:ext uri="{BB962C8B-B14F-4D97-AF65-F5344CB8AC3E}">
        <p14:creationId xmlns:p14="http://schemas.microsoft.com/office/powerpoint/2010/main" val="224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6088 C -0.00026 0.3875 -0.05703 0.38612 -0.08216 0.38287 C -0.10729 0.37894 -0.15273 0.19885 -0.15273 -0.02708 C -0.15273 -0.2537 -0.12083 -0.43634 -0.08216 -0.43634 C -0.04323 -0.43634 -0.01172 -0.2537 -0.00429 -0.01365 L 0.00326 0.00487 " pathEditMode="relative" rAng="5400000" ptsTypes="AAAAAA">
                                      <p:cBhvr>
                                        <p:cTn id="6" dur="4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-18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12708 C -0.00221 0.20949 -0.06627 0.20625 -0.08658 0.20764 C -0.11158 0.20347 -0.15442 -0.04514 -0.15429 -0.18032 C -0.1539 -0.31528 -0.16849 -0.60324 -0.08554 -0.60255 C 0.0086 -0.59931 -0.01497 -0.25949 -0.00768 -0.01968 L -0.00026 -0.00069 " pathEditMode="relative" rAng="5400000" ptsTypes="AAAAAA">
                                      <p:cBhvr>
                                        <p:cTn id="8" dur="4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-324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00351 -0.3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16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6806 C -0.00338 0.26274 0.03972 0.39237 0.06055 0.38936 C 0.08138 0.38542 0.11797 0.20533 0.11797 -0.02083 C 0.11797 -0.24676 0.09245 -0.42801 0.06055 -0.42801 C 0.02865 -0.42801 0.00287 -0.24676 -0.00364 -0.00694 C -0.00117 -0.00069 -0.00338 -0.00694 -0.00065 -0.00069 " pathEditMode="relative" rAng="5400000" ptsTypes="AAAAAA">
                                      <p:cBhvr>
                                        <p:cTn id="12" dur="4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5463 C -0.00117 0.38102 0.03763 0.21181 0.05886 0.20856 C 0.07982 0.20463 0.11563 -0.04421 0.1155 -0.17917 C 0.11524 -0.31435 0.12748 -0.60232 0.05795 -0.60162 C -0.02096 -0.59838 -0.00117 -0.25857 -0.00742 -0.01852 C -0.00494 -0.01227 -0.00247 -0.00602 -0.00013 0.00023 " pathEditMode="relative" rAng="5400000" ptsTypes="AAAAAA">
                                      <p:cBhvr>
                                        <p:cTn id="14" dur="4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1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352 -0.323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979-5687-41A4-BE03-CA2E34FF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AA9A-8C2B-4618-9248-F4AEF01C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77887"/>
            <a:ext cx="10554574" cy="3636511"/>
          </a:xfrm>
        </p:spPr>
        <p:txBody>
          <a:bodyPr>
            <a:noAutofit/>
          </a:bodyPr>
          <a:lstStyle/>
          <a:p>
            <a:r>
              <a:rPr lang="en-GB" sz="4800" dirty="0"/>
              <a:t>Filter Context</a:t>
            </a:r>
          </a:p>
          <a:p>
            <a:r>
              <a:rPr lang="en-GB" sz="4800" dirty="0"/>
              <a:t>Row Context</a:t>
            </a:r>
          </a:p>
          <a:p>
            <a:r>
              <a:rPr lang="en-GB" sz="4800" dirty="0"/>
              <a:t>Calculate and </a:t>
            </a:r>
            <a:br>
              <a:rPr lang="en-GB" sz="4800" dirty="0"/>
            </a:br>
            <a:r>
              <a:rPr lang="en-GB" sz="4800" dirty="0"/>
              <a:t>		Context Transition</a:t>
            </a:r>
          </a:p>
        </p:txBody>
      </p:sp>
    </p:spTree>
    <p:extLst>
      <p:ext uri="{BB962C8B-B14F-4D97-AF65-F5344CB8AC3E}">
        <p14:creationId xmlns:p14="http://schemas.microsoft.com/office/powerpoint/2010/main" val="23651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15" y="1243837"/>
            <a:ext cx="3994015" cy="2294852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Barney Lawrence</a:t>
            </a:r>
          </a:p>
          <a:p>
            <a:pPr algn="ctr"/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SQLBarney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367" y="0"/>
            <a:ext cx="5612039" cy="2750147"/>
          </a:xfrm>
          <a:effectLst/>
        </p:spPr>
        <p:txBody>
          <a:bodyPr anchor="ctr">
            <a:normAutofit/>
          </a:bodyPr>
          <a:lstStyle/>
          <a:p>
            <a:r>
              <a:rPr lang="en-US" sz="6000" dirty="0"/>
              <a:t>DAX as 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BC4DA-F578-4D6B-9FEA-A4A49117FE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9000"/>
          </a:blip>
          <a:stretch>
            <a:fillRect/>
          </a:stretch>
        </p:blipFill>
        <p:spPr>
          <a:xfrm>
            <a:off x="430815" y="4588687"/>
            <a:ext cx="2066656" cy="2050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AFDEE5-C920-4627-A064-20C6054A542B}"/>
              </a:ext>
            </a:extLst>
          </p:cNvPr>
          <p:cNvSpPr/>
          <p:nvPr/>
        </p:nvSpPr>
        <p:spPr>
          <a:xfrm>
            <a:off x="430815" y="3446202"/>
            <a:ext cx="7587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github.com/</a:t>
            </a:r>
            <a:r>
              <a:rPr lang="en-GB" sz="2000" dirty="0" err="1"/>
              <a:t>BarneyLawrence</a:t>
            </a:r>
            <a:endParaRPr lang="en-GB" sz="2000" dirty="0"/>
          </a:p>
          <a:p>
            <a:r>
              <a:rPr lang="en-GB" sz="2000" dirty="0"/>
              <a:t>/Sessions-DAX-Through-Dance</a:t>
            </a:r>
          </a:p>
        </p:txBody>
      </p:sp>
    </p:spTree>
    <p:extLst>
      <p:ext uri="{BB962C8B-B14F-4D97-AF65-F5344CB8AC3E}">
        <p14:creationId xmlns:p14="http://schemas.microsoft.com/office/powerpoint/2010/main" val="267350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4BC2-60A9-4F5D-9133-DD830CBE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pic>
        <p:nvPicPr>
          <p:cNvPr id="4" name="Picture 2" descr="Image result for jet2">
            <a:extLst>
              <a:ext uri="{FF2B5EF4-FFF2-40B4-BE49-F238E27FC236}">
                <a16:creationId xmlns:a16="http://schemas.microsoft.com/office/drawing/2014/main" id="{FD2A9E23-7AF9-4B5F-8481-F0BF18AA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7" y="2360205"/>
            <a:ext cx="2647681" cy="26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jet2holidays logo">
            <a:extLst>
              <a:ext uri="{FF2B5EF4-FFF2-40B4-BE49-F238E27FC236}">
                <a16:creationId xmlns:a16="http://schemas.microsoft.com/office/drawing/2014/main" id="{24D6DB6A-168D-43C2-9E0B-3FE7C4DF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867945"/>
            <a:ext cx="52959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derbyshire county council logo">
            <a:extLst>
              <a:ext uri="{FF2B5EF4-FFF2-40B4-BE49-F238E27FC236}">
                <a16:creationId xmlns:a16="http://schemas.microsoft.com/office/drawing/2014/main" id="{17838688-DD93-4B20-A5CE-782CF76C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82" y="3011389"/>
            <a:ext cx="3341800" cy="18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laing o rourke logo">
            <a:extLst>
              <a:ext uri="{FF2B5EF4-FFF2-40B4-BE49-F238E27FC236}">
                <a16:creationId xmlns:a16="http://schemas.microsoft.com/office/drawing/2014/main" id="{EAEA6CA2-C558-442A-964D-7BC328106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83" y="1903818"/>
            <a:ext cx="3144537" cy="17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nhs logo">
            <a:extLst>
              <a:ext uri="{FF2B5EF4-FFF2-40B4-BE49-F238E27FC236}">
                <a16:creationId xmlns:a16="http://schemas.microsoft.com/office/drawing/2014/main" id="{CF2FCAF6-0A66-4336-95CF-8ED2A68C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29" y="1997342"/>
            <a:ext cx="2296375" cy="129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63F-F81A-4903-8ADE-8D229F01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E8B890-42A9-46D3-AE32-02C8E3424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5199" r="5909" b="12472"/>
          <a:stretch/>
        </p:blipFill>
        <p:spPr bwMode="auto">
          <a:xfrm>
            <a:off x="4795692" y="2904836"/>
            <a:ext cx="2495819" cy="25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97ED483-E14C-4DCF-88E0-D951E42D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783" y="2904836"/>
            <a:ext cx="3776570" cy="252086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3 'Home Alone' Facts You Never Knew, To Celebrate The Movie's 25th  Anniversary">
            <a:extLst>
              <a:ext uri="{FF2B5EF4-FFF2-40B4-BE49-F238E27FC236}">
                <a16:creationId xmlns:a16="http://schemas.microsoft.com/office/drawing/2014/main" id="{1BC90925-0406-4016-B100-4A6205D8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7" y="2904836"/>
            <a:ext cx="3363906" cy="252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5 Revelations About Home Alone on Its 25th Birthday">
            <a:extLst>
              <a:ext uri="{FF2B5EF4-FFF2-40B4-BE49-F238E27FC236}">
                <a16:creationId xmlns:a16="http://schemas.microsoft.com/office/drawing/2014/main" id="{B4FA64AE-C2A5-4F14-83AE-54A53A1E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92" y="2904836"/>
            <a:ext cx="3341194" cy="25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979-5687-41A4-BE03-CA2E34FF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AA9A-8C2B-4618-9248-F4AEF01C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47697"/>
            <a:ext cx="10554574" cy="3636511"/>
          </a:xfrm>
        </p:spPr>
        <p:txBody>
          <a:bodyPr>
            <a:normAutofit/>
          </a:bodyPr>
          <a:lstStyle/>
          <a:p>
            <a:r>
              <a:rPr lang="en-GB" sz="4400" dirty="0"/>
              <a:t>Filter Context</a:t>
            </a:r>
          </a:p>
          <a:p>
            <a:r>
              <a:rPr lang="en-GB" sz="4400" dirty="0"/>
              <a:t>Row Context</a:t>
            </a:r>
          </a:p>
          <a:p>
            <a:r>
              <a:rPr lang="en-GB" sz="4400" dirty="0"/>
              <a:t>Calculate and </a:t>
            </a:r>
            <a:br>
              <a:rPr lang="en-GB" sz="4400" dirty="0"/>
            </a:br>
            <a:r>
              <a:rPr lang="en-GB" sz="4400" dirty="0"/>
              <a:t>		Context Transition</a:t>
            </a:r>
          </a:p>
        </p:txBody>
      </p:sp>
    </p:spTree>
    <p:extLst>
      <p:ext uri="{BB962C8B-B14F-4D97-AF65-F5344CB8AC3E}">
        <p14:creationId xmlns:p14="http://schemas.microsoft.com/office/powerpoint/2010/main" val="33129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979-5687-41A4-BE03-CA2E34FF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AA9A-8C2B-4618-9248-F4AEF01C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88" y="2673803"/>
            <a:ext cx="6998044" cy="176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/>
              <a:t>MySum</a:t>
            </a:r>
            <a:r>
              <a:rPr lang="en-GB" sz="4400" dirty="0"/>
              <a:t> = SUM(</a:t>
            </a:r>
            <a:r>
              <a:rPr lang="en-GB" sz="4400" dirty="0" err="1"/>
              <a:t>MyValues</a:t>
            </a:r>
            <a:r>
              <a:rPr lang="en-GB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3CD1-B588-4E86-918A-79F0D79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Context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BAA2EA-7B0B-4410-B60A-724D48431E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" y="2258907"/>
            <a:ext cx="6675008" cy="44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5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30DD-A939-4266-96B2-F62ADEE2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8BC8B5-ED24-4B71-B35E-C1BEA0425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927522"/>
              </p:ext>
            </p:extLst>
          </p:nvPr>
        </p:nvGraphicFramePr>
        <p:xfrm>
          <a:off x="729132" y="2303043"/>
          <a:ext cx="105536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275463993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188587541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266114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2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3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08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9FCBDB-336D-4AB3-877E-FB3848E9A4D4}"/>
              </a:ext>
            </a:extLst>
          </p:cNvPr>
          <p:cNvSpPr txBox="1"/>
          <p:nvPr/>
        </p:nvSpPr>
        <p:spPr>
          <a:xfrm>
            <a:off x="729132" y="4437547"/>
            <a:ext cx="578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SUM(Value1 x Value2)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385E8-7B74-4C33-9CAC-FE1E3A57E8A8}"/>
              </a:ext>
            </a:extLst>
          </p:cNvPr>
          <p:cNvSpPr txBox="1"/>
          <p:nvPr/>
        </p:nvSpPr>
        <p:spPr>
          <a:xfrm>
            <a:off x="4499764" y="5087373"/>
            <a:ext cx="326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=Error</a:t>
            </a:r>
          </a:p>
        </p:txBody>
      </p:sp>
    </p:spTree>
    <p:extLst>
      <p:ext uri="{BB962C8B-B14F-4D97-AF65-F5344CB8AC3E}">
        <p14:creationId xmlns:p14="http://schemas.microsoft.com/office/powerpoint/2010/main" val="19089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30DD-A939-4266-96B2-F62ADEE2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8BC8B5-ED24-4B71-B35E-C1BEA0425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611072"/>
              </p:ext>
            </p:extLst>
          </p:nvPr>
        </p:nvGraphicFramePr>
        <p:xfrm>
          <a:off x="729132" y="2303043"/>
          <a:ext cx="105536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275463993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188587541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266114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2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3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Couple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08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9FCBDB-336D-4AB3-877E-FB3848E9A4D4}"/>
              </a:ext>
            </a:extLst>
          </p:cNvPr>
          <p:cNvSpPr txBox="1"/>
          <p:nvPr/>
        </p:nvSpPr>
        <p:spPr>
          <a:xfrm>
            <a:off x="729131" y="4114627"/>
            <a:ext cx="665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SUM(Value1) x SUM(Value2)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E936F-74AD-4690-AAC1-EC49A4D05852}"/>
              </a:ext>
            </a:extLst>
          </p:cNvPr>
          <p:cNvSpPr txBox="1"/>
          <p:nvPr/>
        </p:nvSpPr>
        <p:spPr>
          <a:xfrm>
            <a:off x="729131" y="4839123"/>
            <a:ext cx="310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=	(2 + 2 + 2) </a:t>
            </a:r>
          </a:p>
          <a:p>
            <a:r>
              <a:rPr lang="en-GB" sz="3600" b="1" dirty="0"/>
              <a:t>x 	(1 + 1 + 1)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CCF9B-8E79-4292-858A-95548A46F0D3}"/>
              </a:ext>
            </a:extLst>
          </p:cNvPr>
          <p:cNvSpPr txBox="1"/>
          <p:nvPr/>
        </p:nvSpPr>
        <p:spPr>
          <a:xfrm>
            <a:off x="4047337" y="5045359"/>
            <a:ext cx="2025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=18</a:t>
            </a:r>
          </a:p>
        </p:txBody>
      </p:sp>
    </p:spTree>
    <p:extLst>
      <p:ext uri="{BB962C8B-B14F-4D97-AF65-F5344CB8AC3E}">
        <p14:creationId xmlns:p14="http://schemas.microsoft.com/office/powerpoint/2010/main" val="2964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156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Consolas</vt:lpstr>
      <vt:lpstr>Wingdings 2</vt:lpstr>
      <vt:lpstr>Quotable</vt:lpstr>
      <vt:lpstr>DAX as Dance</vt:lpstr>
      <vt:lpstr>Dance</vt:lpstr>
      <vt:lpstr>About Me</vt:lpstr>
      <vt:lpstr>What?!</vt:lpstr>
      <vt:lpstr>Key Points</vt:lpstr>
      <vt:lpstr>A Measure</vt:lpstr>
      <vt:lpstr>Filter Context</vt:lpstr>
      <vt:lpstr>Example 1</vt:lpstr>
      <vt:lpstr>Example 1</vt:lpstr>
      <vt:lpstr>Introducing SUMX</vt:lpstr>
      <vt:lpstr>Row Context</vt:lpstr>
      <vt:lpstr>Dance 1</vt:lpstr>
      <vt:lpstr>Dance 1</vt:lpstr>
      <vt:lpstr>Dance 1</vt:lpstr>
      <vt:lpstr>Example 2</vt:lpstr>
      <vt:lpstr>Guess The Answer</vt:lpstr>
      <vt:lpstr>An Explanation</vt:lpstr>
      <vt:lpstr>PowerPoint Presentation</vt:lpstr>
      <vt:lpstr>PowerPoint Presentation</vt:lpstr>
      <vt:lpstr>PowerPoint Presentation</vt:lpstr>
      <vt:lpstr>PowerPoint Presentation</vt:lpstr>
      <vt:lpstr>Example 2 - Fixed</vt:lpstr>
      <vt:lpstr>We’re all different!</vt:lpstr>
      <vt:lpstr>Example 2 – Part 2</vt:lpstr>
      <vt:lpstr>PowerPoint Presentation</vt:lpstr>
      <vt:lpstr>PowerPoint Presentation</vt:lpstr>
      <vt:lpstr>PowerPoint Presentation</vt:lpstr>
      <vt:lpstr>Key Points</vt:lpstr>
      <vt:lpstr>DAX as 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2019-09-10T19:18:30Z</dcterms:created>
  <dcterms:modified xsi:type="dcterms:W3CDTF">2020-09-07T11:37:55Z</dcterms:modified>
</cp:coreProperties>
</file>