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57" r:id="rId3"/>
    <p:sldId id="267" r:id="rId4"/>
    <p:sldId id="265" r:id="rId5"/>
    <p:sldId id="266" r:id="rId6"/>
    <p:sldId id="268" r:id="rId7"/>
    <p:sldId id="269" r:id="rId8"/>
    <p:sldId id="270" r:id="rId9"/>
    <p:sldId id="272" r:id="rId10"/>
    <p:sldId id="271" r:id="rId11"/>
    <p:sldId id="261" r:id="rId12"/>
    <p:sldId id="264"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p:cViewPr varScale="1">
        <p:scale>
          <a:sx n="101" d="100"/>
          <a:sy n="101" d="100"/>
        </p:scale>
        <p:origin x="372" y="7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2/2/2025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2/2/2025</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smtClean="0"/>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2/2/2025</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2/2/2025</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2/2/2025</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smtClean="0"/>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2/2/2025</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2/2/2025</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2/2/2025</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2/2/2025</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smtClean="0"/>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smtClean="0"/>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2/2/2025</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4480" y="1772816"/>
            <a:ext cx="4461663" cy="3177380"/>
          </a:xfrm>
        </p:spPr>
        <p:txBody>
          <a:bodyPr/>
          <a:lstStyle/>
          <a:p>
            <a:r>
              <a:rPr lang="en-US" dirty="0"/>
              <a:t>Heart Disease Diagnostic Analysis</a:t>
            </a:r>
          </a:p>
        </p:txBody>
      </p:sp>
      <p:sp>
        <p:nvSpPr>
          <p:cNvPr id="3" name="Subtitle 2"/>
          <p:cNvSpPr>
            <a:spLocks noGrp="1"/>
          </p:cNvSpPr>
          <p:nvPr>
            <p:ph type="subTitle" idx="1"/>
          </p:nvPr>
        </p:nvSpPr>
        <p:spPr>
          <a:xfrm>
            <a:off x="479376" y="5013176"/>
            <a:ext cx="4098175" cy="685800"/>
          </a:xfrm>
        </p:spPr>
        <p:txBody>
          <a:bodyPr/>
          <a:lstStyle/>
          <a:p>
            <a:r>
              <a:rPr lang="en-US" dirty="0" smtClean="0"/>
              <a:t>-BARNEY SOPHIA</a:t>
            </a:r>
            <a:endParaRPr lang="en-US" dirty="0"/>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Heart Disease by Gender</a:t>
            </a:r>
            <a:endParaRPr lang="en-US" dirty="0"/>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2"/>
          </p:nvPr>
        </p:nvSpPr>
        <p:spPr>
          <a:xfrm>
            <a:off x="7536160" y="1921493"/>
            <a:ext cx="4800600" cy="4575175"/>
          </a:xfrm>
        </p:spPr>
        <p:txBody>
          <a:bodyPr/>
          <a:lstStyle/>
          <a:p>
            <a:r>
              <a:rPr lang="en-US" dirty="0"/>
              <a:t>Males are more prominently affected by heart disease, though both genders are impacted.</a:t>
            </a:r>
          </a:p>
        </p:txBody>
      </p:sp>
      <p:pic>
        <p:nvPicPr>
          <p:cNvPr id="5" name="Picture 4"/>
          <p:cNvPicPr>
            <a:picLocks noChangeAspect="1"/>
          </p:cNvPicPr>
          <p:nvPr/>
        </p:nvPicPr>
        <p:blipFill>
          <a:blip r:embed="rId2"/>
          <a:stretch>
            <a:fillRect/>
          </a:stretch>
        </p:blipFill>
        <p:spPr>
          <a:xfrm>
            <a:off x="218534" y="1560164"/>
            <a:ext cx="7245617" cy="5297835"/>
          </a:xfrm>
          <a:prstGeom prst="rect">
            <a:avLst/>
          </a:prstGeom>
        </p:spPr>
      </p:pic>
    </p:spTree>
    <p:extLst>
      <p:ext uri="{BB962C8B-B14F-4D97-AF65-F5344CB8AC3E}">
        <p14:creationId xmlns:p14="http://schemas.microsoft.com/office/powerpoint/2010/main" val="2273199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BI Dashboard</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255" y="-27384"/>
            <a:ext cx="12237825" cy="6840760"/>
          </a:xfrm>
          <a:prstGeom prst="rect">
            <a:avLst/>
          </a:prstGeom>
        </p:spPr>
      </p:pic>
    </p:spTree>
    <p:extLst>
      <p:ext uri="{BB962C8B-B14F-4D97-AF65-F5344CB8AC3E}">
        <p14:creationId xmlns:p14="http://schemas.microsoft.com/office/powerpoint/2010/main" val="100186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Insights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average age of the patients is 54. Majority of the patients are male and the common type of chest pain experienced is the Typical Angina.</a:t>
            </a:r>
          </a:p>
          <a:p>
            <a:r>
              <a:rPr lang="en-US" dirty="0" smtClean="0"/>
              <a:t>About </a:t>
            </a:r>
            <a:r>
              <a:rPr lang="en-US" dirty="0"/>
              <a:t>half (49%) of the patients are categorized as "No-Risk," while the other half (51%) are "At-Risk." This indicates a balanced distribution, emphasizing the importance of monitoring and preventative measures for at-risk </a:t>
            </a:r>
            <a:r>
              <a:rPr lang="en-US" dirty="0" smtClean="0"/>
              <a:t>individuals..</a:t>
            </a:r>
          </a:p>
          <a:p>
            <a:r>
              <a:rPr lang="en-US" dirty="0"/>
              <a:t>People with Typical Angina chest pain are at a significantly higher risk of heart disease</a:t>
            </a:r>
            <a:r>
              <a:rPr lang="en-US" dirty="0" smtClean="0"/>
              <a:t>.</a:t>
            </a:r>
          </a:p>
          <a:p>
            <a:r>
              <a:rPr lang="en-US" dirty="0" smtClean="0"/>
              <a:t>High </a:t>
            </a:r>
            <a:r>
              <a:rPr lang="en-US" dirty="0"/>
              <a:t>fasting blood sugar </a:t>
            </a:r>
            <a:r>
              <a:rPr lang="en-US" dirty="0" smtClean="0"/>
              <a:t>levels</a:t>
            </a:r>
            <a:r>
              <a:rPr lang="en-US" dirty="0"/>
              <a:t> diabetes(153 patients</a:t>
            </a:r>
            <a:r>
              <a:rPr lang="en-US" dirty="0" smtClean="0"/>
              <a:t>) </a:t>
            </a:r>
            <a:r>
              <a:rPr lang="en-US" dirty="0"/>
              <a:t>are indicative of </a:t>
            </a:r>
            <a:r>
              <a:rPr lang="en-US" dirty="0" smtClean="0"/>
              <a:t>which </a:t>
            </a:r>
            <a:r>
              <a:rPr lang="en-US" dirty="0"/>
              <a:t>significantly increases the risk of heart disease</a:t>
            </a:r>
            <a:r>
              <a:rPr lang="en-US" dirty="0" smtClean="0"/>
              <a:t>.</a:t>
            </a:r>
          </a:p>
          <a:p>
            <a:r>
              <a:rPr lang="en-US" dirty="0" smtClean="0"/>
              <a:t>The average Cholesterol Level is 246mg/</a:t>
            </a:r>
            <a:r>
              <a:rPr lang="en-US" dirty="0" err="1" smtClean="0"/>
              <a:t>dL</a:t>
            </a:r>
            <a:r>
              <a:rPr lang="en-US" dirty="0" smtClean="0"/>
              <a:t> .High </a:t>
            </a:r>
            <a:r>
              <a:rPr lang="en-US" dirty="0"/>
              <a:t>cholesterol levels are a known risk factor for heart disease, and monitoring and managing cholesterol through diet, exercise, and medication is crucial for heart health</a:t>
            </a:r>
            <a:r>
              <a:rPr lang="en-US" dirty="0" smtClean="0"/>
              <a:t>.</a:t>
            </a:r>
          </a:p>
          <a:p>
            <a:r>
              <a:rPr lang="en-US" dirty="0"/>
              <a:t>513 patients </a:t>
            </a:r>
            <a:r>
              <a:rPr lang="en-US" dirty="0" smtClean="0"/>
              <a:t>have ST-T </a:t>
            </a:r>
            <a:r>
              <a:rPr lang="en-US" dirty="0"/>
              <a:t>wave abnormalities, indicating a significant portion has irregular heart </a:t>
            </a:r>
            <a:r>
              <a:rPr lang="en-US" dirty="0" smtClean="0"/>
              <a:t>activity</a:t>
            </a:r>
            <a:r>
              <a:rPr lang="en-US" dirty="0"/>
              <a:t>.</a:t>
            </a:r>
            <a:endParaRPr lang="en-US" dirty="0" smtClean="0"/>
          </a:p>
        </p:txBody>
      </p:sp>
    </p:spTree>
    <p:extLst>
      <p:ext uri="{BB962C8B-B14F-4D97-AF65-F5344CB8AC3E}">
        <p14:creationId xmlns:p14="http://schemas.microsoft.com/office/powerpoint/2010/main" val="3857197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Overview</a:t>
            </a:r>
            <a:endParaRPr lang="en-US" dirty="0"/>
          </a:p>
        </p:txBody>
      </p:sp>
      <p:sp>
        <p:nvSpPr>
          <p:cNvPr id="3" name="Content Placeholder 2"/>
          <p:cNvSpPr>
            <a:spLocks noGrp="1"/>
          </p:cNvSpPr>
          <p:nvPr>
            <p:ph idx="1"/>
          </p:nvPr>
        </p:nvSpPr>
        <p:spPr>
          <a:xfrm>
            <a:off x="983432" y="1772816"/>
            <a:ext cx="10009112" cy="4572001"/>
          </a:xfrm>
        </p:spPr>
        <p:txBody>
          <a:bodyPr/>
          <a:lstStyle/>
          <a:p>
            <a:r>
              <a:rPr lang="en-US" dirty="0"/>
              <a:t>The objective of this project is to explore heart disease diagnostic data, providing insights into how factors like age, gender, and key health metrics contribute to heart disease prevalence, ultimately aiding in early detection and prevention</a:t>
            </a:r>
            <a:r>
              <a:rPr lang="en-US" dirty="0" smtClean="0"/>
              <a:t>.</a:t>
            </a:r>
          </a:p>
          <a:p>
            <a:r>
              <a:rPr lang="en-US" dirty="0" smtClean="0"/>
              <a:t>By leveraging the power of data analysis and visualization, this project will provide an in-depth understanding of heart disease trends, key metrics, and help make better future preparations for health systems globally.</a:t>
            </a:r>
            <a:endParaRPr lang="en-US" dirty="0"/>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Dataset</a:t>
            </a:r>
            <a:r>
              <a:rPr lang="en-US" b="1" dirty="0"/>
              <a:t/>
            </a:r>
            <a:br>
              <a:rPr lang="en-US" b="1" dirty="0"/>
            </a:br>
            <a:endParaRPr lang="en-US" dirty="0"/>
          </a:p>
        </p:txBody>
      </p:sp>
      <p:sp>
        <p:nvSpPr>
          <p:cNvPr id="3" name="Content Placeholder 2"/>
          <p:cNvSpPr>
            <a:spLocks noGrp="1"/>
          </p:cNvSpPr>
          <p:nvPr>
            <p:ph idx="1"/>
          </p:nvPr>
        </p:nvSpPr>
        <p:spPr>
          <a:xfrm>
            <a:off x="1524000" y="1556792"/>
            <a:ext cx="9144000" cy="5301208"/>
          </a:xfrm>
        </p:spPr>
        <p:txBody>
          <a:bodyPr>
            <a:normAutofit fontScale="55000" lnSpcReduction="20000"/>
          </a:bodyPr>
          <a:lstStyle/>
          <a:p>
            <a:r>
              <a:rPr lang="en-US" b="1" dirty="0"/>
              <a:t>age</a:t>
            </a:r>
            <a:r>
              <a:rPr lang="en-US" dirty="0"/>
              <a:t>: Age of the patient</a:t>
            </a:r>
          </a:p>
          <a:p>
            <a:r>
              <a:rPr lang="en-US" b="1" dirty="0"/>
              <a:t>sex</a:t>
            </a:r>
            <a:r>
              <a:rPr lang="en-US" dirty="0"/>
              <a:t>: Sex of the patient </a:t>
            </a:r>
            <a:r>
              <a:rPr lang="en-US" dirty="0" smtClean="0"/>
              <a:t>(1= Male</a:t>
            </a:r>
            <a:r>
              <a:rPr lang="en-US" dirty="0"/>
              <a:t>, </a:t>
            </a:r>
            <a:r>
              <a:rPr lang="en-US" dirty="0" smtClean="0"/>
              <a:t>0 = Female</a:t>
            </a:r>
            <a:r>
              <a:rPr lang="en-US" dirty="0"/>
              <a:t>)</a:t>
            </a:r>
          </a:p>
          <a:p>
            <a:r>
              <a:rPr lang="en-US" b="1" dirty="0" err="1"/>
              <a:t>cp</a:t>
            </a:r>
            <a:r>
              <a:rPr lang="en-US" dirty="0"/>
              <a:t>: Chest pain type (4 types: </a:t>
            </a:r>
            <a:r>
              <a:rPr lang="en-US" dirty="0" smtClean="0"/>
              <a:t>3= Asymptomatic,1=  Atypical Angina, 2= Non-angina pain, 0= Typical Angina)</a:t>
            </a:r>
            <a:endParaRPr lang="en-US" dirty="0"/>
          </a:p>
          <a:p>
            <a:r>
              <a:rPr lang="en-US" b="1" dirty="0" err="1"/>
              <a:t>trestbps</a:t>
            </a:r>
            <a:r>
              <a:rPr lang="en-US" dirty="0"/>
              <a:t>: Resting blood pressure (in mm Hg)</a:t>
            </a:r>
          </a:p>
          <a:p>
            <a:r>
              <a:rPr lang="en-US" b="1" dirty="0" err="1"/>
              <a:t>chol</a:t>
            </a:r>
            <a:r>
              <a:rPr lang="en-US" dirty="0"/>
              <a:t>: Serum cholesterol in mg/dl</a:t>
            </a:r>
          </a:p>
          <a:p>
            <a:r>
              <a:rPr lang="en-US" b="1" dirty="0" err="1"/>
              <a:t>fbs</a:t>
            </a:r>
            <a:r>
              <a:rPr lang="en-US" dirty="0"/>
              <a:t>: Fasting blood sugar &gt; 120 mg/dl </a:t>
            </a:r>
            <a:r>
              <a:rPr lang="en-US" dirty="0" smtClean="0"/>
              <a:t>(1= True, 0= False)</a:t>
            </a:r>
            <a:endParaRPr lang="en-US" dirty="0"/>
          </a:p>
          <a:p>
            <a:r>
              <a:rPr lang="en-US" b="1" dirty="0" err="1"/>
              <a:t>restecg</a:t>
            </a:r>
            <a:r>
              <a:rPr lang="en-US" dirty="0"/>
              <a:t>: Resting electrocardiographic results (values </a:t>
            </a:r>
            <a:r>
              <a:rPr lang="en-US" dirty="0" smtClean="0"/>
              <a:t>2= Lenticular Hypertrophy, 0= Normal, 1= ST-T wave Abnormality)</a:t>
            </a:r>
            <a:endParaRPr lang="en-US" dirty="0"/>
          </a:p>
          <a:p>
            <a:r>
              <a:rPr lang="en-US" b="1" dirty="0" err="1"/>
              <a:t>thalach</a:t>
            </a:r>
            <a:r>
              <a:rPr lang="en-US" dirty="0"/>
              <a:t>: Maximum heart rate achieved</a:t>
            </a:r>
          </a:p>
          <a:p>
            <a:r>
              <a:rPr lang="en-US" b="1" dirty="0" err="1"/>
              <a:t>exang</a:t>
            </a:r>
            <a:r>
              <a:rPr lang="en-US" dirty="0"/>
              <a:t>: Exercise-induced angina </a:t>
            </a:r>
            <a:r>
              <a:rPr lang="en-US" dirty="0" smtClean="0"/>
              <a:t>(1= Yes; 0= No)</a:t>
            </a:r>
            <a:endParaRPr lang="en-US" dirty="0"/>
          </a:p>
          <a:p>
            <a:r>
              <a:rPr lang="en-US" b="1" dirty="0" err="1"/>
              <a:t>oldpeak</a:t>
            </a:r>
            <a:r>
              <a:rPr lang="en-US" dirty="0"/>
              <a:t>: ST depression induced by exercise relative to rest</a:t>
            </a:r>
          </a:p>
          <a:p>
            <a:r>
              <a:rPr lang="en-US" b="1" dirty="0"/>
              <a:t>slope</a:t>
            </a:r>
            <a:r>
              <a:rPr lang="en-US" dirty="0"/>
              <a:t>: The slope of the peak exercise ST </a:t>
            </a:r>
            <a:r>
              <a:rPr lang="en-US" dirty="0" smtClean="0"/>
              <a:t>segment</a:t>
            </a:r>
            <a:endParaRPr lang="en-US" dirty="0"/>
          </a:p>
          <a:p>
            <a:r>
              <a:rPr lang="en-US" b="1" dirty="0"/>
              <a:t>ca</a:t>
            </a:r>
            <a:r>
              <a:rPr lang="en-US" dirty="0"/>
              <a:t>: Number of major vessels (0-3) colored by fluoroscopy</a:t>
            </a:r>
          </a:p>
          <a:p>
            <a:r>
              <a:rPr lang="en-US" b="1" dirty="0" err="1"/>
              <a:t>thal</a:t>
            </a:r>
            <a:r>
              <a:rPr lang="en-US" dirty="0"/>
              <a:t>: Thalassemia </a:t>
            </a:r>
            <a:r>
              <a:rPr lang="en-US" dirty="0" smtClean="0"/>
              <a:t>(0= Normal</a:t>
            </a:r>
            <a:r>
              <a:rPr lang="en-US" dirty="0"/>
              <a:t>; </a:t>
            </a:r>
            <a:r>
              <a:rPr lang="en-US" dirty="0" smtClean="0"/>
              <a:t>1= Fixed </a:t>
            </a:r>
            <a:r>
              <a:rPr lang="en-US" dirty="0"/>
              <a:t>defect; </a:t>
            </a:r>
            <a:r>
              <a:rPr lang="en-US" dirty="0" smtClean="0"/>
              <a:t>2= Reversible defect 3=No  )</a:t>
            </a:r>
            <a:endParaRPr lang="en-US" dirty="0"/>
          </a:p>
          <a:p>
            <a:r>
              <a:rPr lang="en-US" b="1" dirty="0"/>
              <a:t>target</a:t>
            </a:r>
            <a:r>
              <a:rPr lang="en-US" dirty="0"/>
              <a:t>: Presence of heart disease </a:t>
            </a:r>
            <a:r>
              <a:rPr lang="en-US" dirty="0" smtClean="0"/>
              <a:t>(0= Yes, 1= No)</a:t>
            </a:r>
            <a:endParaRPr lang="en-US" dirty="0"/>
          </a:p>
          <a:p>
            <a:endParaRPr lang="en-US" dirty="0"/>
          </a:p>
        </p:txBody>
      </p:sp>
    </p:spTree>
    <p:extLst>
      <p:ext uri="{BB962C8B-B14F-4D97-AF65-F5344CB8AC3E}">
        <p14:creationId xmlns:p14="http://schemas.microsoft.com/office/powerpoint/2010/main" val="3682948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Importing Libraries and Modules</a:t>
            </a:r>
            <a:endParaRPr lang="en-US" dirty="0"/>
          </a:p>
        </p:txBody>
      </p:sp>
      <p:pic>
        <p:nvPicPr>
          <p:cNvPr id="6" name="Picture 5"/>
          <p:cNvPicPr>
            <a:picLocks noChangeAspect="1"/>
          </p:cNvPicPr>
          <p:nvPr/>
        </p:nvPicPr>
        <p:blipFill>
          <a:blip r:embed="rId2"/>
          <a:stretch>
            <a:fillRect/>
          </a:stretch>
        </p:blipFill>
        <p:spPr>
          <a:xfrm>
            <a:off x="0" y="1268760"/>
            <a:ext cx="12192000" cy="5424641"/>
          </a:xfrm>
          <a:prstGeom prst="rect">
            <a:avLst/>
          </a:prstGeom>
        </p:spPr>
      </p:pic>
    </p:spTree>
    <p:extLst>
      <p:ext uri="{BB962C8B-B14F-4D97-AF65-F5344CB8AC3E}">
        <p14:creationId xmlns:p14="http://schemas.microsoft.com/office/powerpoint/2010/main" val="349888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Understanding</a:t>
            </a:r>
            <a:endParaRPr lang="en-US" dirty="0"/>
          </a:p>
        </p:txBody>
      </p:sp>
      <p:pic>
        <p:nvPicPr>
          <p:cNvPr id="4" name="Content Placeholder 3"/>
          <p:cNvPicPr>
            <a:picLocks noGrp="1" noChangeAspect="1"/>
          </p:cNvPicPr>
          <p:nvPr>
            <p:ph idx="1"/>
          </p:nvPr>
        </p:nvPicPr>
        <p:blipFill>
          <a:blip r:embed="rId2"/>
          <a:stretch>
            <a:fillRect/>
          </a:stretch>
        </p:blipFill>
        <p:spPr>
          <a:xfrm>
            <a:off x="839416" y="1628800"/>
            <a:ext cx="10850910" cy="5301208"/>
          </a:xfrm>
          <a:prstGeom prst="rect">
            <a:avLst/>
          </a:prstGeom>
        </p:spPr>
      </p:pic>
    </p:spTree>
    <p:extLst>
      <p:ext uri="{BB962C8B-B14F-4D97-AF65-F5344CB8AC3E}">
        <p14:creationId xmlns:p14="http://schemas.microsoft.com/office/powerpoint/2010/main" val="1550207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Gender Distribution</a:t>
            </a:r>
            <a:endParaRPr lang="en-US" dirty="0"/>
          </a:p>
        </p:txBody>
      </p:sp>
      <p:pic>
        <p:nvPicPr>
          <p:cNvPr id="4" name="Content Placeholder 3"/>
          <p:cNvPicPr>
            <a:picLocks noGrp="1" noChangeAspect="1"/>
          </p:cNvPicPr>
          <p:nvPr>
            <p:ph sz="half" idx="1"/>
          </p:nvPr>
        </p:nvPicPr>
        <p:blipFill rotWithShape="1">
          <a:blip r:embed="rId2"/>
          <a:srcRect l="-7207" t="-3492" r="42342" b="3492"/>
          <a:stretch/>
        </p:blipFill>
        <p:spPr>
          <a:xfrm>
            <a:off x="-240704" y="1124744"/>
            <a:ext cx="6912768" cy="5589240"/>
          </a:xfrm>
          <a:prstGeom prst="rect">
            <a:avLst/>
          </a:prstGeom>
        </p:spPr>
      </p:pic>
      <p:sp>
        <p:nvSpPr>
          <p:cNvPr id="5" name="Content Placeholder 4"/>
          <p:cNvSpPr>
            <a:spLocks noGrp="1"/>
          </p:cNvSpPr>
          <p:nvPr>
            <p:ph sz="half" idx="2"/>
          </p:nvPr>
        </p:nvSpPr>
        <p:spPr>
          <a:xfrm>
            <a:off x="7248128" y="3068960"/>
            <a:ext cx="4800600" cy="4575175"/>
          </a:xfrm>
        </p:spPr>
        <p:txBody>
          <a:bodyPr/>
          <a:lstStyle/>
          <a:p>
            <a:pPr marL="0" indent="0">
              <a:buNone/>
            </a:pPr>
            <a:r>
              <a:rPr lang="en-US" dirty="0"/>
              <a:t>Based on the heart disease </a:t>
            </a:r>
            <a:r>
              <a:rPr lang="en-US" dirty="0" smtClean="0"/>
              <a:t>dataset:</a:t>
            </a:r>
            <a:endParaRPr lang="en-US" dirty="0"/>
          </a:p>
          <a:p>
            <a:r>
              <a:rPr lang="en-US" b="1" dirty="0"/>
              <a:t>Males = </a:t>
            </a:r>
            <a:r>
              <a:rPr lang="en-US" b="1" dirty="0" smtClean="0"/>
              <a:t>713(69.6%)</a:t>
            </a:r>
            <a:endParaRPr lang="en-US" b="1" dirty="0"/>
          </a:p>
          <a:p>
            <a:r>
              <a:rPr lang="en-US" b="1" dirty="0"/>
              <a:t>Females = </a:t>
            </a:r>
            <a:r>
              <a:rPr lang="en-US" b="1" dirty="0" smtClean="0"/>
              <a:t>312(30.4%)</a:t>
            </a:r>
            <a:endParaRPr lang="en-US" b="1" dirty="0"/>
          </a:p>
          <a:p>
            <a:endParaRPr lang="en-US" dirty="0"/>
          </a:p>
        </p:txBody>
      </p:sp>
    </p:spTree>
    <p:extLst>
      <p:ext uri="{BB962C8B-B14F-4D97-AF65-F5344CB8AC3E}">
        <p14:creationId xmlns:p14="http://schemas.microsoft.com/office/powerpoint/2010/main" val="104540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 Distribution</a:t>
            </a:r>
            <a:endParaRPr lang="en-US" dirty="0"/>
          </a:p>
        </p:txBody>
      </p:sp>
      <p:pic>
        <p:nvPicPr>
          <p:cNvPr id="6" name="Picture 5"/>
          <p:cNvPicPr>
            <a:picLocks noChangeAspect="1"/>
          </p:cNvPicPr>
          <p:nvPr/>
        </p:nvPicPr>
        <p:blipFill>
          <a:blip r:embed="rId2"/>
          <a:stretch>
            <a:fillRect/>
          </a:stretch>
        </p:blipFill>
        <p:spPr>
          <a:xfrm>
            <a:off x="5042387" y="2420888"/>
            <a:ext cx="7136479" cy="2819794"/>
          </a:xfrm>
          <a:prstGeom prst="rect">
            <a:avLst/>
          </a:prstGeom>
        </p:spPr>
      </p:pic>
      <p:pic>
        <p:nvPicPr>
          <p:cNvPr id="7" name="Picture 6"/>
          <p:cNvPicPr>
            <a:picLocks noChangeAspect="1"/>
          </p:cNvPicPr>
          <p:nvPr/>
        </p:nvPicPr>
        <p:blipFill>
          <a:blip r:embed="rId3"/>
          <a:stretch>
            <a:fillRect/>
          </a:stretch>
        </p:blipFill>
        <p:spPr>
          <a:xfrm>
            <a:off x="-18054" y="1484784"/>
            <a:ext cx="4987589" cy="5142443"/>
          </a:xfrm>
          <a:prstGeom prst="rect">
            <a:avLst/>
          </a:prstGeom>
        </p:spPr>
      </p:pic>
    </p:spTree>
    <p:extLst>
      <p:ext uri="{BB962C8B-B14F-4D97-AF65-F5344CB8AC3E}">
        <p14:creationId xmlns:p14="http://schemas.microsoft.com/office/powerpoint/2010/main" val="3679710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Correlation Matrix of Heart Disease</a:t>
            </a:r>
            <a:endParaRPr lang="en-US" dirty="0"/>
          </a:p>
        </p:txBody>
      </p:sp>
      <p:pic>
        <p:nvPicPr>
          <p:cNvPr id="4" name="Content Placeholder 3"/>
          <p:cNvPicPr>
            <a:picLocks noGrp="1" noChangeAspect="1"/>
          </p:cNvPicPr>
          <p:nvPr>
            <p:ph sz="half" idx="1"/>
          </p:nvPr>
        </p:nvPicPr>
        <p:blipFill>
          <a:blip r:embed="rId2"/>
          <a:stretch>
            <a:fillRect/>
          </a:stretch>
        </p:blipFill>
        <p:spPr>
          <a:xfrm>
            <a:off x="0" y="1736947"/>
            <a:ext cx="6217966" cy="4752528"/>
          </a:xfrm>
          <a:prstGeom prst="rect">
            <a:avLst/>
          </a:prstGeom>
        </p:spPr>
      </p:pic>
      <p:sp>
        <p:nvSpPr>
          <p:cNvPr id="6" name="Content Placeholder 5"/>
          <p:cNvSpPr>
            <a:spLocks noGrp="1"/>
          </p:cNvSpPr>
          <p:nvPr>
            <p:ph sz="half" idx="2"/>
          </p:nvPr>
        </p:nvSpPr>
        <p:spPr>
          <a:xfrm>
            <a:off x="6217966" y="1825624"/>
            <a:ext cx="5998714" cy="4575175"/>
          </a:xfrm>
        </p:spPr>
        <p:txBody>
          <a:bodyPr>
            <a:normAutofit lnSpcReduction="10000"/>
          </a:bodyPr>
          <a:lstStyle/>
          <a:p>
            <a:r>
              <a:rPr lang="en-US" dirty="0"/>
              <a:t>Thalassemia (</a:t>
            </a:r>
            <a:r>
              <a:rPr lang="en-US" dirty="0" err="1"/>
              <a:t>thal</a:t>
            </a:r>
            <a:r>
              <a:rPr lang="en-US" dirty="0"/>
              <a:t>) </a:t>
            </a:r>
            <a:r>
              <a:rPr lang="en-US" b="1" dirty="0" smtClean="0"/>
              <a:t>→ </a:t>
            </a:r>
            <a:r>
              <a:rPr lang="en-AE" dirty="0"/>
              <a:t>-0.34</a:t>
            </a:r>
            <a:endParaRPr lang="en-US" dirty="0" smtClean="0"/>
          </a:p>
          <a:p>
            <a:pPr marL="0" indent="0">
              <a:buNone/>
            </a:pPr>
            <a:r>
              <a:rPr lang="en-US" dirty="0"/>
              <a:t>- </a:t>
            </a:r>
            <a:r>
              <a:rPr lang="en-US" i="1" dirty="0"/>
              <a:t>Certain blood disorders lower risk</a:t>
            </a:r>
            <a:endParaRPr lang="en-US" i="1" dirty="0" smtClean="0"/>
          </a:p>
          <a:p>
            <a:r>
              <a:rPr lang="en-US" dirty="0" smtClean="0"/>
              <a:t>Number </a:t>
            </a:r>
            <a:r>
              <a:rPr lang="en-US" dirty="0"/>
              <a:t>of Major Vessels (ca</a:t>
            </a:r>
            <a:r>
              <a:rPr lang="en-US" dirty="0" smtClean="0"/>
              <a:t>) </a:t>
            </a:r>
            <a:r>
              <a:rPr lang="en-US" b="1" dirty="0" smtClean="0"/>
              <a:t>→ </a:t>
            </a:r>
            <a:r>
              <a:rPr lang="en-AE" dirty="0" smtClean="0"/>
              <a:t>+ 0.27</a:t>
            </a:r>
          </a:p>
          <a:p>
            <a:pPr marL="0" indent="0">
              <a:buNone/>
            </a:pPr>
            <a:r>
              <a:rPr lang="en-US" dirty="0" smtClean="0"/>
              <a:t>-</a:t>
            </a:r>
            <a:r>
              <a:rPr lang="en-US" i="1" dirty="0" smtClean="0"/>
              <a:t>More </a:t>
            </a:r>
            <a:r>
              <a:rPr lang="en-US" i="1" dirty="0"/>
              <a:t>blocked vessels = higher heart disease risk</a:t>
            </a:r>
          </a:p>
          <a:p>
            <a:r>
              <a:rPr lang="en-US" dirty="0" smtClean="0"/>
              <a:t>ST </a:t>
            </a:r>
            <a:r>
              <a:rPr lang="en-US" dirty="0"/>
              <a:t>Slope (slope) </a:t>
            </a:r>
            <a:r>
              <a:rPr lang="en-US" b="1" dirty="0" smtClean="0"/>
              <a:t>→ </a:t>
            </a:r>
            <a:r>
              <a:rPr lang="en-AE" dirty="0"/>
              <a:t>+0.35 </a:t>
            </a:r>
          </a:p>
          <a:p>
            <a:pPr marL="0" indent="0">
              <a:buNone/>
            </a:pPr>
            <a:r>
              <a:rPr lang="en-AE" dirty="0" smtClean="0"/>
              <a:t>-</a:t>
            </a:r>
            <a:r>
              <a:rPr lang="en-US" i="1" dirty="0" smtClean="0"/>
              <a:t>Abnormal </a:t>
            </a:r>
            <a:r>
              <a:rPr lang="en-US" i="1" dirty="0"/>
              <a:t>slope indicates heart disease </a:t>
            </a:r>
            <a:endParaRPr lang="en-US" i="1" dirty="0" smtClean="0"/>
          </a:p>
          <a:p>
            <a:r>
              <a:rPr lang="en-US" dirty="0" smtClean="0"/>
              <a:t>Chest </a:t>
            </a:r>
            <a:r>
              <a:rPr lang="en-US" dirty="0"/>
              <a:t>Pain Type (</a:t>
            </a:r>
            <a:r>
              <a:rPr lang="en-US" dirty="0" err="1"/>
              <a:t>cp</a:t>
            </a:r>
            <a:r>
              <a:rPr lang="en-US" dirty="0"/>
              <a:t>) → +0.43</a:t>
            </a:r>
          </a:p>
          <a:p>
            <a:pPr marL="0" indent="0">
              <a:buNone/>
            </a:pPr>
            <a:r>
              <a:rPr lang="en-US" dirty="0" smtClean="0"/>
              <a:t>-</a:t>
            </a:r>
            <a:r>
              <a:rPr lang="en-US" i="1" dirty="0" smtClean="0"/>
              <a:t>More </a:t>
            </a:r>
            <a:r>
              <a:rPr lang="en-US" i="1" dirty="0"/>
              <a:t>chest pain = higher heart disease </a:t>
            </a:r>
            <a:r>
              <a:rPr lang="en-US" i="1" dirty="0" smtClean="0"/>
              <a:t>risk</a:t>
            </a:r>
          </a:p>
        </p:txBody>
      </p:sp>
    </p:spTree>
    <p:extLst>
      <p:ext uri="{BB962C8B-B14F-4D97-AF65-F5344CB8AC3E}">
        <p14:creationId xmlns:p14="http://schemas.microsoft.com/office/powerpoint/2010/main" val="1006204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Heart Rate vs </a:t>
            </a:r>
            <a:r>
              <a:rPr lang="en-US" dirty="0" err="1" smtClean="0"/>
              <a:t>Cholestrol</a:t>
            </a:r>
            <a:endParaRPr lang="en-US" dirty="0"/>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2"/>
          </p:nvPr>
        </p:nvSpPr>
        <p:spPr>
          <a:xfrm>
            <a:off x="7248128" y="2060848"/>
            <a:ext cx="4800600" cy="4575175"/>
          </a:xfrm>
        </p:spPr>
        <p:txBody>
          <a:bodyPr/>
          <a:lstStyle/>
          <a:p>
            <a:r>
              <a:rPr lang="en-US" dirty="0"/>
              <a:t>Cholesterol and max heart rate alone do not definitively indicate heart disease; individuals with and without heart disease show a wide range of values</a:t>
            </a:r>
            <a:r>
              <a:rPr lang="en-US" dirty="0" smtClean="0"/>
              <a:t>.</a:t>
            </a:r>
          </a:p>
          <a:p>
            <a:r>
              <a:rPr lang="en-US" dirty="0"/>
              <a:t>Some individuals with very high cholesterol levels don't have heart disease, suggesting other factors also play significant roles in heart disease risk.</a:t>
            </a:r>
          </a:p>
          <a:p>
            <a:endParaRPr lang="en-US" dirty="0"/>
          </a:p>
        </p:txBody>
      </p:sp>
      <p:pic>
        <p:nvPicPr>
          <p:cNvPr id="5" name="Picture 4"/>
          <p:cNvPicPr>
            <a:picLocks noChangeAspect="1"/>
          </p:cNvPicPr>
          <p:nvPr/>
        </p:nvPicPr>
        <p:blipFill>
          <a:blip r:embed="rId2"/>
          <a:stretch>
            <a:fillRect/>
          </a:stretch>
        </p:blipFill>
        <p:spPr>
          <a:xfrm>
            <a:off x="191344" y="1478488"/>
            <a:ext cx="6696744" cy="5269446"/>
          </a:xfrm>
          <a:prstGeom prst="rect">
            <a:avLst/>
          </a:prstGeom>
        </p:spPr>
      </p:pic>
    </p:spTree>
    <p:extLst>
      <p:ext uri="{BB962C8B-B14F-4D97-AF65-F5344CB8AC3E}">
        <p14:creationId xmlns:p14="http://schemas.microsoft.com/office/powerpoint/2010/main" val="3950530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908</TotalTime>
  <Words>607</Words>
  <Application>Microsoft Office PowerPoint</Application>
  <PresentationFormat>Widescreen</PresentationFormat>
  <Paragraphs>49</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Franklin Gothic Medium</vt:lpstr>
      <vt:lpstr>Medical Design 16x9</vt:lpstr>
      <vt:lpstr>Heart Disease Diagnostic Analysis</vt:lpstr>
      <vt:lpstr>Project Overview</vt:lpstr>
      <vt:lpstr>Dataset </vt:lpstr>
      <vt:lpstr>Importing Libraries and Modules</vt:lpstr>
      <vt:lpstr>Data Understanding</vt:lpstr>
      <vt:lpstr>Gender Distribution</vt:lpstr>
      <vt:lpstr>Age Distribution</vt:lpstr>
      <vt:lpstr>Correlation Matrix of Heart Disease</vt:lpstr>
      <vt:lpstr>Heart Rate vs Cholestrol</vt:lpstr>
      <vt:lpstr>Heart Disease by Gender</vt:lpstr>
      <vt:lpstr>Power BI Dashboard</vt:lpstr>
      <vt:lpstr>PowerPoint Presentation</vt:lpstr>
      <vt:lpstr>Key 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Diagnostic Analysis</dc:title>
  <dc:creator>Barney Sophia</dc:creator>
  <cp:lastModifiedBy>Barney Sophia</cp:lastModifiedBy>
  <cp:revision>33</cp:revision>
  <dcterms:created xsi:type="dcterms:W3CDTF">2025-01-30T16:23:03Z</dcterms:created>
  <dcterms:modified xsi:type="dcterms:W3CDTF">2025-02-01T20:21:52Z</dcterms:modified>
</cp:coreProperties>
</file>