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70" r:id="rId9"/>
    <p:sldId id="272" r:id="rId10"/>
    <p:sldId id="271" r:id="rId11"/>
    <p:sldId id="261" r:id="rId12"/>
    <p:sldId id="264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>
      <p:cViewPr varScale="1">
        <p:scale>
          <a:sx n="101" d="100"/>
          <a:sy n="101" d="100"/>
        </p:scale>
        <p:origin x="3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480" y="1772816"/>
            <a:ext cx="4461663" cy="3177380"/>
          </a:xfrm>
        </p:spPr>
        <p:txBody>
          <a:bodyPr/>
          <a:lstStyle/>
          <a:p>
            <a:r>
              <a:rPr lang="en-US" dirty="0"/>
              <a:t>Heart Disease Diagnostic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76" y="5013176"/>
            <a:ext cx="4098175" cy="685800"/>
          </a:xfrm>
        </p:spPr>
        <p:txBody>
          <a:bodyPr/>
          <a:lstStyle/>
          <a:p>
            <a:r>
              <a:rPr lang="en-US" dirty="0" smtClean="0"/>
              <a:t>-BARNEY SOPHIA(UMIP14841)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Disease by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6160" y="1921493"/>
            <a:ext cx="4800600" cy="4575175"/>
          </a:xfrm>
        </p:spPr>
        <p:txBody>
          <a:bodyPr/>
          <a:lstStyle/>
          <a:p>
            <a:r>
              <a:rPr lang="en-US" dirty="0"/>
              <a:t>Males are more prominently affected by heart disease, though both genders are impacted.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4" y="1560164"/>
            <a:ext cx="7245617" cy="52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" y="-27384"/>
            <a:ext cx="12237825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average age of the patients is 54. Majority of the patients are male and the common type of chest pain experienced is the Typical Angina.</a:t>
            </a:r>
          </a:p>
          <a:p>
            <a:r>
              <a:rPr lang="en-US" dirty="0" smtClean="0"/>
              <a:t>About </a:t>
            </a:r>
            <a:r>
              <a:rPr lang="en-US" dirty="0"/>
              <a:t>half (49%) of the patients are categorized as "No-Risk," while the other half (51%) are "At-Risk." This indicates a balanced distribution, emphasizing the importance of monitoring and preventative measures for at-risk </a:t>
            </a:r>
            <a:r>
              <a:rPr lang="en-US" dirty="0" smtClean="0"/>
              <a:t>individuals..</a:t>
            </a:r>
          </a:p>
          <a:p>
            <a:r>
              <a:rPr lang="en-US" dirty="0"/>
              <a:t>Elevated blood pressure is a well-known risk factor for heart disease, and it's important to monitor and manage it to reduce overall risk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</a:t>
            </a:r>
            <a:r>
              <a:rPr lang="en-US" dirty="0"/>
              <a:t>fasting blood sugar </a:t>
            </a:r>
            <a:r>
              <a:rPr lang="en-US" dirty="0" smtClean="0"/>
              <a:t>levels</a:t>
            </a:r>
            <a:r>
              <a:rPr lang="en-US" dirty="0"/>
              <a:t> diabetes(153 patients</a:t>
            </a:r>
            <a:r>
              <a:rPr lang="en-US" dirty="0" smtClean="0"/>
              <a:t>) </a:t>
            </a:r>
            <a:r>
              <a:rPr lang="en-US" dirty="0"/>
              <a:t>are indicative of </a:t>
            </a:r>
            <a:r>
              <a:rPr lang="en-US" dirty="0" smtClean="0"/>
              <a:t>which </a:t>
            </a:r>
            <a:r>
              <a:rPr lang="en-US" dirty="0"/>
              <a:t>significantly increases the risk of heart disease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average Cholesterol Level is 246mg/</a:t>
            </a:r>
            <a:r>
              <a:rPr lang="en-US" dirty="0" err="1" smtClean="0"/>
              <a:t>dL</a:t>
            </a:r>
            <a:r>
              <a:rPr lang="en-US" dirty="0" smtClean="0"/>
              <a:t> High </a:t>
            </a:r>
            <a:r>
              <a:rPr lang="en-US" dirty="0"/>
              <a:t>cholesterol levels are a known risk factor for heart disease, and monitoring and managing cholesterol through diet, exercise, and medication is crucial for heart health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results of thallium stress tests indicate how well blood is flowing to the heart muscle. Abnormal results can point to blockages or other issues that need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38571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regular monitoring of fasting blood sugar and cholesterol levels. Keeping track of these metrics helps in early detection and management of any abnormalities</a:t>
            </a:r>
            <a:r>
              <a:rPr lang="en-US" dirty="0" smtClean="0"/>
              <a:t>.</a:t>
            </a:r>
          </a:p>
          <a:p>
            <a:r>
              <a:rPr lang="en-US" dirty="0"/>
              <a:t>If prescribed medications to manage blood sugar or cholesterol </a:t>
            </a:r>
            <a:r>
              <a:rPr lang="en-US" dirty="0" smtClean="0"/>
              <a:t>levels. Consult </a:t>
            </a:r>
            <a:r>
              <a:rPr lang="en-US" dirty="0"/>
              <a:t>with a healthcare provider for any concerns or </a:t>
            </a:r>
            <a:r>
              <a:rPr lang="en-US" dirty="0" smtClean="0"/>
              <a:t>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772816"/>
            <a:ext cx="10009112" cy="4572001"/>
          </a:xfrm>
        </p:spPr>
        <p:txBody>
          <a:bodyPr/>
          <a:lstStyle/>
          <a:p>
            <a:r>
              <a:rPr lang="en-US" dirty="0" smtClean="0"/>
              <a:t>The goal of this project is to analyze a heart disease diagnostic database, which contains essential health data and insights into heart disease incidence based on gender, age, and other key attributes. </a:t>
            </a:r>
          </a:p>
          <a:p>
            <a:r>
              <a:rPr lang="en-US" dirty="0" smtClean="0"/>
              <a:t>By leveraging the power of data analysis and visualization, this project will provide an in-depth understanding of heart disease trends, key metrics, and help make better future preparations for health systems globally.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6792"/>
            <a:ext cx="9144000" cy="530120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age</a:t>
            </a:r>
            <a:r>
              <a:rPr lang="en-US" dirty="0"/>
              <a:t>: Age of the patient</a:t>
            </a:r>
          </a:p>
          <a:p>
            <a:r>
              <a:rPr lang="en-US" b="1" dirty="0"/>
              <a:t>sex</a:t>
            </a:r>
            <a:r>
              <a:rPr lang="en-US" dirty="0"/>
              <a:t>: Sex of the patient </a:t>
            </a:r>
            <a:r>
              <a:rPr lang="en-US" dirty="0" smtClean="0"/>
              <a:t>(1= Male</a:t>
            </a:r>
            <a:r>
              <a:rPr lang="en-US" dirty="0"/>
              <a:t>, </a:t>
            </a:r>
            <a:r>
              <a:rPr lang="en-US" dirty="0" smtClean="0"/>
              <a:t>0 = Female</a:t>
            </a:r>
            <a:r>
              <a:rPr lang="en-US" dirty="0"/>
              <a:t>)</a:t>
            </a:r>
          </a:p>
          <a:p>
            <a:r>
              <a:rPr lang="en-US" b="1" dirty="0" err="1"/>
              <a:t>cp</a:t>
            </a:r>
            <a:r>
              <a:rPr lang="en-US" dirty="0"/>
              <a:t>: Chest pain type (4 types: </a:t>
            </a:r>
            <a:r>
              <a:rPr lang="en-US" dirty="0" smtClean="0"/>
              <a:t>3= Asymptomatic,1=  Atypical </a:t>
            </a:r>
            <a:r>
              <a:rPr lang="en-US" dirty="0" smtClean="0"/>
              <a:t>Angina, </a:t>
            </a:r>
            <a:r>
              <a:rPr lang="en-US" dirty="0" smtClean="0"/>
              <a:t>2= Non-angina </a:t>
            </a:r>
            <a:r>
              <a:rPr lang="en-US" dirty="0" smtClean="0"/>
              <a:t>pain, </a:t>
            </a:r>
            <a:r>
              <a:rPr lang="en-US" dirty="0" smtClean="0"/>
              <a:t>0= Typical </a:t>
            </a:r>
            <a:r>
              <a:rPr lang="en-US" dirty="0" smtClean="0"/>
              <a:t>Angina)</a:t>
            </a:r>
            <a:endParaRPr lang="en-US" dirty="0"/>
          </a:p>
          <a:p>
            <a:r>
              <a:rPr lang="en-US" b="1" dirty="0" err="1"/>
              <a:t>trestbps</a:t>
            </a:r>
            <a:r>
              <a:rPr lang="en-US" dirty="0"/>
              <a:t>: Resting blood pressure (in mm Hg)</a:t>
            </a:r>
          </a:p>
          <a:p>
            <a:r>
              <a:rPr lang="en-US" b="1" dirty="0" err="1"/>
              <a:t>chol</a:t>
            </a:r>
            <a:r>
              <a:rPr lang="en-US" dirty="0"/>
              <a:t>: Serum cholesterol in mg/dl</a:t>
            </a:r>
          </a:p>
          <a:p>
            <a:r>
              <a:rPr lang="en-US" b="1" dirty="0" err="1"/>
              <a:t>fbs</a:t>
            </a:r>
            <a:r>
              <a:rPr lang="en-US" dirty="0"/>
              <a:t>: Fasting blood sugar &gt; 120 mg/dl </a:t>
            </a:r>
            <a:r>
              <a:rPr lang="en-US" dirty="0" smtClean="0"/>
              <a:t>(1= True</a:t>
            </a:r>
            <a:r>
              <a:rPr lang="en-US" dirty="0" smtClean="0"/>
              <a:t>, </a:t>
            </a:r>
            <a:r>
              <a:rPr lang="en-US" dirty="0" smtClean="0"/>
              <a:t>0= False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/>
              <a:t>restecg</a:t>
            </a:r>
            <a:r>
              <a:rPr lang="en-US" dirty="0"/>
              <a:t>: Resting electrocardiographic results (values </a:t>
            </a:r>
            <a:r>
              <a:rPr lang="en-US" dirty="0" smtClean="0"/>
              <a:t>2= Lenticular </a:t>
            </a:r>
            <a:r>
              <a:rPr lang="en-US" dirty="0" smtClean="0"/>
              <a:t>Hypertrophy, </a:t>
            </a:r>
            <a:r>
              <a:rPr lang="en-US" dirty="0" smtClean="0"/>
              <a:t>0= Normal</a:t>
            </a:r>
            <a:r>
              <a:rPr lang="en-US" dirty="0" smtClean="0"/>
              <a:t>, </a:t>
            </a:r>
            <a:r>
              <a:rPr lang="en-US" dirty="0" smtClean="0"/>
              <a:t>1= ST-T </a:t>
            </a:r>
            <a:r>
              <a:rPr lang="en-US" dirty="0" smtClean="0"/>
              <a:t>wave Abnormality)</a:t>
            </a:r>
            <a:endParaRPr lang="en-US" dirty="0"/>
          </a:p>
          <a:p>
            <a:r>
              <a:rPr lang="en-US" b="1" dirty="0" err="1"/>
              <a:t>thalach</a:t>
            </a:r>
            <a:r>
              <a:rPr lang="en-US" dirty="0"/>
              <a:t>: Maximum heart rate achieved</a:t>
            </a:r>
          </a:p>
          <a:p>
            <a:r>
              <a:rPr lang="en-US" b="1" dirty="0" err="1"/>
              <a:t>exang</a:t>
            </a:r>
            <a:r>
              <a:rPr lang="en-US" dirty="0"/>
              <a:t>: Exercise-induced angina </a:t>
            </a:r>
            <a:r>
              <a:rPr lang="en-US" dirty="0" smtClean="0"/>
              <a:t>(1= Yes</a:t>
            </a:r>
            <a:r>
              <a:rPr lang="en-US" dirty="0" smtClean="0"/>
              <a:t>; </a:t>
            </a:r>
            <a:r>
              <a:rPr lang="en-US" dirty="0" smtClean="0"/>
              <a:t>0= No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/>
              <a:t>oldpeak</a:t>
            </a:r>
            <a:r>
              <a:rPr lang="en-US" dirty="0"/>
              <a:t>: ST depression induced by exercise relative to rest</a:t>
            </a:r>
          </a:p>
          <a:p>
            <a:r>
              <a:rPr lang="en-US" b="1" dirty="0"/>
              <a:t>slope</a:t>
            </a:r>
            <a:r>
              <a:rPr lang="en-US" dirty="0"/>
              <a:t>: The slope of the peak exercise ST </a:t>
            </a:r>
            <a:r>
              <a:rPr lang="en-US" dirty="0" smtClean="0"/>
              <a:t>segment</a:t>
            </a:r>
            <a:endParaRPr lang="en-US" dirty="0"/>
          </a:p>
          <a:p>
            <a:r>
              <a:rPr lang="en-US" b="1" dirty="0"/>
              <a:t>ca</a:t>
            </a:r>
            <a:r>
              <a:rPr lang="en-US" dirty="0"/>
              <a:t>: Number of major vessels (0-3) colored by fluoroscopy</a:t>
            </a:r>
          </a:p>
          <a:p>
            <a:r>
              <a:rPr lang="en-US" b="1" dirty="0" err="1"/>
              <a:t>thal</a:t>
            </a:r>
            <a:r>
              <a:rPr lang="en-US" dirty="0"/>
              <a:t>: Thalassemia </a:t>
            </a:r>
            <a:r>
              <a:rPr lang="en-US" dirty="0" smtClean="0"/>
              <a:t>(0= Normal</a:t>
            </a:r>
            <a:r>
              <a:rPr lang="en-US" dirty="0"/>
              <a:t>; </a:t>
            </a:r>
            <a:r>
              <a:rPr lang="en-US" dirty="0" smtClean="0"/>
              <a:t>1= Fixed </a:t>
            </a:r>
            <a:r>
              <a:rPr lang="en-US" dirty="0"/>
              <a:t>defect; </a:t>
            </a:r>
            <a:r>
              <a:rPr lang="en-US" dirty="0" smtClean="0"/>
              <a:t>2= Reversible defect 3=No  )</a:t>
            </a:r>
            <a:endParaRPr lang="en-US" dirty="0"/>
          </a:p>
          <a:p>
            <a:r>
              <a:rPr lang="en-US" b="1" dirty="0"/>
              <a:t>target</a:t>
            </a:r>
            <a:r>
              <a:rPr lang="en-US" dirty="0"/>
              <a:t>: Presence of heart disease </a:t>
            </a:r>
            <a:r>
              <a:rPr lang="en-US" dirty="0" smtClean="0"/>
              <a:t>(0= Yes</a:t>
            </a:r>
            <a:r>
              <a:rPr lang="en-US" dirty="0" smtClean="0"/>
              <a:t>, </a:t>
            </a:r>
            <a:r>
              <a:rPr lang="en-US" dirty="0" smtClean="0"/>
              <a:t>1= No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 and Modules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12192000" cy="54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628800"/>
            <a:ext cx="1085091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7207" t="-3492" r="42342" b="3492"/>
          <a:stretch/>
        </p:blipFill>
        <p:spPr>
          <a:xfrm>
            <a:off x="-240704" y="1124744"/>
            <a:ext cx="6912768" cy="558924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48128" y="3068960"/>
            <a:ext cx="4800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heart disease </a:t>
            </a:r>
            <a:r>
              <a:rPr lang="en-US" dirty="0" smtClean="0"/>
              <a:t>dataset:</a:t>
            </a:r>
            <a:endParaRPr lang="en-US" dirty="0"/>
          </a:p>
          <a:p>
            <a:r>
              <a:rPr lang="en-US" b="1" dirty="0"/>
              <a:t>Males = </a:t>
            </a:r>
            <a:r>
              <a:rPr lang="en-US" b="1" dirty="0" smtClean="0"/>
              <a:t>713(69.6%)</a:t>
            </a:r>
            <a:endParaRPr lang="en-US" b="1" dirty="0"/>
          </a:p>
          <a:p>
            <a:r>
              <a:rPr lang="en-US" b="1" dirty="0"/>
              <a:t>Females = </a:t>
            </a:r>
            <a:r>
              <a:rPr lang="en-US" b="1" dirty="0" smtClean="0"/>
              <a:t>312(30.4%)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387" y="2420888"/>
            <a:ext cx="7136479" cy="281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4" y="1484784"/>
            <a:ext cx="4987589" cy="51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of Heart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36947"/>
            <a:ext cx="6217966" cy="47525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66" y="1825624"/>
            <a:ext cx="5998714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Thalassemia (</a:t>
            </a:r>
            <a:r>
              <a:rPr lang="en-US" dirty="0" err="1"/>
              <a:t>thal</a:t>
            </a:r>
            <a:r>
              <a:rPr lang="en-US" dirty="0"/>
              <a:t>) </a:t>
            </a:r>
            <a:r>
              <a:rPr lang="en-US" b="1" dirty="0" smtClean="0"/>
              <a:t>→ </a:t>
            </a:r>
            <a:r>
              <a:rPr lang="en-AE" dirty="0"/>
              <a:t>-0.34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i="1" dirty="0"/>
              <a:t>Certain blood disorders lower risk</a:t>
            </a:r>
            <a:endParaRPr lang="en-US" i="1" dirty="0" smtClean="0"/>
          </a:p>
          <a:p>
            <a:r>
              <a:rPr lang="en-US" dirty="0" smtClean="0"/>
              <a:t>Number </a:t>
            </a:r>
            <a:r>
              <a:rPr lang="en-US" dirty="0"/>
              <a:t>of Major Vessels (ca</a:t>
            </a:r>
            <a:r>
              <a:rPr lang="en-US" dirty="0" smtClean="0"/>
              <a:t>) </a:t>
            </a:r>
            <a:r>
              <a:rPr lang="en-US" b="1" dirty="0" smtClean="0"/>
              <a:t>→ </a:t>
            </a:r>
            <a:r>
              <a:rPr lang="en-AE" dirty="0" smtClean="0"/>
              <a:t>+ 0.27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i="1" dirty="0" smtClean="0"/>
              <a:t>More </a:t>
            </a:r>
            <a:r>
              <a:rPr lang="en-US" i="1" dirty="0"/>
              <a:t>blocked vessels = higher heart disease risk</a:t>
            </a:r>
          </a:p>
          <a:p>
            <a:r>
              <a:rPr lang="en-US" dirty="0" smtClean="0"/>
              <a:t>ST </a:t>
            </a:r>
            <a:r>
              <a:rPr lang="en-US" dirty="0"/>
              <a:t>Slope (slope) </a:t>
            </a:r>
            <a:r>
              <a:rPr lang="en-US" b="1" dirty="0" smtClean="0"/>
              <a:t>→ </a:t>
            </a:r>
            <a:r>
              <a:rPr lang="en-AE" dirty="0"/>
              <a:t>+0.35 </a:t>
            </a:r>
          </a:p>
          <a:p>
            <a:pPr marL="0" indent="0">
              <a:buNone/>
            </a:pPr>
            <a:r>
              <a:rPr lang="en-AE" dirty="0" smtClean="0"/>
              <a:t>-</a:t>
            </a:r>
            <a:r>
              <a:rPr lang="en-US" i="1" dirty="0" smtClean="0"/>
              <a:t>Abnormal </a:t>
            </a:r>
            <a:r>
              <a:rPr lang="en-US" i="1" dirty="0"/>
              <a:t>slope indicates heart disease </a:t>
            </a:r>
            <a:endParaRPr lang="en-US" i="1" dirty="0" smtClean="0"/>
          </a:p>
          <a:p>
            <a:r>
              <a:rPr lang="en-US" dirty="0" smtClean="0"/>
              <a:t>Chest </a:t>
            </a:r>
            <a:r>
              <a:rPr lang="en-US" dirty="0"/>
              <a:t>Pain Type (</a:t>
            </a:r>
            <a:r>
              <a:rPr lang="en-US" dirty="0" err="1"/>
              <a:t>cp</a:t>
            </a:r>
            <a:r>
              <a:rPr lang="en-US" dirty="0"/>
              <a:t>) → +0.43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i="1" dirty="0" smtClean="0"/>
              <a:t>More </a:t>
            </a:r>
            <a:r>
              <a:rPr lang="en-US" i="1" dirty="0"/>
              <a:t>chest pain = higher heart disease </a:t>
            </a:r>
            <a:r>
              <a:rPr lang="en-US" i="1" dirty="0" smtClean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10062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vs </a:t>
            </a:r>
            <a:r>
              <a:rPr lang="en-US" dirty="0" err="1" smtClean="0"/>
              <a:t>Cholestrol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2060848"/>
            <a:ext cx="4800600" cy="4575175"/>
          </a:xfrm>
        </p:spPr>
        <p:txBody>
          <a:bodyPr/>
          <a:lstStyle/>
          <a:p>
            <a:r>
              <a:rPr lang="en-US" dirty="0"/>
              <a:t>Cholesterol and max heart rate alone do not definitively indicate heart disease; individuals with and without heart disease show a wide range of values</a:t>
            </a:r>
            <a:r>
              <a:rPr lang="en-US" dirty="0" smtClean="0"/>
              <a:t>.</a:t>
            </a:r>
          </a:p>
          <a:p>
            <a:r>
              <a:rPr lang="en-US" dirty="0"/>
              <a:t>Some individuals with very high cholesterol levels don't have heart disease, suggesting other factors also play significant roles in heart disease risk.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478488"/>
            <a:ext cx="6696744" cy="52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867</TotalTime>
  <Words>676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Medium</vt:lpstr>
      <vt:lpstr>Medical Design 16x9</vt:lpstr>
      <vt:lpstr>Heart Disease Diagnostic Analysis</vt:lpstr>
      <vt:lpstr>Project Overview</vt:lpstr>
      <vt:lpstr>Dataset </vt:lpstr>
      <vt:lpstr>Importing Libraries and Modules</vt:lpstr>
      <vt:lpstr>Data Understanding</vt:lpstr>
      <vt:lpstr>Gender Distribution</vt:lpstr>
      <vt:lpstr>Age Distribution</vt:lpstr>
      <vt:lpstr>Correlation Matrix of Heart Disease</vt:lpstr>
      <vt:lpstr>Heart Rate vs Cholestrol</vt:lpstr>
      <vt:lpstr>Heart Disease by Gender</vt:lpstr>
      <vt:lpstr>Power BI Dashboard</vt:lpstr>
      <vt:lpstr>PowerPoint Presentation</vt:lpstr>
      <vt:lpstr>Key Insights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Barney Sophia</dc:creator>
  <cp:lastModifiedBy>Barney Sophia</cp:lastModifiedBy>
  <cp:revision>27</cp:revision>
  <dcterms:created xsi:type="dcterms:W3CDTF">2025-01-30T16:23:03Z</dcterms:created>
  <dcterms:modified xsi:type="dcterms:W3CDTF">2025-02-01T19:37:22Z</dcterms:modified>
</cp:coreProperties>
</file>