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Horizon" charset="1" panose="02000500000000000000"/>
      <p:regular r:id="rId14"/>
    </p:embeddedFont>
    <p:embeddedFont>
      <p:font typeface="Agrandir" charset="1" panose="00000500000000000000"/>
      <p:regular r:id="rId15"/>
    </p:embeddedFont>
    <p:embeddedFont>
      <p:font typeface="Canva Sans" charset="1" panose="020B0503030501040103"/>
      <p:regular r:id="rId16"/>
    </p:embeddedFont>
    <p:embeddedFont>
      <p:font typeface="Agrandir Bold" charset="1" panose="00000800000000000000"/>
      <p:regular r:id="rId17"/>
    </p:embeddedFont>
    <p:embeddedFont>
      <p:font typeface="Canva Sans Bold" charset="1" panose="020B0803030501040103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210822" y="-1186971"/>
            <a:ext cx="12181762" cy="12181762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088836" y="6125176"/>
            <a:ext cx="5298966" cy="5298966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9122127" y="859102"/>
            <a:ext cx="6988583" cy="887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53"/>
              </a:lnSpc>
            </a:pPr>
            <a:r>
              <a:rPr lang="en-US" sz="6305">
                <a:solidFill>
                  <a:srgbClr val="2180C1"/>
                </a:solidFill>
                <a:latin typeface="Horizon"/>
                <a:ea typeface="Horizon"/>
                <a:cs typeface="Horizon"/>
                <a:sym typeface="Horizon"/>
              </a:rPr>
              <a:t>gOlOCAL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6132583" y="5497726"/>
            <a:ext cx="1169821" cy="627449"/>
          </a:xfrm>
          <a:custGeom>
            <a:avLst/>
            <a:gdLst/>
            <a:ahLst/>
            <a:cxnLst/>
            <a:rect r="r" b="b" t="t" l="l"/>
            <a:pathLst>
              <a:path h="627449" w="1169821">
                <a:moveTo>
                  <a:pt x="0" y="0"/>
                </a:moveTo>
                <a:lnTo>
                  <a:pt x="1169821" y="0"/>
                </a:lnTo>
                <a:lnTo>
                  <a:pt x="1169821" y="627450"/>
                </a:lnTo>
                <a:lnTo>
                  <a:pt x="0" y="6274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5400000">
            <a:off x="16242746" y="1397576"/>
            <a:ext cx="1323324" cy="709783"/>
          </a:xfrm>
          <a:custGeom>
            <a:avLst/>
            <a:gdLst/>
            <a:ahLst/>
            <a:cxnLst/>
            <a:rect r="r" b="b" t="t" l="l"/>
            <a:pathLst>
              <a:path h="709783" w="1323324">
                <a:moveTo>
                  <a:pt x="0" y="0"/>
                </a:moveTo>
                <a:lnTo>
                  <a:pt x="1323325" y="0"/>
                </a:lnTo>
                <a:lnTo>
                  <a:pt x="1323325" y="709783"/>
                </a:lnTo>
                <a:lnTo>
                  <a:pt x="0" y="709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9265937" y="3324464"/>
            <a:ext cx="6988583" cy="1072609"/>
            <a:chOff x="0" y="0"/>
            <a:chExt cx="1840614" cy="28249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840614" cy="282498"/>
            </a:xfrm>
            <a:custGeom>
              <a:avLst/>
              <a:gdLst/>
              <a:ahLst/>
              <a:cxnLst/>
              <a:rect r="r" b="b" t="t" l="l"/>
              <a:pathLst>
                <a:path h="282498" w="1840614">
                  <a:moveTo>
                    <a:pt x="56498" y="0"/>
                  </a:moveTo>
                  <a:lnTo>
                    <a:pt x="1784117" y="0"/>
                  </a:lnTo>
                  <a:cubicBezTo>
                    <a:pt x="1815320" y="0"/>
                    <a:pt x="1840614" y="25295"/>
                    <a:pt x="1840614" y="56498"/>
                  </a:cubicBezTo>
                  <a:lnTo>
                    <a:pt x="1840614" y="226000"/>
                  </a:lnTo>
                  <a:cubicBezTo>
                    <a:pt x="1840614" y="240984"/>
                    <a:pt x="1834662" y="255355"/>
                    <a:pt x="1824067" y="265950"/>
                  </a:cubicBezTo>
                  <a:cubicBezTo>
                    <a:pt x="1813471" y="276546"/>
                    <a:pt x="1799101" y="282498"/>
                    <a:pt x="1784117" y="282498"/>
                  </a:cubicBezTo>
                  <a:lnTo>
                    <a:pt x="56498" y="282498"/>
                  </a:lnTo>
                  <a:cubicBezTo>
                    <a:pt x="41513" y="282498"/>
                    <a:pt x="27143" y="276546"/>
                    <a:pt x="16548" y="265950"/>
                  </a:cubicBezTo>
                  <a:cubicBezTo>
                    <a:pt x="5952" y="255355"/>
                    <a:pt x="0" y="240984"/>
                    <a:pt x="0" y="226000"/>
                  </a:cubicBezTo>
                  <a:lnTo>
                    <a:pt x="0" y="56498"/>
                  </a:lnTo>
                  <a:cubicBezTo>
                    <a:pt x="0" y="41513"/>
                    <a:pt x="5952" y="27143"/>
                    <a:pt x="16548" y="16548"/>
                  </a:cubicBezTo>
                  <a:cubicBezTo>
                    <a:pt x="27143" y="5952"/>
                    <a:pt x="41513" y="0"/>
                    <a:pt x="56498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755B1">
                    <a:alpha val="100000"/>
                  </a:srgbClr>
                </a:gs>
                <a:gs pos="100000">
                  <a:srgbClr val="40B2D4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840614" cy="3205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9724195" y="4974558"/>
            <a:ext cx="4798489" cy="4283742"/>
          </a:xfrm>
          <a:custGeom>
            <a:avLst/>
            <a:gdLst/>
            <a:ahLst/>
            <a:cxnLst/>
            <a:rect r="r" b="b" t="t" l="l"/>
            <a:pathLst>
              <a:path h="4283742" w="4798489">
                <a:moveTo>
                  <a:pt x="0" y="0"/>
                </a:moveTo>
                <a:lnTo>
                  <a:pt x="4798489" y="0"/>
                </a:lnTo>
                <a:lnTo>
                  <a:pt x="4798489" y="4283742"/>
                </a:lnTo>
                <a:lnTo>
                  <a:pt x="0" y="42837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702603" y="2272558"/>
            <a:ext cx="5212770" cy="6545716"/>
          </a:xfrm>
          <a:custGeom>
            <a:avLst/>
            <a:gdLst/>
            <a:ahLst/>
            <a:cxnLst/>
            <a:rect r="r" b="b" t="t" l="l"/>
            <a:pathLst>
              <a:path h="6545716" w="5212770">
                <a:moveTo>
                  <a:pt x="0" y="0"/>
                </a:moveTo>
                <a:lnTo>
                  <a:pt x="5212769" y="0"/>
                </a:lnTo>
                <a:lnTo>
                  <a:pt x="5212769" y="6545715"/>
                </a:lnTo>
                <a:lnTo>
                  <a:pt x="0" y="65457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9265937" y="3556610"/>
            <a:ext cx="6988583" cy="1246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76"/>
              </a:lnSpc>
            </a:pPr>
            <a:r>
              <a:rPr lang="en-US" sz="3340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Presented by: Team Pentagon</a:t>
            </a:r>
          </a:p>
          <a:p>
            <a:pPr algn="ctr">
              <a:lnSpc>
                <a:spcPts val="4676"/>
              </a:lnSpc>
            </a:pPr>
          </a:p>
        </p:txBody>
      </p:sp>
      <p:grpSp>
        <p:nvGrpSpPr>
          <p:cNvPr name="Group 17" id="17"/>
          <p:cNvGrpSpPr/>
          <p:nvPr/>
        </p:nvGrpSpPr>
        <p:grpSpPr>
          <a:xfrm rot="0">
            <a:off x="9265937" y="1813731"/>
            <a:ext cx="6988583" cy="1200796"/>
            <a:chOff x="0" y="0"/>
            <a:chExt cx="1840614" cy="31625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840614" cy="316259"/>
            </a:xfrm>
            <a:custGeom>
              <a:avLst/>
              <a:gdLst/>
              <a:ahLst/>
              <a:cxnLst/>
              <a:rect r="r" b="b" t="t" l="l"/>
              <a:pathLst>
                <a:path h="316259" w="1840614">
                  <a:moveTo>
                    <a:pt x="56498" y="0"/>
                  </a:moveTo>
                  <a:lnTo>
                    <a:pt x="1784117" y="0"/>
                  </a:lnTo>
                  <a:cubicBezTo>
                    <a:pt x="1815320" y="0"/>
                    <a:pt x="1840614" y="25295"/>
                    <a:pt x="1840614" y="56498"/>
                  </a:cubicBezTo>
                  <a:lnTo>
                    <a:pt x="1840614" y="259762"/>
                  </a:lnTo>
                  <a:cubicBezTo>
                    <a:pt x="1840614" y="274746"/>
                    <a:pt x="1834662" y="289116"/>
                    <a:pt x="1824067" y="299711"/>
                  </a:cubicBezTo>
                  <a:cubicBezTo>
                    <a:pt x="1813471" y="310307"/>
                    <a:pt x="1799101" y="316259"/>
                    <a:pt x="1784117" y="316259"/>
                  </a:cubicBezTo>
                  <a:lnTo>
                    <a:pt x="56498" y="316259"/>
                  </a:lnTo>
                  <a:cubicBezTo>
                    <a:pt x="41513" y="316259"/>
                    <a:pt x="27143" y="310307"/>
                    <a:pt x="16548" y="299711"/>
                  </a:cubicBezTo>
                  <a:cubicBezTo>
                    <a:pt x="5952" y="289116"/>
                    <a:pt x="0" y="274746"/>
                    <a:pt x="0" y="259762"/>
                  </a:cubicBezTo>
                  <a:lnTo>
                    <a:pt x="0" y="56498"/>
                  </a:lnTo>
                  <a:cubicBezTo>
                    <a:pt x="0" y="41513"/>
                    <a:pt x="5952" y="27143"/>
                    <a:pt x="16548" y="16548"/>
                  </a:cubicBezTo>
                  <a:cubicBezTo>
                    <a:pt x="27143" y="5952"/>
                    <a:pt x="41513" y="0"/>
                    <a:pt x="56498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755B1">
                    <a:alpha val="100000"/>
                  </a:srgbClr>
                </a:gs>
                <a:gs pos="100000">
                  <a:srgbClr val="40B2D4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1840614" cy="3924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459"/>
                </a:lnSpc>
              </a:pPr>
              <a:r>
                <a:rPr lang="en-US" sz="38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Find Local Professionals!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75699" y="4685678"/>
            <a:ext cx="15534795" cy="4969347"/>
            <a:chOff x="0" y="0"/>
            <a:chExt cx="4584911" cy="14666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84911" cy="1466644"/>
            </a:xfrm>
            <a:custGeom>
              <a:avLst/>
              <a:gdLst/>
              <a:ahLst/>
              <a:cxnLst/>
              <a:rect r="r" b="b" t="t" l="l"/>
              <a:pathLst>
                <a:path h="1466644" w="4584911">
                  <a:moveTo>
                    <a:pt x="25416" y="0"/>
                  </a:moveTo>
                  <a:lnTo>
                    <a:pt x="4559495" y="0"/>
                  </a:lnTo>
                  <a:cubicBezTo>
                    <a:pt x="4573532" y="0"/>
                    <a:pt x="4584911" y="11379"/>
                    <a:pt x="4584911" y="25416"/>
                  </a:cubicBezTo>
                  <a:lnTo>
                    <a:pt x="4584911" y="1441227"/>
                  </a:lnTo>
                  <a:cubicBezTo>
                    <a:pt x="4584911" y="1447968"/>
                    <a:pt x="4582233" y="1454433"/>
                    <a:pt x="4577467" y="1459199"/>
                  </a:cubicBezTo>
                  <a:cubicBezTo>
                    <a:pt x="4572700" y="1463966"/>
                    <a:pt x="4566235" y="1466644"/>
                    <a:pt x="4559495" y="1466644"/>
                  </a:cubicBezTo>
                  <a:lnTo>
                    <a:pt x="25416" y="1466644"/>
                  </a:lnTo>
                  <a:cubicBezTo>
                    <a:pt x="11379" y="1466644"/>
                    <a:pt x="0" y="1455265"/>
                    <a:pt x="0" y="1441227"/>
                  </a:cubicBezTo>
                  <a:lnTo>
                    <a:pt x="0" y="25416"/>
                  </a:lnTo>
                  <a:cubicBezTo>
                    <a:pt x="0" y="18676"/>
                    <a:pt x="2678" y="12211"/>
                    <a:pt x="7444" y="7444"/>
                  </a:cubicBezTo>
                  <a:cubicBezTo>
                    <a:pt x="12211" y="2678"/>
                    <a:pt x="18676" y="0"/>
                    <a:pt x="254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755B1">
                    <a:alpha val="100000"/>
                  </a:srgbClr>
                </a:gs>
                <a:gs pos="100000">
                  <a:srgbClr val="40B2D4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84911" cy="15047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169546" y="444270"/>
            <a:ext cx="9486438" cy="584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1"/>
              </a:lnSpc>
            </a:pPr>
            <a:r>
              <a:rPr lang="en-US" sz="4490">
                <a:solidFill>
                  <a:srgbClr val="2180C1"/>
                </a:solidFill>
                <a:latin typeface="Horizon"/>
                <a:ea typeface="Horizon"/>
                <a:cs typeface="Horizon"/>
                <a:sym typeface="Horizon"/>
              </a:rPr>
              <a:t>Project Overview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2633293" y="1232942"/>
            <a:ext cx="13773329" cy="47625"/>
            <a:chOff x="0" y="0"/>
            <a:chExt cx="3627543" cy="1254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27543" cy="12543"/>
            </a:xfrm>
            <a:custGeom>
              <a:avLst/>
              <a:gdLst/>
              <a:ahLst/>
              <a:cxnLst/>
              <a:rect r="r" b="b" t="t" l="l"/>
              <a:pathLst>
                <a:path h="12543" w="3627543">
                  <a:moveTo>
                    <a:pt x="6272" y="0"/>
                  </a:moveTo>
                  <a:lnTo>
                    <a:pt x="3621272" y="0"/>
                  </a:lnTo>
                  <a:cubicBezTo>
                    <a:pt x="3622935" y="0"/>
                    <a:pt x="3624530" y="661"/>
                    <a:pt x="3625706" y="1837"/>
                  </a:cubicBezTo>
                  <a:cubicBezTo>
                    <a:pt x="3626882" y="3013"/>
                    <a:pt x="3627543" y="4608"/>
                    <a:pt x="3627543" y="6272"/>
                  </a:cubicBezTo>
                  <a:lnTo>
                    <a:pt x="3627543" y="6272"/>
                  </a:lnTo>
                  <a:cubicBezTo>
                    <a:pt x="3627543" y="7935"/>
                    <a:pt x="3626882" y="9530"/>
                    <a:pt x="3625706" y="10706"/>
                  </a:cubicBezTo>
                  <a:cubicBezTo>
                    <a:pt x="3624530" y="11882"/>
                    <a:pt x="3622935" y="12543"/>
                    <a:pt x="3621272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755B1">
                    <a:alpha val="100000"/>
                  </a:srgbClr>
                </a:gs>
                <a:gs pos="100000">
                  <a:srgbClr val="40B2D4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3627543" cy="50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7563234" y="4313947"/>
            <a:ext cx="2021448" cy="1624548"/>
          </a:xfrm>
          <a:custGeom>
            <a:avLst/>
            <a:gdLst/>
            <a:ahLst/>
            <a:cxnLst/>
            <a:rect r="r" b="b" t="t" l="l"/>
            <a:pathLst>
              <a:path h="1624548" w="2021448">
                <a:moveTo>
                  <a:pt x="0" y="0"/>
                </a:moveTo>
                <a:lnTo>
                  <a:pt x="2021448" y="0"/>
                </a:lnTo>
                <a:lnTo>
                  <a:pt x="2021448" y="1624548"/>
                </a:lnTo>
                <a:lnTo>
                  <a:pt x="0" y="16245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172872" y="6296472"/>
            <a:ext cx="13827668" cy="2208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62"/>
              </a:lnSpc>
            </a:pPr>
            <a:r>
              <a:rPr lang="en-US" sz="3044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Finding reliable local service providers is often time-consuming and uncertain. Users lack a trusted platform to compare professionals, while small businesses struggle to gain visibility and manage customer interactions effectively.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307242" y="2185949"/>
            <a:ext cx="6533432" cy="1198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68"/>
              </a:lnSpc>
            </a:pPr>
            <a:r>
              <a:rPr lang="en-US" sz="6048" b="true">
                <a:solidFill>
                  <a:srgbClr val="2180C1"/>
                </a:solidFill>
                <a:latin typeface="Agrandir Bold"/>
                <a:ea typeface="Agrandir Bold"/>
                <a:cs typeface="Agrandir Bold"/>
                <a:sym typeface="Agrandir Bold"/>
              </a:rPr>
              <a:t>GoLocal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5400000">
            <a:off x="16102406" y="2376770"/>
            <a:ext cx="1312305" cy="703872"/>
          </a:xfrm>
          <a:custGeom>
            <a:avLst/>
            <a:gdLst/>
            <a:ahLst/>
            <a:cxnLst/>
            <a:rect r="r" b="b" t="t" l="l"/>
            <a:pathLst>
              <a:path h="703872" w="1312305">
                <a:moveTo>
                  <a:pt x="0" y="0"/>
                </a:moveTo>
                <a:lnTo>
                  <a:pt x="1312305" y="0"/>
                </a:lnTo>
                <a:lnTo>
                  <a:pt x="1312305" y="703872"/>
                </a:lnTo>
                <a:lnTo>
                  <a:pt x="0" y="7038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3802947" y="3384858"/>
            <a:ext cx="9542023" cy="739179"/>
            <a:chOff x="0" y="0"/>
            <a:chExt cx="2816215" cy="21816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816215" cy="218160"/>
            </a:xfrm>
            <a:custGeom>
              <a:avLst/>
              <a:gdLst/>
              <a:ahLst/>
              <a:cxnLst/>
              <a:rect r="r" b="b" t="t" l="l"/>
              <a:pathLst>
                <a:path h="218160" w="2816215">
                  <a:moveTo>
                    <a:pt x="41379" y="0"/>
                  </a:moveTo>
                  <a:lnTo>
                    <a:pt x="2774836" y="0"/>
                  </a:lnTo>
                  <a:cubicBezTo>
                    <a:pt x="2785811" y="0"/>
                    <a:pt x="2796336" y="4360"/>
                    <a:pt x="2804096" y="12120"/>
                  </a:cubicBezTo>
                  <a:cubicBezTo>
                    <a:pt x="2811855" y="19880"/>
                    <a:pt x="2816215" y="30404"/>
                    <a:pt x="2816215" y="41379"/>
                  </a:cubicBezTo>
                  <a:lnTo>
                    <a:pt x="2816215" y="176781"/>
                  </a:lnTo>
                  <a:cubicBezTo>
                    <a:pt x="2816215" y="187755"/>
                    <a:pt x="2811855" y="198280"/>
                    <a:pt x="2804096" y="206040"/>
                  </a:cubicBezTo>
                  <a:cubicBezTo>
                    <a:pt x="2796336" y="213800"/>
                    <a:pt x="2785811" y="218160"/>
                    <a:pt x="2774836" y="218160"/>
                  </a:cubicBezTo>
                  <a:lnTo>
                    <a:pt x="41379" y="218160"/>
                  </a:lnTo>
                  <a:cubicBezTo>
                    <a:pt x="30404" y="218160"/>
                    <a:pt x="19880" y="213800"/>
                    <a:pt x="12120" y="206040"/>
                  </a:cubicBezTo>
                  <a:cubicBezTo>
                    <a:pt x="4360" y="198280"/>
                    <a:pt x="0" y="187755"/>
                    <a:pt x="0" y="176781"/>
                  </a:cubicBezTo>
                  <a:lnTo>
                    <a:pt x="0" y="41379"/>
                  </a:lnTo>
                  <a:cubicBezTo>
                    <a:pt x="0" y="30404"/>
                    <a:pt x="4360" y="19880"/>
                    <a:pt x="12120" y="12120"/>
                  </a:cubicBezTo>
                  <a:cubicBezTo>
                    <a:pt x="19880" y="4360"/>
                    <a:pt x="30404" y="0"/>
                    <a:pt x="4137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755B1">
                    <a:alpha val="100000"/>
                  </a:srgbClr>
                </a:gs>
                <a:gs pos="100000">
                  <a:srgbClr val="40B2D4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2816215" cy="2562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b="true" sz="1899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Connecting Communities with Trusted Local Services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3802947" y="1631543"/>
            <a:ext cx="9486438" cy="584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1"/>
              </a:lnSpc>
            </a:pPr>
            <a:r>
              <a:rPr lang="en-US" sz="4490">
                <a:solidFill>
                  <a:srgbClr val="2180C1"/>
                </a:solidFill>
                <a:latin typeface="Horizon"/>
                <a:ea typeface="Horizon"/>
                <a:cs typeface="Horizon"/>
                <a:sym typeface="Horizon"/>
              </a:rPr>
              <a:t>Objective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95436" y="3963173"/>
            <a:ext cx="4977631" cy="4525119"/>
          </a:xfrm>
          <a:custGeom>
            <a:avLst/>
            <a:gdLst/>
            <a:ahLst/>
            <a:cxnLst/>
            <a:rect r="r" b="b" t="t" l="l"/>
            <a:pathLst>
              <a:path h="4525119" w="4977631">
                <a:moveTo>
                  <a:pt x="0" y="0"/>
                </a:moveTo>
                <a:lnTo>
                  <a:pt x="4977630" y="0"/>
                </a:lnTo>
                <a:lnTo>
                  <a:pt x="4977630" y="4525119"/>
                </a:lnTo>
                <a:lnTo>
                  <a:pt x="0" y="45251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810349" y="4373492"/>
            <a:ext cx="3448951" cy="4114800"/>
          </a:xfrm>
          <a:custGeom>
            <a:avLst/>
            <a:gdLst/>
            <a:ahLst/>
            <a:cxnLst/>
            <a:rect r="r" b="b" t="t" l="l"/>
            <a:pathLst>
              <a:path h="4114800" w="3448951">
                <a:moveTo>
                  <a:pt x="0" y="0"/>
                </a:moveTo>
                <a:lnTo>
                  <a:pt x="3448951" y="0"/>
                </a:lnTo>
                <a:lnTo>
                  <a:pt x="34489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373066" y="4619756"/>
            <a:ext cx="7315200" cy="4109812"/>
          </a:xfrm>
          <a:custGeom>
            <a:avLst/>
            <a:gdLst/>
            <a:ahLst/>
            <a:cxnLst/>
            <a:rect r="r" b="b" t="t" l="l"/>
            <a:pathLst>
              <a:path h="4109812" w="7315200">
                <a:moveTo>
                  <a:pt x="0" y="0"/>
                </a:moveTo>
                <a:lnTo>
                  <a:pt x="7315200" y="0"/>
                </a:lnTo>
                <a:lnTo>
                  <a:pt x="7315200" y="4109812"/>
                </a:lnTo>
                <a:lnTo>
                  <a:pt x="0" y="41098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672000"/>
            <a:ext cx="13980391" cy="856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71"/>
              </a:lnSpc>
            </a:pPr>
            <a:r>
              <a:rPr lang="en-US" sz="6595">
                <a:solidFill>
                  <a:srgbClr val="2180C1"/>
                </a:solidFill>
                <a:latin typeface="Horizon"/>
                <a:ea typeface="Horizon"/>
                <a:cs typeface="Horizon"/>
                <a:sym typeface="Horizon"/>
              </a:rPr>
              <a:t>Solution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3472482" y="-3650231"/>
            <a:ext cx="5298966" cy="5298966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467841" y="3709602"/>
            <a:ext cx="1121719" cy="1121719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730397" y="1648735"/>
            <a:ext cx="15310468" cy="1700580"/>
            <a:chOff x="0" y="0"/>
            <a:chExt cx="4518704" cy="50190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518704" cy="501906"/>
            </a:xfrm>
            <a:custGeom>
              <a:avLst/>
              <a:gdLst/>
              <a:ahLst/>
              <a:cxnLst/>
              <a:rect r="r" b="b" t="t" l="l"/>
              <a:pathLst>
                <a:path h="501906" w="4518704">
                  <a:moveTo>
                    <a:pt x="25789" y="0"/>
                  </a:moveTo>
                  <a:lnTo>
                    <a:pt x="4492915" y="0"/>
                  </a:lnTo>
                  <a:cubicBezTo>
                    <a:pt x="4507157" y="0"/>
                    <a:pt x="4518704" y="11546"/>
                    <a:pt x="4518704" y="25789"/>
                  </a:cubicBezTo>
                  <a:lnTo>
                    <a:pt x="4518704" y="476117"/>
                  </a:lnTo>
                  <a:cubicBezTo>
                    <a:pt x="4518704" y="490360"/>
                    <a:pt x="4507157" y="501906"/>
                    <a:pt x="4492915" y="501906"/>
                  </a:cubicBezTo>
                  <a:lnTo>
                    <a:pt x="25789" y="501906"/>
                  </a:lnTo>
                  <a:cubicBezTo>
                    <a:pt x="11546" y="501906"/>
                    <a:pt x="0" y="490360"/>
                    <a:pt x="0" y="476117"/>
                  </a:cubicBezTo>
                  <a:lnTo>
                    <a:pt x="0" y="25789"/>
                  </a:lnTo>
                  <a:cubicBezTo>
                    <a:pt x="0" y="11546"/>
                    <a:pt x="11546" y="0"/>
                    <a:pt x="2578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755B1">
                    <a:alpha val="100000"/>
                  </a:srgbClr>
                </a:gs>
                <a:gs pos="100000">
                  <a:srgbClr val="40B2D4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4518704" cy="540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730397" y="1984993"/>
            <a:ext cx="15310468" cy="989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GoL</a:t>
            </a:r>
            <a:r>
              <a:rPr lang="en-US" sz="1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ocal is a community-driven web platform that helps users easily discover and connect with verified local service providers. It offers location-based search, trusted reviews, and real-time booking, while empowering service providers with tools to manage services and grow their visibility.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44813" y="3169142"/>
            <a:ext cx="8886028" cy="5393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1485" indent="-315742" lvl="1">
              <a:lnSpc>
                <a:spcPts val="4241"/>
              </a:lnSpc>
              <a:buFont typeface="Arial"/>
              <a:buChar char="•"/>
            </a:pPr>
            <a:r>
              <a:rPr lang="en-US" sz="2924">
                <a:solidFill>
                  <a:srgbClr val="2180C1"/>
                </a:solidFill>
                <a:latin typeface="Agrandir"/>
                <a:ea typeface="Agrandir"/>
                <a:cs typeface="Agrandir"/>
                <a:sym typeface="Agrandir"/>
              </a:rPr>
              <a:t>Local residents in need of verified service providers</a:t>
            </a:r>
          </a:p>
          <a:p>
            <a:pPr algn="l" marL="631485" indent="-315742" lvl="1">
              <a:lnSpc>
                <a:spcPts val="4241"/>
              </a:lnSpc>
              <a:buFont typeface="Arial"/>
              <a:buChar char="•"/>
            </a:pPr>
            <a:r>
              <a:rPr lang="en-US" sz="2924">
                <a:solidFill>
                  <a:srgbClr val="2180C1"/>
                </a:solidFill>
                <a:latin typeface="Agrandir"/>
                <a:ea typeface="Agrandir"/>
                <a:cs typeface="Agrandir"/>
                <a:sym typeface="Agrandir"/>
              </a:rPr>
              <a:t>Independent</a:t>
            </a:r>
            <a:r>
              <a:rPr lang="en-US" b="true" sz="2924">
                <a:solidFill>
                  <a:srgbClr val="2180C1"/>
                </a:solidFill>
                <a:latin typeface="Agrandir Bold"/>
                <a:ea typeface="Agrandir Bold"/>
                <a:cs typeface="Agrandir Bold"/>
                <a:sym typeface="Agrandir Bold"/>
              </a:rPr>
              <a:t> </a:t>
            </a:r>
            <a:r>
              <a:rPr lang="en-US" sz="2924">
                <a:solidFill>
                  <a:srgbClr val="2180C1"/>
                </a:solidFill>
                <a:latin typeface="Agrandir"/>
                <a:ea typeface="Agrandir"/>
                <a:cs typeface="Agrandir"/>
                <a:sym typeface="Agrandir"/>
              </a:rPr>
              <a:t>professionals and small businesses</a:t>
            </a:r>
          </a:p>
          <a:p>
            <a:pPr algn="l" marL="631485" indent="-315742" lvl="1">
              <a:lnSpc>
                <a:spcPts val="4241"/>
              </a:lnSpc>
              <a:buFont typeface="Arial"/>
              <a:buChar char="•"/>
            </a:pPr>
            <a:r>
              <a:rPr lang="en-US" sz="2924">
                <a:solidFill>
                  <a:srgbClr val="2180C1"/>
                </a:solidFill>
                <a:latin typeface="Agrandir"/>
                <a:ea typeface="Agrandir"/>
                <a:cs typeface="Agrandir"/>
                <a:sym typeface="Agrandir"/>
              </a:rPr>
              <a:t>Users who value community-driven reviews and recommendations </a:t>
            </a:r>
          </a:p>
          <a:p>
            <a:pPr algn="l" marL="631485" indent="-315742" lvl="1">
              <a:lnSpc>
                <a:spcPts val="4241"/>
              </a:lnSpc>
              <a:buFont typeface="Arial"/>
              <a:buChar char="•"/>
            </a:pPr>
            <a:r>
              <a:rPr lang="en-US" sz="2924">
                <a:solidFill>
                  <a:srgbClr val="2180C1"/>
                </a:solidFill>
                <a:latin typeface="Agrandir"/>
                <a:ea typeface="Agrandir"/>
                <a:cs typeface="Agrandir"/>
                <a:sym typeface="Agrandir"/>
              </a:rPr>
              <a:t>Urban migrants and newcomers looking to quickly find trustworthy services in unfamiliar neighborhoods.</a:t>
            </a:r>
          </a:p>
          <a:p>
            <a:pPr algn="l">
              <a:lnSpc>
                <a:spcPts val="4241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12977870" y="-1465832"/>
            <a:ext cx="7224068" cy="7224068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1180766" y="5942110"/>
            <a:ext cx="5409138" cy="2930769"/>
          </a:xfrm>
          <a:custGeom>
            <a:avLst/>
            <a:gdLst/>
            <a:ahLst/>
            <a:cxnLst/>
            <a:rect r="r" b="b" t="t" l="l"/>
            <a:pathLst>
              <a:path h="2930769" w="5409138">
                <a:moveTo>
                  <a:pt x="0" y="0"/>
                </a:moveTo>
                <a:lnTo>
                  <a:pt x="5409137" y="0"/>
                </a:lnTo>
                <a:lnTo>
                  <a:pt x="5409137" y="2930769"/>
                </a:lnTo>
                <a:lnTo>
                  <a:pt x="0" y="29307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844813" y="1494506"/>
            <a:ext cx="9335953" cy="1436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81"/>
              </a:lnSpc>
            </a:pPr>
            <a:r>
              <a:rPr lang="en-US" sz="6024">
                <a:solidFill>
                  <a:srgbClr val="2180C1"/>
                </a:solidFill>
                <a:latin typeface="Horizon"/>
                <a:ea typeface="Horizon"/>
                <a:cs typeface="Horizon"/>
                <a:sym typeface="Horizon"/>
              </a:rPr>
              <a:t>target audience 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-1368067" y="8470421"/>
            <a:ext cx="4793534" cy="4793534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44813" y="3169142"/>
            <a:ext cx="8886028" cy="5393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1485" indent="-315742" lvl="1">
              <a:lnSpc>
                <a:spcPts val="4241"/>
              </a:lnSpc>
              <a:buFont typeface="Arial"/>
              <a:buChar char="•"/>
            </a:pPr>
            <a:r>
              <a:rPr lang="en-US" b="true" sz="2924">
                <a:solidFill>
                  <a:srgbClr val="2180C1"/>
                </a:solidFill>
                <a:latin typeface="Agrandir Bold"/>
                <a:ea typeface="Agrandir Bold"/>
                <a:cs typeface="Agrandir Bold"/>
                <a:sym typeface="Agrandir Bold"/>
              </a:rPr>
              <a:t>Location-Based Search</a:t>
            </a:r>
            <a:r>
              <a:rPr lang="en-US" sz="2924">
                <a:solidFill>
                  <a:srgbClr val="2180C1"/>
                </a:solidFill>
                <a:latin typeface="Agrandir"/>
                <a:ea typeface="Agrandir"/>
                <a:cs typeface="Agrandir"/>
                <a:sym typeface="Agrandir"/>
              </a:rPr>
              <a:t> for nearby services</a:t>
            </a:r>
          </a:p>
          <a:p>
            <a:pPr algn="l" marL="631485" indent="-315742" lvl="1">
              <a:lnSpc>
                <a:spcPts val="4241"/>
              </a:lnSpc>
              <a:buFont typeface="Arial"/>
              <a:buChar char="•"/>
            </a:pPr>
            <a:r>
              <a:rPr lang="en-US" b="true" sz="2924">
                <a:solidFill>
                  <a:srgbClr val="2180C1"/>
                </a:solidFill>
                <a:latin typeface="Agrandir Bold"/>
                <a:ea typeface="Agrandir Bold"/>
                <a:cs typeface="Agrandir Bold"/>
                <a:sym typeface="Agrandir Bold"/>
              </a:rPr>
              <a:t>Verified Provider Profiles </a:t>
            </a:r>
            <a:r>
              <a:rPr lang="en-US" sz="2924">
                <a:solidFill>
                  <a:srgbClr val="2180C1"/>
                </a:solidFill>
                <a:latin typeface="Agrandir"/>
                <a:ea typeface="Agrandir"/>
                <a:cs typeface="Agrandir"/>
                <a:sym typeface="Agrandir"/>
              </a:rPr>
              <a:t>to ensure credibility</a:t>
            </a:r>
          </a:p>
          <a:p>
            <a:pPr algn="l" marL="631485" indent="-315742" lvl="1">
              <a:lnSpc>
                <a:spcPts val="4241"/>
              </a:lnSpc>
              <a:buFont typeface="Arial"/>
              <a:buChar char="•"/>
            </a:pPr>
            <a:r>
              <a:rPr lang="en-US" b="true" sz="2924">
                <a:solidFill>
                  <a:srgbClr val="2180C1"/>
                </a:solidFill>
                <a:latin typeface="Agrandir Bold"/>
                <a:ea typeface="Agrandir Bold"/>
                <a:cs typeface="Agrandir Bold"/>
                <a:sym typeface="Agrandir Bold"/>
              </a:rPr>
              <a:t>Ratings &amp; Reviews </a:t>
            </a:r>
            <a:r>
              <a:rPr lang="en-US" sz="2924">
                <a:solidFill>
                  <a:srgbClr val="2180C1"/>
                </a:solidFill>
                <a:latin typeface="Agrandir"/>
                <a:ea typeface="Agrandir"/>
                <a:cs typeface="Agrandir"/>
                <a:sym typeface="Agrandir"/>
              </a:rPr>
              <a:t>from real users</a:t>
            </a:r>
          </a:p>
          <a:p>
            <a:pPr algn="l" marL="631485" indent="-315742" lvl="1">
              <a:lnSpc>
                <a:spcPts val="4241"/>
              </a:lnSpc>
              <a:buFont typeface="Arial"/>
              <a:buChar char="•"/>
            </a:pPr>
            <a:r>
              <a:rPr lang="en-US" b="true" sz="2924">
                <a:solidFill>
                  <a:srgbClr val="2180C1"/>
                </a:solidFill>
                <a:latin typeface="Agrandir Bold"/>
                <a:ea typeface="Agrandir Bold"/>
                <a:cs typeface="Agrandir Bold"/>
                <a:sym typeface="Agrandir Bold"/>
              </a:rPr>
              <a:t>Service Booking &amp; Scheduling</a:t>
            </a:r>
          </a:p>
          <a:p>
            <a:pPr algn="l" marL="631485" indent="-315742" lvl="1">
              <a:lnSpc>
                <a:spcPts val="4241"/>
              </a:lnSpc>
              <a:buFont typeface="Arial"/>
              <a:buChar char="•"/>
            </a:pPr>
            <a:r>
              <a:rPr lang="en-US" b="true" sz="2924">
                <a:solidFill>
                  <a:srgbClr val="2180C1"/>
                </a:solidFill>
                <a:latin typeface="Agrandir Bold"/>
                <a:ea typeface="Agrandir Bold"/>
                <a:cs typeface="Agrandir Bold"/>
                <a:sym typeface="Agrandir Bold"/>
              </a:rPr>
              <a:t>Real-Time Notifications </a:t>
            </a:r>
            <a:r>
              <a:rPr lang="en-US" sz="2924">
                <a:solidFill>
                  <a:srgbClr val="2180C1"/>
                </a:solidFill>
                <a:latin typeface="Agrandir"/>
                <a:ea typeface="Agrandir"/>
                <a:cs typeface="Agrandir"/>
                <a:sym typeface="Agrandir"/>
              </a:rPr>
              <a:t>for updates and confirmations</a:t>
            </a:r>
          </a:p>
          <a:p>
            <a:pPr algn="l" marL="631485" indent="-315742" lvl="1">
              <a:lnSpc>
                <a:spcPts val="4241"/>
              </a:lnSpc>
              <a:buFont typeface="Arial"/>
              <a:buChar char="•"/>
            </a:pPr>
            <a:r>
              <a:rPr lang="en-US" b="true" sz="2924">
                <a:solidFill>
                  <a:srgbClr val="2180C1"/>
                </a:solidFill>
                <a:latin typeface="Agrandir Bold"/>
                <a:ea typeface="Agrandir Bold"/>
                <a:cs typeface="Agrandir Bold"/>
                <a:sym typeface="Agrandir Bold"/>
              </a:rPr>
              <a:t>Provider Dashboard </a:t>
            </a:r>
            <a:r>
              <a:rPr lang="en-US" sz="2924">
                <a:solidFill>
                  <a:srgbClr val="2180C1"/>
                </a:solidFill>
                <a:latin typeface="Agrandir"/>
                <a:ea typeface="Agrandir"/>
                <a:cs typeface="Agrandir"/>
                <a:sym typeface="Agrandir"/>
              </a:rPr>
              <a:t>for managing requests and bookings</a:t>
            </a:r>
          </a:p>
          <a:p>
            <a:pPr algn="l">
              <a:lnSpc>
                <a:spcPts val="4241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12977870" y="-1465832"/>
            <a:ext cx="7224068" cy="7224068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1180766" y="5942110"/>
            <a:ext cx="5409138" cy="2930769"/>
          </a:xfrm>
          <a:custGeom>
            <a:avLst/>
            <a:gdLst/>
            <a:ahLst/>
            <a:cxnLst/>
            <a:rect r="r" b="b" t="t" l="l"/>
            <a:pathLst>
              <a:path h="2930769" w="5409138">
                <a:moveTo>
                  <a:pt x="0" y="0"/>
                </a:moveTo>
                <a:lnTo>
                  <a:pt x="5409137" y="0"/>
                </a:lnTo>
                <a:lnTo>
                  <a:pt x="5409137" y="2930769"/>
                </a:lnTo>
                <a:lnTo>
                  <a:pt x="0" y="29307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844813" y="1494506"/>
            <a:ext cx="9335953" cy="1436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81"/>
              </a:lnSpc>
            </a:pPr>
            <a:r>
              <a:rPr lang="en-US" sz="6024">
                <a:solidFill>
                  <a:srgbClr val="2180C1"/>
                </a:solidFill>
                <a:latin typeface="Horizon"/>
                <a:ea typeface="Horizon"/>
                <a:cs typeface="Horizon"/>
                <a:sym typeface="Horizon"/>
              </a:rPr>
              <a:t> Core Features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-1368067" y="8470421"/>
            <a:ext cx="4793534" cy="4793534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44813" y="3499114"/>
            <a:ext cx="8687730" cy="2677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2897" indent="-321449" lvl="1">
              <a:lnSpc>
                <a:spcPts val="4168"/>
              </a:lnSpc>
              <a:buFont typeface="Arial"/>
              <a:buChar char="•"/>
            </a:pPr>
            <a:r>
              <a:rPr lang="en-US" b="true" sz="2977">
                <a:solidFill>
                  <a:srgbClr val="2180C1"/>
                </a:solidFill>
                <a:latin typeface="Agrandir Bold"/>
                <a:ea typeface="Agrandir Bold"/>
                <a:cs typeface="Agrandir Bold"/>
                <a:sym typeface="Agrandir Bold"/>
              </a:rPr>
              <a:t>Frontend</a:t>
            </a:r>
            <a:r>
              <a:rPr lang="en-US" sz="2977">
                <a:solidFill>
                  <a:srgbClr val="2180C1"/>
                </a:solidFill>
                <a:latin typeface="Agrandir"/>
                <a:ea typeface="Agrandir"/>
                <a:cs typeface="Agrandir"/>
                <a:sym typeface="Agrandir"/>
              </a:rPr>
              <a:t> - React, Bootstrap</a:t>
            </a:r>
          </a:p>
          <a:p>
            <a:pPr algn="l" marL="642897" indent="-321449" lvl="1">
              <a:lnSpc>
                <a:spcPts val="4168"/>
              </a:lnSpc>
              <a:buFont typeface="Arial"/>
              <a:buChar char="•"/>
            </a:pPr>
            <a:r>
              <a:rPr lang="en-US" b="true" sz="2977">
                <a:solidFill>
                  <a:srgbClr val="2180C1"/>
                </a:solidFill>
                <a:latin typeface="Agrandir Bold"/>
                <a:ea typeface="Agrandir Bold"/>
                <a:cs typeface="Agrandir Bold"/>
                <a:sym typeface="Agrandir Bold"/>
              </a:rPr>
              <a:t>Backend</a:t>
            </a:r>
            <a:r>
              <a:rPr lang="en-US" sz="2977">
                <a:solidFill>
                  <a:srgbClr val="2180C1"/>
                </a:solidFill>
                <a:latin typeface="Agrandir"/>
                <a:ea typeface="Agrandir"/>
                <a:cs typeface="Agrandir"/>
                <a:sym typeface="Agrandir"/>
              </a:rPr>
              <a:t> - Java (Spring Boot) </a:t>
            </a:r>
          </a:p>
          <a:p>
            <a:pPr algn="l" marL="642897" indent="-321449" lvl="1">
              <a:lnSpc>
                <a:spcPts val="4168"/>
              </a:lnSpc>
              <a:buFont typeface="Arial"/>
              <a:buChar char="•"/>
            </a:pPr>
            <a:r>
              <a:rPr lang="en-US" b="true" sz="2977">
                <a:solidFill>
                  <a:srgbClr val="2180C1"/>
                </a:solidFill>
                <a:latin typeface="Agrandir Bold"/>
                <a:ea typeface="Agrandir Bold"/>
                <a:cs typeface="Agrandir Bold"/>
                <a:sym typeface="Agrandir Bold"/>
              </a:rPr>
              <a:t>Database</a:t>
            </a:r>
            <a:r>
              <a:rPr lang="en-US" sz="2977">
                <a:solidFill>
                  <a:srgbClr val="2180C1"/>
                </a:solidFill>
                <a:latin typeface="Agrandir"/>
                <a:ea typeface="Agrandir"/>
                <a:cs typeface="Agrandir"/>
                <a:sym typeface="Agrandir"/>
              </a:rPr>
              <a:t> - MySQL </a:t>
            </a:r>
          </a:p>
          <a:p>
            <a:pPr algn="l" marL="642897" indent="-321449" lvl="1">
              <a:lnSpc>
                <a:spcPts val="4168"/>
              </a:lnSpc>
              <a:buFont typeface="Arial"/>
              <a:buChar char="•"/>
            </a:pPr>
            <a:r>
              <a:rPr lang="en-US" b="true" sz="2977">
                <a:solidFill>
                  <a:srgbClr val="2180C1"/>
                </a:solidFill>
                <a:latin typeface="Agrandir Bold"/>
                <a:ea typeface="Agrandir Bold"/>
                <a:cs typeface="Agrandir Bold"/>
                <a:sym typeface="Agrandir Bold"/>
              </a:rPr>
              <a:t>API Format</a:t>
            </a:r>
            <a:r>
              <a:rPr lang="en-US" sz="2977">
                <a:solidFill>
                  <a:srgbClr val="2180C1"/>
                </a:solidFill>
                <a:latin typeface="Agrandir"/>
                <a:ea typeface="Agrandir"/>
                <a:cs typeface="Agrandir"/>
                <a:sym typeface="Agrandir"/>
              </a:rPr>
              <a:t> - RESTful (JSON) </a:t>
            </a:r>
          </a:p>
          <a:p>
            <a:pPr algn="l" marL="642897" indent="-321449" lvl="1">
              <a:lnSpc>
                <a:spcPts val="4168"/>
              </a:lnSpc>
              <a:buFont typeface="Arial"/>
              <a:buChar char="•"/>
            </a:pPr>
            <a:r>
              <a:rPr lang="en-US" b="true" sz="2977">
                <a:solidFill>
                  <a:srgbClr val="2180C1"/>
                </a:solidFill>
                <a:latin typeface="Agrandir Bold"/>
                <a:ea typeface="Agrandir Bold"/>
                <a:cs typeface="Agrandir Bold"/>
                <a:sym typeface="Agrandir Bold"/>
              </a:rPr>
              <a:t>Version Control</a:t>
            </a:r>
            <a:r>
              <a:rPr lang="en-US" sz="2977">
                <a:solidFill>
                  <a:srgbClr val="2180C1"/>
                </a:solidFill>
                <a:latin typeface="Agrandir"/>
                <a:ea typeface="Agrandir"/>
                <a:cs typeface="Agrandir"/>
                <a:sym typeface="Agrandir"/>
              </a:rPr>
              <a:t> - GitHub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2977870" y="-1465832"/>
            <a:ext cx="7224068" cy="7224068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1180766" y="5942110"/>
            <a:ext cx="5409138" cy="2930769"/>
          </a:xfrm>
          <a:custGeom>
            <a:avLst/>
            <a:gdLst/>
            <a:ahLst/>
            <a:cxnLst/>
            <a:rect r="r" b="b" t="t" l="l"/>
            <a:pathLst>
              <a:path h="2930769" w="5409138">
                <a:moveTo>
                  <a:pt x="0" y="0"/>
                </a:moveTo>
                <a:lnTo>
                  <a:pt x="5409137" y="0"/>
                </a:lnTo>
                <a:lnTo>
                  <a:pt x="5409137" y="2930769"/>
                </a:lnTo>
                <a:lnTo>
                  <a:pt x="0" y="29307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844813" y="2050764"/>
            <a:ext cx="9335953" cy="781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81"/>
              </a:lnSpc>
            </a:pPr>
            <a:r>
              <a:rPr lang="en-US" sz="6024">
                <a:solidFill>
                  <a:srgbClr val="2180C1"/>
                </a:solidFill>
                <a:latin typeface="Horizon"/>
                <a:ea typeface="Horizon"/>
                <a:cs typeface="Horizon"/>
                <a:sym typeface="Horizon"/>
              </a:rPr>
              <a:t>Tech stack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-1368067" y="8470421"/>
            <a:ext cx="4793534" cy="4793534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385325" y="923208"/>
            <a:ext cx="9144000" cy="156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619"/>
              </a:lnSpc>
            </a:pPr>
            <a:r>
              <a:rPr lang="en-US" sz="6533">
                <a:solidFill>
                  <a:srgbClr val="2180C1"/>
                </a:solidFill>
                <a:latin typeface="Horizon"/>
                <a:ea typeface="Horizon"/>
                <a:cs typeface="Horizon"/>
                <a:sym typeface="Horizon"/>
              </a:rPr>
              <a:t>Project scope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0763516" y="2193872"/>
            <a:ext cx="5081928" cy="6884385"/>
          </a:xfrm>
          <a:custGeom>
            <a:avLst/>
            <a:gdLst/>
            <a:ahLst/>
            <a:cxnLst/>
            <a:rect r="r" b="b" t="t" l="l"/>
            <a:pathLst>
              <a:path h="6884385" w="5081928">
                <a:moveTo>
                  <a:pt x="0" y="0"/>
                </a:moveTo>
                <a:lnTo>
                  <a:pt x="5081928" y="0"/>
                </a:lnTo>
                <a:lnTo>
                  <a:pt x="5081928" y="6884385"/>
                </a:lnTo>
                <a:lnTo>
                  <a:pt x="0" y="68843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8008655" y="1801398"/>
            <a:ext cx="1624848" cy="871509"/>
          </a:xfrm>
          <a:custGeom>
            <a:avLst/>
            <a:gdLst/>
            <a:ahLst/>
            <a:cxnLst/>
            <a:rect r="r" b="b" t="t" l="l"/>
            <a:pathLst>
              <a:path h="871509" w="1624848">
                <a:moveTo>
                  <a:pt x="0" y="0"/>
                </a:moveTo>
                <a:lnTo>
                  <a:pt x="1624848" y="0"/>
                </a:lnTo>
                <a:lnTo>
                  <a:pt x="1624848" y="871509"/>
                </a:lnTo>
                <a:lnTo>
                  <a:pt x="0" y="8715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50687" y="2430333"/>
            <a:ext cx="5859860" cy="2040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26104" indent="-313052" lvl="1">
              <a:lnSpc>
                <a:spcPts val="4059"/>
              </a:lnSpc>
              <a:buFont typeface="Arial"/>
              <a:buChar char="•"/>
            </a:pPr>
            <a:r>
              <a:rPr lang="en-US" b="true" sz="2899">
                <a:solidFill>
                  <a:srgbClr val="2180C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User registration &amp; login</a:t>
            </a:r>
          </a:p>
          <a:p>
            <a:pPr algn="just" marL="626104" indent="-313052" lvl="1">
              <a:lnSpc>
                <a:spcPts val="4059"/>
              </a:lnSpc>
              <a:buFont typeface="Arial"/>
              <a:buChar char="•"/>
            </a:pPr>
            <a:r>
              <a:rPr lang="en-US" b="true" sz="2899">
                <a:solidFill>
                  <a:srgbClr val="2180C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Provider discovery &amp; filtering</a:t>
            </a:r>
          </a:p>
          <a:p>
            <a:pPr algn="just" marL="626104" indent="-313052" lvl="1">
              <a:lnSpc>
                <a:spcPts val="4059"/>
              </a:lnSpc>
              <a:buFont typeface="Arial"/>
              <a:buChar char="•"/>
            </a:pPr>
            <a:r>
              <a:rPr lang="en-US" b="true" sz="2899">
                <a:solidFill>
                  <a:srgbClr val="2180C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Booking workflow</a:t>
            </a:r>
          </a:p>
          <a:p>
            <a:pPr algn="just" marL="626104" indent="-313052" lvl="1">
              <a:lnSpc>
                <a:spcPts val="4059"/>
              </a:lnSpc>
              <a:buFont typeface="Arial"/>
              <a:buChar char="•"/>
            </a:pPr>
            <a:r>
              <a:rPr lang="en-US" b="true" sz="2899">
                <a:solidFill>
                  <a:srgbClr val="2180C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Review system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-2004256" y="1082440"/>
            <a:ext cx="8758429" cy="8621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1"/>
              </a:lnSpc>
            </a:pPr>
            <a:r>
              <a:rPr lang="en-US" sz="5058" b="true">
                <a:solidFill>
                  <a:srgbClr val="2180C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MVP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-373104" y="4914315"/>
            <a:ext cx="8758429" cy="8621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1"/>
              </a:lnSpc>
            </a:pPr>
            <a:r>
              <a:rPr lang="en-US" sz="5058" b="true">
                <a:solidFill>
                  <a:srgbClr val="2180C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FUTURE SCOPE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50687" y="6257624"/>
            <a:ext cx="7234637" cy="2040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26104" indent="-313052" lvl="1">
              <a:lnSpc>
                <a:spcPts val="4059"/>
              </a:lnSpc>
              <a:buFont typeface="Arial"/>
              <a:buChar char="•"/>
            </a:pPr>
            <a:r>
              <a:rPr lang="en-US" b="true" sz="2899">
                <a:solidFill>
                  <a:srgbClr val="2180C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AI Powered Smart Suggestions</a:t>
            </a:r>
          </a:p>
          <a:p>
            <a:pPr algn="just" marL="626104" indent="-313052" lvl="1">
              <a:lnSpc>
                <a:spcPts val="4059"/>
              </a:lnSpc>
              <a:buFont typeface="Arial"/>
              <a:buChar char="•"/>
            </a:pPr>
            <a:r>
              <a:rPr lang="en-US" b="true" sz="2899">
                <a:solidFill>
                  <a:srgbClr val="2180C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Blockchain Integration</a:t>
            </a:r>
          </a:p>
          <a:p>
            <a:pPr algn="just" marL="626104" indent="-313052" lvl="1">
              <a:lnSpc>
                <a:spcPts val="4059"/>
              </a:lnSpc>
              <a:buFont typeface="Arial"/>
              <a:buChar char="•"/>
            </a:pPr>
            <a:r>
              <a:rPr lang="en-US" b="true" sz="2899">
                <a:solidFill>
                  <a:srgbClr val="2180C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Group Booking Features</a:t>
            </a:r>
          </a:p>
          <a:p>
            <a:pPr algn="just" marL="626104" indent="-313052" lvl="1">
              <a:lnSpc>
                <a:spcPts val="4059"/>
              </a:lnSpc>
              <a:buFont typeface="Arial"/>
              <a:buChar char="•"/>
            </a:pPr>
            <a:r>
              <a:rPr lang="en-US" b="true" sz="2899">
                <a:solidFill>
                  <a:srgbClr val="2180C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Referral System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62666" y="1195961"/>
            <a:ext cx="13762669" cy="7581979"/>
          </a:xfrm>
          <a:custGeom>
            <a:avLst/>
            <a:gdLst/>
            <a:ahLst/>
            <a:cxnLst/>
            <a:rect r="r" b="b" t="t" l="l"/>
            <a:pathLst>
              <a:path h="7581979" w="13762669">
                <a:moveTo>
                  <a:pt x="0" y="0"/>
                </a:moveTo>
                <a:lnTo>
                  <a:pt x="13762668" y="0"/>
                </a:lnTo>
                <a:lnTo>
                  <a:pt x="13762668" y="7581979"/>
                </a:lnTo>
                <a:lnTo>
                  <a:pt x="0" y="75819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406436" y="4428687"/>
            <a:ext cx="10992396" cy="856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71"/>
              </a:lnSpc>
            </a:pPr>
            <a:r>
              <a:rPr lang="en-US" sz="6595">
                <a:solidFill>
                  <a:srgbClr val="2180C1"/>
                </a:solidFill>
                <a:latin typeface="Horizon"/>
                <a:ea typeface="Horizon"/>
                <a:cs typeface="Horizon"/>
                <a:sym typeface="Horizon"/>
              </a:rPr>
              <a:t>thank you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4251980" y="5529003"/>
            <a:ext cx="5298966" cy="5298966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6460194" y="3831303"/>
            <a:ext cx="1312197" cy="1312197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DAGrJhKCEz8</dc:identifier>
  <dcterms:modified xsi:type="dcterms:W3CDTF">2011-08-01T06:04:30Z</dcterms:modified>
  <cp:revision>1</cp:revision>
  <dc:title>Pentagon_GoLocal_Presentation</dc:title>
</cp:coreProperties>
</file>