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75" d="100"/>
          <a:sy n="75" d="100"/>
        </p:scale>
        <p:origin x="-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3757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5" name="Text 2"/>
          <p:cNvSpPr/>
          <p:nvPr/>
        </p:nvSpPr>
        <p:spPr>
          <a:xfrm>
            <a:off x="833199" y="2009656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833199" y="2587228"/>
            <a:ext cx="7477601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4374"/>
              </a:lnSpc>
              <a:buNone/>
            </a:pPr>
            <a:r>
              <a:rPr lang="en-US" sz="3499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PushtiShangar: Streamlining     Spiritual Commerce
</a:t>
            </a:r>
            <a:endParaRPr lang="en-US" sz="3499" dirty="0"/>
          </a:p>
        </p:txBody>
      </p:sp>
      <p:sp>
        <p:nvSpPr>
          <p:cNvPr id="7" name="Text 4"/>
          <p:cNvSpPr/>
          <p:nvPr/>
        </p:nvSpPr>
        <p:spPr>
          <a:xfrm>
            <a:off x="833199" y="4786670"/>
            <a:ext cx="34678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833199" y="5364242"/>
            <a:ext cx="3467814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Presented by: Preyash Thakkar (20BCP143)                         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5273041" y="4808934"/>
            <a:ext cx="3045380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Presented to 
 Dr. Rutvij Jhaveri 
Dr. </a:t>
            </a:r>
            <a:r>
              <a:rPr lang="en-US" sz="2187" dirty="0" err="1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Sonam</a:t>
            </a:r>
            <a:r>
              <a:rPr lang="en-US" sz="2187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 </a:t>
            </a:r>
            <a:r>
              <a:rPr lang="en-US" sz="2187" dirty="0" err="1" smtClean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Nahar</a:t>
            </a:r>
            <a:r>
              <a:rPr lang="en-US" sz="2187" dirty="0" smtClean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/>
            </a:r>
            <a:br>
              <a:rPr lang="en-US" sz="2187" dirty="0" smtClean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</a:br>
            <a:r>
              <a:rPr lang="en-US" sz="2187" dirty="0" smtClean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 </a:t>
            </a:r>
            <a:r>
              <a:rPr lang="en-US" sz="2187" dirty="0" smtClean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Dr. </a:t>
            </a:r>
            <a:r>
              <a:rPr lang="en-US" sz="2187" dirty="0" err="1" smtClean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Tanmay</a:t>
            </a:r>
            <a:r>
              <a:rPr lang="en-US" sz="2187" dirty="0" smtClean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 </a:t>
            </a:r>
            <a:r>
              <a:rPr lang="en-US" sz="2187" dirty="0" err="1" smtClean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Bhowmik</a:t>
            </a:r>
            <a:endParaRPr lang="en-US" sz="2187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650" y="364152"/>
            <a:ext cx="5841750" cy="74830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5" name="Text 2"/>
          <p:cNvSpPr/>
          <p:nvPr/>
        </p:nvSpPr>
        <p:spPr>
          <a:xfrm>
            <a:off x="6319599" y="1985010"/>
            <a:ext cx="5332690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About Company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6319599" y="3151465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6319599" y="3756779"/>
            <a:ext cx="7477601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Marwiz Tech, under unified leadership, pioneers cutting-edge virtual ad management alongside integrated IT solutions. Specializing in streamlined ad campaigns and marketplace innovations, Marwiz Tech delivers comprehensive services, including market research, creative development, and precise analytics. As a singular force, Marwiz embodies tech-driven solutions, empowering businesses with unparalleled insights and seamless ad experiences..</a:t>
            </a:r>
            <a:endParaRPr lang="en-US" sz="175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2550"/>
            <a:ext cx="6402282" cy="5524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82346" y="605909"/>
            <a:ext cx="4399121" cy="68734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12"/>
              </a:lnSpc>
              <a:buNone/>
            </a:pPr>
            <a:r>
              <a:rPr lang="en-US" sz="4330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Abstract</a:t>
            </a:r>
            <a:endParaRPr lang="en-US" sz="4330" dirty="0"/>
          </a:p>
        </p:txBody>
      </p:sp>
      <p:sp>
        <p:nvSpPr>
          <p:cNvPr id="6" name="Shape 3"/>
          <p:cNvSpPr/>
          <p:nvPr/>
        </p:nvSpPr>
        <p:spPr>
          <a:xfrm>
            <a:off x="4790361" y="1623179"/>
            <a:ext cx="43934" cy="6000512"/>
          </a:xfrm>
          <a:prstGeom prst="roundRect">
            <a:avLst>
              <a:gd name="adj" fmla="val 225295"/>
            </a:avLst>
          </a:prstGeom>
          <a:solidFill>
            <a:srgbClr val="C5D2CF"/>
          </a:solidFill>
          <a:ln/>
        </p:spPr>
      </p:sp>
      <p:sp>
        <p:nvSpPr>
          <p:cNvPr id="7" name="Shape 4"/>
          <p:cNvSpPr/>
          <p:nvPr/>
        </p:nvSpPr>
        <p:spPr>
          <a:xfrm>
            <a:off x="5059680" y="2020431"/>
            <a:ext cx="769739" cy="43934"/>
          </a:xfrm>
          <a:prstGeom prst="roundRect">
            <a:avLst>
              <a:gd name="adj" fmla="val 225295"/>
            </a:avLst>
          </a:prstGeom>
          <a:solidFill>
            <a:srgbClr val="C5D2CF"/>
          </a:solidFill>
          <a:ln/>
        </p:spPr>
      </p:sp>
      <p:sp>
        <p:nvSpPr>
          <p:cNvPr id="8" name="Shape 5"/>
          <p:cNvSpPr/>
          <p:nvPr/>
        </p:nvSpPr>
        <p:spPr>
          <a:xfrm>
            <a:off x="4564856" y="1794986"/>
            <a:ext cx="494824" cy="494824"/>
          </a:xfrm>
          <a:prstGeom prst="roundRect">
            <a:avLst>
              <a:gd name="adj" fmla="val 20003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4762024" y="1836182"/>
            <a:ext cx="100370" cy="4123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47"/>
              </a:lnSpc>
              <a:buNone/>
            </a:pPr>
            <a:r>
              <a:rPr lang="en-US" sz="2598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2598" dirty="0"/>
          </a:p>
        </p:txBody>
      </p:sp>
      <p:sp>
        <p:nvSpPr>
          <p:cNvPr id="10" name="Text 7"/>
          <p:cNvSpPr/>
          <p:nvPr/>
        </p:nvSpPr>
        <p:spPr>
          <a:xfrm>
            <a:off x="6021943" y="1843087"/>
            <a:ext cx="2199561" cy="3436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06"/>
              </a:lnSpc>
              <a:buNone/>
            </a:pPr>
            <a:r>
              <a:rPr lang="en-US" sz="2165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Vision Statement</a:t>
            </a:r>
            <a:endParaRPr lang="en-US" sz="2165" dirty="0"/>
          </a:p>
        </p:txBody>
      </p:sp>
      <p:sp>
        <p:nvSpPr>
          <p:cNvPr id="11" name="Text 8"/>
          <p:cNvSpPr/>
          <p:nvPr/>
        </p:nvSpPr>
        <p:spPr>
          <a:xfrm>
            <a:off x="6021943" y="2318623"/>
            <a:ext cx="7783711" cy="7036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71"/>
              </a:lnSpc>
              <a:buNone/>
            </a:pPr>
            <a:r>
              <a:rPr lang="en-US" sz="1732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Marwiz envisions a tech-driven future where businesses thrive through innovative advertising and streamlined technology solutions.</a:t>
            </a:r>
            <a:endParaRPr lang="en-US" sz="1732" dirty="0"/>
          </a:p>
        </p:txBody>
      </p:sp>
      <p:sp>
        <p:nvSpPr>
          <p:cNvPr id="12" name="Shape 9"/>
          <p:cNvSpPr/>
          <p:nvPr/>
        </p:nvSpPr>
        <p:spPr>
          <a:xfrm>
            <a:off x="5059680" y="3859351"/>
            <a:ext cx="769739" cy="43934"/>
          </a:xfrm>
          <a:prstGeom prst="roundRect">
            <a:avLst>
              <a:gd name="adj" fmla="val 225295"/>
            </a:avLst>
          </a:prstGeom>
          <a:solidFill>
            <a:srgbClr val="C5D2CF"/>
          </a:solidFill>
          <a:ln/>
        </p:spPr>
      </p:sp>
      <p:sp>
        <p:nvSpPr>
          <p:cNvPr id="13" name="Shape 10"/>
          <p:cNvSpPr/>
          <p:nvPr/>
        </p:nvSpPr>
        <p:spPr>
          <a:xfrm>
            <a:off x="4564856" y="3633907"/>
            <a:ext cx="494824" cy="494824"/>
          </a:xfrm>
          <a:prstGeom prst="roundRect">
            <a:avLst>
              <a:gd name="adj" fmla="val 20003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4728805" y="3675102"/>
            <a:ext cx="166926" cy="4123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47"/>
              </a:lnSpc>
              <a:buNone/>
            </a:pPr>
            <a:r>
              <a:rPr lang="en-US" sz="2598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2598" dirty="0"/>
          </a:p>
        </p:txBody>
      </p:sp>
      <p:sp>
        <p:nvSpPr>
          <p:cNvPr id="15" name="Text 12"/>
          <p:cNvSpPr/>
          <p:nvPr/>
        </p:nvSpPr>
        <p:spPr>
          <a:xfrm>
            <a:off x="6021943" y="3682008"/>
            <a:ext cx="2234565" cy="3436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06"/>
              </a:lnSpc>
              <a:buNone/>
            </a:pPr>
            <a:r>
              <a:rPr lang="en-US" sz="2165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Mission Statement</a:t>
            </a:r>
            <a:endParaRPr lang="en-US" sz="2165" dirty="0"/>
          </a:p>
        </p:txBody>
      </p:sp>
      <p:sp>
        <p:nvSpPr>
          <p:cNvPr id="16" name="Text 13"/>
          <p:cNvSpPr/>
          <p:nvPr/>
        </p:nvSpPr>
        <p:spPr>
          <a:xfrm>
            <a:off x="6021943" y="4157543"/>
            <a:ext cx="7783711" cy="105548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71"/>
              </a:lnSpc>
              <a:buNone/>
            </a:pPr>
            <a:r>
              <a:rPr lang="en-US" sz="1732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To simplify and elevate the advertising industry, Marwiz is dedicated to delivering cutting-edge virtual ad management and marketplace solutions that drive client success.</a:t>
            </a:r>
            <a:endParaRPr lang="en-US" sz="1732" dirty="0"/>
          </a:p>
        </p:txBody>
      </p:sp>
      <p:sp>
        <p:nvSpPr>
          <p:cNvPr id="17" name="Shape 14"/>
          <p:cNvSpPr/>
          <p:nvPr/>
        </p:nvSpPr>
        <p:spPr>
          <a:xfrm>
            <a:off x="5059680" y="6050101"/>
            <a:ext cx="769739" cy="43934"/>
          </a:xfrm>
          <a:prstGeom prst="roundRect">
            <a:avLst>
              <a:gd name="adj" fmla="val 225295"/>
            </a:avLst>
          </a:prstGeom>
          <a:solidFill>
            <a:srgbClr val="C5D2CF"/>
          </a:solidFill>
          <a:ln/>
        </p:spPr>
      </p:sp>
      <p:sp>
        <p:nvSpPr>
          <p:cNvPr id="18" name="Shape 15"/>
          <p:cNvSpPr/>
          <p:nvPr/>
        </p:nvSpPr>
        <p:spPr>
          <a:xfrm>
            <a:off x="4564856" y="5824657"/>
            <a:ext cx="494824" cy="494824"/>
          </a:xfrm>
          <a:prstGeom prst="roundRect">
            <a:avLst>
              <a:gd name="adj" fmla="val 20003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4727496" y="5865852"/>
            <a:ext cx="169545" cy="4123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47"/>
              </a:lnSpc>
              <a:buNone/>
            </a:pPr>
            <a:r>
              <a:rPr lang="en-US" sz="2598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lang="en-US" sz="2598" dirty="0"/>
          </a:p>
        </p:txBody>
      </p:sp>
      <p:sp>
        <p:nvSpPr>
          <p:cNvPr id="20" name="Text 17"/>
          <p:cNvSpPr/>
          <p:nvPr/>
        </p:nvSpPr>
        <p:spPr>
          <a:xfrm>
            <a:off x="6021943" y="5872758"/>
            <a:ext cx="2199561" cy="3436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06"/>
              </a:lnSpc>
              <a:buNone/>
            </a:pPr>
            <a:r>
              <a:rPr lang="en-US" sz="2165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Core Values</a:t>
            </a:r>
            <a:endParaRPr lang="en-US" sz="2165" dirty="0"/>
          </a:p>
        </p:txBody>
      </p:sp>
      <p:sp>
        <p:nvSpPr>
          <p:cNvPr id="21" name="Text 18"/>
          <p:cNvSpPr/>
          <p:nvPr/>
        </p:nvSpPr>
        <p:spPr>
          <a:xfrm>
            <a:off x="6021943" y="6348293"/>
            <a:ext cx="7783711" cy="105548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71"/>
              </a:lnSpc>
              <a:buNone/>
            </a:pPr>
            <a:r>
              <a:rPr lang="en-US" sz="1732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Innovation, Integrity, Collaboration – Marwiz values drive excellence, ensuring client success through cutting-edge solutions and ethical practices.</a:t>
            </a:r>
            <a:endParaRPr lang="en-US" sz="1732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814155"/>
            <a:ext cx="485120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Project Introduction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01537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37303" y="3057049"/>
            <a:ext cx="10132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09169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Scope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3572113"/>
            <a:ext cx="2647950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Transforming Pushtishangar's ecommerce, our project introduces an interactive admin panel for seamless product, category, and blog management.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5630228" y="301537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5795843" y="3057049"/>
            <a:ext cx="16871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6352342" y="309169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Features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6352342" y="3572113"/>
            <a:ext cx="2647950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Efficient real-time analytics, simplified task allocation, and reliable risk assessment facilitate straightforward control over the ecommerce platform.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9222462" y="301537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9386768" y="3057049"/>
            <a:ext cx="17133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9944576" y="309169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Benefits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9944576" y="3572113"/>
            <a:ext cx="2647950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Boost productivity, shorten timelines, and make informed decisions, creating a user-friendly space for Pushtishangar's spiritual offerings.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2696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2696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32696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100739" y="603766"/>
            <a:ext cx="4531162" cy="6860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02"/>
              </a:lnSpc>
              <a:buNone/>
            </a:pPr>
            <a:r>
              <a:rPr lang="en-US" sz="4322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Problem Definition</a:t>
            </a:r>
            <a:endParaRPr lang="en-US" sz="4322" dirty="0"/>
          </a:p>
        </p:txBody>
      </p:sp>
      <p:sp>
        <p:nvSpPr>
          <p:cNvPr id="7" name="Shape 4"/>
          <p:cNvSpPr/>
          <p:nvPr/>
        </p:nvSpPr>
        <p:spPr>
          <a:xfrm>
            <a:off x="2100739" y="1619131"/>
            <a:ext cx="3329940" cy="3738920"/>
          </a:xfrm>
          <a:prstGeom prst="roundRect">
            <a:avLst>
              <a:gd name="adj" fmla="val 2967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2327910" y="1846302"/>
            <a:ext cx="2499598" cy="3430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01"/>
              </a:lnSpc>
              <a:buNone/>
            </a:pPr>
            <a:r>
              <a:rPr lang="en-US" sz="2161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Inefficient Workflows</a:t>
            </a:r>
            <a:endParaRPr lang="en-US" sz="2161" dirty="0"/>
          </a:p>
        </p:txBody>
      </p:sp>
      <p:sp>
        <p:nvSpPr>
          <p:cNvPr id="9" name="Text 6"/>
          <p:cNvSpPr/>
          <p:nvPr/>
        </p:nvSpPr>
        <p:spPr>
          <a:xfrm>
            <a:off x="2327910" y="2321004"/>
            <a:ext cx="2875598" cy="245864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66"/>
              </a:lnSpc>
              <a:buNone/>
            </a:pPr>
            <a:r>
              <a:rPr lang="en-US" sz="1729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Current systems within Pushtishangar lack the automation needed for the agile demands of our ecommerce project, impacting operational efficiency.</a:t>
            </a:r>
            <a:endParaRPr lang="en-US" sz="1729" dirty="0"/>
          </a:p>
        </p:txBody>
      </p:sp>
      <p:sp>
        <p:nvSpPr>
          <p:cNvPr id="10" name="Shape 7"/>
          <p:cNvSpPr/>
          <p:nvPr/>
        </p:nvSpPr>
        <p:spPr>
          <a:xfrm>
            <a:off x="5650230" y="1619131"/>
            <a:ext cx="3329940" cy="3738920"/>
          </a:xfrm>
          <a:prstGeom prst="roundRect">
            <a:avLst>
              <a:gd name="adj" fmla="val 2967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5877401" y="1846302"/>
            <a:ext cx="2195513" cy="3430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01"/>
              </a:lnSpc>
              <a:buNone/>
            </a:pPr>
            <a:r>
              <a:rPr lang="en-US" sz="2161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Data Overload</a:t>
            </a:r>
            <a:endParaRPr lang="en-US" sz="2161" dirty="0"/>
          </a:p>
        </p:txBody>
      </p:sp>
      <p:sp>
        <p:nvSpPr>
          <p:cNvPr id="12" name="Text 9"/>
          <p:cNvSpPr/>
          <p:nvPr/>
        </p:nvSpPr>
        <p:spPr>
          <a:xfrm>
            <a:off x="5877401" y="2321004"/>
            <a:ext cx="2875598" cy="28098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66"/>
              </a:lnSpc>
              <a:buNone/>
            </a:pPr>
            <a:r>
              <a:rPr lang="en-US" sz="1729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Extracting actionable insights from the substantial volume of project data on the Pushtishangar platform proves challenging, resulting in information overload for our teams.</a:t>
            </a:r>
            <a:endParaRPr lang="en-US" sz="1729" dirty="0"/>
          </a:p>
        </p:txBody>
      </p:sp>
      <p:sp>
        <p:nvSpPr>
          <p:cNvPr id="13" name="Shape 10"/>
          <p:cNvSpPr/>
          <p:nvPr/>
        </p:nvSpPr>
        <p:spPr>
          <a:xfrm>
            <a:off x="9199721" y="1619131"/>
            <a:ext cx="3329940" cy="3738920"/>
          </a:xfrm>
          <a:prstGeom prst="roundRect">
            <a:avLst>
              <a:gd name="adj" fmla="val 2967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9426893" y="1846302"/>
            <a:ext cx="2195513" cy="3430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01"/>
              </a:lnSpc>
              <a:buNone/>
            </a:pPr>
            <a:r>
              <a:rPr lang="en-US" sz="2161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Risk Blind Spots</a:t>
            </a:r>
            <a:endParaRPr lang="en-US" sz="2161" dirty="0"/>
          </a:p>
        </p:txBody>
      </p:sp>
      <p:sp>
        <p:nvSpPr>
          <p:cNvPr id="15" name="Text 12"/>
          <p:cNvSpPr/>
          <p:nvPr/>
        </p:nvSpPr>
        <p:spPr>
          <a:xfrm>
            <a:off x="9426893" y="2321004"/>
            <a:ext cx="2875598" cy="245864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66"/>
              </a:lnSpc>
              <a:buNone/>
            </a:pPr>
            <a:r>
              <a:rPr lang="en-US" sz="1729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Identification and mitigation of potential risks are inadequately addressed in the existing Pushtishangar system, creating gaps in risk management.</a:t>
            </a:r>
            <a:endParaRPr lang="en-US" sz="1729" dirty="0"/>
          </a:p>
        </p:txBody>
      </p:sp>
      <p:sp>
        <p:nvSpPr>
          <p:cNvPr id="16" name="Shape 13"/>
          <p:cNvSpPr/>
          <p:nvPr/>
        </p:nvSpPr>
        <p:spPr>
          <a:xfrm>
            <a:off x="2100739" y="5577602"/>
            <a:ext cx="10428923" cy="2051328"/>
          </a:xfrm>
          <a:prstGeom prst="roundRect">
            <a:avLst>
              <a:gd name="adj" fmla="val 4816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7" name="Text 14"/>
          <p:cNvSpPr/>
          <p:nvPr/>
        </p:nvSpPr>
        <p:spPr>
          <a:xfrm>
            <a:off x="2327910" y="5804773"/>
            <a:ext cx="3020497" cy="4115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41"/>
              </a:lnSpc>
              <a:buNone/>
            </a:pPr>
            <a:r>
              <a:rPr lang="en-US" sz="2593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Technology Solution:</a:t>
            </a:r>
            <a:endParaRPr lang="en-US" sz="2593" dirty="0"/>
          </a:p>
        </p:txBody>
      </p:sp>
      <p:sp>
        <p:nvSpPr>
          <p:cNvPr id="18" name="Text 15"/>
          <p:cNvSpPr/>
          <p:nvPr/>
        </p:nvSpPr>
        <p:spPr>
          <a:xfrm>
            <a:off x="2327910" y="6348055"/>
            <a:ext cx="9974580" cy="10537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66"/>
              </a:lnSpc>
              <a:buNone/>
            </a:pPr>
            <a:r>
              <a:rPr lang="en-US" sz="1729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Leveraging the MERN stack, our solution addresses the challenges faced by static websites. By introducing load balancing capabilities, we aim to enhance performance and mitigate the inefficiencies outlined above.</a:t>
            </a:r>
            <a:endParaRPr lang="en-US" sz="1729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476256"/>
            <a:ext cx="556426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Underlying technology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614970"/>
            <a:ext cx="444341" cy="44434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3281482"/>
            <a:ext cx="2388632" cy="312467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MongoDB:</a:t>
            </a:r>
            <a:r>
              <a:rPr lang="en-US" sz="2187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 Leveraging MongoDB for seamless data storage and retrieval, ensuring efficient handling of complex project datasets.</a:t>
            </a:r>
            <a:endParaRPr lang="en-US" sz="2187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881" y="2614970"/>
            <a:ext cx="444341" cy="444341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4759881" y="3281482"/>
            <a:ext cx="2388632" cy="34718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Express:</a:t>
            </a:r>
            <a:r>
              <a:rPr lang="en-US" sz="2187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 Utilizing Express to build a robust backend, facilitating streamlined processes through smart task allocation and workflow automation.</a:t>
            </a:r>
            <a:endParaRPr lang="en-US" sz="2187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1768" y="2614970"/>
            <a:ext cx="444341" cy="44434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481768" y="3281482"/>
            <a:ext cx="2388632" cy="24303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React:</a:t>
            </a:r>
            <a:r>
              <a:rPr lang="en-US" sz="2187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 Harnessing the power of React for an interactive user interface, enhancing user experience and decision support.</a:t>
            </a:r>
            <a:endParaRPr lang="en-US" sz="2187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03656" y="2614970"/>
            <a:ext cx="444341" cy="444341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10203656" y="3281482"/>
            <a:ext cx="2388751" cy="312467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Node.js:</a:t>
            </a:r>
            <a:r>
              <a:rPr lang="en-US" sz="2187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 Implementing Node.js to enable advanced server-side operations, providing a foundation for predictive analytics within our project.</a:t>
            </a:r>
            <a:endParaRPr lang="en-US" sz="2187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795814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Current Status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1823442"/>
            <a:ext cx="3518059" cy="88868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260163" y="3045381"/>
            <a:ext cx="3073718" cy="277749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Design Foundations:</a:t>
            </a: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 Commenced Pushti's journey with wireframes and meticulous database models, setting the stage for a robust project management platform.</a:t>
            </a:r>
            <a:endParaRPr lang="en-US" sz="2187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6052" y="1823442"/>
            <a:ext cx="3518178" cy="888682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5778222" y="3045381"/>
            <a:ext cx="3073837" cy="312467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Development Progress:</a:t>
            </a: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 Advancing swiftly, we're actively developing core structures and functionalities. Regular client feedback sessions ensure alignment with expectations and enhance usability.</a:t>
            </a:r>
            <a:endParaRPr lang="en-US" sz="2187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4229" y="1823442"/>
            <a:ext cx="3518178" cy="888682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296400" y="3045381"/>
            <a:ext cx="3073837" cy="41662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Dynamic Adaptation:</a:t>
            </a: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 Though some functionalities are presently hard-coded, our focus remains on transforming them into dynamic components, ensuring ongoing adaptability in refining the evolving Pushti project management platform.</a:t>
            </a:r>
            <a:endParaRPr lang="en-US" sz="2187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736163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Gantt chart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2" y="1628663"/>
            <a:ext cx="9182457" cy="550937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7138035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 timeline visualization of key tasks for Pushtishangar's ecommerce website development project.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831538"/>
            <a:ext cx="10554414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800" dirty="0" smtClean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Conclusion</a:t>
            </a:r>
            <a:r>
              <a:rPr lang="en-US" sz="2187" dirty="0" smtClean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: As </a:t>
            </a:r>
            <a:r>
              <a:rPr lang="en-US" sz="2187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we conclude the Pushtishangar project, we anticipate widespread adoption and potential partnerships for our advanced project management platform.</a:t>
            </a:r>
            <a:endParaRPr lang="en-US" sz="2187" dirty="0"/>
          </a:p>
        </p:txBody>
      </p:sp>
      <p:sp>
        <p:nvSpPr>
          <p:cNvPr id="5" name="Shape 3"/>
          <p:cNvSpPr/>
          <p:nvPr/>
        </p:nvSpPr>
        <p:spPr>
          <a:xfrm>
            <a:off x="2037993" y="2970252"/>
            <a:ext cx="3370064" cy="3427809"/>
          </a:xfrm>
          <a:prstGeom prst="roundRect">
            <a:avLst>
              <a:gd name="adj" fmla="val 2967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67783" y="320004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Future Prospects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7783" y="3680460"/>
            <a:ext cx="2910483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Looking ahead, our focus is on establishing solid foundations for the Pushtishangar project, fostering collaborations and envisioning expanded horizons.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630228" y="2970252"/>
            <a:ext cx="3370064" cy="3427809"/>
          </a:xfrm>
          <a:prstGeom prst="roundRect">
            <a:avLst>
              <a:gd name="adj" fmla="val 2967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5860018" y="320004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Impact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860018" y="3680460"/>
            <a:ext cx="2910483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We envision a significant transformation in project management efficiency, ushering in an era of informed decision-making and operational excellence.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222462" y="2970252"/>
            <a:ext cx="3370064" cy="3427809"/>
          </a:xfrm>
          <a:prstGeom prst="roundRect">
            <a:avLst>
              <a:gd name="adj" fmla="val 2967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9452253" y="320004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Next Steps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452253" y="3680460"/>
            <a:ext cx="2910483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Moving forward, our journey involves further development, thorough testing, and strategic preparations for a successful market entry for Pushtishangar.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1264</TotalTime>
  <Words>616</Words>
  <Application>Microsoft Office PowerPoint</Application>
  <PresentationFormat>Custom</PresentationFormat>
  <Paragraphs>61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Kanit</vt:lpstr>
      <vt:lpstr>Martel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Dell</cp:lastModifiedBy>
  <cp:revision>6</cp:revision>
  <dcterms:created xsi:type="dcterms:W3CDTF">2024-02-19T18:07:16Z</dcterms:created>
  <dcterms:modified xsi:type="dcterms:W3CDTF">2024-02-21T05:02:01Z</dcterms:modified>
</cp:coreProperties>
</file>