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Montserrat Medium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iANr1EEBOe/LwcryqLWRnYDE+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7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980a2320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9980a2320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Melanjuti</a:t>
            </a:r>
            <a:r>
              <a:rPr lang="en-US" sz="1100" dirty="0"/>
              <a:t> </a:t>
            </a:r>
            <a:r>
              <a:rPr lang="en-US" sz="1100" dirty="0" err="1"/>
              <a:t>sesi</a:t>
            </a:r>
            <a:r>
              <a:rPr lang="en-US" sz="1100" dirty="0"/>
              <a:t> </a:t>
            </a:r>
            <a:r>
              <a:rPr lang="en-US" sz="1100" dirty="0" err="1"/>
              <a:t>materi</a:t>
            </a:r>
            <a:r>
              <a:rPr lang="en-US" sz="1100" dirty="0"/>
              <a:t> Algorithms,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 err="1"/>
              <a:t>Sekarang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membahas</a:t>
            </a:r>
            <a:r>
              <a:rPr lang="en-US" sz="1100" dirty="0"/>
              <a:t> dan </a:t>
            </a:r>
            <a:r>
              <a:rPr lang="en-US" sz="1100" dirty="0" err="1"/>
              <a:t>mempraktikkan</a:t>
            </a:r>
            <a:r>
              <a:rPr lang="en-US" sz="1100" dirty="0"/>
              <a:t> Algorithm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menghitung</a:t>
            </a:r>
            <a:r>
              <a:rPr lang="en-US" sz="1100" dirty="0"/>
              <a:t> Mean, Median, dan Modus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158927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/>
              <a:t>Setelah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Median,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Modus.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Modus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/data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yang paling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Modus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kali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/ data </a:t>
            </a:r>
            <a:r>
              <a:rPr lang="en-ID" dirty="0" err="1"/>
              <a:t>terjadi</a:t>
            </a:r>
            <a:r>
              <a:rPr lang="en-ID" dirty="0"/>
              <a:t>/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Modusnya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/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penghitungan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apa-apa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modus. Dan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/ data </a:t>
            </a:r>
            <a:r>
              <a:rPr lang="en-ID" dirty="0" err="1"/>
              <a:t>terjadi</a:t>
            </a:r>
            <a:r>
              <a:rPr lang="en-ID" dirty="0"/>
              <a:t>/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modus pada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149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i-FI" dirty="0"/>
              <a:t>Sebagai contoh, andaikan kita memiliki 2 kumpulan data seperti ini, dimana kumpulan data pertama memiliki 5 angka, dan kumpulan data kedua memiliki 6 angka.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nn-NO" dirty="0"/>
              <a:t>Untuk menemukan Modus dari masing-masing kumpulan data ini, pertama-tama kita perlu menghitung berapa kali setiap nilai / data terjadi/muncul di masing-masing kumpulan data ini.</a:t>
            </a:r>
          </a:p>
          <a:p>
            <a:pPr marL="158750" indent="0">
              <a:buNone/>
            </a:pPr>
            <a:endParaRPr lang="nn-NO" dirty="0"/>
          </a:p>
          <a:p>
            <a:pPr marL="158750" indent="0">
              <a:buNone/>
            </a:pPr>
            <a:r>
              <a:rPr lang="nn-NO" dirty="0"/>
              <a:t>Di kumpulan data yang pertama, angka 5 muncul sebanyak 2 kali, angka 2 muncul sebanyak 1 kali, dan angka 7 muncul sebanyak 2 kali.</a:t>
            </a:r>
          </a:p>
          <a:p>
            <a:pPr marL="158750" indent="0">
              <a:buNone/>
            </a:pPr>
            <a:endParaRPr lang="nn-NO" dirty="0"/>
          </a:p>
          <a:p>
            <a:pPr marL="158750" indent="0">
              <a:buNone/>
            </a:pPr>
            <a:r>
              <a:rPr lang="nn-NO" dirty="0"/>
              <a:t>Kemudian kalau di kumpulan data yang kedua, baik angka 8, angka 1, dan angka 2 muncul sebanyak 2 kali.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506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Lalu, </a:t>
            </a:r>
            <a:r>
              <a:rPr lang="en-ID" dirty="0" err="1"/>
              <a:t>Modusnya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/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penghitungan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Modusnya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5 dan 7.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Modusnya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frekuensi</a:t>
            </a:r>
            <a:r>
              <a:rPr lang="en-ID" dirty="0"/>
              <a:t> /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hitungan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567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code function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modus pada </a:t>
            </a:r>
            <a:r>
              <a:rPr lang="en-US" dirty="0" err="1"/>
              <a:t>suatu</a:t>
            </a:r>
            <a:r>
              <a:rPr lang="en-US" dirty="0"/>
              <a:t> list data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788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Mean, Median, dan Modus?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Mean, median, dan modus </a:t>
            </a:r>
            <a:r>
              <a:rPr lang="en-ID" dirty="0" err="1"/>
              <a:t>semuanya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tendensi</a:t>
            </a:r>
            <a:r>
              <a:rPr lang="en-ID" dirty="0"/>
              <a:t> </a:t>
            </a:r>
            <a:r>
              <a:rPr lang="en-ID" dirty="0" err="1"/>
              <a:t>sentral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. </a:t>
            </a:r>
          </a:p>
          <a:p>
            <a:pPr marL="158750" indent="0">
              <a:buNone/>
            </a:pPr>
            <a:endParaRPr lang="en-ID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, masing-masing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it-IT" b="0" i="0" dirty="0">
                <a:solidFill>
                  <a:srgbClr val="242424"/>
                </a:solidFill>
                <a:effectLst/>
                <a:latin typeface="Tahoma" panose="020B0604030504040204" pitchFamily="34" charset="0"/>
              </a:rPr>
              <a:t>nilai yang mewakili nilai pusat atau nilai sentral dari suatu kumpulan data.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b="0" i="0" dirty="0">
              <a:solidFill>
                <a:srgbClr val="242424"/>
              </a:solidFill>
              <a:effectLst/>
              <a:latin typeface="Tahoma" panose="020B0604030504040204" pitchFamily="34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b="0" i="0" dirty="0">
                <a:solidFill>
                  <a:srgbClr val="242424"/>
                </a:solidFill>
                <a:effectLst/>
                <a:latin typeface="Tahoma" panose="020B0604030504040204" pitchFamily="34" charset="0"/>
              </a:rPr>
              <a:t>Mari kita bahas 1 per 1 mulai dari Mean terlebih dahulu.</a:t>
            </a: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582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Ok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Mean?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Mean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rata-rata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Mean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menjumlahkan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membaginya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48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i-FI" dirty="0"/>
              <a:t>Sebagai contoh, andaikan kita memiliki kumpulan data dengan 5 angka seperti ini</a:t>
            </a:r>
          </a:p>
          <a:p>
            <a:pPr marL="158750" indent="0">
              <a:buNone/>
            </a:pPr>
            <a:endParaRPr lang="fi-FI" dirty="0"/>
          </a:p>
          <a:p>
            <a:pPr marL="158750" indent="0">
              <a:buNone/>
            </a:pPr>
            <a:r>
              <a:rPr lang="fi-FI" dirty="0"/>
              <a:t>Untuk mencari nilai meannya, pertama kita harus menjumlahkan ke 5 angka ini, dan hasil penjumlahannya adalah 28.</a:t>
            </a:r>
          </a:p>
          <a:p>
            <a:pPr marL="158750" indent="0">
              <a:buNone/>
            </a:pPr>
            <a:endParaRPr lang="fi-FI" dirty="0"/>
          </a:p>
          <a:p>
            <a:pPr marL="158750" indent="0">
              <a:buNone/>
            </a:pPr>
            <a:r>
              <a:rPr lang="fi-FI" dirty="0"/>
              <a:t>Kemudian, kita bagi hasil penjumlahannya dengan jumlah angka dalam kumpulan datanya</a:t>
            </a:r>
          </a:p>
          <a:p>
            <a:pPr marL="158750" indent="0">
              <a:buNone/>
            </a:pPr>
            <a:endParaRPr lang="fi-FI" dirty="0"/>
          </a:p>
          <a:p>
            <a:pPr marL="158750" indent="0">
              <a:buNone/>
            </a:pPr>
            <a:r>
              <a:rPr lang="fi-FI" dirty="0"/>
              <a:t>Hasilnya adalah 5,6, dan itu adalah nilai Mean dari kumpulan data ini.</a:t>
            </a:r>
          </a:p>
          <a:p>
            <a:pPr marL="158750" indent="0">
              <a:buNone/>
            </a:pPr>
            <a:endParaRPr lang="fi-FI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2305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code function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mean pada </a:t>
            </a:r>
            <a:r>
              <a:rPr lang="en-US" dirty="0" err="1"/>
              <a:t>suatu</a:t>
            </a:r>
            <a:r>
              <a:rPr lang="en-US" dirty="0"/>
              <a:t> list data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532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Setelah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Mean,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Median.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Median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sentral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Median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yang 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cari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sentralnya</a:t>
            </a:r>
            <a:r>
              <a:rPr lang="en-ID" dirty="0"/>
              <a:t>. Jika </a:t>
            </a:r>
            <a:r>
              <a:rPr lang="en-ID" dirty="0" err="1"/>
              <a:t>ada</a:t>
            </a:r>
            <a:r>
              <a:rPr lang="en-ID" dirty="0"/>
              <a:t> 2 </a:t>
            </a:r>
            <a:r>
              <a:rPr lang="en-ID" dirty="0" err="1"/>
              <a:t>bilangan</a:t>
            </a:r>
            <a:r>
              <a:rPr lang="en-ID" dirty="0"/>
              <a:t> di </a:t>
            </a:r>
            <a:r>
              <a:rPr lang="en-ID" dirty="0" err="1"/>
              <a:t>tengah</a:t>
            </a:r>
            <a:r>
              <a:rPr lang="en-ID" dirty="0"/>
              <a:t>,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mediannya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rata-rata </a:t>
            </a:r>
            <a:r>
              <a:rPr lang="en-ID" dirty="0" err="1"/>
              <a:t>dari</a:t>
            </a:r>
            <a:r>
              <a:rPr lang="en-ID" dirty="0"/>
              <a:t> 2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458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i-FI" dirty="0"/>
              <a:t>Sebagai contoh, andaikan kita memiliki 2 kumpulan data seperti ini, dimana kumpulan data pertama memiliki 5 angka, dan kumpulan data kedua memiliki 6 angka.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nn-NO" dirty="0"/>
              <a:t>Untuk menemukan nilai Median dari masing-masing kumpulan data ini</a:t>
            </a:r>
            <a:r>
              <a:rPr lang="en-ID" dirty="0"/>
              <a:t>, </a:t>
            </a:r>
            <a:r>
              <a:rPr lang="en-ID" dirty="0" err="1"/>
              <a:t>pertama-tama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data pada masing-masing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yang 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734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i-FI" dirty="0"/>
              <a:t>Kemudian, Mediannya adalah nilai data di tengah kumpulan data yang sudah diurutkan.</a:t>
            </a:r>
          </a:p>
          <a:p>
            <a:pPr marL="158750" indent="0">
              <a:buNone/>
            </a:pPr>
            <a:endParaRPr lang="fi-FI" dirty="0"/>
          </a:p>
          <a:p>
            <a:pPr marL="158750" indent="0">
              <a:buNone/>
            </a:pPr>
            <a:r>
              <a:rPr lang="fi-FI" dirty="0"/>
              <a:t>Untuk kumpulan data ini, Mediannya adalah 5.</a:t>
            </a:r>
          </a:p>
          <a:p>
            <a:pPr marL="158750" indent="0">
              <a:buNone/>
            </a:pPr>
            <a:endParaRPr lang="fi-FI" dirty="0"/>
          </a:p>
          <a:p>
            <a:pPr marL="158750" indent="0">
              <a:buNone/>
            </a:pPr>
            <a:r>
              <a:rPr lang="en-ID" dirty="0"/>
              <a:t>Dan,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Mediannya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Mean </a:t>
            </a:r>
            <a:r>
              <a:rPr lang="en-ID" dirty="0" err="1"/>
              <a:t>dari</a:t>
            </a:r>
            <a:r>
              <a:rPr lang="en-ID" dirty="0"/>
              <a:t> 4 dan 6 yang </a:t>
            </a:r>
            <a:r>
              <a:rPr lang="en-ID" dirty="0" err="1"/>
              <a:t>jawabannya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5.</a:t>
            </a:r>
          </a:p>
          <a:p>
            <a:pPr marL="158750" indent="0">
              <a:buNone/>
            </a:pPr>
            <a:r>
              <a:rPr lang="en-ID" dirty="0"/>
              <a:t>Karena 4 + 6 </a:t>
            </a:r>
            <a:r>
              <a:rPr lang="en-ID" dirty="0" err="1"/>
              <a:t>itu</a:t>
            </a:r>
            <a:r>
              <a:rPr lang="en-ID" dirty="0"/>
              <a:t> = 10, dan 10 / 2 </a:t>
            </a:r>
            <a:r>
              <a:rPr lang="en-ID" dirty="0" err="1"/>
              <a:t>itu</a:t>
            </a:r>
            <a:r>
              <a:rPr lang="en-ID" dirty="0"/>
              <a:t> = 5.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Jadi </a:t>
            </a:r>
            <a:r>
              <a:rPr lang="en-ID" dirty="0" err="1"/>
              <a:t>untuk</a:t>
            </a:r>
            <a:r>
              <a:rPr lang="en-ID" dirty="0"/>
              <a:t> 2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Mediannya</a:t>
            </a:r>
            <a:r>
              <a:rPr lang="en-ID" dirty="0"/>
              <a:t> </a:t>
            </a:r>
            <a:r>
              <a:rPr lang="en-ID" dirty="0" err="1"/>
              <a:t>kebetulan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1260454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code function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median pada </a:t>
            </a:r>
            <a:r>
              <a:rPr lang="en-US" dirty="0" err="1"/>
              <a:t>suatu</a:t>
            </a:r>
            <a:r>
              <a:rPr lang="en-US" dirty="0"/>
              <a:t> list data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551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8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801711" y="511935"/>
            <a:ext cx="2944800" cy="329700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Modul 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0" y="1412906"/>
            <a:ext cx="9144000" cy="198720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23888" y="1762125"/>
            <a:ext cx="7886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Medium"/>
              <a:buNone/>
              <a:defRPr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23888" y="2743201"/>
            <a:ext cx="788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 Medium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Medium"/>
              <a:buNone/>
              <a:defRPr sz="3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980a23209_0_134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Calculate Mean, Median, and Mode</a:t>
            </a:r>
            <a:endParaRPr dirty="0"/>
          </a:p>
        </p:txBody>
      </p:sp>
      <p:sp>
        <p:nvSpPr>
          <p:cNvPr id="345" name="Google Shape;345;g9980a23209_0_134"/>
          <p:cNvSpPr/>
          <p:nvPr/>
        </p:nvSpPr>
        <p:spPr>
          <a:xfrm>
            <a:off x="774235" y="507258"/>
            <a:ext cx="2983500" cy="334500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9980a23209_0_134"/>
          <p:cNvSpPr txBox="1"/>
          <p:nvPr/>
        </p:nvSpPr>
        <p:spPr>
          <a:xfrm>
            <a:off x="774235" y="507258"/>
            <a:ext cx="298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1F288A2C-267B-4C37-90A5-3799A90E38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Algorithms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2893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33A8-5383-42F5-BA46-6E13B47A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B2B02-1FE4-40ED-AA4A-8A0B1ECA2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Mode is the value/data in a data set that occurs most frequently.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Mode is found by counting how many times each value/data occurs in the data set.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mode is the value/data with the highest tally.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It's ok if there is more than one mode. And if all value/data occur the same number of times there is no mode.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162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D781-EA62-4E62-991D-6C60CBD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CE55B2-424D-4930-99CF-D85ADDE6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8058"/>
            <a:ext cx="7886700" cy="469629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Suppose we have 2 sets of data like this :</a:t>
            </a:r>
            <a:endParaRPr lang="en-ID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CDC95-6DD7-44A9-BD84-8402EE519234}"/>
              </a:ext>
            </a:extLst>
          </p:cNvPr>
          <p:cNvSpPr txBox="1"/>
          <p:nvPr/>
        </p:nvSpPr>
        <p:spPr>
          <a:xfrm>
            <a:off x="1517302" y="1597687"/>
            <a:ext cx="17685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5, 2, 7, 5, 7</a:t>
            </a:r>
            <a:endParaRPr lang="en-ID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16933-CA29-4A0A-9D0D-C615E565910C}"/>
              </a:ext>
            </a:extLst>
          </p:cNvPr>
          <p:cNvSpPr txBox="1"/>
          <p:nvPr/>
        </p:nvSpPr>
        <p:spPr>
          <a:xfrm>
            <a:off x="1444452" y="2082567"/>
            <a:ext cx="19142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8, 1, 2, 1, 8, 2</a:t>
            </a:r>
            <a:endParaRPr lang="en-ID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1958F-48A2-4170-BE62-756DB4B5E8E1}"/>
              </a:ext>
            </a:extLst>
          </p:cNvPr>
          <p:cNvSpPr txBox="1"/>
          <p:nvPr/>
        </p:nvSpPr>
        <p:spPr>
          <a:xfrm>
            <a:off x="628650" y="2567447"/>
            <a:ext cx="6636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find the Mode of each of these data sets, we first need to count how many times each value/data occurs in each of these data sets :</a:t>
            </a:r>
            <a:endParaRPr lang="en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A82C0-F37E-4146-B7C1-7D63DEBBA2FE}"/>
              </a:ext>
            </a:extLst>
          </p:cNvPr>
          <p:cNvSpPr txBox="1"/>
          <p:nvPr/>
        </p:nvSpPr>
        <p:spPr>
          <a:xfrm>
            <a:off x="1517301" y="3267770"/>
            <a:ext cx="4019341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 = 2 times, 2 = 1 time, 7 = 2 times</a:t>
            </a:r>
            <a:endParaRPr lang="en-ID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51B1B-958B-4726-8DA4-3519DDACD842}"/>
              </a:ext>
            </a:extLst>
          </p:cNvPr>
          <p:cNvSpPr txBox="1"/>
          <p:nvPr/>
        </p:nvSpPr>
        <p:spPr>
          <a:xfrm>
            <a:off x="1517301" y="3830776"/>
            <a:ext cx="4019341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8 = 2 times, 1 = 2 times, 2 = 2 times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0256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9C9F-3A39-4A74-8F0A-EE1082ED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D7B0B-29A7-4D85-BFC0-65926074BE4B}"/>
              </a:ext>
            </a:extLst>
          </p:cNvPr>
          <p:cNvSpPr txBox="1"/>
          <p:nvPr/>
        </p:nvSpPr>
        <p:spPr>
          <a:xfrm>
            <a:off x="628650" y="1268046"/>
            <a:ext cx="6746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Then, the Mode is the value/data with the highest tally in the data set.</a:t>
            </a:r>
          </a:p>
          <a:p>
            <a:endParaRPr lang="en-US" sz="1600" dirty="0"/>
          </a:p>
          <a:p>
            <a:r>
              <a:rPr lang="en-US" sz="1600" dirty="0"/>
              <a:t>For this data set, the Mode are </a:t>
            </a:r>
            <a:r>
              <a:rPr lang="en-US" sz="1600" dirty="0">
                <a:solidFill>
                  <a:srgbClr val="FF0000"/>
                </a:solidFill>
              </a:rPr>
              <a:t>5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FF0000"/>
                </a:solidFill>
              </a:rPr>
              <a:t> 7</a:t>
            </a:r>
            <a:r>
              <a:rPr lang="en-US" sz="1600" dirty="0"/>
              <a:t>.</a:t>
            </a:r>
            <a:endParaRPr lang="en-ID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931CC-95A8-4372-9B1C-2B5BC8D44D18}"/>
              </a:ext>
            </a:extLst>
          </p:cNvPr>
          <p:cNvSpPr txBox="1"/>
          <p:nvPr/>
        </p:nvSpPr>
        <p:spPr>
          <a:xfrm>
            <a:off x="2170443" y="2184150"/>
            <a:ext cx="17685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5, 2, 7, 5, 7</a:t>
            </a:r>
            <a:endParaRPr lang="en-ID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FDBFB-9151-41C0-8331-00748478634B}"/>
              </a:ext>
            </a:extLst>
          </p:cNvPr>
          <p:cNvSpPr txBox="1"/>
          <p:nvPr/>
        </p:nvSpPr>
        <p:spPr>
          <a:xfrm>
            <a:off x="1045027" y="2675126"/>
            <a:ext cx="4019341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 = 2 times, 2 = 1 time, 7 = 2 times</a:t>
            </a:r>
            <a:endParaRPr lang="en-ID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542E9-2DE2-44DE-85F2-33CA2EDDFB78}"/>
              </a:ext>
            </a:extLst>
          </p:cNvPr>
          <p:cNvSpPr txBox="1"/>
          <p:nvPr/>
        </p:nvSpPr>
        <p:spPr>
          <a:xfrm>
            <a:off x="605726" y="3166102"/>
            <a:ext cx="66664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And, for this data set, there is no Mode, because every numbers in the data set have the same frequency/count.</a:t>
            </a:r>
            <a:endParaRPr lang="en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6DAB8-3E8C-4878-808F-74FE1E2DB394}"/>
              </a:ext>
            </a:extLst>
          </p:cNvPr>
          <p:cNvSpPr txBox="1"/>
          <p:nvPr/>
        </p:nvSpPr>
        <p:spPr>
          <a:xfrm>
            <a:off x="2097592" y="3875454"/>
            <a:ext cx="19142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8, 1, 2, 1, 8, 2</a:t>
            </a:r>
            <a:endParaRPr lang="en-ID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33FAD-A729-4A65-8BFC-D7F854B4EE17}"/>
              </a:ext>
            </a:extLst>
          </p:cNvPr>
          <p:cNvSpPr txBox="1"/>
          <p:nvPr/>
        </p:nvSpPr>
        <p:spPr>
          <a:xfrm>
            <a:off x="1045027" y="4387049"/>
            <a:ext cx="4019341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8 = 2 times, 1 = 2 times, 2 = 2 times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10587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6ED191-DC55-4397-8285-79C604DE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10" y="0"/>
            <a:ext cx="41281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4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0FFA-FC4F-4231-90F4-CA5B3CC6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Median, and Mode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E9C4-812D-461B-BCD8-F7C7227EB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What are </a:t>
            </a:r>
            <a:r>
              <a:rPr lang="en-US" b="1" dirty="0"/>
              <a:t>Mean</a:t>
            </a:r>
            <a:r>
              <a:rPr lang="en-US" dirty="0"/>
              <a:t>, </a:t>
            </a:r>
            <a:r>
              <a:rPr lang="en-US" b="1" dirty="0"/>
              <a:t>Median</a:t>
            </a:r>
            <a:r>
              <a:rPr lang="en-US" dirty="0"/>
              <a:t>, and </a:t>
            </a:r>
            <a:r>
              <a:rPr lang="en-US" b="1" dirty="0"/>
              <a:t>Mode</a:t>
            </a:r>
            <a:r>
              <a:rPr lang="en-US" dirty="0"/>
              <a:t>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600" dirty="0"/>
              <a:t>Mean, median and mode are all measures of central tendency in statistics. In different ways, they each tells us a value that represents the center value or central value of a data set.</a:t>
            </a:r>
            <a:endParaRPr lang="en-US" dirty="0"/>
          </a:p>
          <a:p>
            <a:pPr marL="11430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406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AC90-9825-4EDA-B62D-39631AA1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BCDF5-1A26-4F89-BE7E-6562A3EC5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Mean is the average value of a data set.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Mean is found by adding up all the numbers in a data set, then divide it by the count of numbers in the data set.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437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851C-CF2F-496C-A066-E2F3CDD4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C5FD0-84A5-4B60-9D0B-E7572CC4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8046"/>
            <a:ext cx="7158823" cy="369332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Suppose we have a data set with 5 numbers like this :</a:t>
            </a:r>
            <a:endParaRPr lang="en-ID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3977F-48E7-4B1A-974C-B8131BCD4CB8}"/>
              </a:ext>
            </a:extLst>
          </p:cNvPr>
          <p:cNvSpPr txBox="1"/>
          <p:nvPr/>
        </p:nvSpPr>
        <p:spPr>
          <a:xfrm>
            <a:off x="1999622" y="1778558"/>
            <a:ext cx="17685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5, 2, 9, 5, 7</a:t>
            </a:r>
            <a:endParaRPr lang="en-ID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156D9-B6F6-4C46-B5C5-283433B9A4CA}"/>
              </a:ext>
            </a:extLst>
          </p:cNvPr>
          <p:cNvSpPr txBox="1"/>
          <p:nvPr/>
        </p:nvSpPr>
        <p:spPr>
          <a:xfrm>
            <a:off x="709037" y="2277124"/>
            <a:ext cx="607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find the Mean we first need to sum these 5 numbers, and the sum is 28 :</a:t>
            </a:r>
            <a:endParaRPr lang="en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399AB-DB5B-4C88-98C4-AEB3A1D93FCF}"/>
              </a:ext>
            </a:extLst>
          </p:cNvPr>
          <p:cNvSpPr txBox="1"/>
          <p:nvPr/>
        </p:nvSpPr>
        <p:spPr>
          <a:xfrm>
            <a:off x="1999622" y="2957826"/>
            <a:ext cx="3044651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 + 2 + 9 + 5 + 7 = 28</a:t>
            </a:r>
            <a:endParaRPr lang="en-ID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D29F0-7B2C-4F0B-9C8D-A89F65E19D94}"/>
              </a:ext>
            </a:extLst>
          </p:cNvPr>
          <p:cNvSpPr txBox="1"/>
          <p:nvPr/>
        </p:nvSpPr>
        <p:spPr>
          <a:xfrm>
            <a:off x="709037" y="3423085"/>
            <a:ext cx="6746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Then, we divide the sum results by the count of numbers in the data set :</a:t>
            </a:r>
            <a:endParaRPr lang="en-ID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0622E-0E03-4BD3-AC5B-B35675E570FA}"/>
              </a:ext>
            </a:extLst>
          </p:cNvPr>
          <p:cNvSpPr txBox="1"/>
          <p:nvPr/>
        </p:nvSpPr>
        <p:spPr>
          <a:xfrm>
            <a:off x="1999621" y="3933597"/>
            <a:ext cx="3044651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28 / 5 = </a:t>
            </a:r>
            <a:r>
              <a:rPr lang="en-US" sz="1800" b="1" dirty="0"/>
              <a:t>5.6</a:t>
            </a:r>
            <a:endParaRPr lang="en-ID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410B0-702E-423D-9A50-39CBC95CF463}"/>
              </a:ext>
            </a:extLst>
          </p:cNvPr>
          <p:cNvSpPr txBox="1"/>
          <p:nvPr/>
        </p:nvSpPr>
        <p:spPr>
          <a:xfrm>
            <a:off x="709037" y="4423939"/>
            <a:ext cx="57721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result is </a:t>
            </a:r>
            <a:r>
              <a:rPr lang="en-US" sz="1600" b="1" dirty="0"/>
              <a:t>5.6</a:t>
            </a:r>
            <a:r>
              <a:rPr lang="en-US" sz="1600" dirty="0"/>
              <a:t>, and that is the Mean value of this data set.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64618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AEBF8-0DC9-4B05-B9F0-D5292D35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368" y="653927"/>
            <a:ext cx="3850612" cy="34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0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C24B-98F5-4CC2-9F75-469B16BB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3BE12-7EE2-4D6D-80AC-1491F0A76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Median is the central number of a data set.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Median is found by arranging data points from smallest to largest and then locate the central number. If there are 2 numbers in the middle, the median is the average of those 2 numbers.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754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6BFF-7370-4DE0-BCC3-23AC8E02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E1158-6836-4638-AF66-97D4D169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8058"/>
            <a:ext cx="7886700" cy="469629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Suppose we have 2 sets of data like this :</a:t>
            </a:r>
            <a:endParaRPr lang="en-ID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BA4C9-EC05-4488-8CD9-0A37C1817D25}"/>
              </a:ext>
            </a:extLst>
          </p:cNvPr>
          <p:cNvSpPr txBox="1"/>
          <p:nvPr/>
        </p:nvSpPr>
        <p:spPr>
          <a:xfrm>
            <a:off x="1517302" y="1597687"/>
            <a:ext cx="17685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5, 2, 9, 5, 7</a:t>
            </a:r>
            <a:endParaRPr lang="en-ID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2B4EC-25AD-443F-BD3F-42A375771A76}"/>
              </a:ext>
            </a:extLst>
          </p:cNvPr>
          <p:cNvSpPr txBox="1"/>
          <p:nvPr/>
        </p:nvSpPr>
        <p:spPr>
          <a:xfrm>
            <a:off x="1444452" y="2082567"/>
            <a:ext cx="19142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8, 1, 4, 3, 6, 10</a:t>
            </a:r>
            <a:endParaRPr lang="en-ID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7652E-05AF-46F8-A30B-CE8B1B90943B}"/>
              </a:ext>
            </a:extLst>
          </p:cNvPr>
          <p:cNvSpPr txBox="1"/>
          <p:nvPr/>
        </p:nvSpPr>
        <p:spPr>
          <a:xfrm>
            <a:off x="628650" y="2591707"/>
            <a:ext cx="6636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find the Median of each of these data sets, we first need to sort the data in each of these data sets from smallest to largest :</a:t>
            </a:r>
            <a:endParaRPr lang="en-ID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B4E6E-222F-442A-A362-7ED45554A6B7}"/>
              </a:ext>
            </a:extLst>
          </p:cNvPr>
          <p:cNvSpPr txBox="1"/>
          <p:nvPr/>
        </p:nvSpPr>
        <p:spPr>
          <a:xfrm>
            <a:off x="1507253" y="3286044"/>
            <a:ext cx="17685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2, 5, 5, 7, 9</a:t>
            </a:r>
            <a:endParaRPr lang="en-ID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03A2E-2B01-4CC5-8DDF-D728E52B0680}"/>
              </a:ext>
            </a:extLst>
          </p:cNvPr>
          <p:cNvSpPr txBox="1"/>
          <p:nvPr/>
        </p:nvSpPr>
        <p:spPr>
          <a:xfrm>
            <a:off x="1444452" y="3801170"/>
            <a:ext cx="19142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1, 3, 4, 6, 8, 10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0154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9C4F-AFA9-490A-AFC1-35B6EBE2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5DA5A-97F9-40B0-83F7-49B7F9719512}"/>
              </a:ext>
            </a:extLst>
          </p:cNvPr>
          <p:cNvSpPr txBox="1"/>
          <p:nvPr/>
        </p:nvSpPr>
        <p:spPr>
          <a:xfrm>
            <a:off x="1457012" y="2190004"/>
            <a:ext cx="17685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2, 5, </a:t>
            </a:r>
            <a:r>
              <a:rPr lang="en-US" sz="1800" dirty="0">
                <a:solidFill>
                  <a:srgbClr val="FF0000"/>
                </a:solidFill>
              </a:rPr>
              <a:t>5</a:t>
            </a:r>
            <a:r>
              <a:rPr lang="en-US" sz="1800" dirty="0"/>
              <a:t>, 7, 9</a:t>
            </a:r>
            <a:endParaRPr lang="en-ID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C9E06-AE53-4C14-A4E7-81AB542F4A81}"/>
              </a:ext>
            </a:extLst>
          </p:cNvPr>
          <p:cNvSpPr txBox="1"/>
          <p:nvPr/>
        </p:nvSpPr>
        <p:spPr>
          <a:xfrm>
            <a:off x="1384162" y="3213614"/>
            <a:ext cx="19142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1, 3, </a:t>
            </a:r>
            <a:r>
              <a:rPr lang="en-US" sz="1800" dirty="0">
                <a:solidFill>
                  <a:srgbClr val="FF0000"/>
                </a:solidFill>
              </a:rPr>
              <a:t>4, 6</a:t>
            </a:r>
            <a:r>
              <a:rPr lang="en-US" sz="1800" dirty="0"/>
              <a:t>, 8, 10</a:t>
            </a:r>
            <a:endParaRPr lang="en-ID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996C-52D8-4E43-820C-F7681209FDF9}"/>
              </a:ext>
            </a:extLst>
          </p:cNvPr>
          <p:cNvSpPr txBox="1"/>
          <p:nvPr/>
        </p:nvSpPr>
        <p:spPr>
          <a:xfrm>
            <a:off x="628650" y="1268046"/>
            <a:ext cx="6746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Then, the Median is the data value in the middle of the sorted data set.</a:t>
            </a:r>
          </a:p>
          <a:p>
            <a:endParaRPr lang="en-US" sz="1600" dirty="0"/>
          </a:p>
          <a:p>
            <a:r>
              <a:rPr lang="en-US" sz="1600" dirty="0"/>
              <a:t>For this data set, the Median is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.</a:t>
            </a:r>
            <a:endParaRPr lang="en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88E68-7CF5-45A9-86F1-FFF01ABCD4F6}"/>
              </a:ext>
            </a:extLst>
          </p:cNvPr>
          <p:cNvSpPr txBox="1"/>
          <p:nvPr/>
        </p:nvSpPr>
        <p:spPr>
          <a:xfrm>
            <a:off x="628649" y="2717198"/>
            <a:ext cx="6666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And, for this data set, the Median is </a:t>
            </a:r>
            <a:r>
              <a:rPr lang="en-US" sz="1600" dirty="0">
                <a:solidFill>
                  <a:schemeClr val="tx1"/>
                </a:solidFill>
              </a:rPr>
              <a:t>the Mean of 4 and 6 or, (4+6)/2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.</a:t>
            </a:r>
            <a:endParaRPr lang="en-ID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8653E-6F44-4BF9-8253-0032259DA29E}"/>
              </a:ext>
            </a:extLst>
          </p:cNvPr>
          <p:cNvSpPr txBox="1"/>
          <p:nvPr/>
        </p:nvSpPr>
        <p:spPr>
          <a:xfrm>
            <a:off x="628649" y="3740808"/>
            <a:ext cx="6666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 for these 2 data sets, the Median value are the same which is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43606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9F27F3-F6FD-4AA9-9416-A83EA99F4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51" y="285750"/>
            <a:ext cx="45053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82865"/>
      </p:ext>
    </p:extLst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9830</TotalTime>
  <Words>1371</Words>
  <Application>Microsoft Office PowerPoint</Application>
  <PresentationFormat>On-screen Show (16:9)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Black</vt:lpstr>
      <vt:lpstr>Montserrat Medium</vt:lpstr>
      <vt:lpstr>Roboto</vt:lpstr>
      <vt:lpstr>Tahoma</vt:lpstr>
      <vt:lpstr>Calibri</vt:lpstr>
      <vt:lpstr>Arial</vt:lpstr>
      <vt:lpstr>Montserrat</vt:lpstr>
      <vt:lpstr>purwadhika</vt:lpstr>
      <vt:lpstr>Algorithms</vt:lpstr>
      <vt:lpstr>Mean, Median, and Mode</vt:lpstr>
      <vt:lpstr>Mean</vt:lpstr>
      <vt:lpstr>Example</vt:lpstr>
      <vt:lpstr>PowerPoint Presentation</vt:lpstr>
      <vt:lpstr>Median</vt:lpstr>
      <vt:lpstr>Example</vt:lpstr>
      <vt:lpstr>Example</vt:lpstr>
      <vt:lpstr>PowerPoint Presentation</vt:lpstr>
      <vt:lpstr>Mode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&amp; Objects</dc:title>
  <dc:creator>rochafi</dc:creator>
  <cp:lastModifiedBy>Baron</cp:lastModifiedBy>
  <cp:revision>774</cp:revision>
  <dcterms:modified xsi:type="dcterms:W3CDTF">2021-03-02T02:28:45Z</dcterms:modified>
</cp:coreProperties>
</file>