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300" r:id="rId5"/>
    <p:sldId id="293" r:id="rId6"/>
    <p:sldId id="301" r:id="rId7"/>
    <p:sldId id="302" r:id="rId8"/>
    <p:sldId id="281" r:id="rId9"/>
    <p:sldId id="297" r:id="rId10"/>
    <p:sldId id="304" r:id="rId11"/>
    <p:sldId id="305" r:id="rId12"/>
    <p:sldId id="287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Montserrat Medium" panose="020B0604020202020204" charset="0"/>
      <p:regular r:id="rId47"/>
      <p:bold r:id="rId48"/>
      <p:italic r:id="rId49"/>
      <p:boldItalic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membahas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mempraktikkan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Bahasa Python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1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list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Fibonacci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data/</a:t>
            </a:r>
            <a:r>
              <a:rPr lang="en-US" dirty="0" err="1"/>
              <a:t>angka</a:t>
            </a:r>
            <a:r>
              <a:rPr lang="en-US" dirty="0"/>
              <a:t> pada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Fibonaccinya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pPr marL="158750" indent="0">
              <a:buNone/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functionnya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fibonaccinya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78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fibonaccinya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761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membahas</a:t>
            </a:r>
            <a:r>
              <a:rPr lang="en-US" sz="1100" dirty="0"/>
              <a:t> dan </a:t>
            </a:r>
            <a:r>
              <a:rPr lang="en-US" sz="1100" dirty="0" err="1"/>
              <a:t>mempraktikkan</a:t>
            </a:r>
            <a:r>
              <a:rPr lang="en-US" sz="1100" dirty="0"/>
              <a:t> Algorithm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memutar</a:t>
            </a:r>
            <a:r>
              <a:rPr lang="en-US" sz="1100" dirty="0"/>
              <a:t> </a:t>
            </a:r>
            <a:r>
              <a:rPr lang="en-US" sz="1100" dirty="0" err="1"/>
              <a:t>urutan</a:t>
            </a:r>
            <a:r>
              <a:rPr lang="en-US" sz="1100" dirty="0"/>
              <a:t> data pada List di Python.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reverseList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1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List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dibalik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data pada list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functionnya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reverseList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22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reverseListnya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reverseList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173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membahas</a:t>
            </a:r>
            <a:r>
              <a:rPr lang="en-US" sz="1100" dirty="0"/>
              <a:t> dan </a:t>
            </a:r>
            <a:r>
              <a:rPr lang="en-US" sz="1100" dirty="0" err="1"/>
              <a:t>mempraktikkan</a:t>
            </a:r>
            <a:r>
              <a:rPr lang="en-US" sz="1100" dirty="0"/>
              <a:t> Algorithm Bubble Sort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06901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Bubble Sort?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Bubble Sort </a:t>
            </a:r>
            <a:r>
              <a:rPr lang="en-ID" dirty="0" err="1"/>
              <a:t>adalah</a:t>
            </a:r>
            <a:r>
              <a:rPr lang="en-ID" dirty="0"/>
              <a:t> algorithm </a:t>
            </a:r>
            <a:r>
              <a:rPr lang="en-ID" dirty="0" err="1"/>
              <a:t>pengurutan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Algorithm Bubble Sort </a:t>
            </a:r>
            <a:r>
              <a:rPr lang="en-ID" dirty="0" err="1"/>
              <a:t>adalah</a:t>
            </a:r>
            <a:r>
              <a:rPr lang="en-ID" dirty="0"/>
              <a:t> algorithm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, di mana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berdekatan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dan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ditukar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72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Bubble Sort,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list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5 </a:t>
            </a:r>
            <a:r>
              <a:rPr lang="en-ID" dirty="0" err="1"/>
              <a:t>angka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mengurutkannya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Bubble sort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membandingkannya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mana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41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19,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urutannya</a:t>
            </a:r>
            <a:r>
              <a:rPr lang="en-ID" dirty="0"/>
              <a:t>. </a:t>
            </a:r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41 </a:t>
            </a:r>
            <a:r>
              <a:rPr lang="en-ID" dirty="0" err="1"/>
              <a:t>dengan</a:t>
            </a:r>
            <a:r>
              <a:rPr lang="en-ID" dirty="0"/>
              <a:t> 24.</a:t>
            </a:r>
          </a:p>
        </p:txBody>
      </p:sp>
    </p:spTree>
    <p:extLst>
      <p:ext uri="{BB962C8B-B14F-4D97-AF65-F5344CB8AC3E}">
        <p14:creationId xmlns:p14="http://schemas.microsoft.com/office/powerpoint/2010/main" val="2026673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Kita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24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41 dan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ditukar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List </a:t>
            </a:r>
            <a:r>
              <a:rPr lang="en-ID" dirty="0" err="1"/>
              <a:t>barunya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41 dan 50. Kita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posisi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diurutkan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61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pindah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50 dan 12.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Kita tau </a:t>
            </a:r>
            <a:r>
              <a:rPr lang="en-ID" dirty="0" err="1"/>
              <a:t>bahwa</a:t>
            </a:r>
            <a:r>
              <a:rPr lang="en-ID" dirty="0"/>
              <a:t> 12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50.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menukar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listnya</a:t>
            </a:r>
            <a:r>
              <a:rPr lang="en-ID" dirty="0"/>
              <a:t>. Setelah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, </a:t>
            </a:r>
            <a:r>
              <a:rPr lang="en-ID" dirty="0" err="1"/>
              <a:t>listnya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534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063232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3063232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Materi2 </a:t>
            </a:r>
            <a:r>
              <a:rPr lang="en-US" sz="1400" dirty="0"/>
              <a:t>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bahas</a:t>
            </a:r>
            <a:r>
              <a:rPr lang="en-US" sz="1400" dirty="0"/>
              <a:t> pada session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Algorithm,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</a:t>
            </a:r>
            <a:r>
              <a:rPr lang="en-US" sz="1400" dirty="0" err="1"/>
              <a:t>FizzBuzz</a:t>
            </a:r>
            <a:r>
              <a:rPr lang="en-US" sz="1400" dirty="0"/>
              <a:t>, Fibonacci, </a:t>
            </a:r>
            <a:r>
              <a:rPr lang="en-US" sz="1400" dirty="0" err="1"/>
              <a:t>membalikkan</a:t>
            </a:r>
            <a:r>
              <a:rPr lang="en-US" sz="1400" dirty="0"/>
              <a:t> list di </a:t>
            </a:r>
            <a:r>
              <a:rPr lang="en-US" sz="1400" dirty="0" err="1"/>
              <a:t>tempat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Bubble Sort, dan juga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Mean, Median, dan Modus.</a:t>
            </a:r>
            <a:endParaRPr lang="en-ID" sz="14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Tepatnya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list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. Setelah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listnya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,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penukaran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, bubble sort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list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diurutkan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351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bubbleSortnya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827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 err="1"/>
              <a:t>Sekarang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membahas</a:t>
            </a:r>
            <a:r>
              <a:rPr lang="en-US" sz="1100" dirty="0"/>
              <a:t> dan </a:t>
            </a:r>
            <a:r>
              <a:rPr lang="en-US" sz="1100" dirty="0" err="1"/>
              <a:t>mempraktikkan</a:t>
            </a:r>
            <a:r>
              <a:rPr lang="en-US" sz="1100" dirty="0"/>
              <a:t> Algorithm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menghitung</a:t>
            </a:r>
            <a:r>
              <a:rPr lang="en-US" sz="1100" dirty="0"/>
              <a:t> Mean, Median, dan Modus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15892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Mean, Median, dan Modus?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Mean, median, dan modus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tendensi</a:t>
            </a:r>
            <a:r>
              <a:rPr lang="en-ID" dirty="0"/>
              <a:t> </a:t>
            </a:r>
            <a:r>
              <a:rPr lang="en-ID" dirty="0" err="1"/>
              <a:t>sentral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. 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masing-masing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it-IT" b="0" i="0" dirty="0">
                <a:solidFill>
                  <a:srgbClr val="242424"/>
                </a:solidFill>
                <a:effectLst/>
                <a:latin typeface="Tahoma" panose="020B0604030504040204" pitchFamily="34" charset="0"/>
              </a:rPr>
              <a:t>nilai yang mewakili nilai pusat atau nilai sentral dari suatu kumpulan data.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b="0" i="0" dirty="0">
              <a:solidFill>
                <a:srgbClr val="242424"/>
              </a:solidFill>
              <a:effectLst/>
              <a:latin typeface="Tahoma" panose="020B0604030504040204" pitchFamily="34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b="0" i="0" dirty="0">
                <a:solidFill>
                  <a:srgbClr val="242424"/>
                </a:solidFill>
                <a:effectLst/>
                <a:latin typeface="Tahoma" panose="020B0604030504040204" pitchFamily="34" charset="0"/>
              </a:rPr>
              <a:t>Mari kita bahas 1 per 1 mulai dari Mean terlebih dahulu.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5825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Ok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Mean?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Mean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membaginya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87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i-FI" dirty="0"/>
              <a:t>Sebagai contoh, andaikan kita memiliki kumpulan data dengan 5 angka seperti ini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Untuk mencari nilai meannya, pertama kita harus menjumlahkan ke 5 angka ini, dan hasil penjumlahannya adalah 28.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Kemudian, kita bagi hasil penjumlahannya dengan jumlah angka dalam kumpulan datanya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Hasilnya adalah 5,6, dan itu adalah nilai Mean dari kumpulan data ini.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3051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code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mean pada </a:t>
            </a:r>
            <a:r>
              <a:rPr lang="en-US" dirty="0" err="1"/>
              <a:t>suatu</a:t>
            </a:r>
            <a:r>
              <a:rPr lang="en-US" dirty="0"/>
              <a:t> list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532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Setelah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Mean,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Median.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Median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sentral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Median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sentralnya</a:t>
            </a:r>
            <a:r>
              <a:rPr lang="en-ID" dirty="0"/>
              <a:t>. Jika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bilangan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,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mediannya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589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i-FI" dirty="0"/>
              <a:t>Sebagai contoh, andaikan kita memiliki 2 kumpulan data seperti ini, dimana kumpulan data pertama memiliki 5 angka, dan kumpulan data kedua memiliki 6 angka.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nn-NO" dirty="0"/>
              <a:t>Untuk menemukan nilai Median dari masing-masing kumpulan data ini</a:t>
            </a:r>
            <a:r>
              <a:rPr lang="en-ID" dirty="0"/>
              <a:t>, </a:t>
            </a:r>
            <a:r>
              <a:rPr lang="en-ID" dirty="0" err="1"/>
              <a:t>pertama-tama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pada masing-masing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344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i-FI" dirty="0"/>
              <a:t>Kemudian, Mediannya adalah nilai data di tengah kumpulan data yang sudah diurutkan.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fi-FI" dirty="0"/>
              <a:t>Untuk kumpulan data ini, Mediannya adalah 5.</a:t>
            </a:r>
          </a:p>
          <a:p>
            <a:pPr marL="158750" indent="0">
              <a:buNone/>
            </a:pPr>
            <a:endParaRPr lang="fi-FI" dirty="0"/>
          </a:p>
          <a:p>
            <a:pPr marL="158750" indent="0">
              <a:buNone/>
            </a:pPr>
            <a:r>
              <a:rPr lang="en-ID" dirty="0"/>
              <a:t>Dan,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Mediannya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Mean </a:t>
            </a:r>
            <a:r>
              <a:rPr lang="en-ID" dirty="0" err="1"/>
              <a:t>dari</a:t>
            </a:r>
            <a:r>
              <a:rPr lang="en-ID" dirty="0"/>
              <a:t> 4 dan 6 yang </a:t>
            </a:r>
            <a:r>
              <a:rPr lang="en-ID" dirty="0" err="1"/>
              <a:t>jawabannya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5.</a:t>
            </a:r>
          </a:p>
          <a:p>
            <a:pPr marL="158750" indent="0">
              <a:buNone/>
            </a:pPr>
            <a:r>
              <a:rPr lang="en-ID" dirty="0"/>
              <a:t>Karena 4 + 6 </a:t>
            </a:r>
            <a:r>
              <a:rPr lang="en-ID" dirty="0" err="1"/>
              <a:t>itu</a:t>
            </a:r>
            <a:r>
              <a:rPr lang="en-ID" dirty="0"/>
              <a:t> = 10, dan 10 / 2 </a:t>
            </a:r>
            <a:r>
              <a:rPr lang="en-ID" dirty="0" err="1"/>
              <a:t>itu</a:t>
            </a:r>
            <a:r>
              <a:rPr lang="en-ID" dirty="0"/>
              <a:t> = 5.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Jadi </a:t>
            </a:r>
            <a:r>
              <a:rPr lang="en-ID" dirty="0" err="1"/>
              <a:t>untuk</a:t>
            </a:r>
            <a:r>
              <a:rPr lang="en-ID" dirty="0"/>
              <a:t> 2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Mediannya</a:t>
            </a:r>
            <a:r>
              <a:rPr lang="en-ID" dirty="0"/>
              <a:t> </a:t>
            </a:r>
            <a:r>
              <a:rPr lang="en-ID" dirty="0" err="1"/>
              <a:t>kebetulan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126045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Ok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mengulang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pembahasan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Algorithm/</a:t>
            </a:r>
            <a:r>
              <a:rPr lang="en-US" sz="1400" dirty="0" err="1"/>
              <a:t>Algoritma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Intinya</a:t>
            </a:r>
            <a:r>
              <a:rPr lang="en-US" sz="1400" dirty="0"/>
              <a:t>, algorithm </a:t>
            </a:r>
            <a:r>
              <a:rPr lang="en-US" sz="1400" dirty="0" err="1"/>
              <a:t>hanyalah</a:t>
            </a:r>
            <a:r>
              <a:rPr lang="en-US" sz="1400" dirty="0"/>
              <a:t> </a:t>
            </a:r>
            <a:r>
              <a:rPr lang="en-US" sz="1400" dirty="0" err="1"/>
              <a:t>serangkaian</a:t>
            </a:r>
            <a:r>
              <a:rPr lang="en-US" sz="1400" dirty="0"/>
              <a:t> </a:t>
            </a:r>
            <a:r>
              <a:rPr lang="en-US" sz="1400" dirty="0" err="1"/>
              <a:t>instruksi</a:t>
            </a:r>
            <a:r>
              <a:rPr lang="en-US" sz="1400" dirty="0"/>
              <a:t> yang </a:t>
            </a:r>
            <a:r>
              <a:rPr lang="en-US" sz="1400" dirty="0" err="1"/>
              <a:t>diikuti</a:t>
            </a:r>
            <a:r>
              <a:rPr lang="en-US" sz="1400" dirty="0"/>
              <a:t>, </a:t>
            </a:r>
            <a:r>
              <a:rPr lang="en-US" sz="1400" dirty="0" err="1"/>
              <a:t>langkah</a:t>
            </a:r>
            <a:r>
              <a:rPr lang="en-US" sz="1400" dirty="0"/>
              <a:t> demi </a:t>
            </a:r>
            <a:r>
              <a:rPr lang="en-US" sz="1400" dirty="0" err="1"/>
              <a:t>langkah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yang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memecahkan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Kita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menganggap</a:t>
            </a:r>
            <a:r>
              <a:rPr lang="en-US" sz="1400" dirty="0"/>
              <a:t> </a:t>
            </a:r>
            <a:r>
              <a:rPr lang="en-US" sz="1400" dirty="0" err="1"/>
              <a:t>resep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algorithm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code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median pada </a:t>
            </a:r>
            <a:r>
              <a:rPr lang="en-US" dirty="0" err="1"/>
              <a:t>suatu</a:t>
            </a:r>
            <a:r>
              <a:rPr lang="en-US" dirty="0"/>
              <a:t> list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5515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Setelah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Median,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Modus.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Modus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/data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yang paling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Modus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kali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terjadi</a:t>
            </a:r>
            <a:r>
              <a:rPr lang="en-ID" dirty="0"/>
              <a:t>/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penghitungan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apa-apa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modus.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terjadi</a:t>
            </a:r>
            <a:r>
              <a:rPr lang="en-ID" dirty="0"/>
              <a:t>/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modus pada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149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i-FI" dirty="0"/>
              <a:t>Sebagai contoh, andaikan kita memiliki 2 kumpulan data seperti ini, dimana kumpulan data pertama memiliki 5 angka, dan kumpulan data kedua memiliki 6 angka.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nn-NO" dirty="0"/>
              <a:t>Untuk menemukan Modus dari masing-masing kumpulan data ini, pertama-tama kita perlu menghitung berapa kali setiap nilai / data terjadi/muncul di masing-masing kumpulan data ini.</a:t>
            </a:r>
          </a:p>
          <a:p>
            <a:pPr marL="158750" indent="0">
              <a:buNone/>
            </a:pPr>
            <a:endParaRPr lang="nn-NO" dirty="0"/>
          </a:p>
          <a:p>
            <a:pPr marL="158750" indent="0">
              <a:buNone/>
            </a:pPr>
            <a:r>
              <a:rPr lang="nn-NO" dirty="0"/>
              <a:t>Di kumpulan data yang pertama, angka 5 muncul sebanyak 2 kali, angka 2 muncul sebanyak 1 kali, dan angka 7 muncul sebanyak 2 kali.</a:t>
            </a:r>
          </a:p>
          <a:p>
            <a:pPr marL="158750" indent="0">
              <a:buNone/>
            </a:pPr>
            <a:endParaRPr lang="nn-NO" dirty="0"/>
          </a:p>
          <a:p>
            <a:pPr marL="158750" indent="0">
              <a:buNone/>
            </a:pPr>
            <a:r>
              <a:rPr lang="nn-NO" dirty="0"/>
              <a:t>Kemudian kalau di kumpulan data yang kedua, baik angka 8, angka 1, dan angka 2 muncul sebanyak 2 kali.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5069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Lalu, </a:t>
            </a: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penghitungan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 dan 7.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Modusnya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/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hitungan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56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code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modus pada </a:t>
            </a:r>
            <a:r>
              <a:rPr lang="en-US" dirty="0" err="1"/>
              <a:t>suatu</a:t>
            </a:r>
            <a:r>
              <a:rPr lang="en-US" dirty="0"/>
              <a:t> list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788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algorithm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.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daftar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rinci</a:t>
            </a:r>
            <a:r>
              <a:rPr lang="en-ID" dirty="0"/>
              <a:t>,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Jadi </a:t>
            </a:r>
            <a:r>
              <a:rPr lang="en-ID" dirty="0" err="1"/>
              <a:t>simplenya</a:t>
            </a:r>
            <a:r>
              <a:rPr lang="en-ID" dirty="0"/>
              <a:t>, Algorithm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dibilang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manual yang </a:t>
            </a:r>
            <a:r>
              <a:rPr lang="en-ID" dirty="0" err="1"/>
              <a:t>memberitahu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memanipulasi</a:t>
            </a:r>
            <a:r>
              <a:rPr lang="en-ID" dirty="0"/>
              <a:t> data yang </a:t>
            </a:r>
            <a:r>
              <a:rPr lang="en-ID" dirty="0" err="1"/>
              <a:t>diberikan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Di </a:t>
            </a:r>
            <a:r>
              <a:rPr lang="en-ID" dirty="0" err="1"/>
              <a:t>beberapa</a:t>
            </a:r>
            <a:r>
              <a:rPr lang="en-ID" dirty="0"/>
              <a:t> video </a:t>
            </a:r>
            <a:r>
              <a:rPr lang="en-ID" dirty="0" err="1"/>
              <a:t>berikutnya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dan </a:t>
            </a:r>
            <a:r>
              <a:rPr lang="en-ID" dirty="0" err="1"/>
              <a:t>mempraktikkan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algorithm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35633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Algorithm </a:t>
            </a:r>
            <a:r>
              <a:rPr lang="en-US" sz="1400" dirty="0" err="1"/>
              <a:t>FizzBuzz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Bahasa Python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9853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1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ID" dirty="0"/>
              <a:t>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function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argumen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functionnya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pengecualian</a:t>
            </a:r>
            <a:r>
              <a:rPr lang="en-ID" dirty="0"/>
              <a:t> :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Yang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habis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3,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di terminal </a:t>
            </a:r>
            <a:r>
              <a:rPr lang="en-ID" dirty="0" err="1"/>
              <a:t>adalah</a:t>
            </a:r>
            <a:r>
              <a:rPr lang="en-ID" dirty="0"/>
              <a:t> kata “Fizz”,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angkanya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Yang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sv-SE" dirty="0"/>
              <a:t>jika angkanya habis dibagi dengan 5, yang akan muncul di terminal adalah kata "Buzz", bukan angkanya.</a:t>
            </a:r>
          </a:p>
          <a:p>
            <a:pPr marL="158750" indent="0">
              <a:buNone/>
            </a:pPr>
            <a:endParaRPr lang="sv-SE" dirty="0"/>
          </a:p>
          <a:p>
            <a:pPr marL="158750" indent="0">
              <a:buNone/>
            </a:pPr>
            <a:r>
              <a:rPr lang="sv-SE" dirty="0"/>
              <a:t>Lalu yang terakhir, jika angkanya habis dibagi dengan 3 dan juga 5, functionnya akan mencetak kata "FizzBuzz", bukan angkanya.</a:t>
            </a:r>
          </a:p>
          <a:p>
            <a:pPr marL="158750" indent="0">
              <a:buNone/>
            </a:pPr>
            <a:endParaRPr lang="sv-SE" dirty="0"/>
          </a:p>
          <a:p>
            <a:pPr marL="158750" indent="0">
              <a:buNone/>
            </a:pPr>
            <a:r>
              <a:rPr lang="sv-SE" dirty="0"/>
              <a:t>Disamping ini adalah contoh hasil/output yang akan muncul di terminal bila kita menjalankan function fizzBuzz dan memberikan integer 20 sebagai argumentnya.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026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fizzBuzznya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622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80a232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9980a232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Algorithm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deret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Fibonacci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Python.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Fibonacci?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Fibonacci,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deretan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Fibonacci yang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91889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Algorithm Introduction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9</a:t>
            </a:r>
            <a:endParaRPr sz="1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A4-9672-41C4-94E6-D368ACD9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2"/>
            <a:ext cx="7886700" cy="994200"/>
          </a:xfrm>
        </p:spPr>
        <p:txBody>
          <a:bodyPr/>
          <a:lstStyle/>
          <a:p>
            <a:r>
              <a:rPr lang="en-US" dirty="0"/>
              <a:t>Fibonacci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99B9D-D2E9-41DA-B9AE-F5C031F4FC41}"/>
              </a:ext>
            </a:extLst>
          </p:cNvPr>
          <p:cNvSpPr txBox="1"/>
          <p:nvPr/>
        </p:nvSpPr>
        <p:spPr>
          <a:xfrm>
            <a:off x="628650" y="996752"/>
            <a:ext cx="59429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going to make a function called </a:t>
            </a:r>
            <a:r>
              <a:rPr lang="en-US" sz="1600" dirty="0" err="1"/>
              <a:t>fibonacci</a:t>
            </a:r>
            <a:r>
              <a:rPr lang="en-US" sz="1600" dirty="0"/>
              <a:t> that will accept 1 argument that is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this function will do when called, is return a list of Fibonacci Sequence that starts from 1, where the count of the numbers in the Fibonacci Sequence equals to the given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print(fibonacci(0)) =&gt; []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print(fibonacci(5)) =&gt; [1, 1, 2, 3, 5]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print(fibonacci(7)) =&gt; [1, 1, 2, 3, 5, 8, 13]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3128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20E2C-A454-4DB5-A258-A287E929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2" y="645344"/>
            <a:ext cx="5804075" cy="33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Reverse List in Place</a:t>
            </a:r>
            <a:endParaRPr dirty="0"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A4-9672-41C4-94E6-D368ACD9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2"/>
            <a:ext cx="7886700" cy="994200"/>
          </a:xfrm>
        </p:spPr>
        <p:txBody>
          <a:bodyPr/>
          <a:lstStyle/>
          <a:p>
            <a:r>
              <a:rPr lang="en-US" dirty="0"/>
              <a:t>Reverse List in Place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99B9D-D2E9-41DA-B9AE-F5C031F4FC41}"/>
              </a:ext>
            </a:extLst>
          </p:cNvPr>
          <p:cNvSpPr txBox="1"/>
          <p:nvPr/>
        </p:nvSpPr>
        <p:spPr>
          <a:xfrm>
            <a:off x="628650" y="996752"/>
            <a:ext cx="59429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going to make a function called </a:t>
            </a:r>
            <a:r>
              <a:rPr lang="en-US" sz="1600" dirty="0" err="1"/>
              <a:t>reverseList</a:t>
            </a:r>
            <a:r>
              <a:rPr lang="en-US" sz="1600" dirty="0"/>
              <a:t> that will accept 1 argument that is the List that want to be reversed.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this function will do when called, is reverse the order of the data in the List that is given as the argument to the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CAEE-29F2-4883-9428-D7A862CE3486}"/>
              </a:ext>
            </a:extLst>
          </p:cNvPr>
          <p:cNvSpPr txBox="1"/>
          <p:nvPr/>
        </p:nvSpPr>
        <p:spPr>
          <a:xfrm>
            <a:off x="628650" y="2696887"/>
            <a:ext cx="83947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print(reverseList([True, False])) =&gt; [False, True]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print(reverseList(['andi', 'budi', 'leli', 'dedi', 'ceci’])) =&gt; ['ceci', 'dedi', 'leli', 'budi', 'andi']</a:t>
            </a:r>
          </a:p>
          <a:p>
            <a:pPr marL="342900" lvl="1" indent="19050">
              <a:buFont typeface="+mj-lt"/>
              <a:buAutoNum type="arabicPeriod"/>
            </a:pPr>
            <a:r>
              <a:rPr lang="it-IT" sz="1600" dirty="0"/>
              <a:t>print(reverseList([1, 2, 3, 4, 5, 6])) =&gt; [6, 5, 4, 3, 2, 1]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96359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642486-82AF-48AB-984D-B72289C1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9557"/>
            <a:ext cx="7372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Bubble Sort</a:t>
            </a:r>
            <a:endParaRPr dirty="0"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33947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8A80-DFAC-40F3-ABB9-D6CBD8AE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9DFA-2C0C-44A6-AC1D-FD680024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49122"/>
            <a:ext cx="7886700" cy="31266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What is </a:t>
            </a:r>
            <a:r>
              <a:rPr lang="en-US" sz="1600" b="1" dirty="0"/>
              <a:t>Bubble Sort</a:t>
            </a:r>
            <a:r>
              <a:rPr lang="en-US" sz="1600" dirty="0"/>
              <a:t>?</a:t>
            </a:r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r>
              <a:rPr lang="en-US" sz="1600" b="1" dirty="0"/>
              <a:t>Bubble Sort </a:t>
            </a:r>
            <a:r>
              <a:rPr lang="en-US" sz="1600" dirty="0"/>
              <a:t>is a very simple sorting algorithm. 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Bubble Sort </a:t>
            </a:r>
            <a:r>
              <a:rPr lang="en-US" sz="1600" dirty="0"/>
              <a:t>algorithm is a comparison-based algorithm in which each pair of adjacent elements is compared and the elements are swapped if they are not in order.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63499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C2AA-E21A-4810-B51E-4B4B02A0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B42A-4701-4C3C-B95B-0925B180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8" y="1234396"/>
            <a:ext cx="7430130" cy="584775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We'll be using an unordered list with 5 numbers in it and we'll sort it from smallest to largest for this example.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4115-47F8-4115-B063-FFF375152067}"/>
              </a:ext>
            </a:extLst>
          </p:cNvPr>
          <p:cNvSpPr txBox="1"/>
          <p:nvPr/>
        </p:nvSpPr>
        <p:spPr>
          <a:xfrm>
            <a:off x="2437353" y="1940021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19, 41, 24, 50, 12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B9D4F-287D-4C38-951C-36FE938307BB}"/>
              </a:ext>
            </a:extLst>
          </p:cNvPr>
          <p:cNvSpPr txBox="1"/>
          <p:nvPr/>
        </p:nvSpPr>
        <p:spPr>
          <a:xfrm>
            <a:off x="2437352" y="3079522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chemeClr val="accent1"/>
                </a:solidFill>
              </a:rPr>
              <a:t>19, 41</a:t>
            </a:r>
            <a:r>
              <a:rPr lang="en-US" sz="1800" dirty="0"/>
              <a:t>, 24, 50, 12</a:t>
            </a:r>
            <a:endParaRPr lang="en-ID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B82D-CCD1-4FD3-BFB1-A85BF5F9E33C}"/>
              </a:ext>
            </a:extLst>
          </p:cNvPr>
          <p:cNvSpPr txBox="1"/>
          <p:nvPr/>
        </p:nvSpPr>
        <p:spPr>
          <a:xfrm>
            <a:off x="628649" y="2492384"/>
            <a:ext cx="7631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Bubble sort starts with very first two elements, comparing them to check which one is greater.</a:t>
            </a:r>
            <a:endParaRPr lang="en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29262-31A1-45F1-A51C-418DBFCB6819}"/>
              </a:ext>
            </a:extLst>
          </p:cNvPr>
          <p:cNvSpPr txBox="1"/>
          <p:nvPr/>
        </p:nvSpPr>
        <p:spPr>
          <a:xfrm>
            <a:off x="628649" y="3604029"/>
            <a:ext cx="7188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this case, value 41 is greater than 19, so it is already in sorted locations. Next, we compare 41 with 24.</a:t>
            </a:r>
            <a:endParaRPr lang="en-ID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25869-81A7-425A-8263-8AAA0FF41A99}"/>
              </a:ext>
            </a:extLst>
          </p:cNvPr>
          <p:cNvSpPr txBox="1"/>
          <p:nvPr/>
        </p:nvSpPr>
        <p:spPr>
          <a:xfrm>
            <a:off x="2460275" y="4343979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19, </a:t>
            </a:r>
            <a:r>
              <a:rPr lang="en-US" sz="1800" dirty="0">
                <a:solidFill>
                  <a:schemeClr val="accent1"/>
                </a:solidFill>
              </a:rPr>
              <a:t>41, 24</a:t>
            </a:r>
            <a:r>
              <a:rPr lang="en-US" sz="1800" dirty="0"/>
              <a:t>, 50, 12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54390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E8C2-51C8-4DE7-B26E-168ECA3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D6AE-A2B4-4629-804D-3F71F080041E}"/>
              </a:ext>
            </a:extLst>
          </p:cNvPr>
          <p:cNvSpPr txBox="1"/>
          <p:nvPr/>
        </p:nvSpPr>
        <p:spPr>
          <a:xfrm>
            <a:off x="628650" y="1268046"/>
            <a:ext cx="6918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find that 24 is smaller than 41 and these two values must be swapped.</a:t>
            </a: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3C3E-300A-4D3F-9072-1F4DED796C43}"/>
              </a:ext>
            </a:extLst>
          </p:cNvPr>
          <p:cNvSpPr txBox="1"/>
          <p:nvPr/>
        </p:nvSpPr>
        <p:spPr>
          <a:xfrm>
            <a:off x="2367015" y="1782382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19, </a:t>
            </a:r>
            <a:r>
              <a:rPr lang="en-US" sz="1800" dirty="0">
                <a:solidFill>
                  <a:srgbClr val="FF0000"/>
                </a:solidFill>
              </a:rPr>
              <a:t>41, 24</a:t>
            </a:r>
            <a:r>
              <a:rPr lang="en-US" sz="1800" dirty="0"/>
              <a:t>, 50, 12</a:t>
            </a:r>
            <a:endParaRPr lang="en-ID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0AC1E-3CB5-4195-A857-0274A27885FC}"/>
              </a:ext>
            </a:extLst>
          </p:cNvPr>
          <p:cNvSpPr txBox="1"/>
          <p:nvPr/>
        </p:nvSpPr>
        <p:spPr>
          <a:xfrm>
            <a:off x="628650" y="23274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new list should look like this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92B42-8741-4F9A-B967-C701587B6F85}"/>
              </a:ext>
            </a:extLst>
          </p:cNvPr>
          <p:cNvSpPr txBox="1"/>
          <p:nvPr/>
        </p:nvSpPr>
        <p:spPr>
          <a:xfrm>
            <a:off x="2367015" y="2841832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19, 24, 41, 50, 12</a:t>
            </a:r>
            <a:endParaRPr lang="en-ID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869EF-4F6F-4176-94C1-C2E85BF5EDFC}"/>
              </a:ext>
            </a:extLst>
          </p:cNvPr>
          <p:cNvSpPr txBox="1"/>
          <p:nvPr/>
        </p:nvSpPr>
        <p:spPr>
          <a:xfrm>
            <a:off x="628650" y="3386946"/>
            <a:ext cx="7319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we compare 41 and 50. We find that both are in already sorted positions.</a:t>
            </a:r>
            <a:endParaRPr lang="en-ID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7D4CD-A544-4C76-B2A2-C61B0AC1EC5B}"/>
              </a:ext>
            </a:extLst>
          </p:cNvPr>
          <p:cNvSpPr txBox="1"/>
          <p:nvPr/>
        </p:nvSpPr>
        <p:spPr>
          <a:xfrm>
            <a:off x="2367014" y="3921835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</a:t>
            </a:r>
            <a:r>
              <a:rPr lang="en-US" sz="1800" dirty="0">
                <a:solidFill>
                  <a:schemeClr val="accent1"/>
                </a:solidFill>
              </a:rPr>
              <a:t>41, 50</a:t>
            </a:r>
            <a:r>
              <a:rPr lang="en-US" sz="1800" dirty="0"/>
              <a:t>, 12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1082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E8C2-51C8-4DE7-B26E-168ECA3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215A9-E896-418B-BBBB-E7E11311E9C1}"/>
              </a:ext>
            </a:extLst>
          </p:cNvPr>
          <p:cNvSpPr txBox="1"/>
          <p:nvPr/>
        </p:nvSpPr>
        <p:spPr>
          <a:xfrm>
            <a:off x="628649" y="1268046"/>
            <a:ext cx="5912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we move to the next two values, 50 and 12.</a:t>
            </a:r>
            <a:endParaRPr lang="en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0A932-5A9C-4CD5-B7BB-C969FCFC27CD}"/>
              </a:ext>
            </a:extLst>
          </p:cNvPr>
          <p:cNvSpPr txBox="1"/>
          <p:nvPr/>
        </p:nvSpPr>
        <p:spPr>
          <a:xfrm>
            <a:off x="2367015" y="1736513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</a:t>
            </a:r>
            <a:r>
              <a:rPr lang="en-US" sz="1800" dirty="0">
                <a:solidFill>
                  <a:schemeClr val="accent1"/>
                </a:solidFill>
              </a:rPr>
              <a:t>50, 12</a:t>
            </a:r>
            <a:endParaRPr lang="en-ID" sz="1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6D665-62CC-4D09-A22D-D7EBD0E12A91}"/>
              </a:ext>
            </a:extLst>
          </p:cNvPr>
          <p:cNvSpPr txBox="1"/>
          <p:nvPr/>
        </p:nvSpPr>
        <p:spPr>
          <a:xfrm>
            <a:off x="628648" y="2262246"/>
            <a:ext cx="7269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know then that 12 is smaller than 50. Therefore they haven't been sorted correctly, so we swap these values. </a:t>
            </a:r>
            <a:endParaRPr lang="en-ID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2953D-50B9-480D-B047-FD41CAB38DB8}"/>
              </a:ext>
            </a:extLst>
          </p:cNvPr>
          <p:cNvSpPr txBox="1"/>
          <p:nvPr/>
        </p:nvSpPr>
        <p:spPr>
          <a:xfrm>
            <a:off x="2367013" y="2973584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</a:t>
            </a:r>
            <a:r>
              <a:rPr lang="en-US" sz="1800" dirty="0">
                <a:solidFill>
                  <a:srgbClr val="FF0000"/>
                </a:solidFill>
              </a:rPr>
              <a:t>50, 12</a:t>
            </a:r>
            <a:endParaRPr lang="en-ID" sz="1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5E7E1-6348-41F9-A648-8F62CF4C4CD4}"/>
              </a:ext>
            </a:extLst>
          </p:cNvPr>
          <p:cNvSpPr txBox="1"/>
          <p:nvPr/>
        </p:nvSpPr>
        <p:spPr>
          <a:xfrm>
            <a:off x="628648" y="3469479"/>
            <a:ext cx="7771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 after that, we find that we have reached the end of the list. After one iteration, the list should look like this</a:t>
            </a:r>
            <a:endParaRPr lang="en-ID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3E459-EAC2-4051-9186-D4EF7D247CEF}"/>
              </a:ext>
            </a:extLst>
          </p:cNvPr>
          <p:cNvSpPr txBox="1"/>
          <p:nvPr/>
        </p:nvSpPr>
        <p:spPr>
          <a:xfrm>
            <a:off x="2367014" y="4261274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19, 24, 41, 12, </a:t>
            </a:r>
            <a:r>
              <a:rPr lang="en-US" sz="1800" dirty="0">
                <a:solidFill>
                  <a:srgbClr val="00B050"/>
                </a:solidFill>
              </a:rPr>
              <a:t>50</a:t>
            </a:r>
            <a:endParaRPr lang="en-ID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063232f1_0_3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94335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Algorithm Introduction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FizzBuzz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Fibonacci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Reverse List in Place</a:t>
            </a: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Bubble Sort</a:t>
            </a: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Calculate Mean, Median, and Mode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ga3063232f1_0_3"/>
          <p:cNvSpPr/>
          <p:nvPr/>
        </p:nvSpPr>
        <p:spPr>
          <a:xfrm>
            <a:off x="628659" y="337711"/>
            <a:ext cx="3254400" cy="7989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2695575" marR="1032510" lvl="0" indent="-2608262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CAD-174C-41A3-AAD8-D91A1B1A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Bubble Sort Works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5CDE4-961B-4CAD-8B57-F52C4FA5B7B9}"/>
              </a:ext>
            </a:extLst>
          </p:cNvPr>
          <p:cNvSpPr txBox="1"/>
          <p:nvPr/>
        </p:nvSpPr>
        <p:spPr>
          <a:xfrm>
            <a:off x="628649" y="1268046"/>
            <a:ext cx="7886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be precise, we are now showing how the list should look like after each iteration. After the second iteration, it should look like this</a:t>
            </a: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9984C-5754-432E-ADC7-8D7B9ABA7A7B}"/>
              </a:ext>
            </a:extLst>
          </p:cNvPr>
          <p:cNvSpPr txBox="1"/>
          <p:nvPr/>
        </p:nvSpPr>
        <p:spPr>
          <a:xfrm>
            <a:off x="2367013" y="2077580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19, 24, 12, </a:t>
            </a:r>
            <a:r>
              <a:rPr lang="en-US" sz="1800" dirty="0">
                <a:solidFill>
                  <a:srgbClr val="00B050"/>
                </a:solidFill>
              </a:rPr>
              <a:t>41, 50</a:t>
            </a:r>
            <a:endParaRPr lang="en-ID" sz="18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E822D-E11A-4DCF-8141-91F6CA46B313}"/>
              </a:ext>
            </a:extLst>
          </p:cNvPr>
          <p:cNvSpPr txBox="1"/>
          <p:nvPr/>
        </p:nvSpPr>
        <p:spPr>
          <a:xfrm>
            <a:off x="628648" y="2671671"/>
            <a:ext cx="6967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Notice that after each iteration, at least one value moves at the end.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DEF8B-27AE-4362-A401-2B323F271A83}"/>
              </a:ext>
            </a:extLst>
          </p:cNvPr>
          <p:cNvSpPr txBox="1"/>
          <p:nvPr/>
        </p:nvSpPr>
        <p:spPr>
          <a:xfrm>
            <a:off x="2367013" y="3164477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19, 12, </a:t>
            </a:r>
            <a:r>
              <a:rPr lang="en-US" sz="1800" dirty="0">
                <a:solidFill>
                  <a:srgbClr val="00B050"/>
                </a:solidFill>
              </a:rPr>
              <a:t>24, 41, 50</a:t>
            </a:r>
            <a:endParaRPr lang="en-ID" sz="18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BC49B-302A-4888-997A-4FCBD6FBE811}"/>
              </a:ext>
            </a:extLst>
          </p:cNvPr>
          <p:cNvSpPr txBox="1"/>
          <p:nvPr/>
        </p:nvSpPr>
        <p:spPr>
          <a:xfrm>
            <a:off x="628648" y="3688061"/>
            <a:ext cx="7886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And when there's no swap required, bubble sorts learns that the list is completely sorted.</a:t>
            </a:r>
            <a:endParaRPr lang="en-ID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69963-69F2-40D8-AD08-8C35E229A974}"/>
              </a:ext>
            </a:extLst>
          </p:cNvPr>
          <p:cNvSpPr txBox="1"/>
          <p:nvPr/>
        </p:nvSpPr>
        <p:spPr>
          <a:xfrm>
            <a:off x="2367013" y="4272836"/>
            <a:ext cx="2204985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>
                <a:solidFill>
                  <a:srgbClr val="00B050"/>
                </a:solidFill>
              </a:rPr>
              <a:t>12, 19, 24, 41, 50</a:t>
            </a:r>
            <a:endParaRPr lang="en-ID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5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10D02-5342-4717-9E21-01C8584F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2" y="0"/>
            <a:ext cx="58166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3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Calculate Mean, Median, and Mode</a:t>
            </a:r>
            <a:endParaRPr dirty="0"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2893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0FFA-FC4F-4231-90F4-CA5B3CC6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Median, and Mode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E9C4-812D-461B-BCD8-F7C7227EB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What are </a:t>
            </a:r>
            <a:r>
              <a:rPr lang="en-US" b="1" dirty="0"/>
              <a:t>Mean</a:t>
            </a:r>
            <a:r>
              <a:rPr lang="en-US" dirty="0"/>
              <a:t>, </a:t>
            </a:r>
            <a:r>
              <a:rPr lang="en-US" b="1" dirty="0"/>
              <a:t>Median</a:t>
            </a:r>
            <a:r>
              <a:rPr lang="en-US" dirty="0"/>
              <a:t>, and </a:t>
            </a:r>
            <a:r>
              <a:rPr lang="en-US" b="1" dirty="0"/>
              <a:t>Mode</a:t>
            </a:r>
            <a:r>
              <a:rPr lang="en-US" dirty="0"/>
              <a:t>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600" dirty="0"/>
              <a:t>Mean, median and mode are all measures of central tendency in statistics. In different ways, they each tells us a value that represents the center value or central value of a data set.</a:t>
            </a:r>
            <a:endParaRPr lang="en-US" dirty="0"/>
          </a:p>
          <a:p>
            <a:pPr marL="1143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406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AC90-9825-4EDA-B62D-39631AA1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CDF5-1A26-4F89-BE7E-6562A3EC5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Mean is the average value of a data set.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Mean is found by adding up all the numbers in a data set, then divide it by the count of numbers in the data set.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4375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851C-CF2F-496C-A066-E2F3CDD4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5FD0-84A5-4B60-9D0B-E7572CC4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6"/>
            <a:ext cx="7158823" cy="36933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Suppose we have a data set with 5 numbers like this :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3977F-48E7-4B1A-974C-B8131BCD4CB8}"/>
              </a:ext>
            </a:extLst>
          </p:cNvPr>
          <p:cNvSpPr txBox="1"/>
          <p:nvPr/>
        </p:nvSpPr>
        <p:spPr>
          <a:xfrm>
            <a:off x="1999622" y="1778558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5, 2, 9, 5, 7</a:t>
            </a:r>
            <a:endParaRPr lang="en-ID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156D9-B6F6-4C46-B5C5-283433B9A4CA}"/>
              </a:ext>
            </a:extLst>
          </p:cNvPr>
          <p:cNvSpPr txBox="1"/>
          <p:nvPr/>
        </p:nvSpPr>
        <p:spPr>
          <a:xfrm>
            <a:off x="709037" y="2277124"/>
            <a:ext cx="607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find the Mean we first need to sum these 5 numbers, and the sum is 28 :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399AB-DB5B-4C88-98C4-AEB3A1D93FCF}"/>
              </a:ext>
            </a:extLst>
          </p:cNvPr>
          <p:cNvSpPr txBox="1"/>
          <p:nvPr/>
        </p:nvSpPr>
        <p:spPr>
          <a:xfrm>
            <a:off x="1999622" y="2957826"/>
            <a:ext cx="304465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 + 2 + 9 + 5 + 7 = 28</a:t>
            </a:r>
            <a:endParaRPr lang="en-ID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D29F0-7B2C-4F0B-9C8D-A89F65E19D94}"/>
              </a:ext>
            </a:extLst>
          </p:cNvPr>
          <p:cNvSpPr txBox="1"/>
          <p:nvPr/>
        </p:nvSpPr>
        <p:spPr>
          <a:xfrm>
            <a:off x="709037" y="3423085"/>
            <a:ext cx="6746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we divide the sum results by the count of numbers in the data set :</a:t>
            </a: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0622E-0E03-4BD3-AC5B-B35675E570FA}"/>
              </a:ext>
            </a:extLst>
          </p:cNvPr>
          <p:cNvSpPr txBox="1"/>
          <p:nvPr/>
        </p:nvSpPr>
        <p:spPr>
          <a:xfrm>
            <a:off x="1999621" y="3933597"/>
            <a:ext cx="304465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28 / 5 = </a:t>
            </a:r>
            <a:r>
              <a:rPr lang="en-US" sz="1800" b="1" dirty="0"/>
              <a:t>5.6</a:t>
            </a:r>
            <a:endParaRPr lang="en-ID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410B0-702E-423D-9A50-39CBC95CF463}"/>
              </a:ext>
            </a:extLst>
          </p:cNvPr>
          <p:cNvSpPr txBox="1"/>
          <p:nvPr/>
        </p:nvSpPr>
        <p:spPr>
          <a:xfrm>
            <a:off x="709037" y="4423939"/>
            <a:ext cx="5772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result is </a:t>
            </a:r>
            <a:r>
              <a:rPr lang="en-US" sz="1600" b="1" dirty="0"/>
              <a:t>5.6</a:t>
            </a:r>
            <a:r>
              <a:rPr lang="en-US" sz="1600" dirty="0"/>
              <a:t>, and that is the Mean value of this data set.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4618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AEBF8-0DC9-4B05-B9F0-D5292D35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68" y="653927"/>
            <a:ext cx="3850612" cy="34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0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24B-98F5-4CC2-9F75-469B16BB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BE12-7EE2-4D6D-80AC-1491F0A76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Median is the central number of a data set.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Median is found by arranging data points from smallest to largest and then locate the central number. If there are 2 numbers in the middle, the median is the average of those 2 numbers.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754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6BFF-7370-4DE0-BCC3-23AC8E02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1158-6836-4638-AF66-97D4D169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8058"/>
            <a:ext cx="7886700" cy="469629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Suppose we have 2 sets of data like this :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BA4C9-EC05-4488-8CD9-0A37C1817D25}"/>
              </a:ext>
            </a:extLst>
          </p:cNvPr>
          <p:cNvSpPr txBox="1"/>
          <p:nvPr/>
        </p:nvSpPr>
        <p:spPr>
          <a:xfrm>
            <a:off x="1517302" y="1597687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5, 2, 9, 5, 7</a:t>
            </a:r>
            <a:endParaRPr lang="en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2B4EC-25AD-443F-BD3F-42A375771A76}"/>
              </a:ext>
            </a:extLst>
          </p:cNvPr>
          <p:cNvSpPr txBox="1"/>
          <p:nvPr/>
        </p:nvSpPr>
        <p:spPr>
          <a:xfrm>
            <a:off x="1444452" y="2082567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8, 1, 4, 3, 6, 10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7652E-05AF-46F8-A30B-CE8B1B90943B}"/>
              </a:ext>
            </a:extLst>
          </p:cNvPr>
          <p:cNvSpPr txBox="1"/>
          <p:nvPr/>
        </p:nvSpPr>
        <p:spPr>
          <a:xfrm>
            <a:off x="628650" y="2591707"/>
            <a:ext cx="6636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find the Median of each of these data sets, we first need to sort the data in each of these data sets from smallest to largest :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B4E6E-222F-442A-A362-7ED45554A6B7}"/>
              </a:ext>
            </a:extLst>
          </p:cNvPr>
          <p:cNvSpPr txBox="1"/>
          <p:nvPr/>
        </p:nvSpPr>
        <p:spPr>
          <a:xfrm>
            <a:off x="1507253" y="3286044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2, 5, 5, 7, 9</a:t>
            </a:r>
            <a:endParaRPr lang="en-ID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03A2E-2B01-4CC5-8DDF-D728E52B0680}"/>
              </a:ext>
            </a:extLst>
          </p:cNvPr>
          <p:cNvSpPr txBox="1"/>
          <p:nvPr/>
        </p:nvSpPr>
        <p:spPr>
          <a:xfrm>
            <a:off x="1444452" y="3801170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1, 3, 4, 6, 8, 10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0154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9C4F-AFA9-490A-AFC1-35B6EBE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5DA5A-97F9-40B0-83F7-49B7F9719512}"/>
              </a:ext>
            </a:extLst>
          </p:cNvPr>
          <p:cNvSpPr txBox="1"/>
          <p:nvPr/>
        </p:nvSpPr>
        <p:spPr>
          <a:xfrm>
            <a:off x="1457012" y="2190004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2, 5, </a:t>
            </a:r>
            <a:r>
              <a:rPr lang="en-US" sz="1800" dirty="0">
                <a:solidFill>
                  <a:srgbClr val="FF0000"/>
                </a:solidFill>
              </a:rPr>
              <a:t>5</a:t>
            </a:r>
            <a:r>
              <a:rPr lang="en-US" sz="1800" dirty="0"/>
              <a:t>, 7, 9</a:t>
            </a:r>
            <a:endParaRPr lang="en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C9E06-AE53-4C14-A4E7-81AB542F4A81}"/>
              </a:ext>
            </a:extLst>
          </p:cNvPr>
          <p:cNvSpPr txBox="1"/>
          <p:nvPr/>
        </p:nvSpPr>
        <p:spPr>
          <a:xfrm>
            <a:off x="1384162" y="3213614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1, 3, </a:t>
            </a:r>
            <a:r>
              <a:rPr lang="en-US" sz="1800" dirty="0">
                <a:solidFill>
                  <a:srgbClr val="FF0000"/>
                </a:solidFill>
              </a:rPr>
              <a:t>4, 6</a:t>
            </a:r>
            <a:r>
              <a:rPr lang="en-US" sz="1800" dirty="0"/>
              <a:t>, 8, 10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996C-52D8-4E43-820C-F7681209FDF9}"/>
              </a:ext>
            </a:extLst>
          </p:cNvPr>
          <p:cNvSpPr txBox="1"/>
          <p:nvPr/>
        </p:nvSpPr>
        <p:spPr>
          <a:xfrm>
            <a:off x="628650" y="1268046"/>
            <a:ext cx="674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the Median is the data value in the middle of the sorted data set.</a:t>
            </a:r>
          </a:p>
          <a:p>
            <a:endParaRPr lang="en-US" sz="1600" dirty="0"/>
          </a:p>
          <a:p>
            <a:r>
              <a:rPr lang="en-US" sz="1600" dirty="0"/>
              <a:t>For this data set, the Median is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88E68-7CF5-45A9-86F1-FFF01ABCD4F6}"/>
              </a:ext>
            </a:extLst>
          </p:cNvPr>
          <p:cNvSpPr txBox="1"/>
          <p:nvPr/>
        </p:nvSpPr>
        <p:spPr>
          <a:xfrm>
            <a:off x="628649" y="2717198"/>
            <a:ext cx="6666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And, for this data set, the Median is </a:t>
            </a:r>
            <a:r>
              <a:rPr lang="en-US" sz="1600" dirty="0">
                <a:solidFill>
                  <a:schemeClr val="tx1"/>
                </a:solidFill>
              </a:rPr>
              <a:t>the Mean of 4 and 6 or, (4+6)/2 =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8653E-6F44-4BF9-8253-0032259DA29E}"/>
              </a:ext>
            </a:extLst>
          </p:cNvPr>
          <p:cNvSpPr txBox="1"/>
          <p:nvPr/>
        </p:nvSpPr>
        <p:spPr>
          <a:xfrm>
            <a:off x="628649" y="3740808"/>
            <a:ext cx="6666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 for these 2 data sets, the Median value are the same which is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4360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0B05473-D86E-4E54-A4E0-AAAB69E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</p:spPr>
        <p:txBody>
          <a:bodyPr/>
          <a:lstStyle/>
          <a:p>
            <a:r>
              <a:rPr lang="en-US" dirty="0"/>
              <a:t>Algorithm Review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29DBB-F7D4-4C60-B6F9-C90CBD581921}"/>
              </a:ext>
            </a:extLst>
          </p:cNvPr>
          <p:cNvSpPr txBox="1"/>
          <p:nvPr/>
        </p:nvSpPr>
        <p:spPr>
          <a:xfrm>
            <a:off x="628649" y="1367415"/>
            <a:ext cx="80330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essence, algorithms are simply a series of instructions that are followed, step by step, to do something useful or solve a problem. For example, we can think of a cake recipe as an algorithm for baking a cake.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9E79F-740F-4E91-899B-501178B7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80392"/>
            <a:ext cx="2282394" cy="29631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F27F3-F6FD-4AA9-9416-A83EA99F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51" y="285750"/>
            <a:ext cx="4505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33A8-5383-42F5-BA46-6E13B47A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2B02-1FE4-40ED-AA4A-8A0B1ECA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Mode is the value/data in a data set that occurs most frequently.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Mode is found by counting how many times each value/data occurs in the data set.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mode is the value/data with the highest tally.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It's ok if there is more than one mode. And if all value/data occur the same number of times there is no mode.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162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D781-EA62-4E62-991D-6C60CBD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CE55B2-424D-4930-99CF-D85ADDE6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8058"/>
            <a:ext cx="7886700" cy="469629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Suppose we have 2 sets of data like this :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CDC95-6DD7-44A9-BD84-8402EE519234}"/>
              </a:ext>
            </a:extLst>
          </p:cNvPr>
          <p:cNvSpPr txBox="1"/>
          <p:nvPr/>
        </p:nvSpPr>
        <p:spPr>
          <a:xfrm>
            <a:off x="1517302" y="1597687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5, 2, 7, 5, 7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16933-CA29-4A0A-9D0D-C615E565910C}"/>
              </a:ext>
            </a:extLst>
          </p:cNvPr>
          <p:cNvSpPr txBox="1"/>
          <p:nvPr/>
        </p:nvSpPr>
        <p:spPr>
          <a:xfrm>
            <a:off x="1444452" y="2082567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8, 1, 2, 1, 8, 2</a:t>
            </a:r>
            <a:endParaRPr lang="en-ID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1958F-48A2-4170-BE62-756DB4B5E8E1}"/>
              </a:ext>
            </a:extLst>
          </p:cNvPr>
          <p:cNvSpPr txBox="1"/>
          <p:nvPr/>
        </p:nvSpPr>
        <p:spPr>
          <a:xfrm>
            <a:off x="628650" y="2567447"/>
            <a:ext cx="6636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find the Mode of each of these data sets, we first need to count how many times each value/data occurs in each of these data sets :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82C0-F37E-4146-B7C1-7D63DEBBA2FE}"/>
              </a:ext>
            </a:extLst>
          </p:cNvPr>
          <p:cNvSpPr txBox="1"/>
          <p:nvPr/>
        </p:nvSpPr>
        <p:spPr>
          <a:xfrm>
            <a:off x="1517301" y="3267770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 = 2 times, 2 = 1 time, 7 = 2 times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51B1B-958B-4726-8DA4-3519DDACD842}"/>
              </a:ext>
            </a:extLst>
          </p:cNvPr>
          <p:cNvSpPr txBox="1"/>
          <p:nvPr/>
        </p:nvSpPr>
        <p:spPr>
          <a:xfrm>
            <a:off x="1517301" y="3830776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 = 2 times, 1 = 2 times, 2 = 2 times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0256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9C9F-3A39-4A74-8F0A-EE1082ED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D7B0B-29A7-4D85-BFC0-65926074BE4B}"/>
              </a:ext>
            </a:extLst>
          </p:cNvPr>
          <p:cNvSpPr txBox="1"/>
          <p:nvPr/>
        </p:nvSpPr>
        <p:spPr>
          <a:xfrm>
            <a:off x="628650" y="1268046"/>
            <a:ext cx="674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the Mode is the value/data with the highest tally in the data set.</a:t>
            </a:r>
          </a:p>
          <a:p>
            <a:endParaRPr lang="en-US" sz="1600" dirty="0"/>
          </a:p>
          <a:p>
            <a:r>
              <a:rPr lang="en-US" sz="1600" dirty="0"/>
              <a:t>For this data set, the Mode are </a:t>
            </a:r>
            <a:r>
              <a:rPr lang="en-US" sz="1600" dirty="0">
                <a:solidFill>
                  <a:srgbClr val="FF0000"/>
                </a:solidFill>
              </a:rPr>
              <a:t>5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FF0000"/>
                </a:solidFill>
              </a:rPr>
              <a:t> 7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931CC-95A8-4372-9B1C-2B5BC8D44D18}"/>
              </a:ext>
            </a:extLst>
          </p:cNvPr>
          <p:cNvSpPr txBox="1"/>
          <p:nvPr/>
        </p:nvSpPr>
        <p:spPr>
          <a:xfrm>
            <a:off x="2170443" y="2184150"/>
            <a:ext cx="17685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5, 2, 7, 5, 7</a:t>
            </a:r>
            <a:endParaRPr lang="en-ID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FDBFB-9151-41C0-8331-00748478634B}"/>
              </a:ext>
            </a:extLst>
          </p:cNvPr>
          <p:cNvSpPr txBox="1"/>
          <p:nvPr/>
        </p:nvSpPr>
        <p:spPr>
          <a:xfrm>
            <a:off x="1045027" y="2675126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5 = 2 times, 2 = 1 time, 7 = 2 times</a:t>
            </a:r>
            <a:endParaRPr lang="en-ID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542E9-2DE2-44DE-85F2-33CA2EDDFB78}"/>
              </a:ext>
            </a:extLst>
          </p:cNvPr>
          <p:cNvSpPr txBox="1"/>
          <p:nvPr/>
        </p:nvSpPr>
        <p:spPr>
          <a:xfrm>
            <a:off x="605726" y="3166102"/>
            <a:ext cx="6666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And, for this data set, there is no Mode, because every numbers in the data set have the same frequency/count.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6DAB8-3E8C-4878-808F-74FE1E2DB394}"/>
              </a:ext>
            </a:extLst>
          </p:cNvPr>
          <p:cNvSpPr txBox="1"/>
          <p:nvPr/>
        </p:nvSpPr>
        <p:spPr>
          <a:xfrm>
            <a:off x="2097592" y="3875454"/>
            <a:ext cx="191421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8, 1, 2, 1, 8, 2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33FAD-A729-4A65-8BFC-D7F854B4EE17}"/>
              </a:ext>
            </a:extLst>
          </p:cNvPr>
          <p:cNvSpPr txBox="1"/>
          <p:nvPr/>
        </p:nvSpPr>
        <p:spPr>
          <a:xfrm>
            <a:off x="1045027" y="4387049"/>
            <a:ext cx="4019341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en-US" sz="1800" dirty="0"/>
              <a:t>8 = 2 times, 1 = 2 times, 2 = 2 times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10587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ED191-DC55-4397-8285-79C604DE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0" y="0"/>
            <a:ext cx="41281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1221-6445-4439-B84C-4EF746EB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 Programming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6B881-9543-4A90-BFDE-5256E1FC4AE9}"/>
              </a:ext>
            </a:extLst>
          </p:cNvPr>
          <p:cNvSpPr txBox="1"/>
          <p:nvPr/>
        </p:nvSpPr>
        <p:spPr>
          <a:xfrm>
            <a:off x="628650" y="1268046"/>
            <a:ext cx="73798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programming, algorithms provide computers with a sequential guide to complete various actions. They consist of a list of instructions that describe in detail, the precise way to complete a task.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6FA57-2C50-488A-8A6C-4B0D8CF72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85" b="13209"/>
          <a:stretch/>
        </p:blipFill>
        <p:spPr>
          <a:xfrm>
            <a:off x="628650" y="2262246"/>
            <a:ext cx="3661996" cy="25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9</a:t>
            </a:r>
            <a:endParaRPr sz="1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978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A4-9672-41C4-94E6-D368ACD9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2"/>
            <a:ext cx="7886700" cy="994200"/>
          </a:xfrm>
        </p:spPr>
        <p:txBody>
          <a:bodyPr/>
          <a:lstStyle/>
          <a:p>
            <a:r>
              <a:rPr lang="en-US" dirty="0" err="1"/>
              <a:t>FizzBuzz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99B9D-D2E9-41DA-B9AE-F5C031F4FC41}"/>
              </a:ext>
            </a:extLst>
          </p:cNvPr>
          <p:cNvSpPr txBox="1"/>
          <p:nvPr/>
        </p:nvSpPr>
        <p:spPr>
          <a:xfrm>
            <a:off x="628650" y="996752"/>
            <a:ext cx="594297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going to make a function called </a:t>
            </a:r>
            <a:r>
              <a:rPr lang="en-US" sz="1600" dirty="0" err="1"/>
              <a:t>fizzBuzz</a:t>
            </a:r>
            <a:r>
              <a:rPr lang="en-US" sz="1600" dirty="0"/>
              <a:t> that will accept 1 argument that is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this function will do when called, is print all the numbers from 1 to the argument passed to the function, but there are three exceptions:</a:t>
            </a:r>
          </a:p>
          <a:p>
            <a:endParaRPr lang="en-US" dirty="0"/>
          </a:p>
          <a:p>
            <a:pPr marL="342900" lvl="2" indent="19050">
              <a:buFont typeface="+mj-lt"/>
              <a:buAutoNum type="arabicPeriod"/>
            </a:pPr>
            <a:r>
              <a:rPr lang="en-US" dirty="0"/>
              <a:t>For each number, if the number is divisible by 3, it’ll print the word “Fizz” instead of that number.</a:t>
            </a:r>
          </a:p>
          <a:p>
            <a:pPr marL="342900" lvl="2" indent="19050">
              <a:buFont typeface="+mj-lt"/>
              <a:buAutoNum type="arabicPeriod"/>
            </a:pPr>
            <a:endParaRPr lang="en-US" dirty="0"/>
          </a:p>
          <a:p>
            <a:pPr marL="342900" lvl="2" indent="19050">
              <a:buFont typeface="+mj-lt"/>
              <a:buAutoNum type="arabicPeriod"/>
            </a:pPr>
            <a:r>
              <a:rPr lang="en-US" dirty="0"/>
              <a:t>Next, if the number is divisible by 5, it’ll print the word “Buzz” instead of that number.</a:t>
            </a:r>
          </a:p>
          <a:p>
            <a:pPr marL="342900" lvl="2" indent="19050">
              <a:buFont typeface="+mj-lt"/>
              <a:buAutoNum type="arabicPeriod"/>
            </a:pPr>
            <a:endParaRPr lang="en-US" dirty="0"/>
          </a:p>
          <a:p>
            <a:pPr marL="342900" lvl="2" indent="19050">
              <a:buFont typeface="+mj-lt"/>
              <a:buAutoNum type="arabicPeriod"/>
            </a:pPr>
            <a:r>
              <a:rPr lang="en-US" dirty="0"/>
              <a:t>And finally, if the number is divisible by both 3 and 5, the function will print the word “</a:t>
            </a:r>
            <a:r>
              <a:rPr lang="en-US" dirty="0" err="1"/>
              <a:t>FizzBuzz</a:t>
            </a:r>
            <a:r>
              <a:rPr lang="en-US" dirty="0"/>
              <a:t>” instead of that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Beside is the result of </a:t>
            </a:r>
            <a:r>
              <a:rPr lang="en-US" sz="1600" dirty="0" err="1"/>
              <a:t>fizzBuzz</a:t>
            </a:r>
            <a:r>
              <a:rPr lang="en-US" sz="1600" dirty="0"/>
              <a:t> (20)</a:t>
            </a:r>
            <a:endParaRPr lang="en-ID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1AF8A-70EC-43BD-8B4F-1E429C2C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518" y="190919"/>
            <a:ext cx="864927" cy="43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2FA61A-24C3-4008-9794-8CF1E1AE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1" y="0"/>
            <a:ext cx="51904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80a23209_0_10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Fibonacci</a:t>
            </a:r>
            <a:endParaRPr dirty="0"/>
          </a:p>
        </p:txBody>
      </p:sp>
      <p:sp>
        <p:nvSpPr>
          <p:cNvPr id="301" name="Google Shape;301;g9980a23209_0_101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9980a23209_0_101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Google Shape;102;p1">
            <a:extLst>
              <a:ext uri="{FF2B5EF4-FFF2-40B4-BE49-F238E27FC236}">
                <a16:creationId xmlns:a16="http://schemas.microsoft.com/office/drawing/2014/main" id="{276A2BDE-ECF7-4415-8053-CBF7E685A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5D0-8D45-49BE-914C-C1C7767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C33D5-5104-4B20-9B67-B11F19A72048}"/>
              </a:ext>
            </a:extLst>
          </p:cNvPr>
          <p:cNvSpPr txBox="1"/>
          <p:nvPr/>
        </p:nvSpPr>
        <p:spPr>
          <a:xfrm>
            <a:off x="628649" y="1395943"/>
            <a:ext cx="72291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</a:t>
            </a:r>
            <a:r>
              <a:rPr lang="en-US" b="1" dirty="0"/>
              <a:t>Fibonacci Sequence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dirty="0"/>
              <a:t>Fibonacci Sequence</a:t>
            </a:r>
            <a:r>
              <a:rPr lang="en-US" dirty="0"/>
              <a:t>, is a sequence of numbers where every number after the first two numbers is the sum of the two preceding ones 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5D159-A6B1-403C-9992-8CC7390E4E48}"/>
              </a:ext>
            </a:extLst>
          </p:cNvPr>
          <p:cNvSpPr txBox="1"/>
          <p:nvPr/>
        </p:nvSpPr>
        <p:spPr>
          <a:xfrm>
            <a:off x="2143124" y="2571750"/>
            <a:ext cx="4857751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800" b="1" dirty="0"/>
              <a:t>1, 1, 2, 3, 5, 8, 13, 21, 34, 55, 89, 144...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056387844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9830</TotalTime>
  <Words>3250</Words>
  <Application>Microsoft Office PowerPoint</Application>
  <PresentationFormat>On-screen Show (16:9)</PresentationFormat>
  <Paragraphs>316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Black</vt:lpstr>
      <vt:lpstr>Calibri</vt:lpstr>
      <vt:lpstr>Roboto</vt:lpstr>
      <vt:lpstr>Tahoma</vt:lpstr>
      <vt:lpstr>Montserrat</vt:lpstr>
      <vt:lpstr>Arial</vt:lpstr>
      <vt:lpstr>Montserrat Medium</vt:lpstr>
      <vt:lpstr>purwadhika</vt:lpstr>
      <vt:lpstr>Algorithms</vt:lpstr>
      <vt:lpstr>PowerPoint Presentation</vt:lpstr>
      <vt:lpstr>Algorithm Review</vt:lpstr>
      <vt:lpstr>Algorithm in Programming</vt:lpstr>
      <vt:lpstr>Algorithms</vt:lpstr>
      <vt:lpstr>FizzBuzz</vt:lpstr>
      <vt:lpstr>PowerPoint Presentation</vt:lpstr>
      <vt:lpstr>Algorithms</vt:lpstr>
      <vt:lpstr>Fibonacci Sequence</vt:lpstr>
      <vt:lpstr>Fibonacci</vt:lpstr>
      <vt:lpstr>PowerPoint Presentation</vt:lpstr>
      <vt:lpstr>Algorithms</vt:lpstr>
      <vt:lpstr>Reverse List in Place</vt:lpstr>
      <vt:lpstr>PowerPoint Presentation</vt:lpstr>
      <vt:lpstr>Algorithms</vt:lpstr>
      <vt:lpstr>Bubble Sort</vt:lpstr>
      <vt:lpstr>How Bubble Sort Works</vt:lpstr>
      <vt:lpstr>How Bubble Sort Works</vt:lpstr>
      <vt:lpstr>How Bubble Sort Works</vt:lpstr>
      <vt:lpstr>How Bubble Sort Works</vt:lpstr>
      <vt:lpstr>PowerPoint Presentation</vt:lpstr>
      <vt:lpstr>Algorithms</vt:lpstr>
      <vt:lpstr>Mean, Median, and Mode</vt:lpstr>
      <vt:lpstr>Mean</vt:lpstr>
      <vt:lpstr>Example</vt:lpstr>
      <vt:lpstr>PowerPoint Presentation</vt:lpstr>
      <vt:lpstr>Median</vt:lpstr>
      <vt:lpstr>Example</vt:lpstr>
      <vt:lpstr>Example</vt:lpstr>
      <vt:lpstr>PowerPoint Presentation</vt:lpstr>
      <vt:lpstr>Mode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773</cp:revision>
  <dcterms:modified xsi:type="dcterms:W3CDTF">2021-03-01T08:45:32Z</dcterms:modified>
</cp:coreProperties>
</file>