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93" r:id="rId2"/>
    <p:sldId id="277" r:id="rId3"/>
    <p:sldId id="278" r:id="rId4"/>
    <p:sldId id="294" r:id="rId5"/>
    <p:sldId id="295" r:id="rId6"/>
    <p:sldId id="296" r:id="rId7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Medium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ANr1EEBOe/LwcryqLWRnYDE+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7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61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 err="1"/>
              <a:t>Melanjuti</a:t>
            </a:r>
            <a:r>
              <a:rPr lang="en-US" sz="1400" dirty="0"/>
              <a:t> </a:t>
            </a:r>
            <a:r>
              <a:rPr lang="en-US" sz="1400" dirty="0" err="1"/>
              <a:t>sesi</a:t>
            </a:r>
            <a:r>
              <a:rPr lang="en-US" sz="1400" dirty="0"/>
              <a:t> </a:t>
            </a:r>
            <a:r>
              <a:rPr lang="en-US" sz="1400" dirty="0" err="1"/>
              <a:t>materi</a:t>
            </a:r>
            <a:r>
              <a:rPr lang="en-US" sz="1400" dirty="0"/>
              <a:t> python class dan object,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dan </a:t>
            </a:r>
            <a:r>
              <a:rPr lang="en-US" sz="1400" dirty="0" err="1"/>
              <a:t>menggunakan</a:t>
            </a:r>
            <a:r>
              <a:rPr lang="en-US" sz="1400" dirty="0"/>
              <a:t> class dan object di Python </a:t>
            </a:r>
            <a:r>
              <a:rPr lang="en-US" sz="1400" dirty="0" err="1"/>
              <a:t>beserta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aturan-aturannya</a:t>
            </a:r>
            <a:r>
              <a:rPr lang="en-US" sz="14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9853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980a2320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9980a2320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class di Python,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keyword class </a:t>
            </a:r>
            <a:r>
              <a:rPr lang="en-US" sz="1400" dirty="0" err="1"/>
              <a:t>dari</a:t>
            </a:r>
            <a:r>
              <a:rPr lang="en-US" sz="1400" dirty="0"/>
              <a:t> Python.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di </a:t>
            </a:r>
            <a:r>
              <a:rPr lang="en-US" sz="1400" dirty="0" err="1"/>
              <a:t>gambar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class yang </a:t>
            </a:r>
            <a:r>
              <a:rPr lang="en-US" sz="1400" dirty="0" err="1"/>
              <a:t>bernama</a:t>
            </a:r>
            <a:r>
              <a:rPr lang="en-US" sz="1400" dirty="0"/>
              <a:t> </a:t>
            </a:r>
            <a:r>
              <a:rPr lang="en-US" sz="1400" dirty="0" err="1"/>
              <a:t>KueCoklatManusia</a:t>
            </a:r>
            <a:r>
              <a:rPr lang="en-US" sz="1400" dirty="0"/>
              <a:t>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object yang </a:t>
            </a:r>
            <a:r>
              <a:rPr lang="en-US" sz="1400" dirty="0" err="1"/>
              <a:t>nanti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class </a:t>
            </a:r>
            <a:r>
              <a:rPr lang="en-US" sz="1400" dirty="0" err="1"/>
              <a:t>KueCoklatManusia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property </a:t>
            </a:r>
            <a:r>
              <a:rPr lang="en-US" sz="1400" dirty="0" err="1"/>
              <a:t>warnaMata</a:t>
            </a:r>
            <a:r>
              <a:rPr lang="en-US" sz="1400" dirty="0"/>
              <a:t>, </a:t>
            </a:r>
            <a:r>
              <a:rPr lang="en-US" sz="1400" dirty="0" err="1"/>
              <a:t>warnaMulut</a:t>
            </a:r>
            <a:r>
              <a:rPr lang="en-US" sz="1400" dirty="0"/>
              <a:t>, </a:t>
            </a:r>
            <a:r>
              <a:rPr lang="en-US" sz="1400" dirty="0" err="1"/>
              <a:t>warnaBaju</a:t>
            </a:r>
            <a:r>
              <a:rPr lang="en-US" sz="1400" dirty="0"/>
              <a:t>, dan </a:t>
            </a:r>
            <a:r>
              <a:rPr lang="en-US" sz="1400" dirty="0" err="1"/>
              <a:t>warnaKancing</a:t>
            </a:r>
            <a:r>
              <a:rPr lang="en-US" sz="1400" dirty="0"/>
              <a:t>. Dan value </a:t>
            </a:r>
            <a:r>
              <a:rPr lang="en-US" sz="1400" dirty="0" err="1"/>
              <a:t>dari</a:t>
            </a:r>
            <a:r>
              <a:rPr lang="en-US" sz="1400" dirty="0"/>
              <a:t> property </a:t>
            </a:r>
            <a:r>
              <a:rPr lang="en-US" sz="1400" dirty="0" err="1"/>
              <a:t>setiap</a:t>
            </a:r>
            <a:r>
              <a:rPr lang="en-US" sz="1400" dirty="0"/>
              <a:t> object yang </a:t>
            </a:r>
            <a:r>
              <a:rPr lang="en-US" sz="1400" dirty="0" err="1"/>
              <a:t>terbuat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kalinya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value property </a:t>
            </a:r>
            <a:r>
              <a:rPr lang="en-US" sz="1400" dirty="0" err="1"/>
              <a:t>warnaMata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string </a:t>
            </a:r>
            <a:r>
              <a:rPr lang="en-US" sz="1400" dirty="0" err="1"/>
              <a:t>Biru</a:t>
            </a:r>
            <a:r>
              <a:rPr lang="en-US" sz="1400" dirty="0"/>
              <a:t>, value property </a:t>
            </a:r>
            <a:r>
              <a:rPr lang="en-US" sz="1400" dirty="0" err="1"/>
              <a:t>warnaMulut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string </a:t>
            </a:r>
            <a:r>
              <a:rPr lang="en-US" sz="1400" dirty="0" err="1"/>
              <a:t>Putih</a:t>
            </a:r>
            <a:r>
              <a:rPr lang="en-US" sz="1400" dirty="0"/>
              <a:t>, value property </a:t>
            </a:r>
            <a:r>
              <a:rPr lang="en-US" sz="1400" dirty="0" err="1"/>
              <a:t>warnaBaju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string </a:t>
            </a:r>
            <a:r>
              <a:rPr lang="en-US" sz="1400" dirty="0" err="1"/>
              <a:t>Putih</a:t>
            </a:r>
            <a:r>
              <a:rPr lang="en-US" sz="1400" dirty="0"/>
              <a:t> juga, dan value property </a:t>
            </a:r>
            <a:r>
              <a:rPr lang="en-US" sz="1400" dirty="0" err="1"/>
              <a:t>warnaKancing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string Merah.</a:t>
            </a:r>
            <a:endParaRPr sz="1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6d69dbd8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96d69dbd8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object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class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 di Python. Kita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memanggil</a:t>
            </a:r>
            <a:r>
              <a:rPr lang="en-US" sz="1400" dirty="0"/>
              <a:t> </a:t>
            </a:r>
            <a:r>
              <a:rPr lang="en-US" sz="1400" dirty="0" err="1"/>
              <a:t>classnya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memanggil</a:t>
            </a:r>
            <a:r>
              <a:rPr lang="en-US" sz="1400" dirty="0"/>
              <a:t> function di Python,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sediakan</a:t>
            </a:r>
            <a:r>
              <a:rPr lang="en-US" sz="1400" dirty="0"/>
              <a:t> variable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menampung</a:t>
            </a:r>
            <a:r>
              <a:rPr lang="en-US" sz="1400" dirty="0"/>
              <a:t> object yang </a:t>
            </a:r>
            <a:r>
              <a:rPr lang="en-US" sz="1400" dirty="0" err="1"/>
              <a:t>dibuat</a:t>
            </a:r>
            <a:r>
              <a:rPr lang="en-US" sz="1400" dirty="0"/>
              <a:t> dan </a:t>
            </a:r>
            <a:r>
              <a:rPr lang="en-US" sz="1400" dirty="0" err="1"/>
              <a:t>dikembalikan</a:t>
            </a:r>
            <a:r>
              <a:rPr lang="en-US" sz="1400" dirty="0"/>
              <a:t> oleh class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panggil</a:t>
            </a:r>
            <a:r>
              <a:rPr lang="en-US" sz="1400" dirty="0"/>
              <a:t>.</a:t>
            </a:r>
          </a:p>
          <a:p>
            <a:pPr marL="158750" indent="0">
              <a:buNone/>
            </a:pPr>
            <a:endParaRPr lang="en-US" sz="1400" dirty="0"/>
          </a:p>
          <a:p>
            <a:pPr marL="158750" indent="0">
              <a:buNone/>
            </a:pPr>
            <a:r>
              <a:rPr lang="en-ID" sz="1400" dirty="0"/>
              <a:t>Mari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praktikan</a:t>
            </a:r>
            <a:r>
              <a:rPr lang="en-ID" sz="1400" dirty="0"/>
              <a:t> dan </a:t>
            </a:r>
            <a:r>
              <a:rPr lang="en-ID" sz="1400" dirty="0" err="1"/>
              <a:t>lanjut</a:t>
            </a:r>
            <a:r>
              <a:rPr lang="en-ID" sz="1400" dirty="0"/>
              <a:t> </a:t>
            </a:r>
            <a:r>
              <a:rPr lang="en-ID" sz="1400" dirty="0" err="1"/>
              <a:t>membahas</a:t>
            </a:r>
            <a:r>
              <a:rPr lang="en-ID" sz="1400" dirty="0"/>
              <a:t> </a:t>
            </a:r>
            <a:r>
              <a:rPr lang="en-ID" sz="1400" dirty="0" err="1"/>
              <a:t>semua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di vs code.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/>
              <a:t>(Live Code)</a:t>
            </a:r>
            <a:endParaRPr sz="1400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Contoh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praktikan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class dan object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yang paling </a:t>
            </a:r>
            <a:r>
              <a:rPr lang="en-ID" dirty="0" err="1"/>
              <a:t>sederhana</a:t>
            </a:r>
            <a:r>
              <a:rPr lang="en-ID" dirty="0"/>
              <a:t>,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dikehidupan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arti </a:t>
            </a:r>
            <a:r>
              <a:rPr lang="en-ID" dirty="0" err="1"/>
              <a:t>dari</a:t>
            </a:r>
            <a:r>
              <a:rPr lang="en-ID" dirty="0"/>
              <a:t> class,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function built-in __</a:t>
            </a:r>
            <a:r>
              <a:rPr lang="en-ID" dirty="0" err="1"/>
              <a:t>init</a:t>
            </a:r>
            <a:r>
              <a:rPr lang="en-ID" dirty="0"/>
              <a:t> __ () </a:t>
            </a:r>
            <a:r>
              <a:rPr lang="en-ID" dirty="0" err="1"/>
              <a:t>dari</a:t>
            </a:r>
            <a:r>
              <a:rPr lang="en-ID" dirty="0"/>
              <a:t> class di Python.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Semua</a:t>
            </a:r>
            <a:r>
              <a:rPr lang="en-ID" dirty="0"/>
              <a:t> class </a:t>
            </a:r>
            <a:r>
              <a:rPr lang="en-ID" dirty="0" err="1"/>
              <a:t>memiliki</a:t>
            </a:r>
            <a:r>
              <a:rPr lang="en-ID" dirty="0"/>
              <a:t> function yang </a:t>
            </a:r>
            <a:r>
              <a:rPr lang="en-ID" dirty="0" err="1"/>
              <a:t>disebut</a:t>
            </a:r>
            <a:r>
              <a:rPr lang="en-ID" dirty="0"/>
              <a:t> __</a:t>
            </a:r>
            <a:r>
              <a:rPr lang="en-ID" dirty="0" err="1"/>
              <a:t>init</a:t>
            </a:r>
            <a:r>
              <a:rPr lang="en-ID" dirty="0"/>
              <a:t> __ (), yang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class </a:t>
            </a:r>
            <a:r>
              <a:rPr lang="en-ID" dirty="0" err="1"/>
              <a:t>dipanggil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Kita </a:t>
            </a:r>
            <a:r>
              <a:rPr lang="en-ID" dirty="0" err="1"/>
              <a:t>menggunakan</a:t>
            </a:r>
            <a:r>
              <a:rPr lang="en-ID" dirty="0"/>
              <a:t> function __</a:t>
            </a:r>
            <a:r>
              <a:rPr lang="en-ID" dirty="0" err="1"/>
              <a:t>init</a:t>
            </a:r>
            <a:r>
              <a:rPr lang="en-ID" dirty="0"/>
              <a:t> __ ()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menetapkan</a:t>
            </a:r>
            <a:r>
              <a:rPr lang="en-ID" dirty="0"/>
              <a:t> value </a:t>
            </a:r>
            <a:r>
              <a:rPr lang="en-ID" dirty="0" err="1"/>
              <a:t>ke</a:t>
            </a:r>
            <a:r>
              <a:rPr lang="en-ID" dirty="0"/>
              <a:t> property object,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lain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object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pada </a:t>
            </a:r>
            <a:r>
              <a:rPr lang="en-ID" dirty="0" err="1"/>
              <a:t>gambar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function __</a:t>
            </a:r>
            <a:r>
              <a:rPr lang="en-ID" dirty="0" err="1"/>
              <a:t>init</a:t>
            </a:r>
            <a:r>
              <a:rPr lang="en-ID" dirty="0"/>
              <a:t>__()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text 1 </a:t>
            </a:r>
            <a:r>
              <a:rPr lang="en-ID" dirty="0" err="1"/>
              <a:t>kue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terminal </a:t>
            </a:r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sebuah</a:t>
            </a:r>
            <a:r>
              <a:rPr lang="en-ID" dirty="0"/>
              <a:t> object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class </a:t>
            </a:r>
            <a:r>
              <a:rPr lang="en-ID" dirty="0" err="1"/>
              <a:t>KueCoklatManusia</a:t>
            </a:r>
            <a:r>
              <a:rPr lang="en-ID" dirty="0"/>
              <a:t>, </a:t>
            </a:r>
          </a:p>
          <a:p>
            <a:pPr marL="158750" indent="0">
              <a:buNone/>
            </a:pP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value </a:t>
            </a:r>
            <a:r>
              <a:rPr lang="en-ID" dirty="0" err="1"/>
              <a:t>dari</a:t>
            </a:r>
            <a:r>
              <a:rPr lang="en-ID" dirty="0"/>
              <a:t> property </a:t>
            </a:r>
            <a:r>
              <a:rPr lang="en-ID" dirty="0" err="1"/>
              <a:t>warnaMata</a:t>
            </a:r>
            <a:r>
              <a:rPr lang="en-ID" dirty="0"/>
              <a:t> dan </a:t>
            </a:r>
            <a:r>
              <a:rPr lang="en-ID" dirty="0" err="1"/>
              <a:t>warnaKancing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argument </a:t>
            </a:r>
            <a:r>
              <a:rPr lang="en-ID" dirty="0" err="1"/>
              <a:t>ke</a:t>
            </a:r>
            <a:r>
              <a:rPr lang="en-ID" dirty="0"/>
              <a:t> parameter </a:t>
            </a:r>
            <a:r>
              <a:rPr lang="en-ID" dirty="0" err="1"/>
              <a:t>eyeColor</a:t>
            </a:r>
            <a:r>
              <a:rPr lang="en-ID" dirty="0"/>
              <a:t> dan juga </a:t>
            </a:r>
            <a:r>
              <a:rPr lang="en-ID" dirty="0" err="1"/>
              <a:t>buttonsColor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class </a:t>
            </a:r>
            <a:r>
              <a:rPr lang="en-ID" dirty="0" err="1"/>
              <a:t>KueCoklatManusia</a:t>
            </a:r>
            <a:endParaRPr lang="en-ID" dirty="0"/>
          </a:p>
          <a:p>
            <a:pPr marL="15875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object.</a:t>
            </a:r>
          </a:p>
          <a:p>
            <a:pPr marL="158750" indent="0">
              <a:buNone/>
            </a:pPr>
            <a:endParaRPr lang="en-ID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/>
              <a:t>Lalu </a:t>
            </a:r>
            <a:r>
              <a:rPr lang="en-ID" dirty="0" err="1"/>
              <a:t>kemudian</a:t>
            </a:r>
            <a:r>
              <a:rPr lang="en-ID" dirty="0"/>
              <a:t> parameter self </a:t>
            </a:r>
            <a:r>
              <a:rPr lang="en-ID" dirty="0" err="1"/>
              <a:t>dari</a:t>
            </a:r>
            <a:r>
              <a:rPr lang="en-ID" dirty="0"/>
              <a:t> function __</a:t>
            </a:r>
            <a:r>
              <a:rPr lang="en-ID" dirty="0" err="1"/>
              <a:t>init</a:t>
            </a:r>
            <a:r>
              <a:rPr lang="en-ID" dirty="0"/>
              <a:t>__()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object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classnya</a:t>
            </a:r>
            <a:r>
              <a:rPr lang="en-ID" dirty="0"/>
              <a:t>, dan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</a:t>
            </a:r>
            <a:r>
              <a:rPr lang="en-ID" dirty="0" err="1"/>
              <a:t>objectnya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124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/>
              <a:t>Parameter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dinamai</a:t>
            </a:r>
            <a:r>
              <a:rPr lang="en-ID" dirty="0"/>
              <a:t> self, 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menyebutnya</a:t>
            </a:r>
            <a:r>
              <a:rPr lang="en-ID" dirty="0"/>
              <a:t> </a:t>
            </a:r>
            <a:r>
              <a:rPr lang="en-ID" dirty="0" err="1"/>
              <a:t>sesuka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parameter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parameter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function </a:t>
            </a:r>
            <a:r>
              <a:rPr lang="en-ID" dirty="0" err="1"/>
              <a:t>apa</a:t>
            </a:r>
            <a:r>
              <a:rPr lang="en-ID" dirty="0"/>
              <a:t> pun yang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classnya</a:t>
            </a:r>
            <a:r>
              <a:rPr lang="en-ID" dirty="0"/>
              <a:t>.</a:t>
            </a:r>
          </a:p>
          <a:p>
            <a:pPr marL="158750" indent="0">
              <a:buNone/>
            </a:pP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pada </a:t>
            </a:r>
            <a:r>
              <a:rPr lang="en-ID" dirty="0" err="1"/>
              <a:t>gambar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merubah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parameter self </a:t>
            </a:r>
            <a:r>
              <a:rPr lang="en-ID" dirty="0" err="1"/>
              <a:t>menjadi</a:t>
            </a:r>
            <a:r>
              <a:rPr lang="en-ID" dirty="0"/>
              <a:t> parameter </a:t>
            </a:r>
            <a:r>
              <a:rPr lang="en-ID" dirty="0" err="1"/>
              <a:t>myObject</a:t>
            </a:r>
            <a:r>
              <a:rPr lang="en-ID" dirty="0"/>
              <a:t>, dan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Mari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praktikan</a:t>
            </a:r>
            <a:r>
              <a:rPr lang="en-ID" dirty="0"/>
              <a:t> dan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di vs code.</a:t>
            </a:r>
          </a:p>
        </p:txBody>
      </p:sp>
    </p:spTree>
    <p:extLst>
      <p:ext uri="{BB962C8B-B14F-4D97-AF65-F5344CB8AC3E}">
        <p14:creationId xmlns:p14="http://schemas.microsoft.com/office/powerpoint/2010/main" val="203229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sv-SE" dirty="0"/>
              <a:t>Di Python, Object juga dapat berisi method. Method dalam object adalah function yang dimiliki object tersebut.</a:t>
            </a:r>
          </a:p>
          <a:p>
            <a:pPr marL="158750" indent="0">
              <a:buNone/>
            </a:pPr>
            <a:r>
              <a:rPr lang="sv-SE" dirty="0"/>
              <a:t>Seperti contoh pada gambar, sekarang terdapat function bernama infoWarnaKue di dalam class KueCoklatManusia. Dimana ini membuat semua object yang dibuat dengan menggunakan</a:t>
            </a:r>
          </a:p>
          <a:p>
            <a:pPr marL="158750" indent="0">
              <a:buNone/>
            </a:pPr>
            <a:r>
              <a:rPr lang="sv-SE" dirty="0"/>
              <a:t>Class KueCoklatManusia ini, menjadi memiliki method infoWarnaKue didalamnya.</a:t>
            </a:r>
          </a:p>
          <a:p>
            <a:pPr marL="158750" indent="0">
              <a:buNone/>
            </a:pPr>
            <a:endParaRPr lang="sv-SE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/>
              <a:t>Mari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praktikan</a:t>
            </a:r>
            <a:r>
              <a:rPr lang="en-ID" dirty="0"/>
              <a:t> dan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di vs code.</a:t>
            </a: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792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8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801711" y="511935"/>
            <a:ext cx="2944800" cy="329700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Modul 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0" y="1412906"/>
            <a:ext cx="9144000" cy="198720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23888" y="1762125"/>
            <a:ext cx="7886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Medium"/>
              <a:buNone/>
              <a:defRPr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23888" y="2743201"/>
            <a:ext cx="788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 Medium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Medium"/>
              <a:buNone/>
              <a:defRPr sz="3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Python Classes &amp; Objects</a:t>
            </a:r>
            <a:endParaRPr sz="4800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Syntax Class &amp; Object</a:t>
            </a:r>
          </a:p>
        </p:txBody>
      </p:sp>
      <p:sp>
        <p:nvSpPr>
          <p:cNvPr id="104" name="Google Shape;104;p1"/>
          <p:cNvSpPr/>
          <p:nvPr/>
        </p:nvSpPr>
        <p:spPr>
          <a:xfrm>
            <a:off x="774235" y="507258"/>
            <a:ext cx="2983481" cy="334515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74235" y="507258"/>
            <a:ext cx="29834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7</a:t>
            </a:r>
            <a:endParaRPr sz="14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1978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80a23209_0_28"/>
          <p:cNvSpPr txBox="1"/>
          <p:nvPr/>
        </p:nvSpPr>
        <p:spPr>
          <a:xfrm>
            <a:off x="3883350" y="116075"/>
            <a:ext cx="251745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Class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DA105-4299-4FA2-B008-72CFAE4C1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12" y="1617880"/>
            <a:ext cx="3923175" cy="190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670135-37B9-4C1A-85DE-D5EE5B397723}"/>
              </a:ext>
            </a:extLst>
          </p:cNvPr>
          <p:cNvSpPr txBox="1"/>
          <p:nvPr/>
        </p:nvSpPr>
        <p:spPr>
          <a:xfrm>
            <a:off x="1426866" y="92503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 class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5439A-08EB-4A19-854A-6F0025737F24}"/>
              </a:ext>
            </a:extLst>
          </p:cNvPr>
          <p:cNvSpPr txBox="1"/>
          <p:nvPr/>
        </p:nvSpPr>
        <p:spPr>
          <a:xfrm>
            <a:off x="4230699" y="88540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Name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6CAAC-147C-491A-9F1D-6B0ED17C69E4}"/>
              </a:ext>
            </a:extLst>
          </p:cNvPr>
          <p:cNvSpPr txBox="1"/>
          <p:nvPr/>
        </p:nvSpPr>
        <p:spPr>
          <a:xfrm>
            <a:off x="775397" y="257175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properties</a:t>
            </a:r>
          </a:p>
          <a:p>
            <a:r>
              <a:rPr lang="en-US" dirty="0"/>
              <a:t>names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D17385-C104-42FF-98A2-03421C8C4BAC}"/>
              </a:ext>
            </a:extLst>
          </p:cNvPr>
          <p:cNvCxnSpPr/>
          <p:nvPr/>
        </p:nvCxnSpPr>
        <p:spPr>
          <a:xfrm>
            <a:off x="2250831" y="1283090"/>
            <a:ext cx="472272" cy="33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A88966-22E9-42DD-8941-BA80DE839F57}"/>
              </a:ext>
            </a:extLst>
          </p:cNvPr>
          <p:cNvCxnSpPr>
            <a:stCxn id="8" idx="3"/>
          </p:cNvCxnSpPr>
          <p:nvPr/>
        </p:nvCxnSpPr>
        <p:spPr>
          <a:xfrm flipV="1">
            <a:off x="1755152" y="2250832"/>
            <a:ext cx="1259353" cy="58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149D8-05AE-4812-B4CD-2C986400DC52}"/>
              </a:ext>
            </a:extLst>
          </p:cNvPr>
          <p:cNvCxnSpPr>
            <a:stCxn id="8" idx="3"/>
          </p:cNvCxnSpPr>
          <p:nvPr/>
        </p:nvCxnSpPr>
        <p:spPr>
          <a:xfrm flipV="1">
            <a:off x="1755152" y="2571752"/>
            <a:ext cx="1249305" cy="26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7159AB-7911-484C-AD64-545B82D8F2AA}"/>
              </a:ext>
            </a:extLst>
          </p:cNvPr>
          <p:cNvCxnSpPr>
            <a:stCxn id="8" idx="3"/>
          </p:cNvCxnSpPr>
          <p:nvPr/>
        </p:nvCxnSpPr>
        <p:spPr>
          <a:xfrm>
            <a:off x="1755152" y="2833360"/>
            <a:ext cx="1259353" cy="4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156D6F-270B-443F-A9CC-927F326B70A4}"/>
              </a:ext>
            </a:extLst>
          </p:cNvPr>
          <p:cNvCxnSpPr>
            <a:stCxn id="8" idx="3"/>
          </p:cNvCxnSpPr>
          <p:nvPr/>
        </p:nvCxnSpPr>
        <p:spPr>
          <a:xfrm>
            <a:off x="1755152" y="2833360"/>
            <a:ext cx="1249305" cy="40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422412-6094-4634-B1CF-D690225A38FA}"/>
              </a:ext>
            </a:extLst>
          </p:cNvPr>
          <p:cNvCxnSpPr>
            <a:stCxn id="7" idx="2"/>
          </p:cNvCxnSpPr>
          <p:nvPr/>
        </p:nvCxnSpPr>
        <p:spPr>
          <a:xfrm>
            <a:off x="4791109" y="1193181"/>
            <a:ext cx="1955" cy="42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CAFDB7-093B-44B0-A51F-EAF8A065A2FC}"/>
              </a:ext>
            </a:extLst>
          </p:cNvPr>
          <p:cNvSpPr txBox="1"/>
          <p:nvPr/>
        </p:nvSpPr>
        <p:spPr>
          <a:xfrm>
            <a:off x="7536182" y="239816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properties</a:t>
            </a:r>
          </a:p>
          <a:p>
            <a:r>
              <a:rPr lang="en-US" dirty="0"/>
              <a:t>values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4295C8-A93E-47A2-A918-AC98ECA05E15}"/>
              </a:ext>
            </a:extLst>
          </p:cNvPr>
          <p:cNvCxnSpPr>
            <a:cxnSpLocks/>
          </p:cNvCxnSpPr>
          <p:nvPr/>
        </p:nvCxnSpPr>
        <p:spPr>
          <a:xfrm flipH="1" flipV="1">
            <a:off x="6059156" y="2250832"/>
            <a:ext cx="1393330" cy="40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C5520D-790D-4497-89C0-485D2C7C3D94}"/>
              </a:ext>
            </a:extLst>
          </p:cNvPr>
          <p:cNvCxnSpPr>
            <a:cxnSpLocks/>
          </p:cNvCxnSpPr>
          <p:nvPr/>
        </p:nvCxnSpPr>
        <p:spPr>
          <a:xfrm flipH="1" flipV="1">
            <a:off x="6317105" y="2542096"/>
            <a:ext cx="1135381" cy="11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B6495C-9C35-4AFC-8ABF-51BCA6154F9D}"/>
              </a:ext>
            </a:extLst>
          </p:cNvPr>
          <p:cNvCxnSpPr>
            <a:cxnSpLocks/>
          </p:cNvCxnSpPr>
          <p:nvPr/>
        </p:nvCxnSpPr>
        <p:spPr>
          <a:xfrm flipH="1">
            <a:off x="6233409" y="2659776"/>
            <a:ext cx="1219079" cy="17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368110-F322-4B5A-B6BE-1B2537F0DBF6}"/>
              </a:ext>
            </a:extLst>
          </p:cNvPr>
          <p:cNvCxnSpPr>
            <a:cxnSpLocks/>
          </p:cNvCxnSpPr>
          <p:nvPr/>
        </p:nvCxnSpPr>
        <p:spPr>
          <a:xfrm flipH="1">
            <a:off x="6484495" y="2659776"/>
            <a:ext cx="967992" cy="55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6d69dbd83_0_69"/>
          <p:cNvSpPr txBox="1"/>
          <p:nvPr/>
        </p:nvSpPr>
        <p:spPr>
          <a:xfrm>
            <a:off x="3151200" y="507075"/>
            <a:ext cx="2841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Objects with Class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7BC61-2B46-4313-B114-2A4D07E8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561943"/>
            <a:ext cx="4063623" cy="1251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B3C734-8C0D-4C0B-AE2F-4A0E27B20D30}"/>
              </a:ext>
            </a:extLst>
          </p:cNvPr>
          <p:cNvSpPr txBox="1"/>
          <p:nvPr/>
        </p:nvSpPr>
        <p:spPr>
          <a:xfrm>
            <a:off x="683288" y="1818409"/>
            <a:ext cx="10502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</a:t>
            </a:r>
          </a:p>
          <a:p>
            <a:r>
              <a:rPr lang="en-US" dirty="0"/>
              <a:t>to store </a:t>
            </a:r>
          </a:p>
          <a:p>
            <a:r>
              <a:rPr lang="en-US" dirty="0"/>
              <a:t>the objects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D0C96A-F0D3-4848-A8F1-CF196FB003E4}"/>
              </a:ext>
            </a:extLst>
          </p:cNvPr>
          <p:cNvCxnSpPr>
            <a:stCxn id="4" idx="3"/>
          </p:cNvCxnSpPr>
          <p:nvPr/>
        </p:nvCxnSpPr>
        <p:spPr>
          <a:xfrm flipV="1">
            <a:off x="1733576" y="1899138"/>
            <a:ext cx="733399" cy="28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2F786E-6E6F-4717-B0E9-756BE0046423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1733576" y="2187741"/>
            <a:ext cx="7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B96C6F-C933-4918-BD21-E36EE5AB6315}"/>
              </a:ext>
            </a:extLst>
          </p:cNvPr>
          <p:cNvCxnSpPr>
            <a:stCxn id="4" idx="3"/>
          </p:cNvCxnSpPr>
          <p:nvPr/>
        </p:nvCxnSpPr>
        <p:spPr>
          <a:xfrm>
            <a:off x="1733576" y="2187741"/>
            <a:ext cx="733399" cy="29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3D8139-14F5-41C9-A803-453CD3B77C73}"/>
              </a:ext>
            </a:extLst>
          </p:cNvPr>
          <p:cNvSpPr txBox="1"/>
          <p:nvPr/>
        </p:nvSpPr>
        <p:spPr>
          <a:xfrm>
            <a:off x="7410424" y="1818409"/>
            <a:ext cx="1307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class like we call a function</a:t>
            </a:r>
            <a:endParaRPr lang="en-ID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540F28-4A81-4EE6-88BE-7F73C917C7CD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530598" y="1899138"/>
            <a:ext cx="879826" cy="28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8FAF7F-4349-4891-8D9D-14078EDE35D8}"/>
              </a:ext>
            </a:extLst>
          </p:cNvPr>
          <p:cNvCxnSpPr>
            <a:stCxn id="11" idx="1"/>
            <a:endCxn id="3" idx="3"/>
          </p:cNvCxnSpPr>
          <p:nvPr/>
        </p:nvCxnSpPr>
        <p:spPr>
          <a:xfrm flipH="1">
            <a:off x="6530598" y="2187741"/>
            <a:ext cx="879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3109EC-E362-4886-A942-9D17EEA783E0}"/>
              </a:ext>
            </a:extLst>
          </p:cNvPr>
          <p:cNvCxnSpPr>
            <a:stCxn id="11" idx="1"/>
          </p:cNvCxnSpPr>
          <p:nvPr/>
        </p:nvCxnSpPr>
        <p:spPr>
          <a:xfrm flipH="1">
            <a:off x="6530598" y="2187741"/>
            <a:ext cx="879826" cy="29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8;g96d69dbd83_0_69">
            <a:extLst>
              <a:ext uri="{FF2B5EF4-FFF2-40B4-BE49-F238E27FC236}">
                <a16:creationId xmlns:a16="http://schemas.microsoft.com/office/drawing/2014/main" id="{6A7D7639-8462-484A-BB23-12744DD20007}"/>
              </a:ext>
            </a:extLst>
          </p:cNvPr>
          <p:cNvSpPr txBox="1"/>
          <p:nvPr/>
        </p:nvSpPr>
        <p:spPr>
          <a:xfrm>
            <a:off x="3151199" y="521142"/>
            <a:ext cx="2841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__</a:t>
            </a:r>
            <a:r>
              <a:rPr lang="en-US" sz="17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-US" sz="1700" b="1" dirty="0"/>
              <a:t>__() Function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C5B9A-3F77-4B79-BD97-B9A8AF8F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88" y="1271639"/>
            <a:ext cx="6902223" cy="292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8;g96d69dbd83_0_69">
            <a:extLst>
              <a:ext uri="{FF2B5EF4-FFF2-40B4-BE49-F238E27FC236}">
                <a16:creationId xmlns:a16="http://schemas.microsoft.com/office/drawing/2014/main" id="{CB780C14-A0B4-4930-80D2-E95172804C52}"/>
              </a:ext>
            </a:extLst>
          </p:cNvPr>
          <p:cNvSpPr txBox="1"/>
          <p:nvPr/>
        </p:nvSpPr>
        <p:spPr>
          <a:xfrm>
            <a:off x="3151199" y="446785"/>
            <a:ext cx="2841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self Parameter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43C63-BC43-432D-92A1-EE0C0B32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50" y="1321880"/>
            <a:ext cx="6598299" cy="27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6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8;g96d69dbd83_0_69">
            <a:extLst>
              <a:ext uri="{FF2B5EF4-FFF2-40B4-BE49-F238E27FC236}">
                <a16:creationId xmlns:a16="http://schemas.microsoft.com/office/drawing/2014/main" id="{1770DDFF-27E9-480C-ACF3-DBDE2206D91F}"/>
              </a:ext>
            </a:extLst>
          </p:cNvPr>
          <p:cNvSpPr txBox="1"/>
          <p:nvPr/>
        </p:nvSpPr>
        <p:spPr>
          <a:xfrm>
            <a:off x="387903" y="124304"/>
            <a:ext cx="2841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Methods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277617-74EF-41A1-A5DD-C2803374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3" y="647221"/>
            <a:ext cx="82677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65916"/>
      </p:ext>
    </p:extLst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546</Words>
  <Application>Microsoft Office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Roboto</vt:lpstr>
      <vt:lpstr>Calibri</vt:lpstr>
      <vt:lpstr>Arial</vt:lpstr>
      <vt:lpstr>Montserrat</vt:lpstr>
      <vt:lpstr>Montserrat Medium</vt:lpstr>
      <vt:lpstr>Arial Black</vt:lpstr>
      <vt:lpstr>purwadhika</vt:lpstr>
      <vt:lpstr>Python Classes &amp; Objects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&amp; Objects</dc:title>
  <dc:creator>rochafi</dc:creator>
  <cp:lastModifiedBy>Baron</cp:lastModifiedBy>
  <cp:revision>248</cp:revision>
  <dcterms:modified xsi:type="dcterms:W3CDTF">2021-02-16T09:11:00Z</dcterms:modified>
</cp:coreProperties>
</file>