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92" r:id="rId5"/>
    <p:sldId id="273" r:id="rId6"/>
    <p:sldId id="274" r:id="rId7"/>
    <p:sldId id="275" r:id="rId8"/>
    <p:sldId id="293" r:id="rId9"/>
    <p:sldId id="277" r:id="rId10"/>
    <p:sldId id="278" r:id="rId11"/>
    <p:sldId id="294" r:id="rId12"/>
    <p:sldId id="295" r:id="rId13"/>
    <p:sldId id="296" r:id="rId14"/>
    <p:sldId id="281" r:id="rId15"/>
    <p:sldId id="297" r:id="rId16"/>
    <p:sldId id="282" r:id="rId17"/>
    <p:sldId id="283" r:id="rId18"/>
    <p:sldId id="287" r:id="rId19"/>
    <p:sldId id="298" r:id="rId20"/>
    <p:sldId id="290" r:id="rId21"/>
    <p:sldId id="299" r:id="rId22"/>
    <p:sldId id="291" r:id="rId23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6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membahas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dan Object </a:t>
            </a:r>
            <a:r>
              <a:rPr lang="en-US" sz="1400" dirty="0"/>
              <a:t>di Python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6d69dbd8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96d69dbd8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object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class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di Python. Kita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memanggil</a:t>
            </a:r>
            <a:r>
              <a:rPr lang="en-US" sz="1400" dirty="0"/>
              <a:t> </a:t>
            </a:r>
            <a:r>
              <a:rPr lang="en-US" sz="1400" dirty="0" err="1"/>
              <a:t>classnya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memanggil</a:t>
            </a:r>
            <a:r>
              <a:rPr lang="en-US" sz="1400" dirty="0"/>
              <a:t> function di Python,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sediakan</a:t>
            </a:r>
            <a:r>
              <a:rPr lang="en-US" sz="1400" dirty="0"/>
              <a:t> variable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menampung</a:t>
            </a:r>
            <a:r>
              <a:rPr lang="en-US" sz="1400" dirty="0"/>
              <a:t> object yang </a:t>
            </a:r>
            <a:r>
              <a:rPr lang="en-US" sz="1400" dirty="0" err="1"/>
              <a:t>dibuat</a:t>
            </a:r>
            <a:r>
              <a:rPr lang="en-US" sz="1400" dirty="0"/>
              <a:t> dan </a:t>
            </a:r>
            <a:r>
              <a:rPr lang="en-US" sz="1400" dirty="0" err="1"/>
              <a:t>dikembalikan</a:t>
            </a:r>
            <a:r>
              <a:rPr lang="en-US" sz="1400" dirty="0"/>
              <a:t> oleh class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panggil</a:t>
            </a:r>
            <a:r>
              <a:rPr lang="en-US" sz="1400" dirty="0"/>
              <a:t>.</a:t>
            </a:r>
          </a:p>
          <a:p>
            <a:pPr marL="158750" indent="0">
              <a:buNone/>
            </a:pPr>
            <a:endParaRPr lang="en-US" sz="1400" dirty="0"/>
          </a:p>
          <a:p>
            <a:pPr marL="158750" indent="0">
              <a:buNone/>
            </a:pPr>
            <a:r>
              <a:rPr lang="en-ID" sz="1400" dirty="0"/>
              <a:t>Mari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praktikan</a:t>
            </a:r>
            <a:r>
              <a:rPr lang="en-ID" sz="1400" dirty="0"/>
              <a:t> dan </a:t>
            </a:r>
            <a:r>
              <a:rPr lang="en-ID" sz="1400" dirty="0" err="1"/>
              <a:t>lanjut</a:t>
            </a:r>
            <a:r>
              <a:rPr lang="en-ID" sz="1400" dirty="0"/>
              <a:t> </a:t>
            </a:r>
            <a:r>
              <a:rPr lang="en-ID" sz="1400" dirty="0" err="1"/>
              <a:t>membahas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di vs code.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/>
              <a:t>(Live Code)</a:t>
            </a:r>
            <a:endParaRPr sz="1400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class dan object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paling </a:t>
            </a:r>
            <a:r>
              <a:rPr lang="en-ID" dirty="0" err="1"/>
              <a:t>sederhana</a:t>
            </a:r>
            <a:r>
              <a:rPr lang="en-ID" dirty="0"/>
              <a:t>,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class,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function built-in __</a:t>
            </a:r>
            <a:r>
              <a:rPr lang="en-ID" dirty="0" err="1"/>
              <a:t>init</a:t>
            </a:r>
            <a:r>
              <a:rPr lang="en-ID" dirty="0"/>
              <a:t> __ () </a:t>
            </a:r>
            <a:r>
              <a:rPr lang="en-ID" dirty="0" err="1"/>
              <a:t>dari</a:t>
            </a:r>
            <a:r>
              <a:rPr lang="en-ID" dirty="0"/>
              <a:t> class di Python.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Semua</a:t>
            </a:r>
            <a:r>
              <a:rPr lang="en-ID" dirty="0"/>
              <a:t> class </a:t>
            </a:r>
            <a:r>
              <a:rPr lang="en-ID" dirty="0" err="1"/>
              <a:t>memiliki</a:t>
            </a:r>
            <a:r>
              <a:rPr lang="en-ID" dirty="0"/>
              <a:t> function yang </a:t>
            </a:r>
            <a:r>
              <a:rPr lang="en-ID" dirty="0" err="1"/>
              <a:t>disebut</a:t>
            </a:r>
            <a:r>
              <a:rPr lang="en-ID" dirty="0"/>
              <a:t> __</a:t>
            </a:r>
            <a:r>
              <a:rPr lang="en-ID" dirty="0" err="1"/>
              <a:t>init</a:t>
            </a:r>
            <a:r>
              <a:rPr lang="en-ID" dirty="0"/>
              <a:t> __ (),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class </a:t>
            </a:r>
            <a:r>
              <a:rPr lang="en-ID" dirty="0" err="1"/>
              <a:t>dipanggil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menggunakan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 __ 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value </a:t>
            </a:r>
            <a:r>
              <a:rPr lang="en-ID" dirty="0" err="1"/>
              <a:t>ke</a:t>
            </a:r>
            <a:r>
              <a:rPr lang="en-ID" dirty="0"/>
              <a:t> property object,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lain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object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__()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text 1 </a:t>
            </a:r>
            <a:r>
              <a:rPr lang="en-ID" dirty="0" err="1"/>
              <a:t>kue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terminal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class </a:t>
            </a:r>
            <a:r>
              <a:rPr lang="en-ID" dirty="0" err="1"/>
              <a:t>KueCoklatManusia</a:t>
            </a:r>
            <a:r>
              <a:rPr lang="en-ID" dirty="0"/>
              <a:t>, </a:t>
            </a:r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value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warnaMata</a:t>
            </a:r>
            <a:r>
              <a:rPr lang="en-ID" dirty="0"/>
              <a:t> dan </a:t>
            </a:r>
            <a:r>
              <a:rPr lang="en-ID" dirty="0" err="1"/>
              <a:t>warnaKancing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argument </a:t>
            </a:r>
            <a:r>
              <a:rPr lang="en-ID" dirty="0" err="1"/>
              <a:t>ke</a:t>
            </a:r>
            <a:r>
              <a:rPr lang="en-ID" dirty="0"/>
              <a:t> parameter </a:t>
            </a:r>
            <a:r>
              <a:rPr lang="en-ID" dirty="0" err="1"/>
              <a:t>eyeColor</a:t>
            </a:r>
            <a:r>
              <a:rPr lang="en-ID" dirty="0"/>
              <a:t> dan juga </a:t>
            </a:r>
            <a:r>
              <a:rPr lang="en-ID" dirty="0" err="1"/>
              <a:t>buttonsColor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class </a:t>
            </a:r>
            <a:r>
              <a:rPr lang="en-ID" dirty="0" err="1"/>
              <a:t>KueCoklatManusia</a:t>
            </a: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object.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Lalu </a:t>
            </a:r>
            <a:r>
              <a:rPr lang="en-ID" dirty="0" err="1"/>
              <a:t>kemudian</a:t>
            </a:r>
            <a:r>
              <a:rPr lang="en-ID" dirty="0"/>
              <a:t> parameter self </a:t>
            </a:r>
            <a:r>
              <a:rPr lang="en-ID" dirty="0" err="1"/>
              <a:t>dari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__()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classnya</a:t>
            </a:r>
            <a:r>
              <a:rPr lang="en-ID" dirty="0"/>
              <a:t>,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objectnya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1246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Parameter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dinamai</a:t>
            </a:r>
            <a:r>
              <a:rPr lang="en-ID" dirty="0"/>
              <a:t> self, 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menyebutnya</a:t>
            </a:r>
            <a:r>
              <a:rPr lang="en-ID" dirty="0"/>
              <a:t> </a:t>
            </a:r>
            <a:r>
              <a:rPr lang="en-ID" dirty="0" err="1"/>
              <a:t>sesuka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parameter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parameter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function </a:t>
            </a:r>
            <a:r>
              <a:rPr lang="en-ID" dirty="0" err="1"/>
              <a:t>apa</a:t>
            </a:r>
            <a:r>
              <a:rPr lang="en-ID" dirty="0"/>
              <a:t> pun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classnya</a:t>
            </a:r>
            <a:r>
              <a:rPr lang="en-ID" dirty="0"/>
              <a:t>.</a:t>
            </a:r>
          </a:p>
          <a:p>
            <a:pPr marL="158750" indent="0"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parameter self </a:t>
            </a:r>
            <a:r>
              <a:rPr lang="en-ID" dirty="0" err="1"/>
              <a:t>menjadi</a:t>
            </a:r>
            <a:r>
              <a:rPr lang="en-ID" dirty="0"/>
              <a:t> parameter </a:t>
            </a:r>
            <a:r>
              <a:rPr lang="en-ID" dirty="0" err="1"/>
              <a:t>myObject</a:t>
            </a:r>
            <a:r>
              <a:rPr lang="en-ID" dirty="0"/>
              <a:t>, dan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dan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vs code.</a:t>
            </a:r>
          </a:p>
        </p:txBody>
      </p:sp>
    </p:spTree>
    <p:extLst>
      <p:ext uri="{BB962C8B-B14F-4D97-AF65-F5344CB8AC3E}">
        <p14:creationId xmlns:p14="http://schemas.microsoft.com/office/powerpoint/2010/main" val="203229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sv-SE" dirty="0"/>
              <a:t>Di Python, Object juga dapat berisi method. Method dalam object adalah function yang dimiliki object tersebut.</a:t>
            </a:r>
          </a:p>
          <a:p>
            <a:pPr marL="158750" indent="0">
              <a:buNone/>
            </a:pPr>
            <a:r>
              <a:rPr lang="sv-SE" dirty="0"/>
              <a:t>Seperti contoh pada gambar, sekarang terdapat function bernama infoWarnaKue di dalam class KueCoklatManusia. Dimana ini membuat semua object yang dibuat dengan menggunakan</a:t>
            </a:r>
          </a:p>
          <a:p>
            <a:pPr marL="158750" indent="0">
              <a:buNone/>
            </a:pPr>
            <a:r>
              <a:rPr lang="sv-SE" dirty="0"/>
              <a:t>Class KueCoklatManusia ini, menjadi memiliki method infoWarnaKue didalamnya.</a:t>
            </a:r>
          </a:p>
          <a:p>
            <a:pPr marL="158750" indent="0">
              <a:buNone/>
            </a:pPr>
            <a:endParaRPr lang="sv-SE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dan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vs code.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7926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80a232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9980a232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Inheritance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warisan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method dan property </a:t>
            </a:r>
            <a:r>
              <a:rPr lang="en-ID" dirty="0" err="1"/>
              <a:t>dari</a:t>
            </a:r>
            <a:r>
              <a:rPr lang="en-ID" dirty="0"/>
              <a:t> class lain.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Parent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class yang </a:t>
            </a:r>
            <a:r>
              <a:rPr lang="en-ID" dirty="0" err="1"/>
              <a:t>mewariskan</a:t>
            </a:r>
            <a:r>
              <a:rPr lang="en-ID" dirty="0"/>
              <a:t>, dan juga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base class.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Child class </a:t>
            </a:r>
            <a:r>
              <a:rPr lang="en-ID" dirty="0" err="1"/>
              <a:t>adalah</a:t>
            </a:r>
            <a:r>
              <a:rPr lang="en-ID" dirty="0"/>
              <a:t> class yang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lain,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dirty="0" err="1"/>
              <a:t>sebagai</a:t>
            </a:r>
            <a:r>
              <a:rPr lang="en-ID" dirty="0"/>
              <a:t> derived class.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Inheritance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biasa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paling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dua</a:t>
            </a:r>
            <a:r>
              <a:rPr lang="en-US" sz="1100" dirty="0"/>
              <a:t> class yang </a:t>
            </a:r>
            <a:r>
              <a:rPr lang="en-US" sz="1100" dirty="0" err="1"/>
              <a:t>memiliki</a:t>
            </a:r>
            <a:r>
              <a:rPr lang="en-US" sz="1100" dirty="0"/>
              <a:t> property dan method yang </a:t>
            </a:r>
            <a:r>
              <a:rPr lang="en-US" sz="1100" dirty="0" err="1"/>
              <a:t>sama</a:t>
            </a:r>
            <a:r>
              <a:rPr lang="en-US" sz="1100" dirty="0"/>
              <a:t>, </a:t>
            </a:r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property dan </a:t>
            </a:r>
            <a:r>
              <a:rPr lang="en-US" sz="1100" dirty="0" err="1"/>
              <a:t>methodnya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inheritance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solusi</a:t>
            </a:r>
            <a:r>
              <a:rPr lang="en-US" sz="1100" dirty="0"/>
              <a:t> yang </a:t>
            </a:r>
            <a:r>
              <a:rPr lang="en-US" sz="1100" dirty="0" err="1"/>
              <a:t>baik</a:t>
            </a:r>
            <a:r>
              <a:rPr lang="en-US" sz="11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Karena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program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menghemat</a:t>
            </a:r>
            <a:r>
              <a:rPr lang="en-US" sz="1100" dirty="0"/>
              <a:t> space dan juga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di maintain.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889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6d69dbd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96d69dbd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3 class </a:t>
            </a:r>
            <a:r>
              <a:rPr lang="en-US" sz="1400" dirty="0" err="1"/>
              <a:t>yaitu</a:t>
            </a:r>
            <a:r>
              <a:rPr lang="en-US" sz="1400" dirty="0"/>
              <a:t> class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. </a:t>
            </a:r>
            <a:r>
              <a:rPr lang="en-US" sz="1400" dirty="0" err="1"/>
              <a:t>Seperti</a:t>
            </a:r>
            <a:r>
              <a:rPr lang="en-US" sz="1400" dirty="0"/>
              <a:t> yang </a:t>
            </a:r>
            <a:r>
              <a:rPr lang="en-US" sz="1400" dirty="0" err="1"/>
              <a:t>teman-teman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lihat</a:t>
            </a:r>
            <a:r>
              <a:rPr lang="en-US" sz="1400" dirty="0"/>
              <a:t>, </a:t>
            </a:r>
            <a:r>
              <a:rPr lang="en-US" sz="1400" dirty="0" err="1"/>
              <a:t>ke</a:t>
            </a:r>
            <a:r>
              <a:rPr lang="en-US" sz="1400" dirty="0"/>
              <a:t> 3 class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property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property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umur</a:t>
            </a:r>
            <a:r>
              <a:rPr lang="en-US" sz="1400" dirty="0"/>
              <a:t>, dan juga property </a:t>
            </a:r>
            <a:r>
              <a:rPr lang="en-US" sz="1400" dirty="0" err="1"/>
              <a:t>masihHidup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3 class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memiliki</a:t>
            </a:r>
            <a:r>
              <a:rPr lang="en-US" sz="1400" dirty="0"/>
              <a:t> function/method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function/method </a:t>
            </a:r>
            <a:r>
              <a:rPr lang="en-US" sz="1400" dirty="0" err="1"/>
              <a:t>bernafas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Jika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lihat</a:t>
            </a:r>
            <a:r>
              <a:rPr lang="en-US" sz="1400" dirty="0"/>
              <a:t>,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perulangan</a:t>
            </a:r>
            <a:r>
              <a:rPr lang="en-US" sz="1400" dirty="0"/>
              <a:t> </a:t>
            </a:r>
            <a:r>
              <a:rPr lang="en-US" sz="1400" dirty="0" err="1"/>
              <a:t>penulisan</a:t>
            </a:r>
            <a:r>
              <a:rPr lang="en-US" sz="1400" dirty="0"/>
              <a:t>, dan </a:t>
            </a:r>
            <a:r>
              <a:rPr lang="en-US" sz="1400" dirty="0" err="1"/>
              <a:t>teman</a:t>
            </a:r>
            <a:r>
              <a:rPr lang="en-US" sz="1400" dirty="0"/>
              <a:t> - </a:t>
            </a:r>
            <a:r>
              <a:rPr lang="en-US" sz="1400" dirty="0" err="1"/>
              <a:t>teman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terlintas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menulisnya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merepotkan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merubah</a:t>
            </a:r>
            <a:r>
              <a:rPr lang="en-US" sz="1400" dirty="0"/>
              <a:t> property </a:t>
            </a:r>
            <a:r>
              <a:rPr lang="en-US" sz="1400" dirty="0" err="1"/>
              <a:t>atau</a:t>
            </a:r>
            <a:r>
              <a:rPr lang="en-US" sz="1400" dirty="0"/>
              <a:t> method yang </a:t>
            </a:r>
            <a:r>
              <a:rPr lang="en-US" sz="1400" dirty="0" err="1"/>
              <a:t>sama</a:t>
            </a:r>
            <a:r>
              <a:rPr lang="en-US" sz="1400" dirty="0"/>
              <a:t>, yang </a:t>
            </a:r>
            <a:r>
              <a:rPr lang="en-US" sz="1400" dirty="0" err="1"/>
              <a:t>ada</a:t>
            </a:r>
            <a:r>
              <a:rPr lang="en-US" sz="1400" dirty="0"/>
              <a:t> pada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. Karena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melakukannya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kali, </a:t>
            </a:r>
            <a:r>
              <a:rPr lang="en-US" sz="1400" dirty="0" err="1"/>
              <a:t>yaitu</a:t>
            </a:r>
            <a:r>
              <a:rPr lang="en-US" sz="1400" dirty="0"/>
              <a:t> pada class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class </a:t>
            </a:r>
            <a:r>
              <a:rPr lang="en-US" sz="1400" dirty="0" err="1"/>
              <a:t>tumbuhan</a:t>
            </a:r>
            <a:r>
              <a:rPr lang="en-US" sz="1400" dirty="0"/>
              <a:t>. </a:t>
            </a:r>
            <a:endParaRPr sz="1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6d69dbd8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96d69dbd8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Hal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diatasi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inheritance,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class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parent class, </a:t>
            </a:r>
            <a:r>
              <a:rPr lang="en-US" sz="1400" dirty="0" err="1"/>
              <a:t>gunanya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menampung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property dan method yang </a:t>
            </a:r>
            <a:r>
              <a:rPr lang="en-US" sz="1400" dirty="0" err="1"/>
              <a:t>sama</a:t>
            </a:r>
            <a:r>
              <a:rPr lang="en-US" sz="1400" dirty="0"/>
              <a:t>, yang </a:t>
            </a:r>
            <a:r>
              <a:rPr lang="en-US" sz="1400" dirty="0" err="1"/>
              <a:t>dimiliki</a:t>
            </a:r>
            <a:r>
              <a:rPr lang="en-US" sz="1400" dirty="0"/>
              <a:t> oleh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. Kita tau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property dan 1 method yang </a:t>
            </a:r>
            <a:r>
              <a:rPr lang="en-US" sz="1400" dirty="0" err="1"/>
              <a:t>sama</a:t>
            </a:r>
            <a:r>
              <a:rPr lang="en-US" sz="1400" dirty="0"/>
              <a:t> pada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property dan method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didalam</a:t>
            </a:r>
            <a:r>
              <a:rPr lang="en-US" sz="1400" dirty="0"/>
              <a:t> parent class. Setelah </a:t>
            </a:r>
            <a:r>
              <a:rPr lang="en-US" sz="1400" dirty="0" err="1"/>
              <a:t>menaruhnya</a:t>
            </a:r>
            <a:r>
              <a:rPr lang="en-US" sz="1400" dirty="0"/>
              <a:t> pada parent class yang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MakhlukHidup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kali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ketiga</a:t>
            </a:r>
            <a:r>
              <a:rPr lang="en-US" sz="1400" dirty="0"/>
              <a:t> class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penurunan</a:t>
            </a:r>
            <a:r>
              <a:rPr lang="en-US" sz="1400" dirty="0"/>
              <a:t> property dan method </a:t>
            </a:r>
            <a:r>
              <a:rPr lang="en-US" sz="1400" dirty="0" err="1"/>
              <a:t>dari</a:t>
            </a:r>
            <a:r>
              <a:rPr lang="en-US" sz="1400" dirty="0"/>
              <a:t> class </a:t>
            </a:r>
            <a:r>
              <a:rPr lang="en-US" sz="1400" dirty="0" err="1"/>
              <a:t>MakhlukHidup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pada class </a:t>
            </a:r>
            <a:r>
              <a:rPr lang="en-US" sz="1400" dirty="0" err="1"/>
              <a:t>MakhlukHidup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dimiliki</a:t>
            </a:r>
            <a:r>
              <a:rPr lang="en-US" sz="1400" dirty="0"/>
              <a:t> juga oleh child </a:t>
            </a:r>
            <a:r>
              <a:rPr lang="en-US" sz="1400" dirty="0" err="1"/>
              <a:t>classnya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, </a:t>
            </a:r>
            <a:r>
              <a:rPr lang="en-US" sz="1400" dirty="0" err="1"/>
              <a:t>Hewan</a:t>
            </a:r>
            <a:r>
              <a:rPr lang="en-US" sz="1400" dirty="0"/>
              <a:t>, dan </a:t>
            </a:r>
            <a:r>
              <a:rPr lang="en-US" sz="1400" dirty="0" err="1"/>
              <a:t>Tumbuhan</a:t>
            </a:r>
            <a:r>
              <a:rPr lang="en-US" sz="1400" dirty="0"/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sz="14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dirty="0"/>
              <a:t>Mari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praktikan</a:t>
            </a:r>
            <a:r>
              <a:rPr lang="en-ID" sz="1400" dirty="0"/>
              <a:t> dan </a:t>
            </a:r>
            <a:r>
              <a:rPr lang="en-ID" sz="1400" dirty="0" err="1"/>
              <a:t>lanjut</a:t>
            </a:r>
            <a:r>
              <a:rPr lang="en-ID" sz="1400" dirty="0"/>
              <a:t> </a:t>
            </a:r>
            <a:r>
              <a:rPr lang="en-ID" sz="1400" dirty="0" err="1"/>
              <a:t>membahas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di vs code.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/>
              <a:t>(Live Code : Inheritance )</a:t>
            </a:r>
            <a:endParaRPr sz="1400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80a232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9980a232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Melanjuti</a:t>
            </a:r>
            <a:r>
              <a:rPr lang="en-US" sz="1100" dirty="0"/>
              <a:t> </a:t>
            </a:r>
            <a:r>
              <a:rPr lang="en-US" sz="1100" dirty="0" err="1"/>
              <a:t>sesi</a:t>
            </a:r>
            <a:r>
              <a:rPr lang="en-US" sz="1100" dirty="0"/>
              <a:t> </a:t>
            </a:r>
            <a:r>
              <a:rPr lang="en-US" sz="1100" dirty="0" err="1"/>
              <a:t>materi</a:t>
            </a:r>
            <a:r>
              <a:rPr lang="en-US" sz="11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Sekarang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menguji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pengetahuan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python class dan object,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python class dan object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1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Riwayat </a:t>
            </a:r>
            <a:r>
              <a:rPr lang="en-US" dirty="0" err="1"/>
              <a:t>transaksi</a:t>
            </a:r>
            <a:r>
              <a:rPr lang="en-US" dirty="0"/>
              <a:t> pada app market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Dimana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6 menu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marketnya</a:t>
            </a:r>
            <a:r>
              <a:rPr lang="en-US" dirty="0"/>
              <a:t>. Dan Menu </a:t>
            </a:r>
            <a:r>
              <a:rPr lang="en-US" dirty="0" err="1"/>
              <a:t>ke</a:t>
            </a:r>
            <a:r>
              <a:rPr lang="en-US" dirty="0"/>
              <a:t> 5nya </a:t>
            </a:r>
            <a:r>
              <a:rPr lang="en-US" dirty="0" err="1"/>
              <a:t>menjadi</a:t>
            </a:r>
            <a:r>
              <a:rPr lang="en-US" dirty="0"/>
              <a:t> 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Riwayat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 kali </a:t>
            </a:r>
            <a:r>
              <a:rPr lang="en-US" dirty="0" err="1"/>
              <a:t>itu</a:t>
            </a:r>
            <a:r>
              <a:rPr lang="en-US" dirty="0"/>
              <a:t>. 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dan juga total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476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63232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3063232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Materi2 </a:t>
            </a:r>
            <a:r>
              <a:rPr lang="en-US" sz="1400" dirty="0"/>
              <a:t>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Class dan Object,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dan </a:t>
            </a:r>
            <a:r>
              <a:rPr lang="en-US" sz="1400" dirty="0" err="1"/>
              <a:t>menggunakan</a:t>
            </a:r>
            <a:r>
              <a:rPr lang="en-US" sz="1400" dirty="0"/>
              <a:t> class dan object di Python </a:t>
            </a:r>
            <a:r>
              <a:rPr lang="en-US" sz="1400" dirty="0" err="1"/>
              <a:t>beserta</a:t>
            </a:r>
            <a:r>
              <a:rPr lang="en-US" sz="1400" dirty="0"/>
              <a:t> aturan2nya,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inheritance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warisan</a:t>
            </a:r>
            <a:r>
              <a:rPr lang="en-US" sz="1400" dirty="0"/>
              <a:t>, 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 Session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diakhiri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exercise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melatih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memastikan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kepemahaman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teman2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D" sz="1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d9ae470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d9ae470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pada menu </a:t>
            </a:r>
            <a:r>
              <a:rPr lang="en-US" sz="1400" dirty="0" err="1"/>
              <a:t>ke</a:t>
            </a:r>
            <a:r>
              <a:rPr lang="en-US" sz="1400" dirty="0"/>
              <a:t> 4 </a:t>
            </a:r>
            <a:r>
              <a:rPr lang="en-US" sz="1400" dirty="0" err="1"/>
              <a:t>dari</a:t>
            </a:r>
            <a:r>
              <a:rPr lang="en-US" sz="1400" dirty="0"/>
              <a:t> program market, </a:t>
            </a:r>
            <a:r>
              <a:rPr lang="en-US" sz="1400" dirty="0" err="1"/>
              <a:t>yaitu</a:t>
            </a:r>
            <a:r>
              <a:rPr lang="en-US" sz="1400" dirty="0"/>
              <a:t> menu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buah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Dimana </a:t>
            </a:r>
            <a:r>
              <a:rPr lang="en-US" sz="1400" dirty="0" err="1"/>
              <a:t>sekarang</a:t>
            </a:r>
            <a:r>
              <a:rPr lang="en-US" sz="1400" dirty="0"/>
              <a:t>, </a:t>
            </a:r>
            <a:r>
              <a:rPr lang="en-US" sz="1400" dirty="0" err="1"/>
              <a:t>selain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pembayarannya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meminta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</a:t>
            </a:r>
            <a:r>
              <a:rPr lang="en-US" sz="1400" dirty="0"/>
              <a:t> Namanya.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yang user input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pembayarannya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, </a:t>
            </a:r>
            <a:r>
              <a:rPr lang="en-US" sz="1400" dirty="0" err="1"/>
              <a:t>cukup</a:t>
            </a:r>
            <a:r>
              <a:rPr lang="en-US" sz="1400" dirty="0"/>
              <a:t>,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. Dan juga </a:t>
            </a:r>
            <a:r>
              <a:rPr lang="en-US" sz="1400" dirty="0" err="1"/>
              <a:t>nama</a:t>
            </a:r>
            <a:r>
              <a:rPr lang="en-US" sz="1400" dirty="0"/>
              <a:t> yang user input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beserta</a:t>
            </a: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Dengan</a:t>
            </a:r>
            <a:r>
              <a:rPr lang="en-US" sz="1400" dirty="0"/>
              <a:t> total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transaksinya</a:t>
            </a:r>
            <a:r>
              <a:rPr lang="en-US" sz="1400" dirty="0"/>
              <a:t> di Riwayat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2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menu </a:t>
            </a:r>
            <a:r>
              <a:rPr lang="en-US" sz="1400" dirty="0" err="1"/>
              <a:t>ke</a:t>
            </a:r>
            <a:r>
              <a:rPr lang="en-US" sz="1400" dirty="0"/>
              <a:t> 4 yang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yang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menu </a:t>
            </a:r>
            <a:r>
              <a:rPr lang="en-US" dirty="0" err="1"/>
              <a:t>ke</a:t>
            </a:r>
            <a:r>
              <a:rPr lang="en-US" dirty="0"/>
              <a:t> 5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111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Saya </a:t>
            </a:r>
            <a:r>
              <a:rPr lang="en-US" dirty="0" err="1"/>
              <a:t>sarankan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Latihan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dan pada video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Python </a:t>
            </a:r>
            <a:r>
              <a:rPr lang="en-US" sz="1400" dirty="0" err="1"/>
              <a:t>adalah</a:t>
            </a:r>
            <a:r>
              <a:rPr lang="en-US" sz="1400" dirty="0"/>
              <a:t> Bahasa </a:t>
            </a:r>
            <a:r>
              <a:rPr lang="en-US" sz="1400" dirty="0" err="1"/>
              <a:t>pemrograman</a:t>
            </a:r>
            <a:r>
              <a:rPr lang="en-US" sz="1400" dirty="0"/>
              <a:t> yang </a:t>
            </a:r>
            <a:r>
              <a:rPr lang="en-US" sz="1400" dirty="0" err="1"/>
              <a:t>berorientasi</a:t>
            </a:r>
            <a:r>
              <a:rPr lang="en-US" sz="1400" dirty="0"/>
              <a:t> pada object.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Dimana 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Python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object.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Lalu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kalau</a:t>
            </a:r>
            <a:r>
              <a:rPr lang="en-US" sz="1400" dirty="0"/>
              <a:t> Class, class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konstruktor</a:t>
            </a:r>
            <a:r>
              <a:rPr lang="en-US" sz="1400" dirty="0"/>
              <a:t> object,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cetakan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object.</a:t>
            </a: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function type, yang </a:t>
            </a:r>
            <a:r>
              <a:rPr lang="en-US" dirty="0" err="1"/>
              <a:t>muncul</a:t>
            </a:r>
            <a:r>
              <a:rPr lang="en-US" dirty="0"/>
              <a:t> di terminal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Dimana </a:t>
            </a:r>
            <a:r>
              <a:rPr lang="en-US" dirty="0" err="1"/>
              <a:t>sebenarnya</a:t>
            </a:r>
            <a:r>
              <a:rPr lang="en-US" dirty="0"/>
              <a:t>, tipe2 data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class, dan data2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masing2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Dimana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tau,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dan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value/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2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6d69dbd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96d69dbd8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, </a:t>
            </a:r>
            <a:r>
              <a:rPr lang="en-US" sz="1400" dirty="0" err="1"/>
              <a:t>mari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analogi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class dan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bayangkan</a:t>
            </a:r>
            <a:r>
              <a:rPr lang="en-US" sz="1400" dirty="0"/>
              <a:t>, </a:t>
            </a:r>
            <a:r>
              <a:rPr lang="en-US" sz="1400" dirty="0" err="1"/>
              <a:t>andaikan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yang </a:t>
            </a:r>
            <a:r>
              <a:rPr lang="en-US" sz="1400" dirty="0" err="1"/>
              <a:t>menjual</a:t>
            </a:r>
            <a:r>
              <a:rPr lang="en-US" sz="1400" dirty="0"/>
              <a:t> </a:t>
            </a:r>
            <a:r>
              <a:rPr lang="en-US" sz="1400" dirty="0" err="1"/>
              <a:t>aneka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, dan 2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yang paling </a:t>
            </a:r>
            <a:r>
              <a:rPr lang="en-US" sz="1400" dirty="0" err="1"/>
              <a:t>terkenal</a:t>
            </a:r>
            <a:r>
              <a:rPr lang="en-US" sz="1400" dirty="0"/>
              <a:t> di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yang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dan juga </a:t>
            </a:r>
            <a:r>
              <a:rPr lang="en-US" sz="1400" dirty="0" err="1"/>
              <a:t>muka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. Jadi </a:t>
            </a:r>
            <a:r>
              <a:rPr lang="en-US" sz="1400" dirty="0" err="1"/>
              <a:t>kebanyakan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variasi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. 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Setiap</a:t>
            </a:r>
            <a:r>
              <a:rPr lang="en-US" sz="1400" dirty="0"/>
              <a:t> yang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mulut</a:t>
            </a:r>
            <a:r>
              <a:rPr lang="en-US" sz="1400" dirty="0"/>
              <a:t>, dan baju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dibagian</a:t>
            </a:r>
            <a:r>
              <a:rPr lang="en-US" sz="1400" dirty="0"/>
              <a:t> </a:t>
            </a:r>
            <a:r>
              <a:rPr lang="en-US" sz="1400" dirty="0" err="1"/>
              <a:t>badannya</a:t>
            </a:r>
            <a:r>
              <a:rPr lang="en-US" sz="1400" dirty="0"/>
              <a:t>, </a:t>
            </a:r>
            <a:r>
              <a:rPr lang="en-US" sz="1400" dirty="0" err="1"/>
              <a:t>sedangkan</a:t>
            </a:r>
            <a:r>
              <a:rPr lang="en-US" sz="1400" dirty="0"/>
              <a:t> yang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hidung</a:t>
            </a:r>
            <a:r>
              <a:rPr lang="en-US" sz="1400" dirty="0"/>
              <a:t>, </a:t>
            </a:r>
            <a:r>
              <a:rPr lang="en-US" sz="1400" dirty="0" err="1"/>
              <a:t>telinga</a:t>
            </a:r>
            <a:r>
              <a:rPr lang="en-US" sz="1400" dirty="0"/>
              <a:t>, dan juga </a:t>
            </a:r>
            <a:r>
              <a:rPr lang="en-US" sz="1400" dirty="0" err="1"/>
              <a:t>mulut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Dimana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juga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hitam</a:t>
            </a:r>
            <a:r>
              <a:rPr lang="en-US" sz="1400" dirty="0"/>
              <a:t> dan </a:t>
            </a:r>
            <a:r>
              <a:rPr lang="en-US" sz="1400" dirty="0" err="1"/>
              <a:t>kancing</a:t>
            </a:r>
            <a:r>
              <a:rPr lang="en-US" sz="1400" dirty="0"/>
              <a:t> </a:t>
            </a:r>
            <a:r>
              <a:rPr lang="en-US" sz="1400" dirty="0" err="1"/>
              <a:t>berwarna</a:t>
            </a:r>
            <a:r>
              <a:rPr lang="en-US" sz="1400" dirty="0"/>
              <a:t> </a:t>
            </a:r>
            <a:r>
              <a:rPr lang="en-US" sz="1400" dirty="0" err="1"/>
              <a:t>merah</a:t>
            </a:r>
            <a:r>
              <a:rPr lang="en-US" sz="1400" dirty="0"/>
              <a:t>. Lalu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juga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dan </a:t>
            </a:r>
            <a:r>
              <a:rPr lang="en-US" sz="1400" dirty="0" err="1"/>
              <a:t>hidung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80a2320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9980a2320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sang </a:t>
            </a:r>
            <a:r>
              <a:rPr lang="en-US" sz="1400" dirty="0" err="1"/>
              <a:t>penjual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mesin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cetakan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yang </a:t>
            </a:r>
            <a:r>
              <a:rPr lang="en-US" sz="1400" dirty="0" err="1"/>
              <a:t>memberi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agar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dan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Sang </a:t>
            </a:r>
            <a:r>
              <a:rPr lang="en-US" sz="1400" dirty="0" err="1"/>
              <a:t>penjual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nantinya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kuenya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hiasannya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Jadi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1 </a:t>
            </a:r>
            <a:r>
              <a:rPr lang="en-US" sz="1400" dirty="0" err="1"/>
              <a:t>mesin</a:t>
            </a:r>
            <a:r>
              <a:rPr lang="en-US" sz="1400" dirty="0"/>
              <a:t> yang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mulut</a:t>
            </a:r>
            <a:r>
              <a:rPr lang="en-US" sz="1400" dirty="0"/>
              <a:t>, dan baju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kancingnya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juga 1 </a:t>
            </a:r>
            <a:r>
              <a:rPr lang="en-US" sz="1400" dirty="0" err="1"/>
              <a:t>mesin</a:t>
            </a:r>
            <a:r>
              <a:rPr lang="en-US" sz="1400" dirty="0"/>
              <a:t> yang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rusa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hiasan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, </a:t>
            </a:r>
            <a:r>
              <a:rPr lang="en-US" sz="1400" dirty="0" err="1"/>
              <a:t>hidung</a:t>
            </a:r>
            <a:r>
              <a:rPr lang="en-US" sz="1400" dirty="0"/>
              <a:t>, </a:t>
            </a:r>
            <a:r>
              <a:rPr lang="en-US" sz="1400" dirty="0" err="1"/>
              <a:t>telinga</a:t>
            </a:r>
            <a:r>
              <a:rPr lang="en-US" sz="1400" dirty="0"/>
              <a:t>, dan </a:t>
            </a:r>
            <a:r>
              <a:rPr lang="en-US" sz="1400" dirty="0" err="1"/>
              <a:t>mulutnya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980a2320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9980a2320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diibaratkan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di Python. Jika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toko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Python,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object. Dimana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pada class pun juga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dan method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Lalu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pada class pun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nanti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menciptakan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object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property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begitu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mempraktikan</a:t>
            </a:r>
            <a:r>
              <a:rPr lang="en-US" sz="1400" dirty="0"/>
              <a:t> dan </a:t>
            </a:r>
            <a:r>
              <a:rPr lang="en-US" sz="1400" dirty="0" err="1"/>
              <a:t>membahasnya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lanjut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dan </a:t>
            </a:r>
            <a:r>
              <a:rPr lang="en-US" sz="1400" dirty="0" err="1"/>
              <a:t>menggunakan</a:t>
            </a:r>
            <a:r>
              <a:rPr lang="en-US" sz="1400" dirty="0"/>
              <a:t> class dan object di Python </a:t>
            </a:r>
            <a:r>
              <a:rPr lang="en-US" sz="1400" dirty="0" err="1"/>
              <a:t>beserta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aturan-aturannya</a:t>
            </a:r>
            <a:r>
              <a:rPr lang="en-US" sz="14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9853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980a2320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9980a2320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class di Python,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keyword class </a:t>
            </a:r>
            <a:r>
              <a:rPr lang="en-US" sz="1400" dirty="0" err="1"/>
              <a:t>dari</a:t>
            </a:r>
            <a:r>
              <a:rPr lang="en-US" sz="1400" dirty="0"/>
              <a:t> Python.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di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class yang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KueCoklatManusia</a:t>
            </a:r>
            <a:r>
              <a:rPr lang="en-US" sz="1400" dirty="0"/>
              <a:t>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object yang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class </a:t>
            </a:r>
            <a:r>
              <a:rPr lang="en-US" sz="1400" dirty="0" err="1"/>
              <a:t>KueCoklatManusia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property </a:t>
            </a:r>
            <a:r>
              <a:rPr lang="en-US" sz="1400" dirty="0" err="1"/>
              <a:t>warnaMata</a:t>
            </a:r>
            <a:r>
              <a:rPr lang="en-US" sz="1400" dirty="0"/>
              <a:t>, </a:t>
            </a:r>
            <a:r>
              <a:rPr lang="en-US" sz="1400" dirty="0" err="1"/>
              <a:t>warnaMulut</a:t>
            </a:r>
            <a:r>
              <a:rPr lang="en-US" sz="1400" dirty="0"/>
              <a:t>, </a:t>
            </a:r>
            <a:r>
              <a:rPr lang="en-US" sz="1400" dirty="0" err="1"/>
              <a:t>warnaBaju</a:t>
            </a:r>
            <a:r>
              <a:rPr lang="en-US" sz="1400" dirty="0"/>
              <a:t>, dan </a:t>
            </a:r>
            <a:r>
              <a:rPr lang="en-US" sz="1400" dirty="0" err="1"/>
              <a:t>warnaKancing</a:t>
            </a:r>
            <a:r>
              <a:rPr lang="en-US" sz="1400" dirty="0"/>
              <a:t>. Dan value </a:t>
            </a:r>
            <a:r>
              <a:rPr lang="en-US" sz="1400" dirty="0" err="1"/>
              <a:t>dari</a:t>
            </a:r>
            <a:r>
              <a:rPr lang="en-US" sz="1400" dirty="0"/>
              <a:t> property </a:t>
            </a:r>
            <a:r>
              <a:rPr lang="en-US" sz="1400" dirty="0" err="1"/>
              <a:t>setiap</a:t>
            </a:r>
            <a:r>
              <a:rPr lang="en-US" sz="1400" dirty="0"/>
              <a:t> object yang </a:t>
            </a:r>
            <a:r>
              <a:rPr lang="en-US" sz="1400" dirty="0" err="1"/>
              <a:t>terbuat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value property </a:t>
            </a:r>
            <a:r>
              <a:rPr lang="en-US" sz="1400" dirty="0" err="1"/>
              <a:t>warnaMata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Biru</a:t>
            </a:r>
            <a:r>
              <a:rPr lang="en-US" sz="1400" dirty="0"/>
              <a:t>, value property </a:t>
            </a:r>
            <a:r>
              <a:rPr lang="en-US" sz="1400" dirty="0" err="1"/>
              <a:t>warnaMulut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Putih</a:t>
            </a:r>
            <a:r>
              <a:rPr lang="en-US" sz="1400" dirty="0"/>
              <a:t>, value property </a:t>
            </a:r>
            <a:r>
              <a:rPr lang="en-US" sz="1400" dirty="0" err="1"/>
              <a:t>warnaBaju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Putih</a:t>
            </a:r>
            <a:r>
              <a:rPr lang="en-US" sz="1400" dirty="0"/>
              <a:t> juga, dan value property </a:t>
            </a:r>
            <a:r>
              <a:rPr lang="en-US" sz="1400" dirty="0" err="1"/>
              <a:t>warnaKancing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Merah.</a:t>
            </a:r>
            <a:endParaRPr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Class &amp; Object Introduction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6d69dbd83_0_69"/>
          <p:cNvSpPr txBox="1"/>
          <p:nvPr/>
        </p:nvSpPr>
        <p:spPr>
          <a:xfrm>
            <a:off x="3151200" y="507075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Objects with Class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7BC61-2B46-4313-B114-2A4D07E8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561943"/>
            <a:ext cx="4063623" cy="125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3C734-8C0D-4C0B-AE2F-4A0E27B20D30}"/>
              </a:ext>
            </a:extLst>
          </p:cNvPr>
          <p:cNvSpPr txBox="1"/>
          <p:nvPr/>
        </p:nvSpPr>
        <p:spPr>
          <a:xfrm>
            <a:off x="683288" y="1818409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</a:t>
            </a:r>
          </a:p>
          <a:p>
            <a:r>
              <a:rPr lang="en-US" dirty="0"/>
              <a:t>to store </a:t>
            </a:r>
          </a:p>
          <a:p>
            <a:r>
              <a:rPr lang="en-US" dirty="0"/>
              <a:t>the objects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D0C96A-F0D3-4848-A8F1-CF196FB003E4}"/>
              </a:ext>
            </a:extLst>
          </p:cNvPr>
          <p:cNvCxnSpPr>
            <a:stCxn id="4" idx="3"/>
          </p:cNvCxnSpPr>
          <p:nvPr/>
        </p:nvCxnSpPr>
        <p:spPr>
          <a:xfrm flipV="1">
            <a:off x="1733576" y="1899138"/>
            <a:ext cx="733399" cy="28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F786E-6E6F-4717-B0E9-756BE0046423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733576" y="2187741"/>
            <a:ext cx="7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96C6F-C933-4918-BD21-E36EE5AB6315}"/>
              </a:ext>
            </a:extLst>
          </p:cNvPr>
          <p:cNvCxnSpPr>
            <a:stCxn id="4" idx="3"/>
          </p:cNvCxnSpPr>
          <p:nvPr/>
        </p:nvCxnSpPr>
        <p:spPr>
          <a:xfrm>
            <a:off x="1733576" y="2187741"/>
            <a:ext cx="733399" cy="2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3D8139-14F5-41C9-A803-453CD3B77C73}"/>
              </a:ext>
            </a:extLst>
          </p:cNvPr>
          <p:cNvSpPr txBox="1"/>
          <p:nvPr/>
        </p:nvSpPr>
        <p:spPr>
          <a:xfrm>
            <a:off x="7410424" y="1818409"/>
            <a:ext cx="1307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class like we call a function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540F28-4A81-4EE6-88BE-7F73C917C7C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530598" y="1899138"/>
            <a:ext cx="879826" cy="28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FAF7F-4349-4891-8D9D-14078EDE35D8}"/>
              </a:ext>
            </a:extLst>
          </p:cNvPr>
          <p:cNvCxnSpPr>
            <a:stCxn id="11" idx="1"/>
            <a:endCxn id="3" idx="3"/>
          </p:cNvCxnSpPr>
          <p:nvPr/>
        </p:nvCxnSpPr>
        <p:spPr>
          <a:xfrm flipH="1">
            <a:off x="6530598" y="2187741"/>
            <a:ext cx="879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109EC-E362-4886-A942-9D17EEA783E0}"/>
              </a:ext>
            </a:extLst>
          </p:cNvPr>
          <p:cNvCxnSpPr>
            <a:stCxn id="11" idx="1"/>
          </p:cNvCxnSpPr>
          <p:nvPr/>
        </p:nvCxnSpPr>
        <p:spPr>
          <a:xfrm flipH="1">
            <a:off x="6530598" y="2187741"/>
            <a:ext cx="879826" cy="2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6A7D7639-8462-484A-BB23-12744DD20007}"/>
              </a:ext>
            </a:extLst>
          </p:cNvPr>
          <p:cNvSpPr txBox="1"/>
          <p:nvPr/>
        </p:nvSpPr>
        <p:spPr>
          <a:xfrm>
            <a:off x="3151199" y="521142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__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700" b="1" dirty="0"/>
              <a:t>__() Function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C5B9A-3F77-4B79-BD97-B9A8AF8F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8" y="1271639"/>
            <a:ext cx="6902223" cy="29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CB780C14-A0B4-4930-80D2-E95172804C52}"/>
              </a:ext>
            </a:extLst>
          </p:cNvPr>
          <p:cNvSpPr txBox="1"/>
          <p:nvPr/>
        </p:nvSpPr>
        <p:spPr>
          <a:xfrm>
            <a:off x="3151199" y="446785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self Parameter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43C63-BC43-432D-92A1-EE0C0B32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50" y="1321880"/>
            <a:ext cx="6598299" cy="27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1770DDFF-27E9-480C-ACF3-DBDE2206D91F}"/>
              </a:ext>
            </a:extLst>
          </p:cNvPr>
          <p:cNvSpPr txBox="1"/>
          <p:nvPr/>
        </p:nvSpPr>
        <p:spPr>
          <a:xfrm>
            <a:off x="387903" y="124304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Methods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77617-74EF-41A1-A5DD-C2803374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3" y="647221"/>
            <a:ext cx="8267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6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80a23209_0_10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301" name="Google Shape;301;g9980a23209_0_101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9980a23209_0_101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Google Shape;102;p1">
            <a:extLst>
              <a:ext uri="{FF2B5EF4-FFF2-40B4-BE49-F238E27FC236}">
                <a16:creationId xmlns:a16="http://schemas.microsoft.com/office/drawing/2014/main" id="{276A2BDE-ECF7-4415-8053-CBF7E685A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5D0-8D45-49BE-914C-C1C7767F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Inheritance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C33D5-5104-4B20-9B67-B11F19A72048}"/>
              </a:ext>
            </a:extLst>
          </p:cNvPr>
          <p:cNvSpPr txBox="1"/>
          <p:nvPr/>
        </p:nvSpPr>
        <p:spPr>
          <a:xfrm>
            <a:off x="628649" y="1395943"/>
            <a:ext cx="72291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Inheritance allows us to define a class that inherits all the methods and properties from another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Parent class </a:t>
            </a:r>
            <a:r>
              <a:rPr lang="en-US" dirty="0"/>
              <a:t>is the class being inherited from, also called base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Child class </a:t>
            </a:r>
            <a:r>
              <a:rPr lang="en-US" dirty="0"/>
              <a:t>is the class that inherits from another class, also called derived class.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38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B04F8-F971-403E-8EF7-318D09EF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8466" y="451547"/>
            <a:ext cx="475297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EC937-6D47-4D3D-9DEB-4A205B35A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00" y="451547"/>
            <a:ext cx="470535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3C536-9295-41A1-98FC-3D873BE97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255" y="3011681"/>
            <a:ext cx="4724400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248BE-8218-451F-9424-E2E5253E8C13}"/>
              </a:ext>
            </a:extLst>
          </p:cNvPr>
          <p:cNvSpPr txBox="1"/>
          <p:nvPr/>
        </p:nvSpPr>
        <p:spPr>
          <a:xfrm>
            <a:off x="633047" y="14377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4DEEB-D01F-4F68-91C0-C54EED0C16C8}"/>
              </a:ext>
            </a:extLst>
          </p:cNvPr>
          <p:cNvSpPr txBox="1"/>
          <p:nvPr/>
        </p:nvSpPr>
        <p:spPr>
          <a:xfrm>
            <a:off x="4983348" y="14376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6564B-1469-4D3B-A631-DCDEB926AFA8}"/>
              </a:ext>
            </a:extLst>
          </p:cNvPr>
          <p:cNvSpPr txBox="1"/>
          <p:nvPr/>
        </p:nvSpPr>
        <p:spPr>
          <a:xfrm>
            <a:off x="1466684" y="261819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F28C6-81B5-42AB-9552-61842A92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9" y="76200"/>
            <a:ext cx="47244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80a23209_0_134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5" name="Google Shape;345;g9980a23209_0_134"/>
          <p:cNvSpPr/>
          <p:nvPr/>
        </p:nvSpPr>
        <p:spPr>
          <a:xfrm>
            <a:off x="774235" y="507258"/>
            <a:ext cx="2983500" cy="334500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980a23209_0_134"/>
          <p:cNvSpPr txBox="1"/>
          <p:nvPr/>
        </p:nvSpPr>
        <p:spPr>
          <a:xfrm>
            <a:off x="774235" y="507258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id="{1F288A2C-267B-4C37-90A5-3799A90E38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7E453-7194-476D-BA3A-46A7416D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66" y="998710"/>
            <a:ext cx="5344468" cy="283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63348-8754-410C-BAB7-B01B907C4574}"/>
              </a:ext>
            </a:extLst>
          </p:cNvPr>
          <p:cNvSpPr txBox="1"/>
          <p:nvPr/>
        </p:nvSpPr>
        <p:spPr>
          <a:xfrm>
            <a:off x="301450" y="24116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Lanjutkan</a:t>
            </a:r>
            <a:r>
              <a:rPr lang="en-US" b="1" dirty="0"/>
              <a:t> Program Market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0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063232f1_0_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0603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Class &amp; Object Introduction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Syntax Class &amp; Object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Inheritance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Exercise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ga3063232f1_0_3"/>
          <p:cNvSpPr/>
          <p:nvPr/>
        </p:nvSpPr>
        <p:spPr>
          <a:xfrm>
            <a:off x="628659" y="337711"/>
            <a:ext cx="3254400" cy="7989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2695575" marR="1032510" lvl="0" indent="-2608262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37E9EA-EB0C-4380-85AC-65E71CBF694C}"/>
              </a:ext>
            </a:extLst>
          </p:cNvPr>
          <p:cNvSpPr txBox="1"/>
          <p:nvPr/>
        </p:nvSpPr>
        <p:spPr>
          <a:xfrm>
            <a:off x="3776717" y="53538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Menu 4. </a:t>
            </a:r>
            <a:r>
              <a:rPr lang="en-US" b="1" dirty="0" err="1"/>
              <a:t>Membeli</a:t>
            </a:r>
            <a:r>
              <a:rPr lang="en-US" b="1" dirty="0"/>
              <a:t> </a:t>
            </a:r>
            <a:r>
              <a:rPr lang="en-US" b="1" dirty="0" err="1"/>
              <a:t>Buah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09B0B0-AC85-4806-907A-F74854BA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649"/>
            <a:ext cx="3958604" cy="391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D638C-0645-4A74-829E-105B11C1A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61" y="1113104"/>
            <a:ext cx="4222520" cy="3808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A2E319-AAD3-4F13-B4A4-20FCF72E8402}"/>
              </a:ext>
            </a:extLst>
          </p:cNvPr>
          <p:cNvSpPr txBox="1"/>
          <p:nvPr/>
        </p:nvSpPr>
        <p:spPr>
          <a:xfrm>
            <a:off x="1256044" y="63304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Transaksi</a:t>
            </a:r>
            <a:r>
              <a:rPr lang="en-US" b="1" dirty="0"/>
              <a:t> 1</a:t>
            </a:r>
            <a:endParaRPr lang="en-ID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A5C9B-FE1F-495F-A941-90119EB49AAC}"/>
              </a:ext>
            </a:extLst>
          </p:cNvPr>
          <p:cNvSpPr txBox="1"/>
          <p:nvPr/>
        </p:nvSpPr>
        <p:spPr>
          <a:xfrm>
            <a:off x="6446466" y="63304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Transaksi</a:t>
            </a:r>
            <a:r>
              <a:rPr lang="en-US" b="1" dirty="0"/>
              <a:t> 2</a:t>
            </a:r>
            <a:endParaRPr lang="en-ID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8F748-A81D-4916-AE38-51A8539CF0B6}"/>
              </a:ext>
            </a:extLst>
          </p:cNvPr>
          <p:cNvSpPr txBox="1"/>
          <p:nvPr/>
        </p:nvSpPr>
        <p:spPr>
          <a:xfrm>
            <a:off x="3776717" y="53538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Menu 5.  Riwayat </a:t>
            </a:r>
            <a:r>
              <a:rPr lang="en-US" b="1" dirty="0" err="1"/>
              <a:t>Transaksi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DDE90-7986-4EB1-B9A8-B70B9DC6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42" y="572756"/>
            <a:ext cx="3957115" cy="45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"/>
          <p:cNvSpPr txBox="1"/>
          <p:nvPr/>
        </p:nvSpPr>
        <p:spPr>
          <a:xfrm>
            <a:off x="4183194" y="65314"/>
            <a:ext cx="777611" cy="31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319" y="1169048"/>
            <a:ext cx="2003360" cy="200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013791-A5D7-433D-B545-BEDD4BE4A970}"/>
              </a:ext>
            </a:extLst>
          </p:cNvPr>
          <p:cNvSpPr txBox="1"/>
          <p:nvPr/>
        </p:nvSpPr>
        <p:spPr>
          <a:xfrm>
            <a:off x="628650" y="1402199"/>
            <a:ext cx="64257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is an object oriented programming language.</a:t>
            </a:r>
          </a:p>
          <a:p>
            <a:endParaRPr lang="en-US" dirty="0"/>
          </a:p>
          <a:p>
            <a:r>
              <a:rPr lang="en-US" dirty="0"/>
              <a:t>Almost everything in Python is an object.</a:t>
            </a:r>
          </a:p>
          <a:p>
            <a:endParaRPr lang="en-US" dirty="0"/>
          </a:p>
          <a:p>
            <a:r>
              <a:rPr lang="en-US" dirty="0"/>
              <a:t>A Class is like an object constructor, or a "blueprint" for creating objects.</a:t>
            </a:r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B05473-D86E-4E54-A4E0-AAAB69E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</p:spPr>
        <p:txBody>
          <a:bodyPr/>
          <a:lstStyle/>
          <a:p>
            <a:r>
              <a:rPr lang="en-US" dirty="0"/>
              <a:t>Python Classes/Objects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7AF2-6F79-41CC-BDC5-4F84FD6D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Classes/Objects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FFFC9-078A-474F-A565-4EB132C3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4" y="1209857"/>
            <a:ext cx="5495925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DE8F4-4FAC-47DA-8DF5-42413B23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345654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96d69dbd8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19" y="869899"/>
            <a:ext cx="5547273" cy="323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9980a23209_0_37"/>
          <p:cNvPicPr preferRelativeResize="0"/>
          <p:nvPr/>
        </p:nvPicPr>
        <p:blipFill rotWithShape="1">
          <a:blip r:embed="rId3">
            <a:alphaModFix/>
          </a:blip>
          <a:srcRect b="10346"/>
          <a:stretch/>
        </p:blipFill>
        <p:spPr>
          <a:xfrm>
            <a:off x="152400" y="135250"/>
            <a:ext cx="3163525" cy="22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9980a2320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50" y="2719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9980a2320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250" y="2719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9980a23209_0_37"/>
          <p:cNvPicPr preferRelativeResize="0"/>
          <p:nvPr/>
        </p:nvPicPr>
        <p:blipFill rotWithShape="1">
          <a:blip r:embed="rId5">
            <a:alphaModFix/>
          </a:blip>
          <a:srcRect l="20438" t="12174" r="51673" b="30535"/>
          <a:stretch/>
        </p:blipFill>
        <p:spPr>
          <a:xfrm>
            <a:off x="7013250" y="2736075"/>
            <a:ext cx="1357001" cy="16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9980a23209_0_37"/>
          <p:cNvPicPr preferRelativeResize="0"/>
          <p:nvPr/>
        </p:nvPicPr>
        <p:blipFill rotWithShape="1">
          <a:blip r:embed="rId5">
            <a:alphaModFix/>
          </a:blip>
          <a:srcRect t="35417" r="72112" b="18339"/>
          <a:stretch/>
        </p:blipFill>
        <p:spPr>
          <a:xfrm>
            <a:off x="4716300" y="2897500"/>
            <a:ext cx="1357001" cy="135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9980a23209_0_37"/>
          <p:cNvCxnSpPr/>
          <p:nvPr/>
        </p:nvCxnSpPr>
        <p:spPr>
          <a:xfrm>
            <a:off x="5421250" y="1827650"/>
            <a:ext cx="0" cy="7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g9980a23209_0_37"/>
          <p:cNvCxnSpPr/>
          <p:nvPr/>
        </p:nvCxnSpPr>
        <p:spPr>
          <a:xfrm>
            <a:off x="7604613" y="1709588"/>
            <a:ext cx="0" cy="7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9980a2320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25" y="173475"/>
            <a:ext cx="1182726" cy="11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1871350"/>
            <a:ext cx="810200" cy="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9980a23209_0_56"/>
          <p:cNvSpPr txBox="1"/>
          <p:nvPr/>
        </p:nvSpPr>
        <p:spPr>
          <a:xfrm>
            <a:off x="5537475" y="173475"/>
            <a:ext cx="24294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ourier New"/>
                <a:ea typeface="Courier New"/>
                <a:cs typeface="Courier New"/>
                <a:sym typeface="Courier New"/>
              </a:rPr>
              <a:t>{ CLASS } 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g9980a23209_0_56"/>
          <p:cNvSpPr txBox="1"/>
          <p:nvPr/>
        </p:nvSpPr>
        <p:spPr>
          <a:xfrm>
            <a:off x="5088825" y="23483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0" name="Google Shape;250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187135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29422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29422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721895" y="3868700"/>
            <a:ext cx="810200" cy="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9980a23209_0_56"/>
          <p:cNvPicPr preferRelativeResize="0"/>
          <p:nvPr/>
        </p:nvPicPr>
        <p:blipFill rotWithShape="1">
          <a:blip r:embed="rId4">
            <a:alphaModFix/>
          </a:blip>
          <a:srcRect t="35417" r="72112" b="18339"/>
          <a:stretch/>
        </p:blipFill>
        <p:spPr>
          <a:xfrm>
            <a:off x="1837320" y="3868700"/>
            <a:ext cx="810200" cy="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980a23209_0_56"/>
          <p:cNvSpPr txBox="1"/>
          <p:nvPr/>
        </p:nvSpPr>
        <p:spPr>
          <a:xfrm>
            <a:off x="6850725" y="23483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g9980a23209_0_56"/>
          <p:cNvSpPr txBox="1"/>
          <p:nvPr/>
        </p:nvSpPr>
        <p:spPr>
          <a:xfrm>
            <a:off x="5088825" y="28615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9980a23209_0_56"/>
          <p:cNvSpPr txBox="1"/>
          <p:nvPr/>
        </p:nvSpPr>
        <p:spPr>
          <a:xfrm>
            <a:off x="6850725" y="28615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9980a23209_0_56"/>
          <p:cNvSpPr txBox="1"/>
          <p:nvPr/>
        </p:nvSpPr>
        <p:spPr>
          <a:xfrm>
            <a:off x="5066900" y="33747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g9980a23209_0_56"/>
          <p:cNvSpPr txBox="1"/>
          <p:nvPr/>
        </p:nvSpPr>
        <p:spPr>
          <a:xfrm>
            <a:off x="6828800" y="3374750"/>
            <a:ext cx="1761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 OBJECT }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Syntax Class &amp; Object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7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80a23209_0_28"/>
          <p:cNvSpPr txBox="1"/>
          <p:nvPr/>
        </p:nvSpPr>
        <p:spPr>
          <a:xfrm>
            <a:off x="3883350" y="116075"/>
            <a:ext cx="251745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Class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DA105-4299-4FA2-B008-72CFAE4C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12" y="1617880"/>
            <a:ext cx="3923175" cy="190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70135-37B9-4C1A-85DE-D5EE5B397723}"/>
              </a:ext>
            </a:extLst>
          </p:cNvPr>
          <p:cNvSpPr txBox="1"/>
          <p:nvPr/>
        </p:nvSpPr>
        <p:spPr>
          <a:xfrm>
            <a:off x="1426866" y="92503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 class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5439A-08EB-4A19-854A-6F0025737F24}"/>
              </a:ext>
            </a:extLst>
          </p:cNvPr>
          <p:cNvSpPr txBox="1"/>
          <p:nvPr/>
        </p:nvSpPr>
        <p:spPr>
          <a:xfrm>
            <a:off x="4230699" y="88540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CAAC-147C-491A-9F1D-6B0ED17C69E4}"/>
              </a:ext>
            </a:extLst>
          </p:cNvPr>
          <p:cNvSpPr txBox="1"/>
          <p:nvPr/>
        </p:nvSpPr>
        <p:spPr>
          <a:xfrm>
            <a:off x="775397" y="257175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names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17385-C104-42FF-98A2-03421C8C4BAC}"/>
              </a:ext>
            </a:extLst>
          </p:cNvPr>
          <p:cNvCxnSpPr/>
          <p:nvPr/>
        </p:nvCxnSpPr>
        <p:spPr>
          <a:xfrm>
            <a:off x="2250831" y="1283090"/>
            <a:ext cx="472272" cy="3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88966-22E9-42DD-8941-BA80DE839F57}"/>
              </a:ext>
            </a:extLst>
          </p:cNvPr>
          <p:cNvCxnSpPr>
            <a:stCxn id="8" idx="3"/>
          </p:cNvCxnSpPr>
          <p:nvPr/>
        </p:nvCxnSpPr>
        <p:spPr>
          <a:xfrm flipV="1">
            <a:off x="1755152" y="2250832"/>
            <a:ext cx="1259353" cy="5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149D8-05AE-4812-B4CD-2C986400DC52}"/>
              </a:ext>
            </a:extLst>
          </p:cNvPr>
          <p:cNvCxnSpPr>
            <a:stCxn id="8" idx="3"/>
          </p:cNvCxnSpPr>
          <p:nvPr/>
        </p:nvCxnSpPr>
        <p:spPr>
          <a:xfrm flipV="1">
            <a:off x="1755152" y="2571752"/>
            <a:ext cx="1249305" cy="26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159AB-7911-484C-AD64-545B82D8F2AA}"/>
              </a:ext>
            </a:extLst>
          </p:cNvPr>
          <p:cNvCxnSpPr>
            <a:stCxn id="8" idx="3"/>
          </p:cNvCxnSpPr>
          <p:nvPr/>
        </p:nvCxnSpPr>
        <p:spPr>
          <a:xfrm>
            <a:off x="1755152" y="2833360"/>
            <a:ext cx="1259353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156D6F-270B-443F-A9CC-927F326B70A4}"/>
              </a:ext>
            </a:extLst>
          </p:cNvPr>
          <p:cNvCxnSpPr>
            <a:stCxn id="8" idx="3"/>
          </p:cNvCxnSpPr>
          <p:nvPr/>
        </p:nvCxnSpPr>
        <p:spPr>
          <a:xfrm>
            <a:off x="1755152" y="2833360"/>
            <a:ext cx="1249305" cy="40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422412-6094-4634-B1CF-D690225A38FA}"/>
              </a:ext>
            </a:extLst>
          </p:cNvPr>
          <p:cNvCxnSpPr>
            <a:stCxn id="7" idx="2"/>
          </p:cNvCxnSpPr>
          <p:nvPr/>
        </p:nvCxnSpPr>
        <p:spPr>
          <a:xfrm>
            <a:off x="4791109" y="1193181"/>
            <a:ext cx="1955" cy="42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CAFDB7-093B-44B0-A51F-EAF8A065A2FC}"/>
              </a:ext>
            </a:extLst>
          </p:cNvPr>
          <p:cNvSpPr txBox="1"/>
          <p:nvPr/>
        </p:nvSpPr>
        <p:spPr>
          <a:xfrm>
            <a:off x="7536182" y="239816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values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295C8-A93E-47A2-A918-AC98ECA05E15}"/>
              </a:ext>
            </a:extLst>
          </p:cNvPr>
          <p:cNvCxnSpPr>
            <a:cxnSpLocks/>
          </p:cNvCxnSpPr>
          <p:nvPr/>
        </p:nvCxnSpPr>
        <p:spPr>
          <a:xfrm flipH="1" flipV="1">
            <a:off x="6059156" y="2250832"/>
            <a:ext cx="1393330" cy="4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C5520D-790D-4497-89C0-485D2C7C3D94}"/>
              </a:ext>
            </a:extLst>
          </p:cNvPr>
          <p:cNvCxnSpPr>
            <a:cxnSpLocks/>
          </p:cNvCxnSpPr>
          <p:nvPr/>
        </p:nvCxnSpPr>
        <p:spPr>
          <a:xfrm flipH="1" flipV="1">
            <a:off x="6317105" y="2542096"/>
            <a:ext cx="1135381" cy="11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6495C-9C35-4AFC-8ABF-51BCA6154F9D}"/>
              </a:ext>
            </a:extLst>
          </p:cNvPr>
          <p:cNvCxnSpPr>
            <a:cxnSpLocks/>
          </p:cNvCxnSpPr>
          <p:nvPr/>
        </p:nvCxnSpPr>
        <p:spPr>
          <a:xfrm flipH="1">
            <a:off x="6233409" y="2659776"/>
            <a:ext cx="1219079" cy="17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68110-F322-4B5A-B6BE-1B2537F0DBF6}"/>
              </a:ext>
            </a:extLst>
          </p:cNvPr>
          <p:cNvCxnSpPr>
            <a:cxnSpLocks/>
          </p:cNvCxnSpPr>
          <p:nvPr/>
        </p:nvCxnSpPr>
        <p:spPr>
          <a:xfrm flipH="1">
            <a:off x="6484495" y="2659776"/>
            <a:ext cx="967992" cy="55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1948</Words>
  <Application>Microsoft Office PowerPoint</Application>
  <PresentationFormat>On-screen Show (16:9)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Courier New</vt:lpstr>
      <vt:lpstr>Montserrat</vt:lpstr>
      <vt:lpstr>Montserrat Medium</vt:lpstr>
      <vt:lpstr>Calibri</vt:lpstr>
      <vt:lpstr>Arial</vt:lpstr>
      <vt:lpstr>Arial Black</vt:lpstr>
      <vt:lpstr>Roboto</vt:lpstr>
      <vt:lpstr>purwadhika</vt:lpstr>
      <vt:lpstr>Python Classes &amp; Objects</vt:lpstr>
      <vt:lpstr>PowerPoint Presentation</vt:lpstr>
      <vt:lpstr>Python Classes/Objects</vt:lpstr>
      <vt:lpstr>Python Classes/Objects</vt:lpstr>
      <vt:lpstr>PowerPoint Presentation</vt:lpstr>
      <vt:lpstr>PowerPoint Presentation</vt:lpstr>
      <vt:lpstr>PowerPoint Presentation</vt:lpstr>
      <vt:lpstr>Python Classes &amp;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Classes &amp; Objects</vt:lpstr>
      <vt:lpstr>Python Inheritance</vt:lpstr>
      <vt:lpstr>PowerPoint Presentation</vt:lpstr>
      <vt:lpstr>PowerPoint Presentation</vt:lpstr>
      <vt:lpstr>Python Classes &amp; Objects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328</cp:revision>
  <dcterms:modified xsi:type="dcterms:W3CDTF">2021-02-18T10:04:19Z</dcterms:modified>
</cp:coreProperties>
</file>