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1" r:id="rId2"/>
    <p:sldId id="257" r:id="rId3"/>
    <p:sldId id="262" r:id="rId4"/>
    <p:sldId id="263" r:id="rId5"/>
    <p:sldId id="284" r:id="rId6"/>
    <p:sldId id="264" r:id="rId7"/>
    <p:sldId id="265" r:id="rId8"/>
    <p:sldId id="266" r:id="rId9"/>
    <p:sldId id="286" r:id="rId10"/>
    <p:sldId id="268" r:id="rId11"/>
    <p:sldId id="271" r:id="rId12"/>
    <p:sldId id="269" r:id="rId13"/>
    <p:sldId id="267" r:id="rId14"/>
    <p:sldId id="270" r:id="rId15"/>
    <p:sldId id="287" r:id="rId16"/>
    <p:sldId id="272" r:id="rId17"/>
    <p:sldId id="273" r:id="rId18"/>
    <p:sldId id="281" r:id="rId19"/>
    <p:sldId id="282" r:id="rId20"/>
    <p:sldId id="277" r:id="rId21"/>
    <p:sldId id="274" r:id="rId22"/>
    <p:sldId id="276" r:id="rId23"/>
    <p:sldId id="278" r:id="rId24"/>
    <p:sldId id="279" r:id="rId25"/>
    <p:sldId id="280" r:id="rId26"/>
    <p:sldId id="296" r:id="rId27"/>
    <p:sldId id="29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75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B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240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6/23/2018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6/23/2018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different gameplay styles:</a:t>
            </a:r>
          </a:p>
          <a:p>
            <a:pPr lvl="1"/>
            <a:r>
              <a:rPr lang="en-GB" i="1" dirty="0"/>
              <a:t>Overworld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Exploration – interacting with objects </a:t>
            </a:r>
          </a:p>
          <a:p>
            <a:pPr lvl="2"/>
            <a:r>
              <a:rPr lang="en-GB" dirty="0"/>
              <a:t>Examples: </a:t>
            </a:r>
            <a:r>
              <a:rPr lang="en-GB" dirty="0" err="1"/>
              <a:t>Zork</a:t>
            </a:r>
            <a:r>
              <a:rPr lang="en-GB" dirty="0"/>
              <a:t>, point-and-click adventure games</a:t>
            </a:r>
          </a:p>
          <a:p>
            <a:pPr marL="506412" lvl="2" indent="0">
              <a:buNone/>
            </a:pPr>
            <a:endParaRPr lang="en-GB" dirty="0"/>
          </a:p>
          <a:p>
            <a:pPr lvl="1"/>
            <a:r>
              <a:rPr lang="en-GB" i="1" dirty="0"/>
              <a:t>Battle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Turn-based – fighting enemies</a:t>
            </a:r>
          </a:p>
          <a:p>
            <a:pPr lvl="2"/>
            <a:r>
              <a:rPr lang="en-GB" dirty="0"/>
              <a:t>Examples: Pokémon, Final Fantasy</a:t>
            </a:r>
          </a:p>
        </p:txBody>
      </p:sp>
      <p:pic>
        <p:nvPicPr>
          <p:cNvPr id="7" name="Picture 6" descr="A screenshot of the Battle mode">
            <a:extLst>
              <a:ext uri="{FF2B5EF4-FFF2-40B4-BE49-F238E27FC236}">
                <a16:creationId xmlns:a16="http://schemas.microsoft.com/office/drawing/2014/main" id="{09491EA2-9F32-4E00-BC06-1F5FACBD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34" y="1902903"/>
            <a:ext cx="2231208" cy="39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Slot-Filling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Alternative grammar: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3DCC6-A242-4655-BE34-606C1364B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3"/>
          <a:stretch/>
        </p:blipFill>
        <p:spPr>
          <a:xfrm>
            <a:off x="3328304" y="1872126"/>
            <a:ext cx="5528345" cy="2014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92B87-3C7B-4D26-97BA-36205EA3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67" y="4112089"/>
            <a:ext cx="6276417" cy="20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Context-Action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Overworld Mode: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Battle Mode: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BF5D2C-0840-437E-9D10-E63616FA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94992"/>
              </p:ext>
            </p:extLst>
          </p:nvPr>
        </p:nvGraphicFramePr>
        <p:xfrm>
          <a:off x="3752850" y="4486009"/>
          <a:ext cx="4686300" cy="11430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13877420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4692127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2192218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2972531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0717962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68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102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AttackWeapon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8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35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healing-item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937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45C5EA-8E6A-4E4B-A87D-4D1E2E1F7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15852"/>
              </p:ext>
            </p:extLst>
          </p:nvPr>
        </p:nvGraphicFramePr>
        <p:xfrm>
          <a:off x="2603500" y="2662105"/>
          <a:ext cx="6985000" cy="11430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158468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302683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19593212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93916120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7787138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81467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7984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49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GrabObject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747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CutWeaponNotSharp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125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CutWeaponSharp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872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CutWeaponNotSharp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80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vision-item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34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56A21A-384C-4B26-862A-99D2672F91AA}"/>
              </a:ext>
            </a:extLst>
          </p:cNvPr>
          <p:cNvSpPr txBox="1"/>
          <p:nvPr/>
        </p:nvSpPr>
        <p:spPr>
          <a:xfrm>
            <a:off x="1360764" y="3233605"/>
            <a:ext cx="11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context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45DB8-A3FF-4BA2-BE85-B6F071E05045}"/>
              </a:ext>
            </a:extLst>
          </p:cNvPr>
          <p:cNvSpPr txBox="1"/>
          <p:nvPr/>
        </p:nvSpPr>
        <p:spPr>
          <a:xfrm>
            <a:off x="5095264" y="2050143"/>
            <a:ext cx="11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action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90E11E-75EA-4234-906D-D04A1B6F8EB6}"/>
              </a:ext>
            </a:extLst>
          </p:cNvPr>
          <p:cNvCxnSpPr>
            <a:stCxn id="6" idx="0"/>
          </p:cNvCxnSpPr>
          <p:nvPr/>
        </p:nvCxnSpPr>
        <p:spPr>
          <a:xfrm flipV="1">
            <a:off x="1949450" y="3003259"/>
            <a:ext cx="588686" cy="23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2F883B-AC32-425A-88A4-AA9760089E2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83950" y="2327142"/>
            <a:ext cx="0" cy="27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8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D272-BB5C-45B5-8164-842FEC2E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Heart of the System: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3A50-ABAB-47CB-94E9-39BF0A82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by Princeton University</a:t>
            </a:r>
          </a:p>
          <a:p>
            <a:r>
              <a:rPr lang="en-GB" dirty="0"/>
              <a:t>Large lexical database of English words</a:t>
            </a:r>
          </a:p>
          <a:p>
            <a:r>
              <a:rPr lang="en-GB" dirty="0"/>
              <a:t>Forms tree of words</a:t>
            </a:r>
          </a:p>
          <a:p>
            <a:pPr lvl="1"/>
            <a:r>
              <a:rPr lang="en-GB" dirty="0"/>
              <a:t>Each node is a set of synonyms (</a:t>
            </a:r>
            <a:r>
              <a:rPr lang="en-GB" i="1" dirty="0" err="1"/>
              <a:t>synset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Parent nodes: hypernyms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Used to calculate semantic similarity between two words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2A153E-9B57-4AF2-AB89-E1BCEB174E06}"/>
              </a:ext>
            </a:extLst>
          </p:cNvPr>
          <p:cNvGrpSpPr/>
          <p:nvPr/>
        </p:nvGrpSpPr>
        <p:grpSpPr>
          <a:xfrm>
            <a:off x="6766199" y="1981201"/>
            <a:ext cx="3525930" cy="2064879"/>
            <a:chOff x="6766199" y="1981201"/>
            <a:chExt cx="3525930" cy="20648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729EE1-A6C5-4B62-B6D8-D201C021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199" y="1981201"/>
              <a:ext cx="3525930" cy="20648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871788-A4FD-4252-BBF3-5141751A5029}"/>
                </a:ext>
              </a:extLst>
            </p:cNvPr>
            <p:cNvSpPr/>
            <p:nvPr/>
          </p:nvSpPr>
          <p:spPr>
            <a:xfrm>
              <a:off x="8951053" y="2961314"/>
              <a:ext cx="1266738" cy="1048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87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AAFA-81AE-4864-BAC0-7F5464A5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Similarity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9EE8-788E-46CD-A7D9-A82FDC82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Algorithms to calculate similarity of two words using WordNet</a:t>
            </a:r>
          </a:p>
          <a:p>
            <a:r>
              <a:rPr lang="en-GB" dirty="0"/>
              <a:t>Numerous algorithms</a:t>
            </a:r>
          </a:p>
          <a:p>
            <a:pPr lvl="1"/>
            <a:r>
              <a:rPr lang="en-GB" dirty="0"/>
              <a:t>Path-based (Wu and Palmer, Leacock and Chodorow)</a:t>
            </a:r>
          </a:p>
          <a:p>
            <a:pPr lvl="1"/>
            <a:r>
              <a:rPr lang="en-GB" dirty="0"/>
              <a:t>Information Content (Lin, Resnik)</a:t>
            </a:r>
          </a:p>
          <a:p>
            <a:pPr lvl="1"/>
            <a:r>
              <a:rPr lang="en-GB" dirty="0"/>
              <a:t>Overlaps in Definitions (</a:t>
            </a:r>
            <a:r>
              <a:rPr lang="en-GB" dirty="0" err="1"/>
              <a:t>Lesk</a:t>
            </a:r>
            <a:r>
              <a:rPr lang="en-GB" dirty="0"/>
              <a:t>)</a:t>
            </a:r>
          </a:p>
          <a:p>
            <a:r>
              <a:rPr lang="en-GB" dirty="0"/>
              <a:t>Most implementations provided by WS4J library</a:t>
            </a:r>
          </a:p>
          <a:p>
            <a:pPr lvl="1"/>
            <a:r>
              <a:rPr lang="en-GB" dirty="0"/>
              <a:t>Requires </a:t>
            </a:r>
            <a:r>
              <a:rPr lang="en-GB" dirty="0" err="1"/>
              <a:t>ILexicalDatabase</a:t>
            </a:r>
            <a:r>
              <a:rPr lang="en-GB" dirty="0"/>
              <a:t> interface to be implemented</a:t>
            </a:r>
          </a:p>
          <a:p>
            <a:r>
              <a:rPr lang="en-GB" dirty="0"/>
              <a:t>Some implemented manually (COS, FAST LESK)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0D4CD-3CA5-4A05-9A2D-EEF19B2C3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2781300"/>
            <a:ext cx="3305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3D96-FAD6-45A4-9803-3C60B343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1ECF15-CDC7-4905-9ABC-DF92983AB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429000"/>
            <a:ext cx="9601200" cy="5299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17DC4C-41E8-4B76-9527-829417B6200C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Input: user’s audio</a:t>
            </a:r>
          </a:p>
          <a:p>
            <a:r>
              <a:rPr lang="en-GB" dirty="0"/>
              <a:t>Output: text response (+ side effect in application)</a:t>
            </a:r>
          </a:p>
        </p:txBody>
      </p:sp>
    </p:spTree>
    <p:extLst>
      <p:ext uri="{BB962C8B-B14F-4D97-AF65-F5344CB8AC3E}">
        <p14:creationId xmlns:p14="http://schemas.microsoft.com/office/powerpoint/2010/main" val="37230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4B47-DC79-4F0C-96B7-89C9D860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951E0-3A38-4051-9075-4B288792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24" y="1745592"/>
            <a:ext cx="4608352" cy="42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50F5-816C-4FB6-BD79-FB2C52DD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Applied to Other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4E48-5902-4B60-B362-6682C11E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Video Conferencing commands</a:t>
            </a:r>
          </a:p>
          <a:p>
            <a:pPr marL="274320" lvl="1" indent="0">
              <a:buNone/>
            </a:pPr>
            <a:endParaRPr lang="en-GB" dirty="0"/>
          </a:p>
          <a:p>
            <a:pPr marL="274320" lvl="1" indent="0">
              <a:buNone/>
            </a:pPr>
            <a:endParaRPr lang="en-GB" dirty="0"/>
          </a:p>
          <a:p>
            <a:pPr marL="274320" lvl="1" indent="0">
              <a:buNone/>
            </a:pPr>
            <a:endParaRPr lang="en-GB" dirty="0"/>
          </a:p>
          <a:p>
            <a:r>
              <a:rPr lang="en-GB" dirty="0"/>
              <a:t>Cooking commands</a:t>
            </a:r>
          </a:p>
          <a:p>
            <a:pPr lvl="1"/>
            <a:r>
              <a:rPr lang="en-GB" dirty="0"/>
              <a:t>“boil the eggs”</a:t>
            </a:r>
          </a:p>
          <a:p>
            <a:pPr lvl="1"/>
            <a:r>
              <a:rPr lang="en-GB" dirty="0"/>
              <a:t>“use a spoon to stir the soup”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02B21B-7404-4694-8200-79ADAF53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34" y="1646238"/>
            <a:ext cx="2484452" cy="441680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C4EB01-BB8D-4FD4-B1B1-937C975E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64343"/>
              </p:ext>
            </p:extLst>
          </p:nvPr>
        </p:nvGraphicFramePr>
        <p:xfrm>
          <a:off x="2243917" y="2514223"/>
          <a:ext cx="3835400" cy="9525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1387742051"/>
                    </a:ext>
                  </a:extLst>
                </a:gridCol>
                <a:gridCol w="1220969">
                  <a:extLst>
                    <a:ext uri="{9D8B030D-6E8A-4147-A177-3AD203B41FA5}">
                      <a16:colId xmlns:a16="http://schemas.microsoft.com/office/drawing/2014/main" val="546921278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3221922186"/>
                    </a:ext>
                  </a:extLst>
                </a:gridCol>
                <a:gridCol w="718752">
                  <a:extLst>
                    <a:ext uri="{9D8B030D-6E8A-4147-A177-3AD203B41FA5}">
                      <a16:colId xmlns:a16="http://schemas.microsoft.com/office/drawing/2014/main" val="10297253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phone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stop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mute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68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PhoneContact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StopCall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102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PhoneContact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PhoneContact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8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PhoneContactAudio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StopCallContact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351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FAC176-59E7-4D7A-B243-BDA0F42B1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13212"/>
              </p:ext>
            </p:extLst>
          </p:nvPr>
        </p:nvGraphicFramePr>
        <p:xfrm>
          <a:off x="2243917" y="4974621"/>
          <a:ext cx="3904938" cy="952500"/>
        </p:xfrm>
        <a:graphic>
          <a:graphicData uri="http://schemas.openxmlformats.org/drawingml/2006/table">
            <a:tbl>
              <a:tblPr/>
              <a:tblGrid>
                <a:gridCol w="649478">
                  <a:extLst>
                    <a:ext uri="{9D8B030D-6E8A-4147-A177-3AD203B41FA5}">
                      <a16:colId xmlns:a16="http://schemas.microsoft.com/office/drawing/2014/main" val="4156758327"/>
                    </a:ext>
                  </a:extLst>
                </a:gridCol>
                <a:gridCol w="707546">
                  <a:extLst>
                    <a:ext uri="{9D8B030D-6E8A-4147-A177-3AD203B41FA5}">
                      <a16:colId xmlns:a16="http://schemas.microsoft.com/office/drawing/2014/main" val="345188217"/>
                    </a:ext>
                  </a:extLst>
                </a:gridCol>
                <a:gridCol w="653808">
                  <a:extLst>
                    <a:ext uri="{9D8B030D-6E8A-4147-A177-3AD203B41FA5}">
                      <a16:colId xmlns:a16="http://schemas.microsoft.com/office/drawing/2014/main" val="1176310953"/>
                    </a:ext>
                  </a:extLst>
                </a:gridCol>
                <a:gridCol w="743372">
                  <a:extLst>
                    <a:ext uri="{9D8B030D-6E8A-4147-A177-3AD203B41FA5}">
                      <a16:colId xmlns:a16="http://schemas.microsoft.com/office/drawing/2014/main" val="1570761289"/>
                    </a:ext>
                  </a:extLst>
                </a:gridCol>
                <a:gridCol w="546332">
                  <a:extLst>
                    <a:ext uri="{9D8B030D-6E8A-4147-A177-3AD203B41FA5}">
                      <a16:colId xmlns:a16="http://schemas.microsoft.com/office/drawing/2014/main" val="3913275197"/>
                    </a:ext>
                  </a:extLst>
                </a:gridCol>
                <a:gridCol w="604402">
                  <a:extLst>
                    <a:ext uri="{9D8B030D-6E8A-4147-A177-3AD203B41FA5}">
                      <a16:colId xmlns:a16="http://schemas.microsoft.com/office/drawing/2014/main" val="41394635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make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stir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boil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serve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99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Make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Stir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Boil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Serve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190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Make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StirSpoon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904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cooker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Make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BoilCooker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042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MakeFood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0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2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7973-EE44-4151-B936-4F0BDA8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Semantic Similarity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1BB78-68AF-41BD-B30D-ADB64DC95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510" y="1981200"/>
            <a:ext cx="578497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7973-EE44-4151-B936-4F0BDA8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Semantic Similarity 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82533B-A5DF-4F41-A157-28DEB39A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GB" dirty="0"/>
              <a:t>Near-instantaneous response (&lt;= 0.1s) required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6176F-0C82-4FF3-A47B-3B845280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169" y="2312816"/>
            <a:ext cx="5743662" cy="31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0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Voice Commands to a Game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Commands to attack with a sword:</a:t>
            </a:r>
          </a:p>
          <a:p>
            <a:pPr lvl="1"/>
            <a:r>
              <a:rPr lang="en-GB" dirty="0"/>
              <a:t>"attack with a sword"</a:t>
            </a:r>
          </a:p>
          <a:p>
            <a:pPr lvl="1"/>
            <a:r>
              <a:rPr lang="en-GB" dirty="0"/>
              <a:t>"hit with something sharp"</a:t>
            </a:r>
          </a:p>
          <a:p>
            <a:pPr lvl="1"/>
            <a:r>
              <a:rPr lang="en-GB" dirty="0"/>
              <a:t>"use a sword to fight"</a:t>
            </a:r>
          </a:p>
          <a:p>
            <a:pPr lvl="1"/>
            <a:r>
              <a:rPr lang="en-GB" dirty="0"/>
              <a:t>"launch an assault with the sword"</a:t>
            </a:r>
          </a:p>
          <a:p>
            <a:pPr lvl="1"/>
            <a:r>
              <a:rPr lang="en-GB" dirty="0"/>
              <a:t>"obliterate the enemy with a long weapon“</a:t>
            </a:r>
          </a:p>
          <a:p>
            <a:r>
              <a:rPr lang="en-GB" dirty="0"/>
              <a:t>Commands to heal the player:</a:t>
            </a:r>
          </a:p>
          <a:p>
            <a:pPr lvl="1"/>
            <a:r>
              <a:rPr lang="en-GB" dirty="0"/>
              <a:t>"heal"</a:t>
            </a:r>
          </a:p>
          <a:p>
            <a:pPr lvl="1"/>
            <a:r>
              <a:rPr lang="en-GB" dirty="0"/>
              <a:t>"recover"</a:t>
            </a:r>
          </a:p>
          <a:p>
            <a:pPr lvl="1"/>
            <a:r>
              <a:rPr lang="en-GB" dirty="0"/>
              <a:t>"rest"</a:t>
            </a:r>
          </a:p>
          <a:p>
            <a:pPr lvl="1"/>
            <a:r>
              <a:rPr lang="en-GB" dirty="0"/>
              <a:t>"heal with a potion"</a:t>
            </a:r>
          </a:p>
          <a:p>
            <a:pPr lvl="1"/>
            <a:r>
              <a:rPr lang="en-GB" dirty="0"/>
              <a:t>"regenerate using an elixir"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628-F129-48CB-9CE0-3048C2BF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Semantic Similarity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317AD9-E9D2-47E4-85AE-AF177FBB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Path-based methods have overall highest accuracy and speed</a:t>
            </a:r>
          </a:p>
          <a:p>
            <a:pPr lvl="1"/>
            <a:r>
              <a:rPr lang="en-GB" dirty="0"/>
              <a:t>Wu and Palmer (WUP)</a:t>
            </a:r>
          </a:p>
          <a:p>
            <a:pPr lvl="1"/>
            <a:r>
              <a:rPr lang="en-GB" dirty="0"/>
              <a:t>Leacock and Chodorow (LCH)</a:t>
            </a:r>
          </a:p>
          <a:p>
            <a:r>
              <a:rPr lang="en-GB" dirty="0"/>
              <a:t>Different methods perform better in different domains</a:t>
            </a:r>
          </a:p>
          <a:p>
            <a:r>
              <a:rPr lang="en-GB" dirty="0"/>
              <a:t>WUP method chosen for RPG demo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~70% correctness for the best methods in tests</a:t>
            </a:r>
          </a:p>
        </p:txBody>
      </p:sp>
    </p:spTree>
    <p:extLst>
      <p:ext uri="{BB962C8B-B14F-4D97-AF65-F5344CB8AC3E}">
        <p14:creationId xmlns:p14="http://schemas.microsoft.com/office/powerpoint/2010/main" val="32750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654A-FEEF-4DBB-8971-885AB8E2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Features Improve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0781-B810-4826-BF97-415765AD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Confirmation and suggestions on ambiguous intents</a:t>
            </a:r>
          </a:p>
          <a:p>
            <a:r>
              <a:rPr lang="en-GB" dirty="0"/>
              <a:t>Chaining multiple commands in one utterance</a:t>
            </a:r>
          </a:p>
          <a:p>
            <a:r>
              <a:rPr lang="en-GB" dirty="0"/>
              <a:t>Detect multiple targets or contexts</a:t>
            </a:r>
          </a:p>
          <a:p>
            <a:r>
              <a:rPr lang="en-GB" dirty="0"/>
              <a:t>Synonym-mapping</a:t>
            </a:r>
          </a:p>
          <a:p>
            <a:r>
              <a:rPr lang="en-GB" dirty="0"/>
              <a:t>Ignoring incorrect matches</a:t>
            </a:r>
          </a:p>
          <a:p>
            <a:r>
              <a:rPr lang="en-GB" dirty="0"/>
              <a:t>Sentence-matching</a:t>
            </a:r>
          </a:p>
        </p:txBody>
      </p:sp>
    </p:spTree>
    <p:extLst>
      <p:ext uri="{BB962C8B-B14F-4D97-AF65-F5344CB8AC3E}">
        <p14:creationId xmlns:p14="http://schemas.microsoft.com/office/powerpoint/2010/main" val="238653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628-F129-48CB-9CE0-3048C2BF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97A9A-6E71-4ED3-8931-BF0024A1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944" y="1981200"/>
            <a:ext cx="697411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8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79D1-1B2F-440B-BAD0-F498DB58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Generating new rooms in the game without manually placing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9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0946-14A9-4FA4-A2C4-935F58D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 Generation from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56B8-2510-4EC2-8B3F-FFDDCD8C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description of room </a:t>
            </a:r>
            <a:r>
              <a:rPr lang="en-GB" dirty="0">
                <a:sym typeface="Wingdings" panose="05000000000000000000" pitchFamily="2" charset="2"/>
              </a:rPr>
              <a:t> Java source file for room</a:t>
            </a:r>
            <a:endParaRPr lang="en-GB" dirty="0"/>
          </a:p>
          <a:p>
            <a:r>
              <a:rPr lang="en-GB" dirty="0"/>
              <a:t>Use semantic similarity engine to find similar objects in text description</a:t>
            </a:r>
          </a:p>
          <a:p>
            <a:r>
              <a:rPr lang="en-GB" dirty="0"/>
              <a:t>Binary relationships between two objects as conditionals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ABE62-C774-4C32-9F3E-9E06DA8977E0}"/>
              </a:ext>
            </a:extLst>
          </p:cNvPr>
          <p:cNvSpPr txBox="1"/>
          <p:nvPr/>
        </p:nvSpPr>
        <p:spPr>
          <a:xfrm>
            <a:off x="1295400" y="4277092"/>
            <a:ext cx="3075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There is a *table in the middle of the room.</a:t>
            </a:r>
          </a:p>
          <a:p>
            <a:r>
              <a:rPr lang="en-GB" sz="1200" dirty="0"/>
              <a:t>An *armchair is underneath the table.</a:t>
            </a:r>
          </a:p>
          <a:p>
            <a:r>
              <a:rPr lang="en-GB" sz="1200" dirty="0"/>
              <a:t>A *potion is on the table.</a:t>
            </a:r>
          </a:p>
          <a:p>
            <a:r>
              <a:rPr lang="en-GB" sz="1200" dirty="0"/>
              <a:t>A *knife is with the potion.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A38D9D-5059-44E7-BC6D-011DCC722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175"/>
          <a:stretch/>
        </p:blipFill>
        <p:spPr>
          <a:xfrm>
            <a:off x="7528421" y="3429000"/>
            <a:ext cx="2605480" cy="252718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0FBF26-F5E7-4F47-B563-193266FB9560}"/>
              </a:ext>
            </a:extLst>
          </p:cNvPr>
          <p:cNvCxnSpPr>
            <a:cxnSpLocks/>
          </p:cNvCxnSpPr>
          <p:nvPr/>
        </p:nvCxnSpPr>
        <p:spPr>
          <a:xfrm>
            <a:off x="4515024" y="4692590"/>
            <a:ext cx="2724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DEB7-B7E2-467A-A9F5-43F5FB0A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11DB-95EE-46BC-B80D-82212DE4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Created prototype for a voice-controlled, text-based RPG on Android</a:t>
            </a:r>
          </a:p>
          <a:p>
            <a:r>
              <a:rPr lang="en-GB" dirty="0"/>
              <a:t>Created offline voice recognition system using WordNet</a:t>
            </a:r>
          </a:p>
          <a:p>
            <a:pPr lvl="1"/>
            <a:r>
              <a:rPr lang="en-GB" dirty="0"/>
              <a:t>Good performance with near instantaneous processing on modern devices</a:t>
            </a:r>
          </a:p>
          <a:p>
            <a:pPr lvl="1"/>
            <a:r>
              <a:rPr lang="en-GB" dirty="0"/>
              <a:t>Provides good foundation that can be improved upon</a:t>
            </a:r>
          </a:p>
          <a:p>
            <a:pPr lvl="1"/>
            <a:r>
              <a:rPr lang="en-GB" dirty="0"/>
              <a:t>Applied to different domains (games, video conferencing, etc)</a:t>
            </a:r>
          </a:p>
          <a:p>
            <a:pPr lvl="1"/>
            <a:r>
              <a:rPr lang="en-GB" dirty="0"/>
              <a:t>Created standalone Java library</a:t>
            </a:r>
          </a:p>
          <a:p>
            <a:pPr lvl="1"/>
            <a:endParaRPr lang="en-GB" dirty="0"/>
          </a:p>
          <a:p>
            <a:r>
              <a:rPr lang="en-GB" dirty="0"/>
              <a:t>Evaluation of different semantic similarity methods</a:t>
            </a:r>
          </a:p>
          <a:p>
            <a:r>
              <a:rPr lang="en-GB" dirty="0"/>
              <a:t>Explored other areas for improving development of RPG</a:t>
            </a:r>
          </a:p>
        </p:txBody>
      </p:sp>
    </p:spTree>
    <p:extLst>
      <p:ext uri="{BB962C8B-B14F-4D97-AF65-F5344CB8AC3E}">
        <p14:creationId xmlns:p14="http://schemas.microsoft.com/office/powerpoint/2010/main" val="18244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  <a:br>
              <a:rPr lang="en-US" sz="6600" dirty="0"/>
            </a:br>
            <a:r>
              <a:rPr lang="en-US" sz="3300" dirty="0"/>
              <a:t>Supplementary Slides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9777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1EBC-29CB-4B75-B466-886200D7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Part-of-Speech (POS)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5689-EDC3-4E03-97AC-937B6FED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472806" cy="3809999"/>
          </a:xfrm>
        </p:spPr>
        <p:txBody>
          <a:bodyPr/>
          <a:lstStyle/>
          <a:p>
            <a:r>
              <a:rPr lang="en-GB" dirty="0"/>
              <a:t>Label each word in text with its part-of-speech</a:t>
            </a:r>
          </a:p>
          <a:p>
            <a:r>
              <a:rPr lang="en-GB" dirty="0"/>
              <a:t>Using Stanford POS tagger for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FBBBC-F0DF-4206-A7D8-26033536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939" y="1981201"/>
            <a:ext cx="3273661" cy="3322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E99838-F340-4DF4-9AE1-9C303F6D88E5}"/>
              </a:ext>
            </a:extLst>
          </p:cNvPr>
          <p:cNvSpPr txBox="1"/>
          <p:nvPr/>
        </p:nvSpPr>
        <p:spPr>
          <a:xfrm>
            <a:off x="7622939" y="5303241"/>
            <a:ext cx="327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Penn Treebank </a:t>
            </a:r>
            <a:r>
              <a:rPr lang="en-GB" sz="1400" dirty="0" err="1"/>
              <a:t>tagset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624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D9FF-961E-4927-98AF-29C2B963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Context-Action Map Table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7732-3BAF-44DA-AB42-42087CD5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latin typeface="Consolas" panose="020B0609020204030204" pitchFamily="49" charset="0"/>
              </a:rPr>
              <a:t>python generateTable.py game-map.csv </a:t>
            </a:r>
            <a:r>
              <a:rPr lang="en-GB" dirty="0" err="1">
                <a:latin typeface="Consolas" panose="020B0609020204030204" pitchFamily="49" charset="0"/>
              </a:rPr>
              <a:t>GameContextActionMap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D4BE0-082A-4B58-A03F-D8B308CD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98" y="1981201"/>
            <a:ext cx="4418204" cy="1170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AFE2B-9E65-4623-9274-0AEFF1519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5" b="1"/>
          <a:stretch/>
        </p:blipFill>
        <p:spPr>
          <a:xfrm>
            <a:off x="1295400" y="4758382"/>
            <a:ext cx="9601200" cy="10328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E75BE-8C5D-4111-86A7-867C976A79C1}"/>
              </a:ext>
            </a:extLst>
          </p:cNvPr>
          <p:cNvCxnSpPr>
            <a:cxnSpLocks/>
          </p:cNvCxnSpPr>
          <p:nvPr/>
        </p:nvCxnSpPr>
        <p:spPr>
          <a:xfrm>
            <a:off x="6096000" y="395121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which can be a potential target / context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Build up list of potential targets / contexts in </a:t>
            </a:r>
            <a:r>
              <a:rPr lang="en-GB" dirty="0" err="1"/>
              <a:t>ContextActionMap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E8B39-F00A-4745-8E58-2B356B4D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2608320"/>
            <a:ext cx="6410325" cy="20859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89967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B68B-1D40-4F24-916A-1CF0E21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years ago…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1DC5B-FB45-4B49-8650-2D5B7AC6C9F3}"/>
              </a:ext>
            </a:extLst>
          </p:cNvPr>
          <p:cNvSpPr txBox="1"/>
          <p:nvPr/>
        </p:nvSpPr>
        <p:spPr>
          <a:xfrm>
            <a:off x="8296012" y="6272577"/>
            <a:ext cx="260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*"/>
            </a:pPr>
            <a:r>
              <a:rPr lang="en-GB" sz="1200" dirty="0"/>
              <a:t>Strings can be evaluated with a switch statement since Java 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4EA66-7C83-48CC-BFB4-30C366F362CD}"/>
              </a:ext>
            </a:extLst>
          </p:cNvPr>
          <p:cNvSpPr txBox="1"/>
          <p:nvPr/>
        </p:nvSpPr>
        <p:spPr>
          <a:xfrm>
            <a:off x="8706722" y="3671858"/>
            <a:ext cx="177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Ad infinitum…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617F9-D430-4F3D-BCEB-681DFA16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06368"/>
            <a:ext cx="39338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08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EEB8-78A4-4211-BECB-810C1C52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9632-3594-4FEB-B2CC-5FB22DE9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Wrappers for methods which change the </a:t>
            </a:r>
            <a:r>
              <a:rPr lang="en-GB" dirty="0" err="1">
                <a:latin typeface="Consolas" panose="020B0609020204030204" pitchFamily="49" charset="0"/>
              </a:rPr>
              <a:t>GlobalState</a:t>
            </a:r>
            <a:r>
              <a:rPr lang="en-GB" dirty="0"/>
              <a:t> of the application.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DF579-6771-4CA6-9F88-B130EB850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7"/>
          <a:stretch/>
        </p:blipFill>
        <p:spPr>
          <a:xfrm>
            <a:off x="1295400" y="2994870"/>
            <a:ext cx="9601200" cy="18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0B57-CC48-48F6-9C33-1554D78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F60DD-6A6C-454C-906E-EA123FEDB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23298"/>
            <a:ext cx="9601200" cy="312580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061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A68E-4A5F-46D3-80FB-14EB86AF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Ambiguous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B8EE-538E-418A-B00E-F32F7CA46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355273" cy="3809999"/>
          </a:xfrm>
        </p:spPr>
        <p:txBody>
          <a:bodyPr/>
          <a:lstStyle/>
          <a:p>
            <a:r>
              <a:rPr lang="en-GB" dirty="0"/>
              <a:t>If action/target/context candidate just below the threshold, marked as ambiguous</a:t>
            </a:r>
          </a:p>
          <a:p>
            <a:r>
              <a:rPr lang="en-GB" dirty="0"/>
              <a:t>If best candidate below threshold, all ambiguous candidates queried</a:t>
            </a:r>
          </a:p>
          <a:p>
            <a:r>
              <a:rPr lang="en-GB" dirty="0"/>
              <a:t>Suggestions given to player in order of score</a:t>
            </a:r>
          </a:p>
          <a:p>
            <a:pPr lvl="1"/>
            <a:r>
              <a:rPr lang="en-GB" dirty="0"/>
              <a:t>Until they say, “yes”</a:t>
            </a:r>
          </a:p>
          <a:p>
            <a:r>
              <a:rPr lang="en-GB" dirty="0"/>
              <a:t>&gt; 4 suggestions </a:t>
            </a:r>
            <a:r>
              <a:rPr lang="en-GB" dirty="0">
                <a:sym typeface="Wingdings" panose="05000000000000000000" pitchFamily="2" charset="2"/>
              </a:rPr>
              <a:t> show all at once</a:t>
            </a:r>
            <a:endParaRPr lang="en-GB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832D24-BED0-4F98-84D5-1A48B3DB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73" y="1196519"/>
            <a:ext cx="2634230" cy="46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F6FB-CF2D-4E3C-9607-4C958EEE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RPG Voice Commands are Imperative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7DEF7-0E4D-4613-8F12-50063B9D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00" y="1981201"/>
            <a:ext cx="6842400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9A2C-C000-4632-AD22-A0287F92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Methods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FA360-6EEA-4116-99ED-BA46A130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995" y="1981200"/>
            <a:ext cx="920401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31BD-B3D2-4BCF-B484-FDEE8E0E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Sentence-Matching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8F4C-B7CF-43D8-AF7B-D8E62D91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slot-filling grammar fails (i.e. not imperative)</a:t>
            </a:r>
          </a:p>
          <a:p>
            <a:r>
              <a:rPr lang="en-GB" dirty="0"/>
              <a:t>For questions, greetings, etc.</a:t>
            </a:r>
          </a:p>
          <a:p>
            <a:pPr lvl="1"/>
            <a:r>
              <a:rPr lang="en-GB" dirty="0"/>
              <a:t>“What actions can I do?”</a:t>
            </a:r>
          </a:p>
          <a:p>
            <a:pPr lvl="1"/>
            <a:r>
              <a:rPr lang="en-GB" dirty="0"/>
              <a:t>“Hello, how are you?”</a:t>
            </a:r>
          </a:p>
          <a:p>
            <a:r>
              <a:rPr lang="en-GB" dirty="0"/>
              <a:t>Can add examples of sentences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DF897-2800-49B7-B62F-0962A37F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14" y="2595387"/>
            <a:ext cx="5061357" cy="32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DD1C-56CB-46BF-8F0D-1730758F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C7FCF-DC8D-422D-943E-1DE096935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8451" y="1651225"/>
            <a:ext cx="4039998" cy="2017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23383C-3B7B-4C5A-8EEC-F42526A7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51225"/>
            <a:ext cx="4039998" cy="2017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38940-EDED-4BEE-82E2-D5A6C3A08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3668870"/>
            <a:ext cx="4039998" cy="2249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94995-6564-429B-A67E-D52DDC340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601" y="3668870"/>
            <a:ext cx="4039999" cy="22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                                                                           </a:t>
            </a:r>
            <a:br>
              <a:rPr lang="en-GB"/>
            </a:br>
            <a:r>
              <a:rPr lang="en-GB"/>
              <a:t>                                                         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      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3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Several minutes later…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("attack" | "hit" | "obliterate" | ("launch" . "an" . "assault")) . ("with" | "using") . ["a"] . ("sword" | "blade" | ("something" . ("pointy" | "sharp")))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An expression for each intent in the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59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42B82A-AF50-48C1-9304-6771B6E85397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CSV file: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BE439-C5BA-4C7D-B763-3FF39910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1D0B50-5D0C-4FB6-9899-03C787AC6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045532"/>
              </p:ext>
            </p:extLst>
          </p:nvPr>
        </p:nvGraphicFramePr>
        <p:xfrm>
          <a:off x="3215640" y="2321560"/>
          <a:ext cx="5760720" cy="221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1667491422"/>
                    </a:ext>
                  </a:extLst>
                </a:gridCol>
                <a:gridCol w="2082904">
                  <a:extLst>
                    <a:ext uri="{9D8B030D-6E8A-4147-A177-3AD203B41FA5}">
                      <a16:colId xmlns:a16="http://schemas.microsoft.com/office/drawing/2014/main" val="8599515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83515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AttackDefault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HealDefault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AttackWeapon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weapon-sharp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AtkWeaponSharp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54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/>
                        <a:t>weapon-blunt</a:t>
                      </a:r>
                      <a:endParaRPr lang="en-GB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AtkWeaponBlunt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007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 dirty="0"/>
                        <a:t>healing-item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HealWithItem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9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3CF1-0511-4C69-AB0C-64FF0F18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216D-40B5-4CD8-BF0F-A6E2C937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text-based role-playing game controlled using voice commands</a:t>
            </a:r>
          </a:p>
          <a:p>
            <a:r>
              <a:rPr lang="en-GB" dirty="0"/>
              <a:t>Reduce developer workload as much as possible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Generating new rooms in the game without manually placing objects</a:t>
            </a:r>
          </a:p>
        </p:txBody>
      </p:sp>
    </p:spTree>
    <p:extLst>
      <p:ext uri="{BB962C8B-B14F-4D97-AF65-F5344CB8AC3E}">
        <p14:creationId xmlns:p14="http://schemas.microsoft.com/office/powerpoint/2010/main" val="24169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commands</a:t>
            </a:r>
          </a:p>
          <a:p>
            <a:endParaRPr lang="en-GB" dirty="0"/>
          </a:p>
          <a:p>
            <a:pPr>
              <a:buChar char=" "/>
            </a:pPr>
            <a:r>
              <a:rPr lang="en-GB"/>
              <a:t>                 </a:t>
            </a:r>
            <a:endParaRPr lang="en-GB" dirty="0"/>
          </a:p>
          <a:p>
            <a:pPr>
              <a:buChar char=" "/>
            </a:pPr>
            <a:r>
              <a:rPr lang="en-GB"/>
              <a:t>                            </a:t>
            </a:r>
            <a:endParaRPr lang="en-GB" dirty="0"/>
          </a:p>
          <a:p>
            <a:pPr>
              <a:buChar char=" "/>
            </a:pPr>
            <a:r>
              <a:rPr lang="en-GB"/>
              <a:t>        </a:t>
            </a:r>
            <a:endParaRPr lang="en-GB" dirty="0"/>
          </a:p>
        </p:txBody>
      </p:sp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1152" y="1981201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 descr=" 7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069510" y="3539557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using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8803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commands</a:t>
            </a:r>
          </a:p>
          <a:p>
            <a:endParaRPr lang="en-GB" dirty="0"/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1 request = $$$$$</a:t>
            </a:r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Internet connection required</a:t>
            </a:r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Privacy?</a:t>
            </a:r>
            <a:endParaRPr lang="en-GB" dirty="0"/>
          </a:p>
        </p:txBody>
      </p:sp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1152" y="1981201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 descr=" 7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069510" y="3539557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using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6907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4270</TotalTime>
  <Words>1140</Words>
  <Application>Microsoft Office PowerPoint</Application>
  <PresentationFormat>Widescreen</PresentationFormat>
  <Paragraphs>330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Diamond Grid 16x9</vt:lpstr>
      <vt:lpstr>Voice Recognition RPG</vt:lpstr>
      <vt:lpstr>Adding Voice Commands to a Game</vt:lpstr>
      <vt:lpstr>3 years ago…</vt:lpstr>
      <vt:lpstr>1 year ago…</vt:lpstr>
      <vt:lpstr>1 year ago…</vt:lpstr>
      <vt:lpstr>Now…</vt:lpstr>
      <vt:lpstr>Voice Recognition RPG project</vt:lpstr>
      <vt:lpstr>Motivation</vt:lpstr>
      <vt:lpstr>Motivation</vt:lpstr>
      <vt:lpstr>RPG Demo</vt:lpstr>
      <vt:lpstr>How it Works: Slot-Filling</vt:lpstr>
      <vt:lpstr>How it Works: Context-Action Maps</vt:lpstr>
      <vt:lpstr>Heart of the System: WordNet</vt:lpstr>
      <vt:lpstr>Semantic Similarity Methods</vt:lpstr>
      <vt:lpstr>How it Works: Pipeline</vt:lpstr>
      <vt:lpstr>System Architecture</vt:lpstr>
      <vt:lpstr>Applied to Other Domains</vt:lpstr>
      <vt:lpstr>Correctness of Semantic Similarity Methods</vt:lpstr>
      <vt:lpstr>Performance of Semantic Similarity Methods</vt:lpstr>
      <vt:lpstr>Evaluation of Semantic Similarity Methods</vt:lpstr>
      <vt:lpstr>System Features Improve Accuracy</vt:lpstr>
      <vt:lpstr>Application Performance</vt:lpstr>
      <vt:lpstr>PowerPoint Presentation</vt:lpstr>
      <vt:lpstr>Room Generation from Text</vt:lpstr>
      <vt:lpstr>Summary of Voice Recognition RPG Project</vt:lpstr>
      <vt:lpstr>Voice Recognition RPG Supplementary Slides</vt:lpstr>
      <vt:lpstr>Part-of-Speech (POS) Tagging</vt:lpstr>
      <vt:lpstr>Context-Action Map Table Generator</vt:lpstr>
      <vt:lpstr>Entity</vt:lpstr>
      <vt:lpstr>Actions</vt:lpstr>
      <vt:lpstr>Data Flow</vt:lpstr>
      <vt:lpstr>Ambiguous Handler</vt:lpstr>
      <vt:lpstr>Most RPG Voice Commands are Imperative</vt:lpstr>
      <vt:lpstr>Hybrid Methods</vt:lpstr>
      <vt:lpstr>Sentence-Matching</vt:lpstr>
      <vt:lpstr>Survey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Recognition RPG</dc:title>
  <dc:creator>Baron Khan</dc:creator>
  <cp:lastModifiedBy>Baron Khan</cp:lastModifiedBy>
  <cp:revision>266</cp:revision>
  <dcterms:created xsi:type="dcterms:W3CDTF">2017-08-31T19:27:08Z</dcterms:created>
  <dcterms:modified xsi:type="dcterms:W3CDTF">2018-06-23T14:40:40Z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