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1" r:id="rId11"/>
    <p:sldId id="267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6/19/2018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 grammar: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DCC6-A242-4655-BE34-606C1364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3"/>
          <a:stretch/>
        </p:blipFill>
        <p:spPr>
          <a:xfrm>
            <a:off x="3328304" y="1872126"/>
            <a:ext cx="5528345" cy="20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92B87-3C7B-4D26-97BA-36205EA3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67" y="4112089"/>
            <a:ext cx="6276417" cy="2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of English words</a:t>
            </a:r>
          </a:p>
          <a:p>
            <a:r>
              <a:rPr lang="en-GB" dirty="0"/>
              <a:t>Forms hyper-tree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to calculate semantic similarity between two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29EE1-A6C5-4B62-B6D8-D201C021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99" y="1981201"/>
            <a:ext cx="3525930" cy="2064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to calculate similarity of two words using WordNet</a:t>
            </a:r>
          </a:p>
          <a:p>
            <a:r>
              <a:rPr lang="en-GB" dirty="0"/>
              <a:t>Numerous algorithms</a:t>
            </a:r>
          </a:p>
          <a:p>
            <a:pPr lvl="1"/>
            <a:r>
              <a:rPr lang="en-GB" dirty="0"/>
              <a:t>Path-based (Wu and Palmer, Leacock and Chodorow)</a:t>
            </a:r>
          </a:p>
          <a:p>
            <a:pPr lvl="1"/>
            <a:r>
              <a:rPr lang="en-GB" dirty="0"/>
              <a:t>Information Content / Sense Frequency (Lin, Resnik)</a:t>
            </a:r>
          </a:p>
          <a:p>
            <a:pPr lvl="1"/>
            <a:r>
              <a:rPr lang="en-GB" dirty="0"/>
              <a:t>Overlaps in Definitions (</a:t>
            </a:r>
            <a:r>
              <a:rPr lang="en-GB" dirty="0" err="1"/>
              <a:t>Lesk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Most implementations provided by WS4J library</a:t>
            </a:r>
          </a:p>
          <a:p>
            <a:r>
              <a:rPr lang="en-GB" dirty="0"/>
              <a:t>Some implemented manually (COS, FAST LESK)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CD-3CA5-4A05-9A2D-EEF19B2C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781300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("attack" | "hit" | "obliterate" | ("launch" . "an" . "assault")) . ("with" | "using") . ["a"] . ("sword" | "blade" | ("something" . ("pointy" | "sharp")))</a:t>
            </a:r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02916"/>
              </p:ext>
            </p:extLst>
          </p:nvPr>
        </p:nvGraphicFramePr>
        <p:xfrm>
          <a:off x="3215640" y="2093168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E4C2B4-FA5D-43C5-A4FB-9B92EC83CFB7}"/>
              </a:ext>
            </a:extLst>
          </p:cNvPr>
          <p:cNvSpPr txBox="1"/>
          <p:nvPr/>
        </p:nvSpPr>
        <p:spPr>
          <a:xfrm>
            <a:off x="4732789" y="4360695"/>
            <a:ext cx="27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game-map.csv</a:t>
            </a:r>
          </a:p>
        </p:txBody>
      </p:sp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1 request = $$$$$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Internet connection required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Privacy?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i="1" dirty="0"/>
              <a:t>Overworld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Exploration – interacting with objects </a:t>
            </a:r>
          </a:p>
          <a:p>
            <a:pPr lvl="2"/>
            <a:r>
              <a:rPr lang="en-GB" dirty="0"/>
              <a:t>Examples: </a:t>
            </a:r>
            <a:r>
              <a:rPr lang="en-GB" dirty="0" err="1"/>
              <a:t>Zork</a:t>
            </a:r>
            <a:r>
              <a:rPr lang="en-GB" dirty="0"/>
              <a:t>, point-and-click adventure games</a:t>
            </a:r>
          </a:p>
          <a:p>
            <a:pPr marL="506412" lvl="2" indent="0">
              <a:buNone/>
            </a:pPr>
            <a:endParaRPr lang="en-GB" dirty="0"/>
          </a:p>
          <a:p>
            <a:pPr lvl="1"/>
            <a:r>
              <a:rPr lang="en-GB" i="1" dirty="0"/>
              <a:t>Battle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Turn-based – fighting enemies</a:t>
            </a:r>
          </a:p>
          <a:p>
            <a:pPr lvl="2"/>
            <a:r>
              <a:rPr lang="en-GB" dirty="0"/>
              <a:t>Examples: Pokémon, Final Fantasy</a:t>
            </a:r>
          </a:p>
        </p:txBody>
      </p:sp>
      <p:pic>
        <p:nvPicPr>
          <p:cNvPr id="7" name="Picture 6" descr="A screenshot of the Battle mode">
            <a:extLst>
              <a:ext uri="{FF2B5EF4-FFF2-40B4-BE49-F238E27FC236}">
                <a16:creationId xmlns:a16="http://schemas.microsoft.com/office/drawing/2014/main" id="{09491EA2-9F32-4E00-BC06-1F5FACBD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4" y="1902903"/>
            <a:ext cx="2231208" cy="3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Overworld Mode: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Battle Mode: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F5D2C-0840-437E-9D10-E63616FA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4992"/>
              </p:ext>
            </p:extLst>
          </p:nvPr>
        </p:nvGraphicFramePr>
        <p:xfrm>
          <a:off x="3752850" y="4486009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C5EA-8E6A-4E4B-A87D-4D1E2E1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15852"/>
              </p:ext>
            </p:extLst>
          </p:nvPr>
        </p:nvGraphicFramePr>
        <p:xfrm>
          <a:off x="2603500" y="2662105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CutWeaponNotSharp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3012</TotalTime>
  <Words>524</Words>
  <Application>Microsoft Office PowerPoint</Application>
  <PresentationFormat>Widescreen</PresentationFormat>
  <Paragraphs>166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Diamond Grid 16x9</vt:lpstr>
      <vt:lpstr>Voice Recognition RPG</vt:lpstr>
      <vt:lpstr>Adding Voice Commands to a Game</vt:lpstr>
      <vt:lpstr>3 years ago…</vt:lpstr>
      <vt:lpstr>1 year ago…</vt:lpstr>
      <vt:lpstr>Now…</vt:lpstr>
      <vt:lpstr>Voice Recognition RPG project</vt:lpstr>
      <vt:lpstr>Motivation</vt:lpstr>
      <vt:lpstr>RPG Demo</vt:lpstr>
      <vt:lpstr>How it Works: Context-Action Maps</vt:lpstr>
      <vt:lpstr>How it Works: Slot-Filling</vt:lpstr>
      <vt:lpstr>Heart of the System: WordNet</vt:lpstr>
      <vt:lpstr>Semantic Similarity Methods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182</cp:revision>
  <dcterms:created xsi:type="dcterms:W3CDTF">2017-08-31T19:27:08Z</dcterms:created>
  <dcterms:modified xsi:type="dcterms:W3CDTF">2018-06-19T23:57:10Z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