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61" r:id="rId2"/>
    <p:sldId id="257" r:id="rId3"/>
    <p:sldId id="262" r:id="rId4"/>
    <p:sldId id="263" r:id="rId5"/>
    <p:sldId id="284" r:id="rId6"/>
    <p:sldId id="264" r:id="rId7"/>
    <p:sldId id="265" r:id="rId8"/>
    <p:sldId id="266" r:id="rId9"/>
    <p:sldId id="286" r:id="rId10"/>
    <p:sldId id="268" r:id="rId11"/>
    <p:sldId id="271" r:id="rId12"/>
    <p:sldId id="269" r:id="rId13"/>
    <p:sldId id="267" r:id="rId14"/>
    <p:sldId id="270" r:id="rId15"/>
    <p:sldId id="287" r:id="rId16"/>
    <p:sldId id="272" r:id="rId17"/>
    <p:sldId id="273" r:id="rId18"/>
    <p:sldId id="281" r:id="rId19"/>
    <p:sldId id="282" r:id="rId20"/>
    <p:sldId id="277" r:id="rId21"/>
    <p:sldId id="274" r:id="rId22"/>
    <p:sldId id="275" r:id="rId23"/>
    <p:sldId id="276" r:id="rId24"/>
    <p:sldId id="278" r:id="rId25"/>
    <p:sldId id="279" r:id="rId26"/>
    <p:sldId id="280" r:id="rId27"/>
    <p:sldId id="296" r:id="rId28"/>
    <p:sldId id="297" r:id="rId29"/>
    <p:sldId id="289" r:id="rId30"/>
    <p:sldId id="290" r:id="rId31"/>
    <p:sldId id="291" r:id="rId32"/>
    <p:sldId id="292" r:id="rId33"/>
    <p:sldId id="293" r:id="rId34"/>
    <p:sldId id="294" r:id="rId35"/>
    <p:sldId id="29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B8C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3" autoAdjust="0"/>
    <p:restoredTop sz="94706" autoAdjust="0"/>
  </p:normalViewPr>
  <p:slideViewPr>
    <p:cSldViewPr snapToGrid="0">
      <p:cViewPr varScale="1">
        <p:scale>
          <a:sx n="114" d="100"/>
          <a:sy n="114" d="100"/>
        </p:scale>
        <p:origin x="240" y="14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6/21/2018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6/21/2018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6/21/2018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6/21/2018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6/21/2018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6/21/2018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6/21/2018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6/21/2018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6/21/2018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Voice Recognition RPG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Baron Khan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67E90-14A5-47CB-9ED0-22427C340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RPG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1A022-D35C-483A-B831-A81D94FF1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Two different gameplay styles:</a:t>
            </a:r>
          </a:p>
          <a:p>
            <a:pPr lvl="1"/>
            <a:r>
              <a:rPr lang="en-GB" i="1" dirty="0"/>
              <a:t>Overworld</a:t>
            </a:r>
            <a:r>
              <a:rPr lang="en-GB" dirty="0"/>
              <a:t> Mode</a:t>
            </a:r>
          </a:p>
          <a:p>
            <a:pPr lvl="2"/>
            <a:r>
              <a:rPr lang="en-GB" dirty="0"/>
              <a:t>Exploration – interacting with objects </a:t>
            </a:r>
          </a:p>
          <a:p>
            <a:pPr lvl="2"/>
            <a:r>
              <a:rPr lang="en-GB" dirty="0"/>
              <a:t>Examples: </a:t>
            </a:r>
            <a:r>
              <a:rPr lang="en-GB" dirty="0" err="1"/>
              <a:t>Zork</a:t>
            </a:r>
            <a:r>
              <a:rPr lang="en-GB" dirty="0"/>
              <a:t>, point-and-click adventure games</a:t>
            </a:r>
          </a:p>
          <a:p>
            <a:pPr marL="506412" lvl="2" indent="0">
              <a:buNone/>
            </a:pPr>
            <a:endParaRPr lang="en-GB" dirty="0"/>
          </a:p>
          <a:p>
            <a:pPr lvl="1"/>
            <a:r>
              <a:rPr lang="en-GB" i="1" dirty="0"/>
              <a:t>Battle</a:t>
            </a:r>
            <a:r>
              <a:rPr lang="en-GB" dirty="0"/>
              <a:t> Mode</a:t>
            </a:r>
          </a:p>
          <a:p>
            <a:pPr lvl="2"/>
            <a:r>
              <a:rPr lang="en-GB" dirty="0"/>
              <a:t>Turn-based – fighting enemies</a:t>
            </a:r>
          </a:p>
          <a:p>
            <a:pPr lvl="2"/>
            <a:r>
              <a:rPr lang="en-GB" dirty="0"/>
              <a:t>Examples: Pokémon, Final Fantasy</a:t>
            </a:r>
          </a:p>
        </p:txBody>
      </p:sp>
      <p:pic>
        <p:nvPicPr>
          <p:cNvPr id="7" name="Picture 6" descr="A screenshot of the Battle mode">
            <a:extLst>
              <a:ext uri="{FF2B5EF4-FFF2-40B4-BE49-F238E27FC236}">
                <a16:creationId xmlns:a16="http://schemas.microsoft.com/office/drawing/2014/main" id="{09491EA2-9F32-4E00-BC06-1F5FACBD2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634" y="1902903"/>
            <a:ext cx="2231208" cy="396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93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A695D-B88E-4251-9BCE-FFFAD3A2E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it Works: Slot-Filling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01E13-B478-470F-BCA5-94B42C76E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Alternative grammar: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43DCC6-A242-4655-BE34-606C1364BA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453"/>
          <a:stretch/>
        </p:blipFill>
        <p:spPr>
          <a:xfrm>
            <a:off x="3328304" y="1872126"/>
            <a:ext cx="5528345" cy="20140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B92B87-3C7B-4D26-97BA-36205EA39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267" y="4112089"/>
            <a:ext cx="6276417" cy="201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9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A695D-B88E-4251-9BCE-FFFAD3A2E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it Works: Context-Action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01E13-B478-470F-BCA5-94B42C76E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Overworld Mode: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Battle Mode: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9BF5D2C-0840-437E-9D10-E63616FAB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794992"/>
              </p:ext>
            </p:extLst>
          </p:nvPr>
        </p:nvGraphicFramePr>
        <p:xfrm>
          <a:off x="3752850" y="4486009"/>
          <a:ext cx="4686300" cy="1143000"/>
        </p:xfrm>
        <a:graphic>
          <a:graphicData uri="http://schemas.openxmlformats.org/drawingml/2006/table">
            <a:tbl>
              <a:tblPr/>
              <a:tblGrid>
                <a:gridCol w="889000">
                  <a:extLst>
                    <a:ext uri="{9D8B030D-6E8A-4147-A177-3AD203B41FA5}">
                      <a16:colId xmlns:a16="http://schemas.microsoft.com/office/drawing/2014/main" val="138774205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546921278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3221922186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1029725310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30717962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attack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heal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show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look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45683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default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AttackDefault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HealDefault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ShowDefault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LookDefault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2102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AttackWeapon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41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weapon-sharp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AttackWeaponSharp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5861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weapon-blunt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AttackWeaponBlunt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86351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healing-item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HealItem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29379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A45C5EA-8E6A-4E4B-A87D-4D1E2E1F7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515852"/>
              </p:ext>
            </p:extLst>
          </p:nvPr>
        </p:nvGraphicFramePr>
        <p:xfrm>
          <a:off x="2603500" y="2662105"/>
          <a:ext cx="6985000" cy="11430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41584684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63026834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195932125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939161205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7787138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814671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679840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look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show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cut  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break  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grab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open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499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default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LookDefault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ShowDefault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CutDefault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BreakDefault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GrabObject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OpenObject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47474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CutWeaponNotSharp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BreakWeaponNotBlunt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11254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weapon-sharp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CutWeaponSharp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BreakWeaponNotBlunt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68728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weapon-blunt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CutWeaponNotSharp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BreakWeaponBlunt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78079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vision-item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LookDefault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253490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456A21A-384C-4B26-862A-99D2672F91AA}"/>
              </a:ext>
            </a:extLst>
          </p:cNvPr>
          <p:cNvSpPr txBox="1"/>
          <p:nvPr/>
        </p:nvSpPr>
        <p:spPr>
          <a:xfrm>
            <a:off x="1360764" y="3233605"/>
            <a:ext cx="1177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context type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745DB8-A3FF-4BA2-BE85-B6F071E05045}"/>
              </a:ext>
            </a:extLst>
          </p:cNvPr>
          <p:cNvSpPr txBox="1"/>
          <p:nvPr/>
        </p:nvSpPr>
        <p:spPr>
          <a:xfrm>
            <a:off x="5095264" y="2050143"/>
            <a:ext cx="1177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action name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90E11E-75EA-4234-906D-D04A1B6F8EB6}"/>
              </a:ext>
            </a:extLst>
          </p:cNvPr>
          <p:cNvCxnSpPr>
            <a:stCxn id="6" idx="0"/>
          </p:cNvCxnSpPr>
          <p:nvPr/>
        </p:nvCxnSpPr>
        <p:spPr>
          <a:xfrm flipV="1">
            <a:off x="1949450" y="3003259"/>
            <a:ext cx="588686" cy="230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02F883B-AC32-425A-88A4-AA9760089E2C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683950" y="2327142"/>
            <a:ext cx="0" cy="273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82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8D272-BB5C-45B5-8164-842FEC2E3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Heart of the System: WordNet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A3A50-ABAB-47CB-94E9-39BF0A823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Created by Princeton University</a:t>
            </a:r>
          </a:p>
          <a:p>
            <a:r>
              <a:rPr lang="en-GB" dirty="0"/>
              <a:t>Large lexical database of English words</a:t>
            </a:r>
          </a:p>
          <a:p>
            <a:r>
              <a:rPr lang="en-GB" dirty="0"/>
              <a:t>Forms tree of words</a:t>
            </a:r>
          </a:p>
          <a:p>
            <a:pPr lvl="1"/>
            <a:r>
              <a:rPr lang="en-GB" dirty="0"/>
              <a:t>Each node is a set of synonyms (</a:t>
            </a:r>
            <a:r>
              <a:rPr lang="en-GB" i="1" dirty="0" err="1"/>
              <a:t>synset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Parent nodes: hypernyms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Used to calculate semantic similarity between two words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D2A153E-9B57-4AF2-AB89-E1BCEB174E06}"/>
              </a:ext>
            </a:extLst>
          </p:cNvPr>
          <p:cNvGrpSpPr/>
          <p:nvPr/>
        </p:nvGrpSpPr>
        <p:grpSpPr>
          <a:xfrm>
            <a:off x="6766199" y="1981201"/>
            <a:ext cx="3525930" cy="2064879"/>
            <a:chOff x="6766199" y="1981201"/>
            <a:chExt cx="3525930" cy="206487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E729EE1-A6C5-4B62-B6D8-D201C0219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66199" y="1981201"/>
              <a:ext cx="3525930" cy="206487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C871788-A4FD-4252-BBF3-5141751A5029}"/>
                </a:ext>
              </a:extLst>
            </p:cNvPr>
            <p:cNvSpPr/>
            <p:nvPr/>
          </p:nvSpPr>
          <p:spPr>
            <a:xfrm>
              <a:off x="8951053" y="2961314"/>
              <a:ext cx="1266738" cy="10486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872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9AAFA-81AE-4864-BAC0-7F5464A58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Semantic Similarity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69EE8-788E-46CD-A7D9-A82FDC82B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Algorithms to calculate similarity of two words using WordNet</a:t>
            </a:r>
          </a:p>
          <a:p>
            <a:r>
              <a:rPr lang="en-GB" dirty="0"/>
              <a:t>Numerous algorithms</a:t>
            </a:r>
          </a:p>
          <a:p>
            <a:pPr lvl="1"/>
            <a:r>
              <a:rPr lang="en-GB" dirty="0"/>
              <a:t>Path-based (Wu and Palmer, Leacock and Chodorow)</a:t>
            </a:r>
          </a:p>
          <a:p>
            <a:pPr lvl="1"/>
            <a:r>
              <a:rPr lang="en-GB" dirty="0"/>
              <a:t>Information Content (Lin, Resnik)</a:t>
            </a:r>
          </a:p>
          <a:p>
            <a:pPr lvl="1"/>
            <a:r>
              <a:rPr lang="en-GB" dirty="0"/>
              <a:t>Overlaps in Definitions (</a:t>
            </a:r>
            <a:r>
              <a:rPr lang="en-GB" dirty="0" err="1"/>
              <a:t>Lesk</a:t>
            </a:r>
            <a:r>
              <a:rPr lang="en-GB" dirty="0"/>
              <a:t>)</a:t>
            </a:r>
          </a:p>
          <a:p>
            <a:r>
              <a:rPr lang="en-GB" dirty="0"/>
              <a:t>Most implementations provided by WS4J library</a:t>
            </a:r>
          </a:p>
          <a:p>
            <a:pPr lvl="1"/>
            <a:r>
              <a:rPr lang="en-GB" dirty="0"/>
              <a:t>Requires </a:t>
            </a:r>
            <a:r>
              <a:rPr lang="en-GB" dirty="0" err="1"/>
              <a:t>ILexicalDatabase</a:t>
            </a:r>
            <a:r>
              <a:rPr lang="en-GB" dirty="0"/>
              <a:t> interface to be implemented</a:t>
            </a:r>
          </a:p>
          <a:p>
            <a:r>
              <a:rPr lang="en-GB" dirty="0"/>
              <a:t>Some implemented manually (COS, FAST LESK)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60D4CD-3CA5-4A05-9A2D-EEF19B2C3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425" y="2781300"/>
            <a:ext cx="33051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59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B3D96-FAD6-45A4-9803-3C60B343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it Works: Pipeline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1ECF15-CDC7-4905-9ABC-DF92983AB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899093"/>
            <a:ext cx="9601200" cy="52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08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A4B47-DC79-4F0C-96B7-89C9D8601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F951E0-3A38-4051-9075-4B288792C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824" y="1745592"/>
            <a:ext cx="4608352" cy="429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90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850F5-816C-4FB6-BD79-FB2C52DD2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Applied to Other Domains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14E48-5902-4B60-B362-6682C11E7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Video Conferencing commands</a:t>
            </a:r>
          </a:p>
          <a:p>
            <a:pPr lvl="1"/>
            <a:r>
              <a:rPr lang="en-GB" dirty="0"/>
              <a:t>“call </a:t>
            </a:r>
            <a:r>
              <a:rPr lang="en-GB" dirty="0" err="1"/>
              <a:t>fred</a:t>
            </a:r>
            <a:r>
              <a:rPr lang="en-GB" dirty="0"/>
              <a:t> and jane”</a:t>
            </a:r>
          </a:p>
          <a:p>
            <a:pPr lvl="1"/>
            <a:r>
              <a:rPr lang="en-GB" dirty="0"/>
              <a:t>“mute my video”</a:t>
            </a:r>
          </a:p>
          <a:p>
            <a:endParaRPr lang="en-GB" dirty="0"/>
          </a:p>
          <a:p>
            <a:r>
              <a:rPr lang="en-GB" dirty="0"/>
              <a:t>Cooking commands</a:t>
            </a:r>
          </a:p>
          <a:p>
            <a:pPr lvl="1"/>
            <a:r>
              <a:rPr lang="en-GB" dirty="0"/>
              <a:t>“boil the eggs”</a:t>
            </a:r>
          </a:p>
          <a:p>
            <a:pPr lvl="1"/>
            <a:r>
              <a:rPr lang="en-GB" dirty="0"/>
              <a:t>“use a spoon to stir the soup”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B02B21B-7404-4694-8200-79ADAF530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834" y="1646238"/>
            <a:ext cx="2484452" cy="441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25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97973-EE44-4151-B936-4F0BDA8AE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Correctness of Semantic Similarity Methods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E1BB78-68AF-41BD-B30D-ADB64DC95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3510" y="1981200"/>
            <a:ext cx="5784979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7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97973-EE44-4151-B936-4F0BDA8AE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 of Semantic Similarity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76176F-0C82-4FF3-A47B-3B8452802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887" y="1981201"/>
            <a:ext cx="6954226" cy="380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40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Voice Commands to a Game</a:t>
            </a:r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Commands to attack with a sword:</a:t>
            </a:r>
          </a:p>
          <a:p>
            <a:pPr lvl="1"/>
            <a:r>
              <a:rPr lang="en-GB" dirty="0"/>
              <a:t>"attack with a sword"</a:t>
            </a:r>
          </a:p>
          <a:p>
            <a:pPr lvl="1"/>
            <a:r>
              <a:rPr lang="en-GB" dirty="0"/>
              <a:t>"hit with something sharp"</a:t>
            </a:r>
          </a:p>
          <a:p>
            <a:pPr lvl="1"/>
            <a:r>
              <a:rPr lang="en-GB" dirty="0"/>
              <a:t>"use a sword to fight"</a:t>
            </a:r>
          </a:p>
          <a:p>
            <a:pPr lvl="1"/>
            <a:r>
              <a:rPr lang="en-GB" dirty="0"/>
              <a:t>"launch an assault with the sword"</a:t>
            </a:r>
          </a:p>
          <a:p>
            <a:pPr lvl="1"/>
            <a:r>
              <a:rPr lang="en-GB" dirty="0"/>
              <a:t>"obliterate the enemy with a long weapon“</a:t>
            </a:r>
          </a:p>
          <a:p>
            <a:r>
              <a:rPr lang="en-GB" dirty="0"/>
              <a:t>Commands to heal the player:</a:t>
            </a:r>
          </a:p>
          <a:p>
            <a:pPr lvl="1"/>
            <a:r>
              <a:rPr lang="en-GB" dirty="0"/>
              <a:t>"heal"</a:t>
            </a:r>
          </a:p>
          <a:p>
            <a:pPr lvl="1"/>
            <a:r>
              <a:rPr lang="en-GB" dirty="0"/>
              <a:t>"recover"</a:t>
            </a:r>
          </a:p>
          <a:p>
            <a:pPr lvl="1"/>
            <a:r>
              <a:rPr lang="en-GB" dirty="0"/>
              <a:t>"rest"</a:t>
            </a:r>
          </a:p>
          <a:p>
            <a:pPr lvl="1"/>
            <a:r>
              <a:rPr lang="en-GB" dirty="0"/>
              <a:t>"heal with a potion"</a:t>
            </a:r>
          </a:p>
          <a:p>
            <a:pPr lvl="1"/>
            <a:r>
              <a:rPr lang="en-GB" dirty="0"/>
              <a:t>"regenerate using an elixir"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6D628-F129-48CB-9CE0-3048C2BF1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of Semantic Similarity Methods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317AD9-E9D2-47E4-85AE-AF177FBB2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Path-based methods have overall highest accuracy and speed</a:t>
            </a:r>
          </a:p>
          <a:p>
            <a:pPr lvl="1"/>
            <a:r>
              <a:rPr lang="en-GB" dirty="0"/>
              <a:t>Wu and Palmer (WUP)</a:t>
            </a:r>
          </a:p>
          <a:p>
            <a:pPr lvl="1"/>
            <a:r>
              <a:rPr lang="en-GB" dirty="0"/>
              <a:t>Leacock and Chodorow (LCH)</a:t>
            </a:r>
          </a:p>
          <a:p>
            <a:r>
              <a:rPr lang="en-GB" dirty="0"/>
              <a:t>Different methods perform better in different domains</a:t>
            </a:r>
          </a:p>
          <a:p>
            <a:r>
              <a:rPr lang="en-GB" dirty="0"/>
              <a:t>WUP method chosen for RPG demo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~70% correctness for the best methods in tests</a:t>
            </a:r>
          </a:p>
        </p:txBody>
      </p:sp>
    </p:spTree>
    <p:extLst>
      <p:ext uri="{BB962C8B-B14F-4D97-AF65-F5344CB8AC3E}">
        <p14:creationId xmlns:p14="http://schemas.microsoft.com/office/powerpoint/2010/main" val="327505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5654A-FEEF-4DBB-8971-885AB8E2D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Features Improve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10781-B810-4826-BF97-415765AD3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Confirmation and suggestions on ambiguous intents</a:t>
            </a:r>
          </a:p>
          <a:p>
            <a:r>
              <a:rPr lang="en-GB" dirty="0"/>
              <a:t>Chaining multiple commands in one utterance</a:t>
            </a:r>
          </a:p>
          <a:p>
            <a:r>
              <a:rPr lang="en-GB" dirty="0"/>
              <a:t>Detect multiple targets or contexts</a:t>
            </a:r>
          </a:p>
          <a:p>
            <a:r>
              <a:rPr lang="en-GB" dirty="0"/>
              <a:t>Synonym-mapping</a:t>
            </a:r>
          </a:p>
          <a:p>
            <a:r>
              <a:rPr lang="en-GB" dirty="0"/>
              <a:t>Ignoring incorrect matches</a:t>
            </a:r>
          </a:p>
          <a:p>
            <a:r>
              <a:rPr lang="en-GB" dirty="0"/>
              <a:t>Sentence-matching</a:t>
            </a:r>
          </a:p>
        </p:txBody>
      </p:sp>
    </p:spTree>
    <p:extLst>
      <p:ext uri="{BB962C8B-B14F-4D97-AF65-F5344CB8AC3E}">
        <p14:creationId xmlns:p14="http://schemas.microsoft.com/office/powerpoint/2010/main" val="238653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531BD-B3D2-4BCF-B484-FDEE8E0E5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Sentence-Matching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98F4C-B7CF-43D8-AF7B-D8E62D914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slot-filling grammar fails (i.e. not imperative)</a:t>
            </a:r>
          </a:p>
          <a:p>
            <a:r>
              <a:rPr lang="en-GB" dirty="0"/>
              <a:t>For questions, greetings, etc.</a:t>
            </a:r>
          </a:p>
          <a:p>
            <a:pPr lvl="1"/>
            <a:r>
              <a:rPr lang="en-GB" dirty="0"/>
              <a:t>“What actions can I do?”</a:t>
            </a:r>
          </a:p>
          <a:p>
            <a:pPr lvl="1"/>
            <a:r>
              <a:rPr lang="en-GB" dirty="0"/>
              <a:t>“Hello, how are you?”</a:t>
            </a:r>
          </a:p>
          <a:p>
            <a:r>
              <a:rPr lang="en-GB" dirty="0"/>
              <a:t>Can add examples of sentences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ADF897-2800-49B7-B62F-0962A37F3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214" y="2595387"/>
            <a:ext cx="5061357" cy="323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08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6D628-F129-48CB-9CE0-3048C2BF1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Performance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E97A9A-6E71-4ED3-8931-BF0024A19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8944" y="1981200"/>
            <a:ext cx="6974111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58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A79D1-1B2F-440B-BAD0-F498DB58D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Three key areas for reducing workload: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dirty="0"/>
              <a:t>Adding voice commands without hard-coding every acceptable phrase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b="1" dirty="0"/>
              <a:t>Automatically assign physical properties to objects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b="1" dirty="0"/>
              <a:t>Generating new rooms in the game without manually placing objects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492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C0946-14A9-4FA4-A2C4-935F58D85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Room Generation from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456B8-2510-4EC2-8B3F-FFDDCD8C8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Text description of room </a:t>
            </a:r>
            <a:r>
              <a:rPr lang="en-GB" dirty="0">
                <a:sym typeface="Wingdings" panose="05000000000000000000" pitchFamily="2" charset="2"/>
              </a:rPr>
              <a:t> Java source file for room</a:t>
            </a:r>
            <a:endParaRPr lang="en-GB" dirty="0"/>
          </a:p>
          <a:p>
            <a:r>
              <a:rPr lang="en-GB" dirty="0"/>
              <a:t>Use semantic similarity engine to find similar objects in text description</a:t>
            </a:r>
          </a:p>
          <a:p>
            <a:r>
              <a:rPr lang="en-GB" dirty="0"/>
              <a:t>Binary relationships between two objects as conditionals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5ABE62-C774-4C32-9F3E-9E06DA8977E0}"/>
              </a:ext>
            </a:extLst>
          </p:cNvPr>
          <p:cNvSpPr txBox="1"/>
          <p:nvPr/>
        </p:nvSpPr>
        <p:spPr>
          <a:xfrm>
            <a:off x="1295400" y="4277092"/>
            <a:ext cx="3075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There is a *table in the middle of the room.</a:t>
            </a:r>
          </a:p>
          <a:p>
            <a:r>
              <a:rPr lang="en-GB" sz="1200" dirty="0"/>
              <a:t>An *armchair is underneath the table.</a:t>
            </a:r>
          </a:p>
          <a:p>
            <a:r>
              <a:rPr lang="en-GB" sz="1200" dirty="0"/>
              <a:t>A *potion is on the table.</a:t>
            </a:r>
          </a:p>
          <a:p>
            <a:r>
              <a:rPr lang="en-GB" sz="1200" dirty="0"/>
              <a:t>A *knife is with the potion.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BA38D9D-5059-44E7-BC6D-011DCC7228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1175"/>
          <a:stretch/>
        </p:blipFill>
        <p:spPr>
          <a:xfrm>
            <a:off x="7528421" y="3429000"/>
            <a:ext cx="2605480" cy="2527183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0FBF26-F5E7-4F47-B563-193266FB9560}"/>
              </a:ext>
            </a:extLst>
          </p:cNvPr>
          <p:cNvCxnSpPr>
            <a:cxnSpLocks/>
          </p:cNvCxnSpPr>
          <p:nvPr/>
        </p:nvCxnSpPr>
        <p:spPr>
          <a:xfrm>
            <a:off x="4515024" y="4692590"/>
            <a:ext cx="27246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451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DEB7-B7E2-467A-A9F5-43F5FB0AB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of Voice Recognition RPG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811DB-95EE-46BC-B80D-82212DE44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Created prototype for a voice-controlled, text-based RPG on Android</a:t>
            </a:r>
          </a:p>
          <a:p>
            <a:r>
              <a:rPr lang="en-GB" dirty="0"/>
              <a:t>Created offline voice recognition system using WordNet</a:t>
            </a:r>
          </a:p>
          <a:p>
            <a:pPr lvl="1"/>
            <a:r>
              <a:rPr lang="en-GB" dirty="0"/>
              <a:t>Good performance with near instantaneous processing on modern devices</a:t>
            </a:r>
          </a:p>
          <a:p>
            <a:pPr lvl="1"/>
            <a:r>
              <a:rPr lang="en-GB" dirty="0"/>
              <a:t>Provides good foundation that can be improved upon</a:t>
            </a:r>
          </a:p>
          <a:p>
            <a:pPr lvl="1"/>
            <a:r>
              <a:rPr lang="en-GB" dirty="0"/>
              <a:t>Applied to different domains (games, video conferencing, etc)</a:t>
            </a:r>
          </a:p>
          <a:p>
            <a:pPr lvl="1"/>
            <a:r>
              <a:rPr lang="en-GB" dirty="0"/>
              <a:t>Created standalone Java library</a:t>
            </a:r>
          </a:p>
          <a:p>
            <a:pPr lvl="1"/>
            <a:endParaRPr lang="en-GB" dirty="0"/>
          </a:p>
          <a:p>
            <a:r>
              <a:rPr lang="en-GB" dirty="0"/>
              <a:t>Evaluation of different semantic similarity methods</a:t>
            </a:r>
          </a:p>
          <a:p>
            <a:r>
              <a:rPr lang="en-GB" dirty="0"/>
              <a:t>Explored other areas for improving development of RPG</a:t>
            </a:r>
          </a:p>
        </p:txBody>
      </p:sp>
    </p:spTree>
    <p:extLst>
      <p:ext uri="{BB962C8B-B14F-4D97-AF65-F5344CB8AC3E}">
        <p14:creationId xmlns:p14="http://schemas.microsoft.com/office/powerpoint/2010/main" val="182443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Voice Recognition RPG</a:t>
            </a:r>
            <a:br>
              <a:rPr lang="en-US" sz="6600" dirty="0"/>
            </a:br>
            <a:r>
              <a:rPr lang="en-US" sz="3300" dirty="0"/>
              <a:t>Supplementary Slides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Baron Khan</a:t>
            </a:r>
          </a:p>
        </p:txBody>
      </p:sp>
    </p:spTree>
    <p:extLst>
      <p:ext uri="{BB962C8B-B14F-4D97-AF65-F5344CB8AC3E}">
        <p14:creationId xmlns:p14="http://schemas.microsoft.com/office/powerpoint/2010/main" val="197772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61EBC-29CB-4B75-B466-886200D7E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Part-of-Speech (POS) Tagging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75689-EDC3-4E03-97AC-937B6FEDF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6472806" cy="3809999"/>
          </a:xfrm>
        </p:spPr>
        <p:txBody>
          <a:bodyPr/>
          <a:lstStyle/>
          <a:p>
            <a:r>
              <a:rPr lang="en-GB" dirty="0"/>
              <a:t>Label each word in text with its part-of-speech</a:t>
            </a:r>
          </a:p>
          <a:p>
            <a:r>
              <a:rPr lang="en-GB" dirty="0"/>
              <a:t>Using Stanford POS tagger for Java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4FBBBC-F0DF-4206-A7D8-260335368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2939" y="1981201"/>
            <a:ext cx="3273661" cy="33220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E99838-F340-4DF4-9AE1-9C303F6D88E5}"/>
              </a:ext>
            </a:extLst>
          </p:cNvPr>
          <p:cNvSpPr txBox="1"/>
          <p:nvPr/>
        </p:nvSpPr>
        <p:spPr>
          <a:xfrm>
            <a:off x="7622939" y="5303241"/>
            <a:ext cx="3273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Penn Treebank </a:t>
            </a:r>
            <a:r>
              <a:rPr lang="en-GB" sz="1400" dirty="0" err="1"/>
              <a:t>tagset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062481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3D9FF-961E-4927-98AF-29C2B9635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Context-Action Map Table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17732-3BAF-44DA-AB42-42087CD56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 algn="ctr">
              <a:buNone/>
            </a:pPr>
            <a:r>
              <a:rPr lang="en-GB" dirty="0">
                <a:latin typeface="Consolas" panose="020B0609020204030204" pitchFamily="49" charset="0"/>
              </a:rPr>
              <a:t>python generateTable.py game-map.csv </a:t>
            </a:r>
            <a:r>
              <a:rPr lang="en-GB" dirty="0" err="1">
                <a:latin typeface="Consolas" panose="020B0609020204030204" pitchFamily="49" charset="0"/>
              </a:rPr>
              <a:t>GameContextActionMap</a:t>
            </a:r>
            <a:endParaRPr lang="en-GB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9D4BE0-082A-4B58-A03F-D8B308CD3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898" y="1981201"/>
            <a:ext cx="4418204" cy="11708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6AFE2B-9E65-4623-9274-0AEFF1519F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95" b="1"/>
          <a:stretch/>
        </p:blipFill>
        <p:spPr>
          <a:xfrm>
            <a:off x="1295400" y="4758382"/>
            <a:ext cx="9601200" cy="103281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08E75BE-8C5D-4111-86A7-867C976A79C1}"/>
              </a:ext>
            </a:extLst>
          </p:cNvPr>
          <p:cNvCxnSpPr>
            <a:cxnSpLocks/>
          </p:cNvCxnSpPr>
          <p:nvPr/>
        </p:nvCxnSpPr>
        <p:spPr>
          <a:xfrm>
            <a:off x="6096000" y="3951215"/>
            <a:ext cx="0" cy="671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53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6B68B-1D40-4F24-916A-1CF0E21B8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 years ago…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71DC5B-FB45-4B49-8650-2D5B7AC6C9F3}"/>
              </a:ext>
            </a:extLst>
          </p:cNvPr>
          <p:cNvSpPr txBox="1"/>
          <p:nvPr/>
        </p:nvSpPr>
        <p:spPr>
          <a:xfrm>
            <a:off x="8296012" y="6272577"/>
            <a:ext cx="2600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*"/>
            </a:pPr>
            <a:r>
              <a:rPr lang="en-GB" sz="1200" dirty="0"/>
              <a:t>Strings can be evaluated with a switch statement since Java 7.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74EA66-7C83-48CC-BFB4-30C366F362CD}"/>
              </a:ext>
            </a:extLst>
          </p:cNvPr>
          <p:cNvSpPr txBox="1"/>
          <p:nvPr/>
        </p:nvSpPr>
        <p:spPr>
          <a:xfrm>
            <a:off x="8706722" y="3671858"/>
            <a:ext cx="1779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/>
              <a:t>Ad infinitum…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F617F9-D430-4F3D-BCEB-681DFA16B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087" y="2006368"/>
            <a:ext cx="3933825" cy="37814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5208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67E90-14A5-47CB-9ED0-22427C340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1A022-D35C-483A-B831-A81D94FF1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Object which can be a potential target / context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Build up list of potential targets / contexts in </a:t>
            </a:r>
            <a:r>
              <a:rPr lang="en-GB" dirty="0" err="1"/>
              <a:t>ContextActionMap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0E8B39-F00A-4745-8E58-2B356B4D8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837" y="2608320"/>
            <a:ext cx="6410325" cy="2085975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89967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FEEB8-78A4-4211-BECB-810C1C523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19632-3594-4FEB-B2CC-5FB22DE9E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Wrappers for methods which change the </a:t>
            </a:r>
            <a:r>
              <a:rPr lang="en-GB" dirty="0" err="1">
                <a:latin typeface="Consolas" panose="020B0609020204030204" pitchFamily="49" charset="0"/>
              </a:rPr>
              <a:t>GlobalState</a:t>
            </a:r>
            <a:r>
              <a:rPr lang="en-GB" dirty="0"/>
              <a:t> of the application.</a:t>
            </a:r>
            <a:endParaRPr lang="en-GB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0DF579-6771-4CA6-9F88-B130EB8500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7"/>
          <a:stretch/>
        </p:blipFill>
        <p:spPr>
          <a:xfrm>
            <a:off x="1295400" y="2994870"/>
            <a:ext cx="9601200" cy="181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02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00B57-CC48-48F6-9C33-1554D786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Flow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0F60DD-6A6C-454C-906E-EA123FEDB5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323298"/>
            <a:ext cx="9601200" cy="3125804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50615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EA68E-4A5F-46D3-80FB-14EB86AFF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Ambiguous Handler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B8EE-538E-418A-B00E-F32F7CA46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6355273" cy="3809999"/>
          </a:xfrm>
        </p:spPr>
        <p:txBody>
          <a:bodyPr/>
          <a:lstStyle/>
          <a:p>
            <a:r>
              <a:rPr lang="en-GB" dirty="0"/>
              <a:t>If action/target/context candidate just below the threshold, marked as ambiguous</a:t>
            </a:r>
          </a:p>
          <a:p>
            <a:r>
              <a:rPr lang="en-GB" dirty="0"/>
              <a:t>If best candidate below threshold, all ambiguous candidates queried</a:t>
            </a:r>
          </a:p>
          <a:p>
            <a:r>
              <a:rPr lang="en-GB" dirty="0"/>
              <a:t>Suggestions given to player in order of score</a:t>
            </a:r>
          </a:p>
          <a:p>
            <a:pPr lvl="1"/>
            <a:r>
              <a:rPr lang="en-GB" dirty="0"/>
              <a:t>Until they say, “yes”</a:t>
            </a:r>
          </a:p>
          <a:p>
            <a:r>
              <a:rPr lang="en-GB" dirty="0"/>
              <a:t>&gt; 4 suggestions </a:t>
            </a:r>
            <a:r>
              <a:rPr lang="en-GB" dirty="0">
                <a:sym typeface="Wingdings" panose="05000000000000000000" pitchFamily="2" charset="2"/>
              </a:rPr>
              <a:t> show all at once</a:t>
            </a:r>
            <a:endParaRPr lang="en-GB" dirty="0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6832D24-BED0-4F98-84D5-1A48B3DB5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673" y="1196519"/>
            <a:ext cx="2634230" cy="468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5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2F6FB-CF2D-4E3C-9607-4C958EEE9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Most RPG Voice Commands are Imperative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B7DEF7-0E4D-4613-8F12-50063B9DC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800" y="1981201"/>
            <a:ext cx="6842400" cy="380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02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29A2C-C000-4632-AD22-A0287F924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Hybrid Methods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81FA360-6EEA-4116-99ED-BA46A1300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3995" y="1981200"/>
            <a:ext cx="920401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75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>
            <a:extLst>
              <a:ext uri="{FF2B5EF4-FFF2-40B4-BE49-F238E27FC236}">
                <a16:creationId xmlns:a16="http://schemas.microsoft.com/office/drawing/2014/main" id="{4A0B6155-8874-4951-BC3C-BB6C51A3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 year ago…</a:t>
            </a:r>
          </a:p>
        </p:txBody>
      </p:sp>
      <p:sp>
        <p:nvSpPr>
          <p:cNvPr id="3" name="Content Placeholder 2" descr=" 3">
            <a:extLst>
              <a:ext uri="{FF2B5EF4-FFF2-40B4-BE49-F238E27FC236}">
                <a16:creationId xmlns:a16="http://schemas.microsoft.com/office/drawing/2014/main" id="{76733607-5EA5-4C9B-A34D-62C66D6A8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809999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("attack" | "hit") . "with" . ["a"] . ("sword" | "blade")</a:t>
            </a:r>
          </a:p>
          <a:p>
            <a:pPr marL="0" indent="0" algn="ctr">
              <a:buNone/>
            </a:pPr>
            <a:endParaRPr lang="en-GB" dirty="0"/>
          </a:p>
          <a:p>
            <a:pPr algn="ctr">
              <a:buChar char=" "/>
            </a:pPr>
            <a:r>
              <a:rPr lang="en-GB"/>
              <a:t>                      </a:t>
            </a: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algn="ctr">
              <a:buChar char=" "/>
            </a:pPr>
            <a:r>
              <a:rPr lang="en-GB"/>
              <a:t>                                                                                                 </a:t>
            </a:r>
            <a:br>
              <a:rPr lang="en-GB"/>
            </a:br>
            <a:r>
              <a:rPr lang="en-GB"/>
              <a:t>                                                          </a:t>
            </a: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algn="ctr">
              <a:buChar char=" "/>
            </a:pPr>
            <a:r>
              <a:rPr lang="en-GB"/>
              <a:t>                                       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139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>
            <a:extLst>
              <a:ext uri="{FF2B5EF4-FFF2-40B4-BE49-F238E27FC236}">
                <a16:creationId xmlns:a16="http://schemas.microsoft.com/office/drawing/2014/main" id="{4A0B6155-8874-4951-BC3C-BB6C51A3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 year ago…</a:t>
            </a:r>
          </a:p>
        </p:txBody>
      </p:sp>
      <p:sp>
        <p:nvSpPr>
          <p:cNvPr id="3" name="Content Placeholder 2" descr=" 3">
            <a:extLst>
              <a:ext uri="{FF2B5EF4-FFF2-40B4-BE49-F238E27FC236}">
                <a16:creationId xmlns:a16="http://schemas.microsoft.com/office/drawing/2014/main" id="{76733607-5EA5-4C9B-A34D-62C66D6A8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809999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("attack" | "hit") . "with" . ["a"] . ("sword" | "blade")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Clr>
                <a:srgbClr val="D15A3E">
                  <a:lumMod val="75000"/>
                </a:srgbClr>
              </a:buClr>
              <a:buNone/>
            </a:pPr>
            <a:r>
              <a:rPr lang="en-GB">
                <a:latin typeface="Arial" panose="020B0604020202020204" pitchFamily="34" charset="0"/>
              </a:rPr>
              <a:t>Several minutes later…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Clr>
                <a:srgbClr val="D15A3E">
                  <a:lumMod val="75000"/>
                </a:srgbClr>
              </a:buClr>
              <a:buNone/>
            </a:pPr>
            <a:r>
              <a:rPr lang="en-GB">
                <a:latin typeface="Arial" panose="020B0604020202020204" pitchFamily="34" charset="0"/>
              </a:rPr>
              <a:t>("attack" | "hit" | "obliterate" | ("launch" . "an" . "assault")) . ("with" | "using") . ["a"] . ("sword" | "blade" | ("something" . ("pointy" | "sharp")))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Clr>
                <a:srgbClr val="D15A3E">
                  <a:lumMod val="75000"/>
                </a:srgbClr>
              </a:buClr>
              <a:buNone/>
            </a:pPr>
            <a:r>
              <a:rPr lang="en-GB">
                <a:latin typeface="Arial" panose="020B0604020202020204" pitchFamily="34" charset="0"/>
              </a:rPr>
              <a:t>An expression for each intent in the game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959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42B82A-AF50-48C1-9304-6771B6E85397}"/>
              </a:ext>
            </a:extLst>
          </p:cNvPr>
          <p:cNvSpPr txBox="1">
            <a:spLocks/>
          </p:cNvSpPr>
          <p:nvPr/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CSV file: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3BE439-C5BA-4C7D-B763-3FF39910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Now…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21D0B50-5D0C-4FB6-9899-03C787AC67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0045532"/>
              </p:ext>
            </p:extLst>
          </p:nvPr>
        </p:nvGraphicFramePr>
        <p:xfrm>
          <a:off x="3215640" y="2321560"/>
          <a:ext cx="5760720" cy="22148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757576">
                  <a:extLst>
                    <a:ext uri="{9D8B030D-6E8A-4147-A177-3AD203B41FA5}">
                      <a16:colId xmlns:a16="http://schemas.microsoft.com/office/drawing/2014/main" val="1667491422"/>
                    </a:ext>
                  </a:extLst>
                </a:gridCol>
                <a:gridCol w="2082904">
                  <a:extLst>
                    <a:ext uri="{9D8B030D-6E8A-4147-A177-3AD203B41FA5}">
                      <a16:colId xmlns:a16="http://schemas.microsoft.com/office/drawing/2014/main" val="859951543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835155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heal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146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i="1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AttackDefault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HealDefault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945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i="1" dirty="0"/>
                        <a:t>weapon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AttackWeapon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98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i="1" dirty="0"/>
                        <a:t>weapon-sharp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AtkWeaponSharp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89548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GB" b="0" i="1"/>
                        <a:t>weapon-blunt</a:t>
                      </a:r>
                      <a:endParaRPr lang="en-GB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AtkWeaponBlunt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30077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GB" b="0" i="1" dirty="0"/>
                        <a:t>healing-item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HealWithItem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696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039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73CF1-0511-4C69-AB0C-64FF0F18D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Voice Recognition RPG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9216D-40B5-4CD8-BF0F-A6E2C9377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text-based role-playing game controlled using voice commands</a:t>
            </a:r>
          </a:p>
          <a:p>
            <a:r>
              <a:rPr lang="en-GB" dirty="0"/>
              <a:t>Reduce developer workload as much as possible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Three key areas for reducing workload: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b="1" dirty="0"/>
              <a:t>Adding voice commands without hard-coding every acceptable phrase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dirty="0"/>
              <a:t>Automatically assign physical properties to objects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dirty="0"/>
              <a:t>Generating new rooms in the game without manually placing objects</a:t>
            </a:r>
          </a:p>
        </p:txBody>
      </p:sp>
    </p:spTree>
    <p:extLst>
      <p:ext uri="{BB962C8B-B14F-4D97-AF65-F5344CB8AC3E}">
        <p14:creationId xmlns:p14="http://schemas.microsoft.com/office/powerpoint/2010/main" val="241698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>
            <a:extLst>
              <a:ext uri="{FF2B5EF4-FFF2-40B4-BE49-F238E27FC236}">
                <a16:creationId xmlns:a16="http://schemas.microsoft.com/office/drawing/2014/main" id="{AA21B1D1-A910-4C5E-9473-FBB21E05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 descr=" 3">
            <a:extLst>
              <a:ext uri="{FF2B5EF4-FFF2-40B4-BE49-F238E27FC236}">
                <a16:creationId xmlns:a16="http://schemas.microsoft.com/office/drawing/2014/main" id="{AC3EFF9D-C76E-4E34-8D37-77364639F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7068424" cy="3809999"/>
          </a:xfrm>
        </p:spPr>
        <p:txBody>
          <a:bodyPr>
            <a:normAutofit/>
          </a:bodyPr>
          <a:lstStyle/>
          <a:p>
            <a:r>
              <a:rPr lang="en-GB" dirty="0"/>
              <a:t>Online APIs such as </a:t>
            </a:r>
            <a:r>
              <a:rPr lang="en-GB" dirty="0" err="1"/>
              <a:t>Dialogflow</a:t>
            </a:r>
            <a:r>
              <a:rPr lang="en-GB" dirty="0"/>
              <a:t> and IBM’s Watson Conversation can be used to easily add commands</a:t>
            </a:r>
          </a:p>
          <a:p>
            <a:endParaRPr lang="en-GB" dirty="0"/>
          </a:p>
          <a:p>
            <a:pPr>
              <a:buChar char=" "/>
            </a:pPr>
            <a:r>
              <a:rPr lang="en-GB"/>
              <a:t>                 </a:t>
            </a:r>
            <a:endParaRPr lang="en-GB" dirty="0"/>
          </a:p>
          <a:p>
            <a:pPr>
              <a:buChar char=" "/>
            </a:pPr>
            <a:r>
              <a:rPr lang="en-GB"/>
              <a:t>                            </a:t>
            </a:r>
            <a:endParaRPr lang="en-GB" dirty="0"/>
          </a:p>
          <a:p>
            <a:pPr>
              <a:buChar char=" "/>
            </a:pPr>
            <a:r>
              <a:rPr lang="en-GB"/>
              <a:t>        </a:t>
            </a:r>
            <a:endParaRPr lang="en-GB" dirty="0"/>
          </a:p>
        </p:txBody>
      </p:sp>
      <p:grpSp>
        <p:nvGrpSpPr>
          <p:cNvPr id="5" name="Group 4" descr=" 5">
            <a:extLst>
              <a:ext uri="{FF2B5EF4-FFF2-40B4-BE49-F238E27FC236}">
                <a16:creationId xmlns:a16="http://schemas.microsoft.com/office/drawing/2014/main" id="{02387AD2-F378-4693-8E2B-310C5030B9C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141152" y="1981201"/>
            <a:ext cx="2687637" cy="1509712"/>
            <a:chOff x="5171" y="1037"/>
            <a:chExt cx="1693" cy="951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39A9EBFB-8688-4C64-9CF6-C161AD50DE2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171" y="1037"/>
              <a:ext cx="1693" cy="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1029" name="Picture 5">
              <a:extLst>
                <a:ext uri="{FF2B5EF4-FFF2-40B4-BE49-F238E27FC236}">
                  <a16:creationId xmlns:a16="http://schemas.microsoft.com/office/drawing/2014/main" id="{95D0CB83-B029-4F2A-8491-D41F5CA7B6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1" y="1037"/>
              <a:ext cx="1694" cy="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extBox 6" descr=" 7">
            <a:extLst>
              <a:ext uri="{FF2B5EF4-FFF2-40B4-BE49-F238E27FC236}">
                <a16:creationId xmlns:a16="http://schemas.microsoft.com/office/drawing/2014/main" id="{8E631B63-A04B-49B8-A21B-2840A6614EC9}"/>
              </a:ext>
            </a:extLst>
          </p:cNvPr>
          <p:cNvSpPr txBox="1"/>
          <p:nvPr/>
        </p:nvSpPr>
        <p:spPr>
          <a:xfrm>
            <a:off x="8069510" y="3539557"/>
            <a:ext cx="2827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A Star Trek VR game using IBM’s Watson Conversation</a:t>
            </a:r>
          </a:p>
        </p:txBody>
      </p:sp>
    </p:spTree>
    <p:extLst>
      <p:ext uri="{BB962C8B-B14F-4D97-AF65-F5344CB8AC3E}">
        <p14:creationId xmlns:p14="http://schemas.microsoft.com/office/powerpoint/2010/main" val="188032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>
            <a:extLst>
              <a:ext uri="{FF2B5EF4-FFF2-40B4-BE49-F238E27FC236}">
                <a16:creationId xmlns:a16="http://schemas.microsoft.com/office/drawing/2014/main" id="{AA21B1D1-A910-4C5E-9473-FBB21E05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 descr=" 3">
            <a:extLst>
              <a:ext uri="{FF2B5EF4-FFF2-40B4-BE49-F238E27FC236}">
                <a16:creationId xmlns:a16="http://schemas.microsoft.com/office/drawing/2014/main" id="{AC3EFF9D-C76E-4E34-8D37-77364639F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7068424" cy="3809999"/>
          </a:xfrm>
        </p:spPr>
        <p:txBody>
          <a:bodyPr>
            <a:normAutofit/>
          </a:bodyPr>
          <a:lstStyle/>
          <a:p>
            <a:r>
              <a:rPr lang="en-GB" dirty="0"/>
              <a:t>Online APIs such as </a:t>
            </a:r>
            <a:r>
              <a:rPr lang="en-GB" dirty="0" err="1"/>
              <a:t>Dialogflow</a:t>
            </a:r>
            <a:r>
              <a:rPr lang="en-GB" dirty="0"/>
              <a:t> and IBM’s Watson Conversation can be used to easily add commands</a:t>
            </a:r>
          </a:p>
          <a:p>
            <a:endParaRPr lang="en-GB" dirty="0"/>
          </a:p>
          <a:p>
            <a:pPr>
              <a:buClr>
                <a:srgbClr val="D15A3E">
                  <a:lumMod val="75000"/>
                </a:srgbClr>
              </a:buCl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>
                <a:latin typeface="Arial" panose="020B0604020202020204" pitchFamily="34" charset="0"/>
              </a:rPr>
              <a:t>1 request = $$$$$</a:t>
            </a:r>
          </a:p>
          <a:p>
            <a:pPr>
              <a:buClr>
                <a:srgbClr val="D15A3E">
                  <a:lumMod val="75000"/>
                </a:srgbClr>
              </a:buCl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>
                <a:latin typeface="Arial" panose="020B0604020202020204" pitchFamily="34" charset="0"/>
              </a:rPr>
              <a:t>Internet connection required</a:t>
            </a:r>
          </a:p>
          <a:p>
            <a:pPr>
              <a:buClr>
                <a:srgbClr val="D15A3E">
                  <a:lumMod val="75000"/>
                </a:srgbClr>
              </a:buCl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>
                <a:latin typeface="Arial" panose="020B0604020202020204" pitchFamily="34" charset="0"/>
              </a:rPr>
              <a:t>Privacy?</a:t>
            </a:r>
            <a:endParaRPr lang="en-GB" dirty="0"/>
          </a:p>
        </p:txBody>
      </p:sp>
      <p:grpSp>
        <p:nvGrpSpPr>
          <p:cNvPr id="5" name="Group 4" descr=" 5">
            <a:extLst>
              <a:ext uri="{FF2B5EF4-FFF2-40B4-BE49-F238E27FC236}">
                <a16:creationId xmlns:a16="http://schemas.microsoft.com/office/drawing/2014/main" id="{02387AD2-F378-4693-8E2B-310C5030B9C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141152" y="1981201"/>
            <a:ext cx="2687637" cy="1509712"/>
            <a:chOff x="5171" y="1037"/>
            <a:chExt cx="1693" cy="951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39A9EBFB-8688-4C64-9CF6-C161AD50DE2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171" y="1037"/>
              <a:ext cx="1693" cy="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1029" name="Picture 5">
              <a:extLst>
                <a:ext uri="{FF2B5EF4-FFF2-40B4-BE49-F238E27FC236}">
                  <a16:creationId xmlns:a16="http://schemas.microsoft.com/office/drawing/2014/main" id="{95D0CB83-B029-4F2A-8491-D41F5CA7B6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1" y="1037"/>
              <a:ext cx="1694" cy="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extBox 6" descr=" 7">
            <a:extLst>
              <a:ext uri="{FF2B5EF4-FFF2-40B4-BE49-F238E27FC236}">
                <a16:creationId xmlns:a16="http://schemas.microsoft.com/office/drawing/2014/main" id="{8E631B63-A04B-49B8-A21B-2840A6614EC9}"/>
              </a:ext>
            </a:extLst>
          </p:cNvPr>
          <p:cNvSpPr txBox="1"/>
          <p:nvPr/>
        </p:nvSpPr>
        <p:spPr>
          <a:xfrm>
            <a:off x="8069510" y="3539557"/>
            <a:ext cx="2827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A Star Trek VR game using IBM’s Watson Conversation</a:t>
            </a:r>
          </a:p>
        </p:txBody>
      </p:sp>
    </p:spTree>
    <p:extLst>
      <p:ext uri="{BB962C8B-B14F-4D97-AF65-F5344CB8AC3E}">
        <p14:creationId xmlns:p14="http://schemas.microsoft.com/office/powerpoint/2010/main" val="1690711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cut/>
      </p:transition>
    </mc:Choice>
    <mc:Fallback>
      <p:transition>
        <p:cut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4151</TotalTime>
  <Words>1061</Words>
  <Application>Microsoft Office PowerPoint</Application>
  <PresentationFormat>Widescreen</PresentationFormat>
  <Paragraphs>276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Diamond Grid 16x9</vt:lpstr>
      <vt:lpstr>Voice Recognition RPG</vt:lpstr>
      <vt:lpstr>Adding Voice Commands to a Game</vt:lpstr>
      <vt:lpstr>3 years ago…</vt:lpstr>
      <vt:lpstr>1 year ago…</vt:lpstr>
      <vt:lpstr>1 year ago…</vt:lpstr>
      <vt:lpstr>Now…</vt:lpstr>
      <vt:lpstr>Voice Recognition RPG project</vt:lpstr>
      <vt:lpstr>Motivation</vt:lpstr>
      <vt:lpstr>Motivation</vt:lpstr>
      <vt:lpstr>RPG Demo</vt:lpstr>
      <vt:lpstr>How it Works: Slot-Filling</vt:lpstr>
      <vt:lpstr>How it Works: Context-Action Maps</vt:lpstr>
      <vt:lpstr>Heart of the System: WordNet</vt:lpstr>
      <vt:lpstr>Semantic Similarity Methods</vt:lpstr>
      <vt:lpstr>How it Works: Pipeline</vt:lpstr>
      <vt:lpstr>System Architecture</vt:lpstr>
      <vt:lpstr>Applied to Other Domains</vt:lpstr>
      <vt:lpstr>Correctness of Semantic Similarity Methods</vt:lpstr>
      <vt:lpstr>Performance of Semantic Similarity Methods</vt:lpstr>
      <vt:lpstr>Evaluation of Semantic Similarity Methods</vt:lpstr>
      <vt:lpstr>System Features Improve Accuracy</vt:lpstr>
      <vt:lpstr>Sentence-Matching</vt:lpstr>
      <vt:lpstr>Application Performance</vt:lpstr>
      <vt:lpstr>PowerPoint Presentation</vt:lpstr>
      <vt:lpstr>Room Generation from Text</vt:lpstr>
      <vt:lpstr>Summary of Voice Recognition RPG Project</vt:lpstr>
      <vt:lpstr>Voice Recognition RPG Supplementary Slides</vt:lpstr>
      <vt:lpstr>Part-of-Speech (POS) Tagging</vt:lpstr>
      <vt:lpstr>Context-Action Map Table Generator</vt:lpstr>
      <vt:lpstr>Entity</vt:lpstr>
      <vt:lpstr>Actions</vt:lpstr>
      <vt:lpstr>Data Flow</vt:lpstr>
      <vt:lpstr>Ambiguous Handler</vt:lpstr>
      <vt:lpstr>Most RPG Voice Commands are Imperative</vt:lpstr>
      <vt:lpstr>Hybrid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 Recognition RPG</dc:title>
  <dc:creator>Baron Khan</dc:creator>
  <cp:lastModifiedBy>Baron Khan</cp:lastModifiedBy>
  <cp:revision>256</cp:revision>
  <dcterms:created xsi:type="dcterms:W3CDTF">2017-08-31T19:27:08Z</dcterms:created>
  <dcterms:modified xsi:type="dcterms:W3CDTF">2018-06-21T23:30:15Z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