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3" r:id="rId17"/>
    <p:sldId id="281" r:id="rId18"/>
    <p:sldId id="282" r:id="rId19"/>
    <p:sldId id="277" r:id="rId20"/>
    <p:sldId id="274" r:id="rId21"/>
    <p:sldId id="276" r:id="rId22"/>
    <p:sldId id="278" r:id="rId23"/>
    <p:sldId id="279" r:id="rId24"/>
    <p:sldId id="280" r:id="rId25"/>
    <p:sldId id="296" r:id="rId26"/>
    <p:sldId id="272" r:id="rId27"/>
    <p:sldId id="29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75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6/24/2018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29000"/>
            <a:ext cx="9601200" cy="529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17DC4C-41E8-4B76-9527-829417B6200C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Input: user’s audio</a:t>
            </a:r>
          </a:p>
          <a:p>
            <a:r>
              <a:rPr lang="en-GB" dirty="0"/>
              <a:t>Output: text response (+ side effect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4EB01-BB8D-4FD4-B1B1-937C975E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64343"/>
              </p:ext>
            </p:extLst>
          </p:nvPr>
        </p:nvGraphicFramePr>
        <p:xfrm>
          <a:off x="2243917" y="2514223"/>
          <a:ext cx="3835400" cy="9525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20969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718752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phone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stop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PhoneContactAudio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FAC176-59E7-4D7A-B243-BDA0F42B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3212"/>
              </p:ext>
            </p:extLst>
          </p:nvPr>
        </p:nvGraphicFramePr>
        <p:xfrm>
          <a:off x="2243917" y="4974621"/>
          <a:ext cx="3904938" cy="952500"/>
        </p:xfrm>
        <a:graphic>
          <a:graphicData uri="http://schemas.openxmlformats.org/drawingml/2006/table">
            <a:tbl>
              <a:tblPr/>
              <a:tblGrid>
                <a:gridCol w="649478">
                  <a:extLst>
                    <a:ext uri="{9D8B030D-6E8A-4147-A177-3AD203B41FA5}">
                      <a16:colId xmlns:a16="http://schemas.microsoft.com/office/drawing/2014/main" val="4156758327"/>
                    </a:ext>
                  </a:extLst>
                </a:gridCol>
                <a:gridCol w="707546">
                  <a:extLst>
                    <a:ext uri="{9D8B030D-6E8A-4147-A177-3AD203B41FA5}">
                      <a16:colId xmlns:a16="http://schemas.microsoft.com/office/drawing/2014/main" val="345188217"/>
                    </a:ext>
                  </a:extLst>
                </a:gridCol>
                <a:gridCol w="653808">
                  <a:extLst>
                    <a:ext uri="{9D8B030D-6E8A-4147-A177-3AD203B41FA5}">
                      <a16:colId xmlns:a16="http://schemas.microsoft.com/office/drawing/2014/main" val="1176310953"/>
                    </a:ext>
                  </a:extLst>
                </a:gridCol>
                <a:gridCol w="743372">
                  <a:extLst>
                    <a:ext uri="{9D8B030D-6E8A-4147-A177-3AD203B41FA5}">
                      <a16:colId xmlns:a16="http://schemas.microsoft.com/office/drawing/2014/main" val="1570761289"/>
                    </a:ext>
                  </a:extLst>
                </a:gridCol>
                <a:gridCol w="546332">
                  <a:extLst>
                    <a:ext uri="{9D8B030D-6E8A-4147-A177-3AD203B41FA5}">
                      <a16:colId xmlns:a16="http://schemas.microsoft.com/office/drawing/2014/main" val="3913275197"/>
                    </a:ext>
                  </a:extLst>
                </a:gridCol>
                <a:gridCol w="604402">
                  <a:extLst>
                    <a:ext uri="{9D8B030D-6E8A-4147-A177-3AD203B41FA5}">
                      <a16:colId xmlns:a16="http://schemas.microsoft.com/office/drawing/2014/main" val="41394635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9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9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StirSpoon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0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cooker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BoilCooker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42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2533B-A5DF-4F41-A157-28DEB39A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GB" dirty="0"/>
              <a:t>Near-instantaneous response (&lt;= 0.1s)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69" y="2312816"/>
            <a:ext cx="5743662" cy="31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D1C-56CB-46BF-8F0D-173075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7FCF-DC8D-422D-943E-1DE096935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51" y="1651225"/>
            <a:ext cx="4039998" cy="201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3383C-3B7B-4C5A-8EEC-F42526A7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1225"/>
            <a:ext cx="4039998" cy="201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38940-EDED-4BEE-82E2-D5A6C3A0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668870"/>
            <a:ext cx="4039998" cy="224956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7A8398-975F-4BFB-AF0B-EE165DB4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450" y="3769930"/>
            <a:ext cx="3849609" cy="21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8A5-C598-4688-AA2A-E1699DFE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879A-E02F-4838-9DA2-41CFC585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voice recognition system from scratch</a:t>
            </a:r>
          </a:p>
          <a:p>
            <a:pPr lvl="1"/>
            <a:r>
              <a:rPr lang="en-GB" dirty="0"/>
              <a:t>Ensuring it works completely offline</a:t>
            </a:r>
          </a:p>
          <a:p>
            <a:pPr lvl="1"/>
            <a:r>
              <a:rPr lang="en-GB" dirty="0"/>
              <a:t>Processing the user’s input in the most efficient and correct way</a:t>
            </a:r>
          </a:p>
          <a:p>
            <a:pPr lvl="1"/>
            <a:r>
              <a:rPr lang="en-GB" dirty="0"/>
              <a:t>Ensuring it is easy to add voice commands to the game</a:t>
            </a:r>
          </a:p>
          <a:p>
            <a:r>
              <a:rPr lang="en-GB" dirty="0"/>
              <a:t>Android development issues</a:t>
            </a:r>
          </a:p>
          <a:p>
            <a:pPr lvl="1"/>
            <a:r>
              <a:rPr lang="en-GB" dirty="0"/>
              <a:t>Issues with compatibility with Java 8</a:t>
            </a:r>
          </a:p>
        </p:txBody>
      </p:sp>
    </p:spTree>
    <p:extLst>
      <p:ext uri="{BB962C8B-B14F-4D97-AF65-F5344CB8AC3E}">
        <p14:creationId xmlns:p14="http://schemas.microsoft.com/office/powerpoint/2010/main" val="3250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4341</TotalTime>
  <Words>1184</Words>
  <Application>Microsoft Office PowerPoint</Application>
  <PresentationFormat>Widescreen</PresentationFormat>
  <Paragraphs>337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System Architecture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  <vt:lpstr>Sentence-Matching</vt:lpstr>
      <vt:lpstr>Survey 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278</cp:revision>
  <dcterms:created xsi:type="dcterms:W3CDTF">2017-08-31T19:27:08Z</dcterms:created>
  <dcterms:modified xsi:type="dcterms:W3CDTF">2018-06-24T17:00:56Z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