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60" r:id="rId5"/>
    <p:sldId id="272" r:id="rId6"/>
    <p:sldId id="259" r:id="rId7"/>
    <p:sldId id="273" r:id="rId8"/>
    <p:sldId id="274" r:id="rId9"/>
    <p:sldId id="275" r:id="rId10"/>
    <p:sldId id="276" r:id="rId11"/>
    <p:sldId id="278" r:id="rId12"/>
    <p:sldId id="261" r:id="rId13"/>
    <p:sldId id="262" r:id="rId14"/>
    <p:sldId id="263" r:id="rId15"/>
    <p:sldId id="264" r:id="rId16"/>
    <p:sldId id="267" r:id="rId17"/>
    <p:sldId id="268" r:id="rId18"/>
    <p:sldId id="269" r:id="rId19"/>
    <p:sldId id="270" r:id="rId20"/>
    <p:sldId id="271"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inyue" initials="ll" lastIdx="3" clrIdx="0">
    <p:extLst>
      <p:ext uri="{19B8F6BF-5375-455C-9EA6-DF929625EA0E}">
        <p15:presenceInfo xmlns:p15="http://schemas.microsoft.com/office/powerpoint/2012/main" userId="92e7bdc9ea7439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C1E6FF"/>
    <a:srgbClr val="FFCC99"/>
    <a:srgbClr val="CCFFCC"/>
    <a:srgbClr val="FFCCFF"/>
    <a:srgbClr val="FDE3D2"/>
    <a:srgbClr val="FFE4BD"/>
    <a:srgbClr val="FF9999"/>
    <a:srgbClr val="FF66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86407" autoAdjust="0"/>
  </p:normalViewPr>
  <p:slideViewPr>
    <p:cSldViewPr snapToGrid="0">
      <p:cViewPr varScale="1">
        <p:scale>
          <a:sx n="95" d="100"/>
          <a:sy n="95" d="100"/>
        </p:scale>
        <p:origin x="3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48F7F-99BB-4738-866F-2555B26D95A6}" type="datetimeFigureOut">
              <a:rPr lang="zh-CN" altLang="en-US" smtClean="0"/>
              <a:t>2022/3/19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F5866-D983-44C5-81F6-E4E227D5457D}" type="slidenum">
              <a:rPr lang="zh-CN" altLang="en-US" smtClean="0"/>
              <a:t>‹#›</a:t>
            </a:fld>
            <a:endParaRPr lang="zh-CN" altLang="en-US"/>
          </a:p>
        </p:txBody>
      </p:sp>
    </p:spTree>
    <p:extLst>
      <p:ext uri="{BB962C8B-B14F-4D97-AF65-F5344CB8AC3E}">
        <p14:creationId xmlns:p14="http://schemas.microsoft.com/office/powerpoint/2010/main" val="173062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2F5866-D983-44C5-81F6-E4E227D5457D}" type="slidenum">
              <a:rPr lang="zh-CN" altLang="en-US" smtClean="0"/>
              <a:t>4</a:t>
            </a:fld>
            <a:endParaRPr lang="zh-CN" altLang="en-US"/>
          </a:p>
        </p:txBody>
      </p:sp>
    </p:spTree>
    <p:extLst>
      <p:ext uri="{BB962C8B-B14F-4D97-AF65-F5344CB8AC3E}">
        <p14:creationId xmlns:p14="http://schemas.microsoft.com/office/powerpoint/2010/main" val="280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2F5866-D983-44C5-81F6-E4E227D5457D}" type="slidenum">
              <a:rPr lang="zh-CN" altLang="en-US" smtClean="0"/>
              <a:t>5</a:t>
            </a:fld>
            <a:endParaRPr lang="zh-CN" altLang="en-US"/>
          </a:p>
        </p:txBody>
      </p:sp>
    </p:spTree>
    <p:extLst>
      <p:ext uri="{BB962C8B-B14F-4D97-AF65-F5344CB8AC3E}">
        <p14:creationId xmlns:p14="http://schemas.microsoft.com/office/powerpoint/2010/main" val="3247008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2F5866-D983-44C5-81F6-E4E227D5457D}" type="slidenum">
              <a:rPr lang="zh-CN" altLang="en-US" smtClean="0"/>
              <a:t>15</a:t>
            </a:fld>
            <a:endParaRPr lang="zh-CN" altLang="en-US"/>
          </a:p>
        </p:txBody>
      </p:sp>
    </p:spTree>
    <p:extLst>
      <p:ext uri="{BB962C8B-B14F-4D97-AF65-F5344CB8AC3E}">
        <p14:creationId xmlns:p14="http://schemas.microsoft.com/office/powerpoint/2010/main" val="1018277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4"/>
          <p:cNvSpPr>
            <a:spLocks noChangeArrowheads="1"/>
          </p:cNvSpPr>
          <p:nvPr userDrawn="1"/>
        </p:nvSpPr>
        <p:spPr bwMode="auto">
          <a:xfrm>
            <a:off x="457200" y="3048000"/>
            <a:ext cx="8229600" cy="107950"/>
          </a:xfrm>
          <a:prstGeom prst="rect">
            <a:avLst/>
          </a:prstGeom>
          <a:gradFill rotWithShape="1">
            <a:gsLst>
              <a:gs pos="0">
                <a:schemeClr val="hlink"/>
              </a:gs>
              <a:gs pos="100000">
                <a:schemeClr val="hlink">
                  <a:gamma/>
                  <a:tint val="24314"/>
                  <a:invGamma/>
                </a:schemeClr>
              </a:gs>
            </a:gsLst>
            <a:lin ang="0" scaled="1"/>
          </a:gradFill>
          <a:ln>
            <a:noFill/>
          </a:ln>
          <a:effectLst/>
        </p:spPr>
        <p:txBody>
          <a:bodyPr wrap="none" anchor="ctr"/>
          <a:lstStyle/>
          <a:p>
            <a:pPr eaLnBrk="1">
              <a:defRPr/>
            </a:pPr>
            <a:endParaRPr lang="zh-CN" altLang="en-US">
              <a:ea typeface="宋体" panose="02010600030101010101" pitchFamily="2" charset="-122"/>
            </a:endParaRPr>
          </a:p>
        </p:txBody>
      </p:sp>
      <p:sp>
        <p:nvSpPr>
          <p:cNvPr id="17410" name="Rectangle 2"/>
          <p:cNvSpPr>
            <a:spLocks noGrp="1" noChangeArrowheads="1"/>
          </p:cNvSpPr>
          <p:nvPr>
            <p:ph type="ctrTitle"/>
          </p:nvPr>
        </p:nvSpPr>
        <p:spPr>
          <a:xfrm>
            <a:off x="685800" y="2130425"/>
            <a:ext cx="7772400" cy="1470025"/>
          </a:xfrm>
        </p:spPr>
        <p:txBody>
          <a:bodyPr/>
          <a:lstStyle>
            <a:lvl1pPr eaLnBrk="1">
              <a:defRPr sz="3600"/>
            </a:lvl1pPr>
          </a:lstStyle>
          <a:p>
            <a:pPr lvl="0"/>
            <a:r>
              <a:rPr lang="zh-CN" altLang="en-US" noProof="0"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eaLnBrk="1">
              <a:buFontTx/>
              <a:buNone/>
              <a:defRPr/>
            </a:lvl1pPr>
          </a:lstStyle>
          <a:p>
            <a:pPr lvl="0"/>
            <a:r>
              <a:rPr lang="zh-CN" altLang="en-US" noProof="0" dirty="0"/>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fld id="{8F3F63F6-CDCC-40B7-8962-2F9871348AA8}" type="slidenum">
              <a:rPr lang="en-US" altLang="zh-CN"/>
              <a:pPr/>
              <a:t>‹#›</a:t>
            </a:fld>
            <a:endParaRPr lang="en-US" altLang="zh-CN"/>
          </a:p>
        </p:txBody>
      </p:sp>
    </p:spTree>
    <p:extLst>
      <p:ext uri="{BB962C8B-B14F-4D97-AF65-F5344CB8AC3E}">
        <p14:creationId xmlns:p14="http://schemas.microsoft.com/office/powerpoint/2010/main" val="75066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lstStyle>
            <a:lvl1pPr eaLnBrk="1">
              <a:defRPr sz="3000">
                <a:latin typeface="+mj-ea"/>
                <a:ea typeface="+mj-ea"/>
              </a:defRPr>
            </a:lvl1pPr>
          </a:lstStyle>
          <a:p>
            <a:r>
              <a:rPr lang="zh-CN" altLang="en-US" dirty="0"/>
              <a:t>单击此处编辑母版标题样式</a:t>
            </a:r>
          </a:p>
        </p:txBody>
      </p:sp>
      <p:sp>
        <p:nvSpPr>
          <p:cNvPr id="3" name="内容占位符 2"/>
          <p:cNvSpPr>
            <a:spLocks noGrp="1"/>
          </p:cNvSpPr>
          <p:nvPr>
            <p:ph idx="1"/>
          </p:nvPr>
        </p:nvSpPr>
        <p:spPr/>
        <p:txBody>
          <a:bodyPr/>
          <a:lstStyle>
            <a:lvl1pPr eaLnBrk="1">
              <a:defRPr b="1"/>
            </a:lvl1pPr>
            <a:lvl2pPr eaLnBrk="1">
              <a:defRPr b="1"/>
            </a:lvl2pPr>
            <a:lvl3pPr eaLnBrk="1">
              <a:defRPr b="1"/>
            </a:lvl3pPr>
            <a:lvl4pPr eaLnBrk="1">
              <a:defRPr b="1"/>
            </a:lvl4pPr>
            <a:lvl5pPr eaLnBrk="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7D510BC-A075-4441-B52F-9AE182C87569}" type="slidenum">
              <a:rPr lang="en-US" altLang="zh-CN"/>
              <a:pPr/>
              <a:t>‹#›</a:t>
            </a:fld>
            <a:endParaRPr lang="en-US" altLang="zh-CN"/>
          </a:p>
        </p:txBody>
      </p:sp>
    </p:spTree>
    <p:extLst>
      <p:ext uri="{BB962C8B-B14F-4D97-AF65-F5344CB8AC3E}">
        <p14:creationId xmlns:p14="http://schemas.microsoft.com/office/powerpoint/2010/main" val="1767199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38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宋体" panose="02010600030101010101" pitchFamily="2" charset="-122"/>
              </a:defRPr>
            </a:lvl1pPr>
          </a:lstStyle>
          <a:p>
            <a:pPr>
              <a:defRPr/>
            </a:pPr>
            <a:endParaRPr lang="en-US" altLang="zh-CN"/>
          </a:p>
        </p:txBody>
      </p:sp>
      <p:sp>
        <p:nvSpPr>
          <p:cNvPr id="1638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宋体" panose="02010600030101010101" pitchFamily="2" charset="-122"/>
              </a:defRPr>
            </a:lvl1pPr>
          </a:lstStyle>
          <a:p>
            <a:pPr>
              <a:defRPr/>
            </a:pPr>
            <a:endParaRPr lang="en-US" altLang="zh-CN"/>
          </a:p>
        </p:txBody>
      </p:sp>
      <p:sp>
        <p:nvSpPr>
          <p:cNvPr id="16390" name="Rectangle 6"/>
          <p:cNvSpPr>
            <a:spLocks noGrp="1" noChangeArrowheads="1"/>
          </p:cNvSpPr>
          <p:nvPr>
            <p:ph type="sldNum" sz="quarter" idx="4"/>
          </p:nvPr>
        </p:nvSpPr>
        <p:spPr bwMode="auto">
          <a:xfrm>
            <a:off x="6553200" y="6381750"/>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1">
                <a:solidFill>
                  <a:srgbClr val="002060"/>
                </a:solidFill>
                <a:latin typeface="Arial" charset="0"/>
              </a:defRPr>
            </a:lvl1pPr>
          </a:lstStyle>
          <a:p>
            <a:fld id="{0517C206-4C02-4881-8B8A-9ADCB63D9DCF}" type="slidenum">
              <a:rPr lang="en-US" altLang="zh-CN"/>
              <a:pPr/>
              <a:t>‹#›</a:t>
            </a:fld>
            <a:endParaRPr lang="en-US" altLang="zh-CN"/>
          </a:p>
        </p:txBody>
      </p:sp>
      <p:sp>
        <p:nvSpPr>
          <p:cNvPr id="1031" name="Line 8"/>
          <p:cNvSpPr>
            <a:spLocks noChangeShapeType="1"/>
          </p:cNvSpPr>
          <p:nvPr userDrawn="1"/>
        </p:nvSpPr>
        <p:spPr bwMode="auto">
          <a:xfrm>
            <a:off x="457200" y="6553200"/>
            <a:ext cx="7772400" cy="0"/>
          </a:xfrm>
          <a:prstGeom prst="line">
            <a:avLst/>
          </a:prstGeom>
          <a:noFill/>
          <a:ln w="19050">
            <a:solidFill>
              <a:srgbClr val="00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Rectangle 15"/>
          <p:cNvSpPr>
            <a:spLocks noChangeArrowheads="1"/>
          </p:cNvSpPr>
          <p:nvPr userDrawn="1"/>
        </p:nvSpPr>
        <p:spPr bwMode="auto">
          <a:xfrm>
            <a:off x="457200" y="762000"/>
            <a:ext cx="8229600" cy="53975"/>
          </a:xfrm>
          <a:prstGeom prst="rect">
            <a:avLst/>
          </a:prstGeom>
          <a:gradFill rotWithShape="1">
            <a:gsLst>
              <a:gs pos="0">
                <a:schemeClr val="hlink"/>
              </a:gs>
              <a:gs pos="100000">
                <a:schemeClr val="hlink">
                  <a:gamma/>
                  <a:tint val="24314"/>
                  <a:invGamma/>
                </a:schemeClr>
              </a:gs>
            </a:gsLst>
            <a:lin ang="0" scaled="1"/>
          </a:gradFill>
          <a:ln>
            <a:noFill/>
          </a:ln>
          <a:effectLst/>
        </p:spPr>
        <p:txBody>
          <a:bodyPr wrap="none" anchor="ctr"/>
          <a:lstStyle/>
          <a:p>
            <a:pPr eaLnBrk="1">
              <a:defRPr/>
            </a:pPr>
            <a:endParaRPr lang="zh-CN" altLang="en-US">
              <a:ea typeface="宋体" panose="02010600030101010101" pitchFamily="2" charset="-122"/>
            </a:endParaRPr>
          </a:p>
        </p:txBody>
      </p:sp>
    </p:spTree>
    <p:extLst>
      <p:ext uri="{BB962C8B-B14F-4D97-AF65-F5344CB8AC3E}">
        <p14:creationId xmlns:p14="http://schemas.microsoft.com/office/powerpoint/2010/main" val="2338020052"/>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Times New Roman" pitchFamily="18" charset="0"/>
          <a:ea typeface="微软雅黑" pitchFamily="34" charset="-122"/>
        </a:defRPr>
      </a:lvl2pPr>
      <a:lvl3pPr algn="ctr" rtl="0" eaLnBrk="0" fontAlgn="base" hangingPunct="0">
        <a:spcBef>
          <a:spcPct val="0"/>
        </a:spcBef>
        <a:spcAft>
          <a:spcPct val="0"/>
        </a:spcAft>
        <a:defRPr sz="3000" b="1">
          <a:solidFill>
            <a:schemeClr val="tx2"/>
          </a:solidFill>
          <a:latin typeface="Times New Roman" pitchFamily="18" charset="0"/>
          <a:ea typeface="微软雅黑" pitchFamily="34" charset="-122"/>
        </a:defRPr>
      </a:lvl3pPr>
      <a:lvl4pPr algn="ctr" rtl="0" eaLnBrk="0" fontAlgn="base" hangingPunct="0">
        <a:spcBef>
          <a:spcPct val="0"/>
        </a:spcBef>
        <a:spcAft>
          <a:spcPct val="0"/>
        </a:spcAft>
        <a:defRPr sz="3000" b="1">
          <a:solidFill>
            <a:schemeClr val="tx2"/>
          </a:solidFill>
          <a:latin typeface="Times New Roman" pitchFamily="18" charset="0"/>
          <a:ea typeface="微软雅黑" pitchFamily="34" charset="-122"/>
        </a:defRPr>
      </a:lvl4pPr>
      <a:lvl5pPr algn="ctr" rtl="0" eaLnBrk="0" fontAlgn="base" hangingPunct="0">
        <a:spcBef>
          <a:spcPct val="0"/>
        </a:spcBef>
        <a:spcAft>
          <a:spcPct val="0"/>
        </a:spcAft>
        <a:defRPr sz="3000" b="1">
          <a:solidFill>
            <a:schemeClr val="tx2"/>
          </a:solidFill>
          <a:latin typeface="Times New Roman" pitchFamily="18" charset="0"/>
          <a:ea typeface="微软雅黑" pitchFamily="34" charset="-122"/>
        </a:defRPr>
      </a:lvl5pPr>
      <a:lvl6pPr marL="457200" algn="ctr" rtl="0" fontAlgn="base">
        <a:spcBef>
          <a:spcPct val="0"/>
        </a:spcBef>
        <a:spcAft>
          <a:spcPct val="0"/>
        </a:spcAft>
        <a:defRPr sz="4000" b="1">
          <a:solidFill>
            <a:schemeClr val="tx2"/>
          </a:solidFill>
          <a:latin typeface="Arial" charset="0"/>
          <a:ea typeface="微软雅黑" pitchFamily="34" charset="-122"/>
        </a:defRPr>
      </a:lvl6pPr>
      <a:lvl7pPr marL="914400" algn="ctr" rtl="0" fontAlgn="base">
        <a:spcBef>
          <a:spcPct val="0"/>
        </a:spcBef>
        <a:spcAft>
          <a:spcPct val="0"/>
        </a:spcAft>
        <a:defRPr sz="4000" b="1">
          <a:solidFill>
            <a:schemeClr val="tx2"/>
          </a:solidFill>
          <a:latin typeface="Arial" charset="0"/>
          <a:ea typeface="微软雅黑" pitchFamily="34" charset="-122"/>
        </a:defRPr>
      </a:lvl7pPr>
      <a:lvl8pPr marL="1371600" algn="ctr" rtl="0" fontAlgn="base">
        <a:spcBef>
          <a:spcPct val="0"/>
        </a:spcBef>
        <a:spcAft>
          <a:spcPct val="0"/>
        </a:spcAft>
        <a:defRPr sz="4000" b="1">
          <a:solidFill>
            <a:schemeClr val="tx2"/>
          </a:solidFill>
          <a:latin typeface="Arial" charset="0"/>
          <a:ea typeface="微软雅黑" pitchFamily="34" charset="-122"/>
        </a:defRPr>
      </a:lvl8pPr>
      <a:lvl9pPr marL="1828800" algn="ctr" rtl="0" fontAlgn="base">
        <a:spcBef>
          <a:spcPct val="0"/>
        </a:spcBef>
        <a:spcAft>
          <a:spcPct val="0"/>
        </a:spcAft>
        <a:defRPr sz="4000" b="1">
          <a:solidFill>
            <a:schemeClr val="tx2"/>
          </a:solidFill>
          <a:latin typeface="Arial" charset="0"/>
          <a:ea typeface="微软雅黑" pitchFamily="34"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9750"/>
            <a:ext cx="7772400" cy="1470025"/>
          </a:xfrm>
        </p:spPr>
        <p:txBody>
          <a:bodyPr/>
          <a:lstStyle/>
          <a:p>
            <a:r>
              <a:rPr lang="zh-CN" altLang="en-US" dirty="0"/>
              <a:t>利用表面光子人工微结构增强闪烁体发光性质研究</a:t>
            </a:r>
          </a:p>
        </p:txBody>
      </p:sp>
      <p:sp>
        <p:nvSpPr>
          <p:cNvPr id="3" name="副标题 2"/>
          <p:cNvSpPr>
            <a:spLocks noGrp="1"/>
          </p:cNvSpPr>
          <p:nvPr>
            <p:ph type="subTitle" idx="1"/>
          </p:nvPr>
        </p:nvSpPr>
        <p:spPr/>
        <p:txBody>
          <a:bodyPr/>
          <a:lstStyle/>
          <a:p>
            <a:r>
              <a:rPr lang="zh-CN" altLang="en-US" dirty="0"/>
              <a:t>答辩人：</a:t>
            </a:r>
          </a:p>
          <a:p>
            <a:r>
              <a:rPr lang="zh-CN" altLang="en-US" dirty="0"/>
              <a:t>依托单位：</a:t>
            </a:r>
          </a:p>
          <a:p>
            <a:r>
              <a:rPr lang="en-US" altLang="zh-CN" dirty="0"/>
              <a:t>2021</a:t>
            </a:r>
            <a:r>
              <a:rPr lang="zh-CN" altLang="en-US" dirty="0"/>
              <a:t>年</a:t>
            </a:r>
            <a:r>
              <a:rPr lang="en-US" altLang="zh-CN" dirty="0"/>
              <a:t>12</a:t>
            </a:r>
            <a:r>
              <a:rPr lang="zh-CN" altLang="en-US" dirty="0"/>
              <a:t>月  日</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F3F63F6-CDCC-40B7-8962-2F9871348AA8}" type="slidenum">
              <a:rPr lang="en-US" altLang="zh-CN" smtClean="0"/>
              <a:pPr/>
              <a:t>1</a:t>
            </a:fld>
            <a:endParaRPr lang="en-US" altLang="zh-CN"/>
          </a:p>
        </p:txBody>
      </p:sp>
    </p:spTree>
    <p:extLst>
      <p:ext uri="{BB962C8B-B14F-4D97-AF65-F5344CB8AC3E}">
        <p14:creationId xmlns:p14="http://schemas.microsoft.com/office/powerpoint/2010/main" val="201286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需要解决的关键问题</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10</a:t>
            </a:fld>
            <a:endParaRPr lang="en-US" altLang="zh-CN"/>
          </a:p>
        </p:txBody>
      </p:sp>
      <p:sp>
        <p:nvSpPr>
          <p:cNvPr id="5" name="文本框 4">
            <a:extLst>
              <a:ext uri="{FF2B5EF4-FFF2-40B4-BE49-F238E27FC236}">
                <a16:creationId xmlns:a16="http://schemas.microsoft.com/office/drawing/2014/main" id="{BF979384-13D3-4C67-83D9-9677798CAE4C}"/>
              </a:ext>
            </a:extLst>
          </p:cNvPr>
          <p:cNvSpPr txBox="1"/>
          <p:nvPr/>
        </p:nvSpPr>
        <p:spPr>
          <a:xfrm>
            <a:off x="218761" y="852915"/>
            <a:ext cx="8706477" cy="1015663"/>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根据聚变中子的探测要求，探测器必须具备超高时间分辨效率，因而对于用于表征的参数、用于聚变中子探测的仪器以及表征的方法手段都需要严格满足探测需求。</a:t>
            </a:r>
            <a:endParaRPr lang="en-US" altLang="zh-CN" sz="2000" dirty="0">
              <a:latin typeface="宋体" panose="02010600030101010101" pitchFamily="2" charset="-122"/>
              <a:cs typeface="Times New Roman" panose="02020603050405020304" pitchFamily="18" charset="0"/>
            </a:endParaRPr>
          </a:p>
        </p:txBody>
      </p:sp>
      <p:sp>
        <p:nvSpPr>
          <p:cNvPr id="11" name="矩形 10"/>
          <p:cNvSpPr/>
          <p:nvPr/>
        </p:nvSpPr>
        <p:spPr bwMode="auto">
          <a:xfrm>
            <a:off x="3517900" y="3517900"/>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2" name="文本框 11"/>
          <p:cNvSpPr txBox="1"/>
          <p:nvPr/>
        </p:nvSpPr>
        <p:spPr>
          <a:xfrm>
            <a:off x="3517900" y="4648200"/>
            <a:ext cx="2222500" cy="923330"/>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1</a:t>
            </a:r>
          </a:p>
          <a:p>
            <a:pPr algn="ctr"/>
            <a:r>
              <a:rPr lang="zh-CN" altLang="en-US" dirty="0">
                <a:ea typeface="黑体" panose="02010609060101010101" pitchFamily="49" charset="-122"/>
                <a:cs typeface="Times New Roman" panose="02020603050405020304" pitchFamily="18" charset="0"/>
              </a:rPr>
              <a:t>聚变中子探测的相关表征方法</a:t>
            </a:r>
          </a:p>
        </p:txBody>
      </p:sp>
    </p:spTree>
    <p:extLst>
      <p:ext uri="{BB962C8B-B14F-4D97-AF65-F5344CB8AC3E}">
        <p14:creationId xmlns:p14="http://schemas.microsoft.com/office/powerpoint/2010/main" val="85937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需要解决的关键问题</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11</a:t>
            </a:fld>
            <a:endParaRPr lang="en-US" altLang="zh-CN"/>
          </a:p>
        </p:txBody>
      </p:sp>
      <p:sp>
        <p:nvSpPr>
          <p:cNvPr id="7" name="文本框 6">
            <a:extLst>
              <a:ext uri="{FF2B5EF4-FFF2-40B4-BE49-F238E27FC236}">
                <a16:creationId xmlns:a16="http://schemas.microsoft.com/office/drawing/2014/main" id="{BF979384-13D3-4C67-83D9-9677798CAE4C}"/>
              </a:ext>
            </a:extLst>
          </p:cNvPr>
          <p:cNvSpPr txBox="1"/>
          <p:nvPr/>
        </p:nvSpPr>
        <p:spPr>
          <a:xfrm>
            <a:off x="218761" y="852915"/>
            <a:ext cx="8706477" cy="1015663"/>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聚变诊断中的辐射强度较高，会破坏闪烁体中的染料分子引起内量子效率下降或引起闪烁体的内部色心，增强自吸收，最终降低光输出。因此必须针对性地设计闪烁体与微结构适应于高能辐射探测环境。</a:t>
            </a:r>
          </a:p>
        </p:txBody>
      </p:sp>
      <p:sp>
        <p:nvSpPr>
          <p:cNvPr id="8" name="矩形 7"/>
          <p:cNvSpPr/>
          <p:nvPr/>
        </p:nvSpPr>
        <p:spPr bwMode="auto">
          <a:xfrm>
            <a:off x="3517900" y="3517900"/>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文本框 8"/>
          <p:cNvSpPr txBox="1"/>
          <p:nvPr/>
        </p:nvSpPr>
        <p:spPr>
          <a:xfrm>
            <a:off x="3517900" y="4648200"/>
            <a:ext cx="2222500" cy="923330"/>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1</a:t>
            </a:r>
          </a:p>
          <a:p>
            <a:pPr algn="ctr"/>
            <a:r>
              <a:rPr lang="zh-CN" altLang="en-US" dirty="0">
                <a:ea typeface="黑体" panose="02010609060101010101" pitchFamily="49" charset="-122"/>
                <a:cs typeface="Times New Roman" panose="02020603050405020304" pitchFamily="18" charset="0"/>
              </a:rPr>
              <a:t>辐照损伤对探测效率的损害</a:t>
            </a:r>
          </a:p>
        </p:txBody>
      </p:sp>
    </p:spTree>
    <p:extLst>
      <p:ext uri="{BB962C8B-B14F-4D97-AF65-F5344CB8AC3E}">
        <p14:creationId xmlns:p14="http://schemas.microsoft.com/office/powerpoint/2010/main" val="367309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主要技术途径</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12</a:t>
            </a:fld>
            <a:endParaRPr lang="en-US" altLang="zh-CN"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979384-13D3-4C67-83D9-9677798CAE4C}"/>
                  </a:ext>
                </a:extLst>
              </p:cNvPr>
              <p:cNvSpPr txBox="1"/>
              <p:nvPr/>
            </p:nvSpPr>
            <p:spPr>
              <a:xfrm>
                <a:off x="780505" y="925227"/>
                <a:ext cx="7582989" cy="1840632"/>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中子与塑料闪烁体的作用来自于中子与质子的碰撞，质子传递能量，形成激子态，退激发后闪烁体发光。</a:t>
                </a:r>
                <a:endParaRPr lang="en-US" altLang="zh-CN" sz="2000" dirty="0">
                  <a:latin typeface="宋体" panose="02010600030101010101" pitchFamily="2" charset="-122"/>
                  <a:cs typeface="Times New Roman" panose="02020603050405020304" pitchFamily="18" charset="0"/>
                </a:endParaRPr>
              </a:p>
              <a:p>
                <a:pPr algn="just"/>
                <a:r>
                  <a:rPr lang="zh-CN" altLang="en-US" sz="2000" dirty="0">
                    <a:latin typeface="宋体" panose="02010600030101010101" pitchFamily="2" charset="-122"/>
                    <a:cs typeface="Times New Roman" panose="02020603050405020304" pitchFamily="18" charset="0"/>
                  </a:rPr>
                  <a:t>其中质子的能量沉积为</a:t>
                </a:r>
                <a14:m>
                  <m:oMath xmlns:m="http://schemas.openxmlformats.org/officeDocument/2006/math">
                    <m:r>
                      <a:rPr lang="zh-CN" altLang="en-US" sz="200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𝑑𝐸</m:t>
                        </m:r>
                      </m:num>
                      <m:den>
                        <m:r>
                          <a:rPr lang="zh-CN" altLang="en-US" sz="2000" i="1">
                            <a:latin typeface="Cambria Math" panose="02040503050406030204" pitchFamily="18" charset="0"/>
                          </a:rPr>
                          <m:t>𝑑𝑥</m:t>
                        </m:r>
                      </m:den>
                    </m:f>
                    <m:r>
                      <a:rPr lang="zh-CN" altLang="en-US" sz="200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a:latin typeface="Cambria Math" panose="02040503050406030204" pitchFamily="18" charset="0"/>
                          </a:rPr>
                          <m:t>4</m:t>
                        </m:r>
                        <m:r>
                          <a:rPr lang="zh-CN" altLang="en-US" sz="2000" i="1">
                            <a:latin typeface="Cambria Math" panose="02040503050406030204" pitchFamily="18" charset="0"/>
                          </a:rPr>
                          <m:t>𝜋</m:t>
                        </m:r>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𝑒</m:t>
                            </m:r>
                          </m:e>
                          <m:sup>
                            <m:r>
                              <a:rPr lang="zh-CN" altLang="en-US" sz="2000">
                                <a:latin typeface="Cambria Math" panose="02040503050406030204" pitchFamily="18" charset="0"/>
                              </a:rPr>
                              <m:t>4</m:t>
                            </m:r>
                          </m:sup>
                        </m:sSup>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𝑚</m:t>
                            </m:r>
                          </m:e>
                          <m:sub>
                            <m:r>
                              <a:rPr lang="zh-CN" altLang="en-US" sz="2000">
                                <a:latin typeface="Cambria Math" panose="02040503050406030204" pitchFamily="18" charset="0"/>
                              </a:rPr>
                              <m:t>0</m:t>
                            </m:r>
                          </m:sub>
                        </m:sSub>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𝑣</m:t>
                            </m:r>
                          </m:e>
                          <m:sup>
                            <m:r>
                              <a:rPr lang="zh-CN" altLang="en-US" sz="2000">
                                <a:latin typeface="Cambria Math" panose="02040503050406030204" pitchFamily="18" charset="0"/>
                              </a:rPr>
                              <m:t>2</m:t>
                            </m:r>
                          </m:sup>
                        </m:sSup>
                      </m:den>
                    </m:f>
                    <m:r>
                      <a:rPr lang="zh-CN" altLang="en-US" sz="2000" i="1">
                        <a:latin typeface="Cambria Math" panose="02040503050406030204" pitchFamily="18" charset="0"/>
                      </a:rPr>
                      <m:t>𝑁𝐵</m:t>
                    </m:r>
                  </m:oMath>
                </a14:m>
                <a:r>
                  <a:rPr lang="zh-CN" altLang="en-US" sz="2000" dirty="0"/>
                  <a:t>，根据原理公式，通过</a:t>
                </a:r>
                <a:r>
                  <a:rPr lang="en-US" altLang="zh-CN" sz="2000" dirty="0"/>
                  <a:t>Geant4</a:t>
                </a:r>
                <a:r>
                  <a:rPr lang="zh-CN" altLang="en-US" sz="2000" dirty="0"/>
                  <a:t>模拟可以得到最终在闪烁体内的能量分布，从而确定闪烁体发光的时空分布。</a:t>
                </a:r>
              </a:p>
            </p:txBody>
          </p:sp>
        </mc:Choice>
        <mc:Fallback xmlns="">
          <p:sp>
            <p:nvSpPr>
              <p:cNvPr id="5" name="文本框 4">
                <a:extLst>
                  <a:ext uri="{FF2B5EF4-FFF2-40B4-BE49-F238E27FC236}">
                    <a16:creationId xmlns:a16="http://schemas.microsoft.com/office/drawing/2014/main" id="{BF979384-13D3-4C67-83D9-9677798CAE4C}"/>
                  </a:ext>
                </a:extLst>
              </p:cNvPr>
              <p:cNvSpPr txBox="1">
                <a:spLocks noRot="1" noChangeAspect="1" noMove="1" noResize="1" noEditPoints="1" noAdjustHandles="1" noChangeArrowheads="1" noChangeShapeType="1" noTextEdit="1"/>
              </p:cNvSpPr>
              <p:nvPr/>
            </p:nvSpPr>
            <p:spPr>
              <a:xfrm>
                <a:off x="780505" y="925227"/>
                <a:ext cx="7582989" cy="1840632"/>
              </a:xfrm>
              <a:prstGeom prst="rect">
                <a:avLst/>
              </a:prstGeom>
              <a:blipFill>
                <a:blip r:embed="rId2"/>
                <a:stretch>
                  <a:fillRect l="-804" t="-1987" r="-4180" b="-3974"/>
                </a:stretch>
              </a:blipFill>
              <a:ln>
                <a:noFill/>
              </a:ln>
            </p:spPr>
            <p:txBody>
              <a:bodyPr/>
              <a:lstStyle/>
              <a:p>
                <a:r>
                  <a:rPr lang="zh-CN" altLang="en-US">
                    <a:noFill/>
                  </a:rPr>
                  <a:t> </a:t>
                </a:r>
              </a:p>
            </p:txBody>
          </p:sp>
        </mc:Fallback>
      </mc:AlternateContent>
      <p:sp>
        <p:nvSpPr>
          <p:cNvPr id="8" name="矩形 7"/>
          <p:cNvSpPr/>
          <p:nvPr/>
        </p:nvSpPr>
        <p:spPr bwMode="auto">
          <a:xfrm>
            <a:off x="1219200" y="3517900"/>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文本框 8"/>
          <p:cNvSpPr txBox="1"/>
          <p:nvPr/>
        </p:nvSpPr>
        <p:spPr>
          <a:xfrm>
            <a:off x="1219200" y="4648200"/>
            <a:ext cx="2222500" cy="923330"/>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1</a:t>
            </a:r>
          </a:p>
          <a:p>
            <a:pPr algn="ctr"/>
            <a:r>
              <a:rPr lang="zh-CN" altLang="en-US" dirty="0">
                <a:ea typeface="黑体" panose="02010609060101010101" pitchFamily="49" charset="-122"/>
                <a:cs typeface="Times New Roman" panose="02020603050405020304" pitchFamily="18" charset="0"/>
              </a:rPr>
              <a:t>中子与塑料闪烁体相互作用示意图</a:t>
            </a:r>
          </a:p>
        </p:txBody>
      </p:sp>
      <p:sp>
        <p:nvSpPr>
          <p:cNvPr id="10" name="矩形 9"/>
          <p:cNvSpPr/>
          <p:nvPr/>
        </p:nvSpPr>
        <p:spPr bwMode="auto">
          <a:xfrm>
            <a:off x="5232400" y="3516649"/>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文本框 10"/>
          <p:cNvSpPr txBox="1"/>
          <p:nvPr/>
        </p:nvSpPr>
        <p:spPr>
          <a:xfrm>
            <a:off x="5153025" y="4646949"/>
            <a:ext cx="2301875" cy="923330"/>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2</a:t>
            </a:r>
          </a:p>
          <a:p>
            <a:pPr algn="ctr"/>
            <a:r>
              <a:rPr lang="en-US" altLang="zh-CN" dirty="0">
                <a:ea typeface="黑体" panose="02010609060101010101" pitchFamily="49" charset="-122"/>
                <a:cs typeface="Times New Roman" panose="02020603050405020304" pitchFamily="18" charset="0"/>
              </a:rPr>
              <a:t>Geant4</a:t>
            </a:r>
            <a:r>
              <a:rPr lang="zh-CN" altLang="en-US" dirty="0">
                <a:ea typeface="黑体" panose="02010609060101010101" pitchFamily="49" charset="-122"/>
                <a:cs typeface="Times New Roman" panose="02020603050405020304" pitchFamily="18" charset="0"/>
              </a:rPr>
              <a:t>部分模拟结果</a:t>
            </a:r>
          </a:p>
          <a:p>
            <a:pPr algn="ctr"/>
            <a:endParaRPr lang="zh-CN" altLang="en-US"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0042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7D510BC-A075-4441-B52F-9AE182C87569}" type="slidenum">
              <a:rPr lang="en-US" altLang="zh-CN" smtClean="0"/>
              <a:pPr/>
              <a:t>13</a:t>
            </a:fld>
            <a:endParaRPr lang="en-US" altLang="zh-CN"/>
          </a:p>
        </p:txBody>
      </p:sp>
      <p:sp>
        <p:nvSpPr>
          <p:cNvPr id="6" name="文本框 5">
            <a:extLst>
              <a:ext uri="{FF2B5EF4-FFF2-40B4-BE49-F238E27FC236}">
                <a16:creationId xmlns:a16="http://schemas.microsoft.com/office/drawing/2014/main" id="{BF979384-13D3-4C67-83D9-9677798CAE4C}"/>
              </a:ext>
            </a:extLst>
          </p:cNvPr>
          <p:cNvSpPr txBox="1"/>
          <p:nvPr/>
        </p:nvSpPr>
        <p:spPr>
          <a:xfrm>
            <a:off x="1085374" y="990600"/>
            <a:ext cx="6973252" cy="1015663"/>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拟采用时域有限差分法（</a:t>
            </a:r>
            <a:r>
              <a:rPr lang="en-US" altLang="zh-CN" sz="2000" dirty="0">
                <a:latin typeface="宋体" panose="02010600030101010101" pitchFamily="2" charset="-122"/>
                <a:cs typeface="Times New Roman" panose="02020603050405020304" pitchFamily="18" charset="0"/>
              </a:rPr>
              <a:t>FDTD</a:t>
            </a:r>
            <a:r>
              <a:rPr lang="zh-CN" altLang="en-US" sz="2000" dirty="0">
                <a:latin typeface="宋体" panose="02010600030101010101" pitchFamily="2" charset="-122"/>
                <a:cs typeface="Times New Roman" panose="02020603050405020304" pitchFamily="18" charset="0"/>
              </a:rPr>
              <a:t>）、严格耦合波方法（</a:t>
            </a:r>
            <a:r>
              <a:rPr lang="en-US" altLang="zh-CN" sz="2000" dirty="0">
                <a:latin typeface="宋体" panose="02010600030101010101" pitchFamily="2" charset="-122"/>
                <a:cs typeface="Times New Roman" panose="02020603050405020304" pitchFamily="18" charset="0"/>
              </a:rPr>
              <a:t>RCWA</a:t>
            </a:r>
            <a:r>
              <a:rPr lang="zh-CN" altLang="en-US" sz="2000" dirty="0">
                <a:latin typeface="宋体" panose="02010600030101010101" pitchFamily="2" charset="-122"/>
                <a:cs typeface="Times New Roman" panose="02020603050405020304" pitchFamily="18" charset="0"/>
              </a:rPr>
              <a:t>）等方法确定闪烁光的能量、方向特性，并通过</a:t>
            </a:r>
            <a:r>
              <a:rPr lang="en-US" altLang="zh-CN" sz="2000" dirty="0" err="1">
                <a:latin typeface="宋体" panose="02010600030101010101" pitchFamily="2" charset="-122"/>
                <a:cs typeface="Times New Roman" panose="02020603050405020304" pitchFamily="18" charset="0"/>
              </a:rPr>
              <a:t>Matlab</a:t>
            </a:r>
            <a:r>
              <a:rPr lang="zh-CN" altLang="en-US" sz="2000" dirty="0">
                <a:latin typeface="宋体" panose="02010600030101010101" pitchFamily="2" charset="-122"/>
                <a:cs typeface="Times New Roman" panose="02020603050405020304" pitchFamily="18" charset="0"/>
              </a:rPr>
              <a:t>和</a:t>
            </a:r>
            <a:r>
              <a:rPr lang="en-US" altLang="zh-CN" sz="2000" dirty="0">
                <a:latin typeface="宋体" panose="02010600030101010101" pitchFamily="2" charset="-122"/>
                <a:cs typeface="Times New Roman" panose="02020603050405020304" pitchFamily="18" charset="0"/>
              </a:rPr>
              <a:t>C++</a:t>
            </a:r>
            <a:r>
              <a:rPr lang="zh-CN" altLang="en-US" sz="2000" dirty="0">
                <a:latin typeface="宋体" panose="02010600030101010101" pitchFamily="2" charset="-122"/>
                <a:cs typeface="Times New Roman" panose="02020603050405020304" pitchFamily="18" charset="0"/>
              </a:rPr>
              <a:t>语言编写程序确定闪烁光的时间特性。</a:t>
            </a:r>
          </a:p>
        </p:txBody>
      </p:sp>
      <p:sp>
        <p:nvSpPr>
          <p:cNvPr id="9" name="矩形 8"/>
          <p:cNvSpPr/>
          <p:nvPr/>
        </p:nvSpPr>
        <p:spPr bwMode="auto">
          <a:xfrm>
            <a:off x="5232400" y="3516649"/>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 name="文本框 9"/>
          <p:cNvSpPr txBox="1"/>
          <p:nvPr/>
        </p:nvSpPr>
        <p:spPr>
          <a:xfrm>
            <a:off x="5232400" y="4646949"/>
            <a:ext cx="2222500" cy="646331"/>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2</a:t>
            </a:r>
          </a:p>
          <a:p>
            <a:pPr algn="ctr"/>
            <a:r>
              <a:rPr lang="zh-CN" altLang="en-US" dirty="0">
                <a:ea typeface="黑体" panose="02010609060101010101" pitchFamily="49" charset="-122"/>
                <a:cs typeface="Times New Roman" panose="02020603050405020304" pitchFamily="18" charset="0"/>
              </a:rPr>
              <a:t>部分模拟结果</a:t>
            </a:r>
          </a:p>
        </p:txBody>
      </p:sp>
      <p:sp>
        <p:nvSpPr>
          <p:cNvPr id="3" name="标题 2"/>
          <p:cNvSpPr>
            <a:spLocks noGrp="1"/>
          </p:cNvSpPr>
          <p:nvPr>
            <p:ph type="title"/>
          </p:nvPr>
        </p:nvSpPr>
        <p:spPr/>
        <p:txBody>
          <a:bodyPr/>
          <a:lstStyle/>
          <a:p>
            <a:r>
              <a:rPr lang="zh-CN" altLang="en-US" dirty="0"/>
              <a:t>主要技术途径</a:t>
            </a:r>
          </a:p>
        </p:txBody>
      </p:sp>
      <p:pic>
        <p:nvPicPr>
          <p:cNvPr id="15" name="图片 14"/>
          <p:cNvPicPr>
            <a:picLocks noChangeAspect="1"/>
          </p:cNvPicPr>
          <p:nvPr/>
        </p:nvPicPr>
        <p:blipFill>
          <a:blip r:embed="rId2"/>
          <a:stretch>
            <a:fillRect/>
          </a:stretch>
        </p:blipFill>
        <p:spPr>
          <a:xfrm>
            <a:off x="1085374" y="2544475"/>
            <a:ext cx="2286477" cy="3550274"/>
          </a:xfrm>
          <a:prstGeom prst="rect">
            <a:avLst/>
          </a:prstGeom>
        </p:spPr>
      </p:pic>
      <p:sp>
        <p:nvSpPr>
          <p:cNvPr id="16" name="文本框 15"/>
          <p:cNvSpPr txBox="1"/>
          <p:nvPr/>
        </p:nvSpPr>
        <p:spPr>
          <a:xfrm>
            <a:off x="-587160" y="6193452"/>
            <a:ext cx="5631544" cy="369332"/>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模拟光子晶体结构对于闪烁体发光的影响</a:t>
            </a:r>
          </a:p>
        </p:txBody>
      </p:sp>
    </p:spTree>
    <p:extLst>
      <p:ext uri="{BB962C8B-B14F-4D97-AF65-F5344CB8AC3E}">
        <p14:creationId xmlns:p14="http://schemas.microsoft.com/office/powerpoint/2010/main" val="154562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F979384-13D3-4C67-83D9-9677798CAE4C}"/>
              </a:ext>
            </a:extLst>
          </p:cNvPr>
          <p:cNvSpPr txBox="1"/>
          <p:nvPr/>
        </p:nvSpPr>
        <p:spPr>
          <a:xfrm>
            <a:off x="1085374" y="990600"/>
            <a:ext cx="6973252" cy="1631216"/>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采用自行合成的塑料闪烁体、并尝试进行超快时间响应闪烁体的研制。使用本底聚合法，以乙烯基甲苯为单体合成塑料闪烁体。</a:t>
            </a:r>
            <a:endParaRPr lang="en-US" altLang="zh-CN" sz="2000" dirty="0">
              <a:latin typeface="宋体" panose="02010600030101010101" pitchFamily="2" charset="-122"/>
              <a:cs typeface="Times New Roman" panose="02020603050405020304" pitchFamily="18" charset="0"/>
            </a:endParaRPr>
          </a:p>
          <a:p>
            <a:pPr algn="just"/>
            <a:r>
              <a:rPr lang="zh-CN" altLang="en-US" sz="2000" dirty="0">
                <a:latin typeface="宋体" panose="02010600030101010101" pitchFamily="2" charset="-122"/>
                <a:cs typeface="Times New Roman" panose="02020603050405020304" pitchFamily="18" charset="0"/>
              </a:rPr>
              <a:t>通过自组装法使用微球或通过纳米压印在闪烁体表面构成光子晶体。通过后续方法丰富微结构种类。</a:t>
            </a:r>
          </a:p>
        </p:txBody>
      </p:sp>
      <p:sp>
        <p:nvSpPr>
          <p:cNvPr id="2" name="标题 1"/>
          <p:cNvSpPr>
            <a:spLocks noGrp="1"/>
          </p:cNvSpPr>
          <p:nvPr>
            <p:ph type="title"/>
          </p:nvPr>
        </p:nvSpPr>
        <p:spPr/>
        <p:txBody>
          <a:bodyPr/>
          <a:lstStyle/>
          <a:p>
            <a:r>
              <a:rPr lang="zh-CN" altLang="en-US" dirty="0"/>
              <a:t>主要技术途径</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14</a:t>
            </a:fld>
            <a:endParaRPr lang="en-US" altLang="zh-CN"/>
          </a:p>
        </p:txBody>
      </p:sp>
      <p:sp>
        <p:nvSpPr>
          <p:cNvPr id="8" name="矩形 7"/>
          <p:cNvSpPr/>
          <p:nvPr/>
        </p:nvSpPr>
        <p:spPr bwMode="auto">
          <a:xfrm>
            <a:off x="1219200" y="3517900"/>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文本框 8"/>
          <p:cNvSpPr txBox="1"/>
          <p:nvPr/>
        </p:nvSpPr>
        <p:spPr>
          <a:xfrm>
            <a:off x="1332411" y="4648200"/>
            <a:ext cx="2109289" cy="646331"/>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1</a:t>
            </a:r>
          </a:p>
          <a:p>
            <a:pPr algn="ctr"/>
            <a:r>
              <a:rPr lang="zh-CN" altLang="en-US" dirty="0">
                <a:ea typeface="黑体" panose="02010609060101010101" pitchFamily="49" charset="-122"/>
                <a:cs typeface="Times New Roman" panose="02020603050405020304" pitchFamily="18" charset="0"/>
              </a:rPr>
              <a:t>闪烁体制备方法</a:t>
            </a:r>
          </a:p>
        </p:txBody>
      </p:sp>
      <p:pic>
        <p:nvPicPr>
          <p:cNvPr id="273" name="图片 272"/>
          <p:cNvPicPr>
            <a:picLocks noChangeAspect="1"/>
          </p:cNvPicPr>
          <p:nvPr/>
        </p:nvPicPr>
        <p:blipFill>
          <a:blip r:embed="rId2"/>
          <a:stretch>
            <a:fillRect/>
          </a:stretch>
        </p:blipFill>
        <p:spPr>
          <a:xfrm>
            <a:off x="5919403" y="2707715"/>
            <a:ext cx="1700597" cy="3459667"/>
          </a:xfrm>
          <a:prstGeom prst="rect">
            <a:avLst/>
          </a:prstGeom>
        </p:spPr>
      </p:pic>
      <p:sp>
        <p:nvSpPr>
          <p:cNvPr id="274" name="矩形 273"/>
          <p:cNvSpPr/>
          <p:nvPr/>
        </p:nvSpPr>
        <p:spPr>
          <a:xfrm>
            <a:off x="5754038" y="6167382"/>
            <a:ext cx="2031326" cy="369332"/>
          </a:xfrm>
          <a:prstGeom prst="rect">
            <a:avLst/>
          </a:prstGeom>
        </p:spPr>
        <p:txBody>
          <a:bodyPr wrap="none">
            <a:spAutoFit/>
          </a:bodyPr>
          <a:lstStyle/>
          <a:p>
            <a:pPr algn="ctr"/>
            <a:r>
              <a:rPr lang="zh-CN" altLang="en-US" dirty="0">
                <a:ea typeface="黑体" panose="02010609060101010101" pitchFamily="49" charset="-122"/>
                <a:cs typeface="Times New Roman" panose="02020603050405020304" pitchFamily="18" charset="0"/>
              </a:rPr>
              <a:t>微结构的制备方法</a:t>
            </a:r>
          </a:p>
        </p:txBody>
      </p:sp>
    </p:spTree>
    <p:extLst>
      <p:ext uri="{BB962C8B-B14F-4D97-AF65-F5344CB8AC3E}">
        <p14:creationId xmlns:p14="http://schemas.microsoft.com/office/powerpoint/2010/main" val="123605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F979384-13D3-4C67-83D9-9677798CAE4C}"/>
              </a:ext>
            </a:extLst>
          </p:cNvPr>
          <p:cNvSpPr txBox="1"/>
          <p:nvPr/>
        </p:nvSpPr>
        <p:spPr>
          <a:xfrm>
            <a:off x="1085374" y="990600"/>
            <a:ext cx="6973252" cy="1631216"/>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使用扫描电镜或原子力显微镜表征微结构形貌；通过不同激发条件例如紫外</a:t>
            </a:r>
            <a:r>
              <a:rPr lang="en-US" altLang="zh-CN" sz="2000" dirty="0">
                <a:latin typeface="宋体" panose="02010600030101010101" pitchFamily="2" charset="-122"/>
                <a:cs typeface="Times New Roman" panose="02020603050405020304" pitchFamily="18" charset="0"/>
              </a:rPr>
              <a:t>LED、</a:t>
            </a:r>
            <a:r>
              <a:rPr lang="zh-CN" altLang="en-US" sz="2000" dirty="0">
                <a:latin typeface="宋体" panose="02010600030101010101" pitchFamily="2" charset="-122"/>
                <a:cs typeface="Times New Roman" panose="02020603050405020304" pitchFamily="18" charset="0"/>
              </a:rPr>
              <a:t>激光器、汞灯等射线源表征发射谱；使用具有角度测量能力的样品台对闪烁体发光角度特性进行表征；使用条纹相机等高时间分辨测量仪器表征探测器时间特性。</a:t>
            </a:r>
          </a:p>
        </p:txBody>
      </p:sp>
      <p:sp>
        <p:nvSpPr>
          <p:cNvPr id="2" name="标题 1"/>
          <p:cNvSpPr>
            <a:spLocks noGrp="1"/>
          </p:cNvSpPr>
          <p:nvPr>
            <p:ph type="title"/>
          </p:nvPr>
        </p:nvSpPr>
        <p:spPr/>
        <p:txBody>
          <a:bodyPr/>
          <a:lstStyle/>
          <a:p>
            <a:r>
              <a:rPr lang="zh-CN" altLang="en-US" dirty="0"/>
              <a:t>主要技术途径</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15</a:t>
            </a:fld>
            <a:endParaRPr lang="en-US" altLang="zh-CN"/>
          </a:p>
        </p:txBody>
      </p:sp>
      <p:pic>
        <p:nvPicPr>
          <p:cNvPr id="7" name="图片 6">
            <a:extLst>
              <a:ext uri="{FF2B5EF4-FFF2-40B4-BE49-F238E27FC236}">
                <a16:creationId xmlns:a16="http://schemas.microsoft.com/office/drawing/2014/main" id="{F0329A83-4D4E-4CCB-A031-33975B104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16" y="4506368"/>
            <a:ext cx="4343400" cy="1527850"/>
          </a:xfrm>
          <a:prstGeom prst="rect">
            <a:avLst/>
          </a:prstGeom>
        </p:spPr>
      </p:pic>
      <p:pic>
        <p:nvPicPr>
          <p:cNvPr id="23" name="图片 22"/>
          <p:cNvPicPr>
            <a:picLocks noChangeAspect="1"/>
          </p:cNvPicPr>
          <p:nvPr/>
        </p:nvPicPr>
        <p:blipFill>
          <a:blip r:embed="rId4"/>
          <a:stretch>
            <a:fillRect/>
          </a:stretch>
        </p:blipFill>
        <p:spPr>
          <a:xfrm>
            <a:off x="4531976" y="3483035"/>
            <a:ext cx="1920032" cy="2529383"/>
          </a:xfrm>
          <a:prstGeom prst="rect">
            <a:avLst/>
          </a:prstGeom>
        </p:spPr>
      </p:pic>
      <p:sp>
        <p:nvSpPr>
          <p:cNvPr id="24" name="文本框 23"/>
          <p:cNvSpPr txBox="1"/>
          <p:nvPr/>
        </p:nvSpPr>
        <p:spPr>
          <a:xfrm>
            <a:off x="877066" y="6012418"/>
            <a:ext cx="2667000" cy="369332"/>
          </a:xfrm>
          <a:prstGeom prst="rect">
            <a:avLst/>
          </a:prstGeom>
          <a:noFill/>
          <a:ln>
            <a:noFill/>
          </a:ln>
        </p:spPr>
        <p:txBody>
          <a:bodyPr wrap="square" rtlCol="0">
            <a:spAutoFit/>
          </a:bodyPr>
          <a:lstStyle/>
          <a:p>
            <a:pPr algn="l"/>
            <a:r>
              <a:rPr lang="zh-CN" altLang="en-US" dirty="0">
                <a:ea typeface="黑体" panose="02010609060101010101" pitchFamily="49" charset="-122"/>
                <a:cs typeface="Times New Roman" panose="02020603050405020304" pitchFamily="18" charset="0"/>
              </a:rPr>
              <a:t>测试样品台与表征方法</a:t>
            </a:r>
          </a:p>
        </p:txBody>
      </p:sp>
      <p:sp>
        <p:nvSpPr>
          <p:cNvPr id="25" name="文本框 24"/>
          <p:cNvSpPr txBox="1"/>
          <p:nvPr/>
        </p:nvSpPr>
        <p:spPr>
          <a:xfrm>
            <a:off x="4352926" y="6036361"/>
            <a:ext cx="2324576" cy="369332"/>
          </a:xfrm>
          <a:prstGeom prst="rect">
            <a:avLst/>
          </a:prstGeom>
          <a:noFill/>
          <a:ln>
            <a:noFill/>
          </a:ln>
        </p:spPr>
        <p:txBody>
          <a:bodyPr wrap="square" rtlCol="0">
            <a:spAutoFit/>
          </a:bodyPr>
          <a:lstStyle/>
          <a:p>
            <a:pPr algn="l"/>
            <a:r>
              <a:rPr lang="en-US" altLang="zh-CN" dirty="0">
                <a:ea typeface="黑体" panose="02010609060101010101" pitchFamily="49" charset="-122"/>
                <a:cs typeface="Times New Roman" panose="02020603050405020304" pitchFamily="18" charset="0"/>
              </a:rPr>
              <a:t>LYSO-PS</a:t>
            </a:r>
            <a:r>
              <a:rPr lang="zh-CN" altLang="en-US" dirty="0">
                <a:ea typeface="黑体" panose="02010609060101010101" pitchFamily="49" charset="-122"/>
                <a:cs typeface="Times New Roman" panose="02020603050405020304" pitchFamily="18" charset="0"/>
              </a:rPr>
              <a:t>小球电镜照片</a:t>
            </a:r>
          </a:p>
        </p:txBody>
      </p:sp>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2725" y="3483035"/>
            <a:ext cx="2495076" cy="2495076"/>
          </a:xfrm>
          <a:prstGeom prst="rect">
            <a:avLst/>
          </a:prstGeom>
        </p:spPr>
      </p:pic>
      <p:sp>
        <p:nvSpPr>
          <p:cNvPr id="28" name="文本框 27"/>
          <p:cNvSpPr txBox="1"/>
          <p:nvPr/>
        </p:nvSpPr>
        <p:spPr>
          <a:xfrm>
            <a:off x="7125559" y="5974522"/>
            <a:ext cx="1847374" cy="369332"/>
          </a:xfrm>
          <a:prstGeom prst="rect">
            <a:avLst/>
          </a:prstGeom>
          <a:noFill/>
          <a:ln>
            <a:noFill/>
          </a:ln>
        </p:spPr>
        <p:txBody>
          <a:bodyPr wrap="square" rtlCol="0">
            <a:spAutoFit/>
          </a:bodyPr>
          <a:lstStyle/>
          <a:p>
            <a:pPr algn="l"/>
            <a:r>
              <a:rPr lang="zh-CN" altLang="en-US" dirty="0">
                <a:ea typeface="黑体" panose="02010609060101010101" pitchFamily="49" charset="-122"/>
                <a:cs typeface="Times New Roman" panose="02020603050405020304" pitchFamily="18" charset="0"/>
              </a:rPr>
              <a:t>近红外条纹相机</a:t>
            </a:r>
          </a:p>
        </p:txBody>
      </p:sp>
    </p:spTree>
    <p:extLst>
      <p:ext uri="{BB962C8B-B14F-4D97-AF65-F5344CB8AC3E}">
        <p14:creationId xmlns:p14="http://schemas.microsoft.com/office/powerpoint/2010/main" val="277803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工作安排</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16</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584603273"/>
              </p:ext>
            </p:extLst>
          </p:nvPr>
        </p:nvGraphicFramePr>
        <p:xfrm>
          <a:off x="457200" y="894086"/>
          <a:ext cx="7707086" cy="5487664"/>
        </p:xfrm>
        <a:graphic>
          <a:graphicData uri="http://schemas.openxmlformats.org/drawingml/2006/table">
            <a:tbl>
              <a:tblPr firstRow="1" bandRow="1">
                <a:tableStyleId>{5C22544A-7EE6-4342-B048-85BDC9FD1C3A}</a:tableStyleId>
              </a:tblPr>
              <a:tblGrid>
                <a:gridCol w="3027784">
                  <a:extLst>
                    <a:ext uri="{9D8B030D-6E8A-4147-A177-3AD203B41FA5}">
                      <a16:colId xmlns:a16="http://schemas.microsoft.com/office/drawing/2014/main" val="2418518023"/>
                    </a:ext>
                  </a:extLst>
                </a:gridCol>
                <a:gridCol w="3018293">
                  <a:extLst>
                    <a:ext uri="{9D8B030D-6E8A-4147-A177-3AD203B41FA5}">
                      <a16:colId xmlns:a16="http://schemas.microsoft.com/office/drawing/2014/main" val="1782862593"/>
                    </a:ext>
                  </a:extLst>
                </a:gridCol>
                <a:gridCol w="1661009">
                  <a:extLst>
                    <a:ext uri="{9D8B030D-6E8A-4147-A177-3AD203B41FA5}">
                      <a16:colId xmlns:a16="http://schemas.microsoft.com/office/drawing/2014/main" val="874771813"/>
                    </a:ext>
                  </a:extLst>
                </a:gridCol>
              </a:tblGrid>
              <a:tr h="300936">
                <a:tc>
                  <a:txBody>
                    <a:bodyPr/>
                    <a:lstStyle/>
                    <a:p>
                      <a:pPr algn="ctr"/>
                      <a:r>
                        <a:rPr lang="zh-CN" altLang="en-US" b="1" dirty="0">
                          <a:solidFill>
                            <a:schemeClr val="tx1"/>
                          </a:solidFill>
                          <a:latin typeface="宋体" panose="02010600030101010101" pitchFamily="2" charset="-122"/>
                          <a:ea typeface="宋体" panose="02010600030101010101" pitchFamily="2" charset="-122"/>
                        </a:rPr>
                        <a:t>主要工作任务</a:t>
                      </a:r>
                    </a:p>
                  </a:txBody>
                  <a:tcPr anchor="ctr"/>
                </a:tc>
                <a:tc>
                  <a:txBody>
                    <a:bodyPr/>
                    <a:lstStyle/>
                    <a:p>
                      <a:pPr algn="ctr"/>
                      <a:r>
                        <a:rPr lang="zh-CN" altLang="en-US" b="1" dirty="0">
                          <a:solidFill>
                            <a:schemeClr val="tx1"/>
                          </a:solidFill>
                          <a:latin typeface="宋体" panose="02010600030101010101" pitchFamily="2" charset="-122"/>
                          <a:ea typeface="宋体" panose="02010600030101010101" pitchFamily="2" charset="-122"/>
                        </a:rPr>
                        <a:t>工作内容</a:t>
                      </a:r>
                    </a:p>
                  </a:txBody>
                  <a:tcPr anchor="ctr"/>
                </a:tc>
                <a:tc>
                  <a:txBody>
                    <a:bodyPr/>
                    <a:lstStyle/>
                    <a:p>
                      <a:pPr algn="ctr"/>
                      <a:r>
                        <a:rPr lang="zh-CN" altLang="en-US" b="1" dirty="0">
                          <a:solidFill>
                            <a:schemeClr val="tx1"/>
                          </a:solidFill>
                          <a:latin typeface="宋体" panose="02010600030101010101" pitchFamily="2" charset="-122"/>
                          <a:ea typeface="宋体" panose="02010600030101010101" pitchFamily="2" charset="-122"/>
                        </a:rPr>
                        <a:t>研究时间</a:t>
                      </a:r>
                    </a:p>
                  </a:txBody>
                  <a:tcPr anchor="ctr"/>
                </a:tc>
                <a:extLst>
                  <a:ext uri="{0D108BD9-81ED-4DB2-BD59-A6C34878D82A}">
                    <a16:rowId xmlns:a16="http://schemas.microsoft.com/office/drawing/2014/main" val="3821110010"/>
                  </a:ext>
                </a:extLst>
              </a:tr>
              <a:tr h="401248">
                <a:tc rowSpan="2">
                  <a:txBody>
                    <a:bodyPr/>
                    <a:lstStyle/>
                    <a:p>
                      <a:pPr algn="ctr">
                        <a:spcAft>
                          <a:spcPts val="0"/>
                        </a:spcAft>
                      </a:pPr>
                      <a:r>
                        <a:rPr lang="zh-CN" sz="1600" b="1" kern="100" dirty="0">
                          <a:solidFill>
                            <a:srgbClr val="C00000"/>
                          </a:solidFill>
                          <a:effectLst/>
                          <a:latin typeface="宋体" panose="02010600030101010101" pitchFamily="2" charset="-122"/>
                          <a:ea typeface="宋体" panose="02010600030101010101" pitchFamily="2" charset="-122"/>
                        </a:rPr>
                        <a:t>聚变中子与闪烁体相互作用研究</a:t>
                      </a:r>
                      <a:endParaRPr lang="zh-CN" sz="1100" b="1" kern="100" dirty="0">
                        <a:solidFill>
                          <a:srgbClr val="C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研究聚变中子与闪烁体作用的能量转换过程</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第一年</a:t>
                      </a:r>
                      <a:endParaRPr lang="zh-CN" sz="1100" kern="100" dirty="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3165224632"/>
                  </a:ext>
                </a:extLst>
              </a:tr>
              <a:tr h="401248">
                <a:tc vMerge="1">
                  <a:txBody>
                    <a:bodyPr/>
                    <a:lstStyle/>
                    <a:p>
                      <a:endParaRPr lang="zh-CN" altLang="en-US"/>
                    </a:p>
                  </a:txBody>
                  <a:tcP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研究中子激发闪烁体形成的光源分布</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第一年</a:t>
                      </a:r>
                      <a:endParaRPr lang="zh-CN" sz="1100" kern="100" dirty="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944850894"/>
                  </a:ext>
                </a:extLst>
              </a:tr>
              <a:tr h="401248">
                <a:tc rowSpan="2">
                  <a:txBody>
                    <a:bodyPr/>
                    <a:lstStyle/>
                    <a:p>
                      <a:pPr algn="ctr">
                        <a:spcAft>
                          <a:spcPts val="0"/>
                        </a:spcAft>
                      </a:pPr>
                      <a:r>
                        <a:rPr lang="zh-CN" sz="1600" b="1" kern="100" dirty="0">
                          <a:solidFill>
                            <a:srgbClr val="C00000"/>
                          </a:solidFill>
                          <a:effectLst/>
                          <a:latin typeface="宋体" panose="02010600030101010101" pitchFamily="2" charset="-122"/>
                          <a:ea typeface="宋体" panose="02010600030101010101" pitchFamily="2" charset="-122"/>
                        </a:rPr>
                        <a:t>利用表面光子微结构提高闪烁体发光性质研究</a:t>
                      </a:r>
                      <a:endParaRPr lang="zh-CN" sz="1100" b="1" kern="100" dirty="0">
                        <a:solidFill>
                          <a:srgbClr val="C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表面光子微结构与闪烁光耦合的物理过程</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rPr>
                        <a:t>第一年、第二年</a:t>
                      </a:r>
                      <a:endParaRPr lang="zh-CN" sz="1100" kern="10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3777661301"/>
                  </a:ext>
                </a:extLst>
              </a:tr>
              <a:tr h="401248">
                <a:tc vMerge="1">
                  <a:txBody>
                    <a:bodyPr/>
                    <a:lstStyle/>
                    <a:p>
                      <a:endParaRPr lang="zh-CN" altLang="en-US"/>
                    </a:p>
                  </a:txBody>
                  <a:tcP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表面光子微结构设计与优化的计算机模拟</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rPr>
                        <a:t>第一年、第二年</a:t>
                      </a:r>
                      <a:endParaRPr lang="zh-CN" sz="1100" kern="10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655180929"/>
                  </a:ext>
                </a:extLst>
              </a:tr>
              <a:tr h="305116">
                <a:tc rowSpan="3">
                  <a:txBody>
                    <a:bodyPr/>
                    <a:lstStyle/>
                    <a:p>
                      <a:pPr algn="ctr">
                        <a:spcAft>
                          <a:spcPts val="0"/>
                        </a:spcAft>
                      </a:pPr>
                      <a:r>
                        <a:rPr lang="zh-CN" sz="1600" b="1" kern="100" dirty="0">
                          <a:solidFill>
                            <a:srgbClr val="C00000"/>
                          </a:solidFill>
                          <a:effectLst/>
                          <a:latin typeface="宋体" panose="02010600030101010101" pitchFamily="2" charset="-122"/>
                          <a:ea typeface="宋体" panose="02010600030101010101" pitchFamily="2" charset="-122"/>
                        </a:rPr>
                        <a:t>表面微结构闪烁体的制备研究</a:t>
                      </a:r>
                      <a:endParaRPr lang="zh-CN" sz="1100" b="1" kern="100" dirty="0">
                        <a:solidFill>
                          <a:srgbClr val="C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塑料闪烁体的合成</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第二年、第三年</a:t>
                      </a:r>
                      <a:endParaRPr lang="zh-CN" sz="1100" kern="100" dirty="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160705472"/>
                  </a:ext>
                </a:extLst>
              </a:tr>
              <a:tr h="305116">
                <a:tc vMerge="1">
                  <a:txBody>
                    <a:bodyPr/>
                    <a:lstStyle/>
                    <a:p>
                      <a:endParaRPr lang="zh-CN" altLang="en-US"/>
                    </a:p>
                  </a:txBody>
                  <a:tcP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表面光子微结构的制备</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rPr>
                        <a:t>第二年、第三年</a:t>
                      </a:r>
                      <a:endParaRPr lang="zh-CN" sz="1100" kern="10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862059046"/>
                  </a:ext>
                </a:extLst>
              </a:tr>
              <a:tr h="305116">
                <a:tc vMerge="1">
                  <a:txBody>
                    <a:bodyPr/>
                    <a:lstStyle/>
                    <a:p>
                      <a:endParaRPr lang="zh-CN" altLang="en-US"/>
                    </a:p>
                  </a:txBody>
                  <a:tcP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微结构的表征</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rPr>
                        <a:t>第二年、第三年</a:t>
                      </a:r>
                      <a:endParaRPr lang="zh-CN" sz="1100" kern="10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349461671"/>
                  </a:ext>
                </a:extLst>
              </a:tr>
              <a:tr h="305116">
                <a:tc rowSpan="2">
                  <a:txBody>
                    <a:bodyPr/>
                    <a:lstStyle/>
                    <a:p>
                      <a:pPr algn="ctr">
                        <a:spcAft>
                          <a:spcPts val="0"/>
                        </a:spcAft>
                      </a:pPr>
                      <a:r>
                        <a:rPr lang="zh-CN" sz="1600" b="1" kern="100" dirty="0">
                          <a:solidFill>
                            <a:srgbClr val="C00000"/>
                          </a:solidFill>
                          <a:effectLst/>
                          <a:latin typeface="宋体" panose="02010600030101010101" pitchFamily="2" charset="-122"/>
                          <a:ea typeface="宋体" panose="02010600030101010101" pitchFamily="2" charset="-122"/>
                        </a:rPr>
                        <a:t>辐照损伤条件下闪烁体表面微结构效应研究</a:t>
                      </a:r>
                      <a:endParaRPr lang="zh-CN" sz="1100" b="1" kern="100" dirty="0">
                        <a:solidFill>
                          <a:srgbClr val="C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考虑较强自吸收时光传输的规律</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rPr>
                        <a:t>第四年、第五年</a:t>
                      </a:r>
                      <a:endParaRPr lang="zh-CN" sz="1100" kern="10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3595952979"/>
                  </a:ext>
                </a:extLst>
              </a:tr>
              <a:tr h="401248">
                <a:tc vMerge="1">
                  <a:txBody>
                    <a:bodyPr/>
                    <a:lstStyle/>
                    <a:p>
                      <a:endParaRPr lang="zh-CN" altLang="en-US"/>
                    </a:p>
                  </a:txBody>
                  <a:tcP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较强自吸收条件下微结构的设计方法</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rPr>
                        <a:t>第四年、第五年</a:t>
                      </a:r>
                      <a:endParaRPr lang="zh-CN" sz="1100" kern="10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933278793"/>
                  </a:ext>
                </a:extLst>
              </a:tr>
              <a:tr h="401248">
                <a:tc rowSpan="2">
                  <a:txBody>
                    <a:bodyPr/>
                    <a:lstStyle/>
                    <a:p>
                      <a:pPr algn="ctr">
                        <a:spcAft>
                          <a:spcPts val="0"/>
                        </a:spcAft>
                      </a:pPr>
                      <a:r>
                        <a:rPr lang="zh-CN" sz="1600" b="1" kern="100" dirty="0">
                          <a:solidFill>
                            <a:srgbClr val="C00000"/>
                          </a:solidFill>
                          <a:effectLst/>
                          <a:latin typeface="宋体" panose="02010600030101010101" pitchFamily="2" charset="-122"/>
                          <a:ea typeface="宋体" panose="02010600030101010101" pitchFamily="2" charset="-122"/>
                        </a:rPr>
                        <a:t>表面微结构闪烁体发光性质研究</a:t>
                      </a:r>
                      <a:endParaRPr lang="zh-CN" sz="1100" b="1" kern="100" dirty="0">
                        <a:solidFill>
                          <a:srgbClr val="C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表面微结构闪烁体光输出增强及空间分布研究</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第二年、第三年、第四年</a:t>
                      </a:r>
                      <a:endParaRPr lang="zh-CN" sz="1100" kern="100" dirty="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953030708"/>
                  </a:ext>
                </a:extLst>
              </a:tr>
              <a:tr h="401248">
                <a:tc vMerge="1">
                  <a:txBody>
                    <a:bodyPr/>
                    <a:lstStyle/>
                    <a:p>
                      <a:endParaRPr lang="zh-CN" altLang="en-US"/>
                    </a:p>
                  </a:txBody>
                  <a:tcP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表面微结构闪烁体发光时间特性研究</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第二年、第三年、第四年</a:t>
                      </a:r>
                      <a:endParaRPr lang="zh-CN" sz="1100" kern="100" dirty="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3172252029"/>
                  </a:ext>
                </a:extLst>
              </a:tr>
              <a:tr h="401248">
                <a:tc>
                  <a:txBody>
                    <a:bodyPr/>
                    <a:lstStyle/>
                    <a:p>
                      <a:pPr algn="ctr">
                        <a:spcAft>
                          <a:spcPts val="0"/>
                        </a:spcAft>
                      </a:pPr>
                      <a:r>
                        <a:rPr lang="zh-CN" sz="1600" b="1" kern="100" dirty="0">
                          <a:solidFill>
                            <a:srgbClr val="C00000"/>
                          </a:solidFill>
                          <a:effectLst/>
                          <a:latin typeface="宋体" panose="02010600030101010101" pitchFamily="2" charset="-122"/>
                          <a:ea typeface="宋体" panose="02010600030101010101" pitchFamily="2" charset="-122"/>
                        </a:rPr>
                        <a:t>表面微结构闪烁体在系统中的性能研究</a:t>
                      </a:r>
                      <a:endParaRPr lang="zh-CN" sz="1100" b="1" kern="100" dirty="0">
                        <a:solidFill>
                          <a:srgbClr val="C00000"/>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采用表面微结构闪烁体的系统时间分辨率和效率</a:t>
                      </a:r>
                      <a:endParaRPr lang="zh-CN" sz="1100" kern="100" dirty="0">
                        <a:effectLst/>
                        <a:latin typeface="宋体" panose="02010600030101010101" pitchFamily="2" charset="-122"/>
                        <a:ea typeface="宋体" panose="02010600030101010101" pitchFamily="2" charset="-122"/>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第四年、五年</a:t>
                      </a:r>
                      <a:endParaRPr lang="zh-CN" sz="1100" kern="100" dirty="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3559897511"/>
                  </a:ext>
                </a:extLst>
              </a:tr>
            </a:tbl>
          </a:graphicData>
        </a:graphic>
      </p:graphicFrame>
    </p:spTree>
    <p:extLst>
      <p:ext uri="{BB962C8B-B14F-4D97-AF65-F5344CB8AC3E}">
        <p14:creationId xmlns:p14="http://schemas.microsoft.com/office/powerpoint/2010/main" val="426457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预期技术指标、成果</a:t>
            </a:r>
          </a:p>
        </p:txBody>
      </p:sp>
      <p:sp>
        <p:nvSpPr>
          <p:cNvPr id="3" name="内容占位符 2"/>
          <p:cNvSpPr>
            <a:spLocks noGrp="1"/>
          </p:cNvSpPr>
          <p:nvPr>
            <p:ph idx="1"/>
          </p:nvPr>
        </p:nvSpPr>
        <p:spPr/>
        <p:txBody>
          <a:bodyPr/>
          <a:lstStyle/>
          <a:p>
            <a:pPr marL="0" indent="0">
              <a:buNone/>
            </a:pPr>
            <a:r>
              <a:rPr lang="zh-CN" altLang="en-US" sz="2400" dirty="0"/>
              <a:t>预期技术指标：</a:t>
            </a:r>
          </a:p>
          <a:p>
            <a:r>
              <a:rPr lang="zh-CN" altLang="en-US" sz="2400" dirty="0"/>
              <a:t>	理解聚变中子激发条件下闪烁体发光及闪烁光传输的物理过程，明确制约探测系统时间分辨率提升方案中与闪烁体发光相关的核心因素；</a:t>
            </a:r>
          </a:p>
          <a:p>
            <a:r>
              <a:rPr lang="zh-CN" altLang="en-US" sz="2400" dirty="0"/>
              <a:t>	利用表面光子微结构实现闪烁体光输出效率提高、发光方向性调控、降低闪烁光时间弥散特性的方法，获得微结构设计的方法；</a:t>
            </a:r>
          </a:p>
          <a:p>
            <a:r>
              <a:rPr lang="zh-CN" altLang="en-US" sz="2400" dirty="0"/>
              <a:t>	与平面无结构闪烁体相比，表面光子微结构闪烁体光输出效率增强超过</a:t>
            </a:r>
            <a:r>
              <a:rPr lang="en-US" altLang="zh-CN" sz="2400" dirty="0"/>
              <a:t>50%</a:t>
            </a:r>
            <a:r>
              <a:rPr lang="zh-CN" altLang="en-US" sz="2400" dirty="0"/>
              <a:t>；</a:t>
            </a:r>
          </a:p>
          <a:p>
            <a:r>
              <a:rPr lang="zh-CN" altLang="en-US" sz="2400" dirty="0"/>
              <a:t>	与平面无结构闪烁体相比，降低闪烁体发光的时间弥散特性。</a:t>
            </a:r>
          </a:p>
          <a:p>
            <a:endParaRPr lang="zh-CN" altLang="en-US" sz="2400" dirty="0"/>
          </a:p>
          <a:p>
            <a:endParaRPr lang="zh-CN" altLang="en-US" sz="2400" dirty="0"/>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17</a:t>
            </a:fld>
            <a:endParaRPr lang="en-US" altLang="zh-CN"/>
          </a:p>
        </p:txBody>
      </p:sp>
    </p:spTree>
    <p:extLst>
      <p:ext uri="{BB962C8B-B14F-4D97-AF65-F5344CB8AC3E}">
        <p14:creationId xmlns:p14="http://schemas.microsoft.com/office/powerpoint/2010/main" val="89111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研究队伍</a:t>
            </a:r>
          </a:p>
        </p:txBody>
      </p:sp>
      <p:sp>
        <p:nvSpPr>
          <p:cNvPr id="3" name="内容占位符 2"/>
          <p:cNvSpPr>
            <a:spLocks noGrp="1"/>
          </p:cNvSpPr>
          <p:nvPr>
            <p:ph idx="1"/>
          </p:nvPr>
        </p:nvSpPr>
        <p:spPr/>
        <p:txBody>
          <a:bodyPr/>
          <a:lstStyle/>
          <a:p>
            <a:pPr marL="0" indent="0">
              <a:buNone/>
            </a:pPr>
            <a:r>
              <a:rPr lang="zh-CN" altLang="en-US" sz="2400" dirty="0">
                <a:latin typeface="宋体" panose="02010600030101010101" pitchFamily="2" charset="-122"/>
              </a:rPr>
              <a:t>项目组有高级、中级和初级职称研究人员 </a:t>
            </a:r>
            <a:r>
              <a:rPr lang="en-US" altLang="zh-CN" sz="2400" dirty="0">
                <a:solidFill>
                  <a:srgbClr val="C00000"/>
                </a:solidFill>
                <a:latin typeface="宋体" panose="02010600030101010101" pitchFamily="2" charset="-122"/>
              </a:rPr>
              <a:t>3</a:t>
            </a:r>
            <a:r>
              <a:rPr lang="en-US" altLang="zh-CN" sz="2400" dirty="0">
                <a:latin typeface="宋体" panose="02010600030101010101" pitchFamily="2" charset="-122"/>
              </a:rPr>
              <a:t> </a:t>
            </a:r>
            <a:r>
              <a:rPr lang="zh-CN" altLang="en-US" sz="2400" dirty="0">
                <a:latin typeface="宋体" panose="02010600030101010101" pitchFamily="2" charset="-122"/>
              </a:rPr>
              <a:t>名；硕博连读研究生 </a:t>
            </a:r>
            <a:r>
              <a:rPr lang="en-US" altLang="zh-CN" sz="2400" dirty="0">
                <a:solidFill>
                  <a:srgbClr val="C00000"/>
                </a:solidFill>
                <a:latin typeface="宋体" panose="02010600030101010101" pitchFamily="2" charset="-122"/>
              </a:rPr>
              <a:t>3</a:t>
            </a:r>
            <a:r>
              <a:rPr lang="en-US" altLang="zh-CN" sz="2400" dirty="0">
                <a:latin typeface="宋体" panose="02010600030101010101" pitchFamily="2" charset="-122"/>
              </a:rPr>
              <a:t> </a:t>
            </a:r>
            <a:r>
              <a:rPr lang="zh-CN" altLang="en-US" sz="2400" dirty="0">
                <a:latin typeface="宋体" panose="02010600030101010101" pitchFamily="2" charset="-122"/>
              </a:rPr>
              <a:t>名共计 </a:t>
            </a:r>
            <a:r>
              <a:rPr lang="en-US" altLang="zh-CN" sz="2400" dirty="0">
                <a:solidFill>
                  <a:srgbClr val="C00000"/>
                </a:solidFill>
                <a:latin typeface="宋体" panose="02010600030101010101" pitchFamily="2" charset="-122"/>
              </a:rPr>
              <a:t>6</a:t>
            </a:r>
            <a:r>
              <a:rPr lang="en-US" altLang="zh-CN" sz="2400" dirty="0">
                <a:latin typeface="宋体" panose="02010600030101010101" pitchFamily="2" charset="-122"/>
              </a:rPr>
              <a:t> </a:t>
            </a:r>
            <a:r>
              <a:rPr lang="zh-CN" altLang="en-US" sz="2400" dirty="0">
                <a:latin typeface="宋体" panose="02010600030101010101" pitchFamily="2" charset="-122"/>
              </a:rPr>
              <a:t>名成员残余该项目研究</a:t>
            </a:r>
            <a:endParaRPr lang="en-US" altLang="zh-CN" sz="2400" dirty="0">
              <a:latin typeface="宋体" panose="02010600030101010101" pitchFamily="2" charset="-122"/>
            </a:endParaRPr>
          </a:p>
          <a:p>
            <a:endParaRPr lang="en-US" altLang="zh-CN" sz="2400" dirty="0">
              <a:latin typeface="宋体" panose="02010600030101010101" pitchFamily="2" charset="-122"/>
            </a:endParaRPr>
          </a:p>
          <a:p>
            <a:pPr marL="0" indent="0">
              <a:buNone/>
            </a:pPr>
            <a:r>
              <a:rPr lang="en-US" altLang="zh-CN" sz="2400" dirty="0">
                <a:latin typeface="宋体" panose="02010600030101010101" pitchFamily="2" charset="-122"/>
              </a:rPr>
              <a:t>2</a:t>
            </a:r>
            <a:r>
              <a:rPr lang="zh-CN" altLang="en-US" sz="2400" dirty="0">
                <a:latin typeface="宋体" panose="02010600030101010101" pitchFamily="2" charset="-122"/>
              </a:rPr>
              <a:t>位有高级职称的研究人员：</a:t>
            </a:r>
            <a:r>
              <a:rPr lang="zh-CN" altLang="en-US" sz="2400" dirty="0">
                <a:solidFill>
                  <a:srgbClr val="C00000"/>
                </a:solidFill>
                <a:latin typeface="宋体" panose="02010600030101010101" pitchFamily="2" charset="-122"/>
              </a:rPr>
              <a:t>刘波、黄世明</a:t>
            </a:r>
            <a:endParaRPr lang="en-US" altLang="zh-CN" sz="2400" dirty="0">
              <a:solidFill>
                <a:srgbClr val="C00000"/>
              </a:solidFill>
              <a:latin typeface="宋体" panose="02010600030101010101" pitchFamily="2" charset="-122"/>
            </a:endParaRPr>
          </a:p>
          <a:p>
            <a:endParaRPr lang="en-US" altLang="zh-CN" sz="2400" dirty="0">
              <a:latin typeface="宋体" panose="02010600030101010101" pitchFamily="2" charset="-122"/>
            </a:endParaRPr>
          </a:p>
          <a:p>
            <a:pPr marL="0" indent="0">
              <a:buNone/>
            </a:pPr>
            <a:r>
              <a:rPr lang="en-US" altLang="zh-CN" sz="2400" dirty="0">
                <a:latin typeface="宋体" panose="02010600030101010101" pitchFamily="2" charset="-122"/>
              </a:rPr>
              <a:t>1</a:t>
            </a:r>
            <a:r>
              <a:rPr lang="zh-CN" altLang="en-US" sz="2400" dirty="0">
                <a:latin typeface="宋体" panose="02010600030101010101" pitchFamily="2" charset="-122"/>
              </a:rPr>
              <a:t>位有高级工程师职称的研究人员：</a:t>
            </a:r>
            <a:r>
              <a:rPr lang="zh-CN" altLang="en-US" sz="2400" dirty="0">
                <a:solidFill>
                  <a:srgbClr val="C00000"/>
                </a:solidFill>
                <a:latin typeface="宋体" panose="02010600030101010101" pitchFamily="2" charset="-122"/>
              </a:rPr>
              <a:t>张娟楠</a:t>
            </a:r>
            <a:endParaRPr lang="en-US" altLang="zh-CN" sz="2400" dirty="0">
              <a:solidFill>
                <a:srgbClr val="C00000"/>
              </a:solidFill>
              <a:latin typeface="宋体" panose="02010600030101010101" pitchFamily="2" charset="-122"/>
            </a:endParaRPr>
          </a:p>
          <a:p>
            <a:endParaRPr lang="en-US" altLang="zh-CN" sz="2400" dirty="0">
              <a:latin typeface="宋体" panose="02010600030101010101" pitchFamily="2" charset="-122"/>
            </a:endParaRPr>
          </a:p>
          <a:p>
            <a:pPr marL="0" indent="0">
              <a:buNone/>
            </a:pPr>
            <a:r>
              <a:rPr lang="en-US" altLang="zh-CN" sz="2400" dirty="0">
                <a:latin typeface="宋体" panose="02010600030101010101" pitchFamily="2" charset="-122"/>
              </a:rPr>
              <a:t>2</a:t>
            </a:r>
            <a:r>
              <a:rPr lang="zh-CN" altLang="en-US" sz="2400" dirty="0">
                <a:latin typeface="宋体" panose="02010600030101010101" pitchFamily="2" charset="-122"/>
              </a:rPr>
              <a:t>位博士研究生：</a:t>
            </a:r>
            <a:r>
              <a:rPr lang="zh-CN" altLang="en-US" sz="2400" dirty="0">
                <a:solidFill>
                  <a:srgbClr val="C00000"/>
                </a:solidFill>
                <a:latin typeface="宋体" panose="02010600030101010101" pitchFamily="2" charset="-122"/>
              </a:rPr>
              <a:t>张帆、黄燚</a:t>
            </a:r>
            <a:endParaRPr lang="en-US" altLang="zh-CN" sz="2400" dirty="0">
              <a:solidFill>
                <a:srgbClr val="C00000"/>
              </a:solidFill>
              <a:latin typeface="宋体" panose="02010600030101010101" pitchFamily="2" charset="-122"/>
            </a:endParaRPr>
          </a:p>
          <a:p>
            <a:endParaRPr lang="en-US" altLang="zh-CN" sz="2400" dirty="0">
              <a:latin typeface="宋体" panose="02010600030101010101" pitchFamily="2" charset="-122"/>
            </a:endParaRPr>
          </a:p>
          <a:p>
            <a:pPr marL="0" indent="0">
              <a:buNone/>
            </a:pPr>
            <a:r>
              <a:rPr lang="en-US" altLang="zh-CN" sz="2400" dirty="0">
                <a:latin typeface="宋体" panose="02010600030101010101" pitchFamily="2" charset="-122"/>
              </a:rPr>
              <a:t>1</a:t>
            </a:r>
            <a:r>
              <a:rPr lang="zh-CN" altLang="en-US" sz="2400" dirty="0">
                <a:latin typeface="宋体" panose="02010600030101010101" pitchFamily="2" charset="-122"/>
              </a:rPr>
              <a:t>位本科生：</a:t>
            </a:r>
            <a:r>
              <a:rPr lang="zh-CN" altLang="en-US" sz="2400" dirty="0">
                <a:solidFill>
                  <a:srgbClr val="C00000"/>
                </a:solidFill>
                <a:latin typeface="宋体" panose="02010600030101010101" pitchFamily="2" charset="-122"/>
              </a:rPr>
              <a:t>郭曜榛</a:t>
            </a: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18</a:t>
            </a:fld>
            <a:endParaRPr lang="en-US" altLang="zh-CN"/>
          </a:p>
        </p:txBody>
      </p:sp>
    </p:spTree>
    <p:extLst>
      <p:ext uri="{BB962C8B-B14F-4D97-AF65-F5344CB8AC3E}">
        <p14:creationId xmlns:p14="http://schemas.microsoft.com/office/powerpoint/2010/main" val="364758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研究基础</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19</a:t>
            </a:fld>
            <a:endParaRPr lang="en-US" altLang="zh-CN"/>
          </a:p>
        </p:txBody>
      </p:sp>
      <p:sp>
        <p:nvSpPr>
          <p:cNvPr id="5" name="矩形 4"/>
          <p:cNvSpPr/>
          <p:nvPr/>
        </p:nvSpPr>
        <p:spPr>
          <a:xfrm>
            <a:off x="943053" y="1341511"/>
            <a:ext cx="7600157" cy="584775"/>
          </a:xfrm>
          <a:prstGeom prst="rect">
            <a:avLst/>
          </a:prstGeom>
        </p:spPr>
        <p:txBody>
          <a:bodyPr wrap="none">
            <a:spAutoFit/>
          </a:bodyPr>
          <a:lstStyle/>
          <a:p>
            <a:r>
              <a:rPr lang="zh-CN" altLang="en-US" sz="3200" b="1" dirty="0">
                <a:solidFill>
                  <a:srgbClr val="0070C0"/>
                </a:solidFill>
                <a:latin typeface="宋体" panose="02010600030101010101" pitchFamily="2" charset="-122"/>
                <a:ea typeface="宋体" panose="02010600030101010101" pitchFamily="2" charset="-122"/>
              </a:rPr>
              <a:t>与人工微结构闪烁体相关的论文发表情况</a:t>
            </a:r>
          </a:p>
        </p:txBody>
      </p:sp>
      <p:graphicFrame>
        <p:nvGraphicFramePr>
          <p:cNvPr id="6" name="表格 5"/>
          <p:cNvGraphicFramePr>
            <a:graphicFrameLocks noGrp="1"/>
          </p:cNvGraphicFramePr>
          <p:nvPr>
            <p:extLst>
              <p:ext uri="{D42A27DB-BD31-4B8C-83A1-F6EECF244321}">
                <p14:modId xmlns:p14="http://schemas.microsoft.com/office/powerpoint/2010/main" val="471993785"/>
              </p:ext>
            </p:extLst>
          </p:nvPr>
        </p:nvGraphicFramePr>
        <p:xfrm>
          <a:off x="457200" y="2354583"/>
          <a:ext cx="8127999" cy="1828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5566307"/>
                    </a:ext>
                  </a:extLst>
                </a:gridCol>
                <a:gridCol w="2709333">
                  <a:extLst>
                    <a:ext uri="{9D8B030D-6E8A-4147-A177-3AD203B41FA5}">
                      <a16:colId xmlns:a16="http://schemas.microsoft.com/office/drawing/2014/main" val="257859485"/>
                    </a:ext>
                  </a:extLst>
                </a:gridCol>
                <a:gridCol w="2709333">
                  <a:extLst>
                    <a:ext uri="{9D8B030D-6E8A-4147-A177-3AD203B41FA5}">
                      <a16:colId xmlns:a16="http://schemas.microsoft.com/office/drawing/2014/main" val="1654403003"/>
                    </a:ext>
                  </a:extLst>
                </a:gridCol>
              </a:tblGrid>
              <a:tr h="370840">
                <a:tc>
                  <a:txBody>
                    <a:bodyPr/>
                    <a:lstStyle/>
                    <a:p>
                      <a:pPr algn="ctr"/>
                      <a:r>
                        <a:rPr lang="zh-CN" altLang="en-US" sz="2400" b="1" dirty="0">
                          <a:solidFill>
                            <a:srgbClr val="C00000"/>
                          </a:solidFill>
                          <a:latin typeface="宋体" panose="02010600030101010101" pitchFamily="2" charset="-122"/>
                          <a:ea typeface="宋体" panose="02010600030101010101" pitchFamily="2" charset="-122"/>
                        </a:rPr>
                        <a:t>期刊</a:t>
                      </a:r>
                    </a:p>
                  </a:txBody>
                  <a:tcPr anchor="ctr"/>
                </a:tc>
                <a:tc>
                  <a:txBody>
                    <a:bodyPr/>
                    <a:lstStyle/>
                    <a:p>
                      <a:pPr algn="ctr"/>
                      <a:endParaRPr lang="zh-CN" altLang="en-US" sz="2400">
                        <a:latin typeface="宋体" panose="02010600030101010101" pitchFamily="2" charset="-122"/>
                        <a:ea typeface="宋体" panose="02010600030101010101" pitchFamily="2" charset="-122"/>
                      </a:endParaRPr>
                    </a:p>
                  </a:txBody>
                  <a:tcPr anchor="ctr"/>
                </a:tc>
                <a:tc>
                  <a:txBody>
                    <a:bodyPr/>
                    <a:lstStyle/>
                    <a:p>
                      <a:pPr algn="ctr"/>
                      <a:endParaRPr lang="zh-CN" altLang="en-US" sz="2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318624393"/>
                  </a:ext>
                </a:extLst>
              </a:tr>
              <a:tr h="370840">
                <a:tc>
                  <a:txBody>
                    <a:bodyPr/>
                    <a:lstStyle/>
                    <a:p>
                      <a:pPr algn="ctr"/>
                      <a:r>
                        <a:rPr lang="zh-CN" altLang="en-US" sz="2400" b="1" dirty="0">
                          <a:latin typeface="宋体" panose="02010600030101010101" pitchFamily="2" charset="-122"/>
                          <a:ea typeface="宋体" panose="02010600030101010101" pitchFamily="2" charset="-122"/>
                        </a:rPr>
                        <a:t>共计</a:t>
                      </a:r>
                    </a:p>
                  </a:txBody>
                  <a:tcPr anchor="ctr"/>
                </a:tc>
                <a:tc>
                  <a:txBody>
                    <a:bodyPr/>
                    <a:lstStyle/>
                    <a:p>
                      <a:pPr algn="ctr"/>
                      <a:endParaRPr lang="zh-CN" altLang="en-US" sz="2400" dirty="0">
                        <a:latin typeface="宋体" panose="02010600030101010101" pitchFamily="2" charset="-122"/>
                        <a:ea typeface="宋体" panose="02010600030101010101" pitchFamily="2" charset="-122"/>
                      </a:endParaRPr>
                    </a:p>
                  </a:txBody>
                  <a:tcPr anchor="ctr"/>
                </a:tc>
                <a:tc>
                  <a:txBody>
                    <a:bodyPr/>
                    <a:lstStyle/>
                    <a:p>
                      <a:pPr algn="ctr"/>
                      <a:endParaRPr lang="zh-CN" altLang="en-US" sz="2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805008272"/>
                  </a:ext>
                </a:extLst>
              </a:tr>
              <a:tr h="370840">
                <a:tc>
                  <a:txBody>
                    <a:bodyPr/>
                    <a:lstStyle/>
                    <a:p>
                      <a:pPr algn="ctr"/>
                      <a:r>
                        <a:rPr lang="zh-CN" altLang="en-US" sz="2400" b="1" dirty="0">
                          <a:latin typeface="宋体" panose="02010600030101010101" pitchFamily="2" charset="-122"/>
                          <a:ea typeface="宋体" panose="02010600030101010101" pitchFamily="2" charset="-122"/>
                        </a:rPr>
                        <a:t>总引用次数</a:t>
                      </a:r>
                    </a:p>
                  </a:txBody>
                  <a:tcPr anchor="ctr"/>
                </a:tc>
                <a:tc>
                  <a:txBody>
                    <a:bodyPr/>
                    <a:lstStyle/>
                    <a:p>
                      <a:pPr algn="ctr"/>
                      <a:endParaRPr lang="zh-CN" altLang="en-US" sz="2400">
                        <a:latin typeface="宋体" panose="02010600030101010101" pitchFamily="2" charset="-122"/>
                        <a:ea typeface="宋体" panose="02010600030101010101" pitchFamily="2" charset="-122"/>
                      </a:endParaRPr>
                    </a:p>
                  </a:txBody>
                  <a:tcPr anchor="ctr"/>
                </a:tc>
                <a:tc>
                  <a:txBody>
                    <a:bodyPr/>
                    <a:lstStyle/>
                    <a:p>
                      <a:pPr algn="ctr"/>
                      <a:endParaRPr lang="zh-CN" altLang="en-US" sz="2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363020919"/>
                  </a:ext>
                </a:extLst>
              </a:tr>
              <a:tr h="370840">
                <a:tc>
                  <a:txBody>
                    <a:bodyPr/>
                    <a:lstStyle/>
                    <a:p>
                      <a:pPr algn="ctr"/>
                      <a:r>
                        <a:rPr lang="zh-CN" altLang="en-US" sz="2400" b="1" dirty="0">
                          <a:latin typeface="宋体" panose="02010600030101010101" pitchFamily="2" charset="-122"/>
                          <a:ea typeface="宋体" panose="02010600030101010101" pitchFamily="2" charset="-122"/>
                        </a:rPr>
                        <a:t>引用次数</a:t>
                      </a:r>
                      <a:r>
                        <a:rPr lang="en-US" altLang="zh-CN" sz="2400" b="1" dirty="0">
                          <a:latin typeface="宋体" panose="02010600030101010101" pitchFamily="2" charset="-122"/>
                          <a:ea typeface="宋体" panose="02010600030101010101" pitchFamily="2" charset="-122"/>
                        </a:rPr>
                        <a:t>&gt;100</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endParaRPr lang="zh-CN" altLang="en-US" sz="2400">
                        <a:latin typeface="宋体" panose="02010600030101010101" pitchFamily="2" charset="-122"/>
                        <a:ea typeface="宋体" panose="02010600030101010101" pitchFamily="2" charset="-122"/>
                      </a:endParaRPr>
                    </a:p>
                  </a:txBody>
                  <a:tcPr anchor="ctr"/>
                </a:tc>
                <a:tc>
                  <a:txBody>
                    <a:bodyPr/>
                    <a:lstStyle/>
                    <a:p>
                      <a:pPr algn="ctr"/>
                      <a:endParaRPr lang="zh-CN" altLang="en-US" sz="24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994757283"/>
                  </a:ext>
                </a:extLst>
              </a:tr>
            </a:tbl>
          </a:graphicData>
        </a:graphic>
      </p:graphicFrame>
      <p:sp>
        <p:nvSpPr>
          <p:cNvPr id="7" name="文本框 6"/>
          <p:cNvSpPr txBox="1"/>
          <p:nvPr/>
        </p:nvSpPr>
        <p:spPr>
          <a:xfrm>
            <a:off x="2524797" y="4611680"/>
            <a:ext cx="4436667"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0070C0"/>
                </a:solidFill>
              </a:rPr>
              <a:t>重要国际会议邀请报告   余次</a:t>
            </a:r>
            <a:endParaRPr lang="en-US" altLang="zh-CN" sz="2400" b="1" dirty="0">
              <a:solidFill>
                <a:srgbClr val="0070C0"/>
              </a:solidFill>
            </a:endParaRPr>
          </a:p>
          <a:p>
            <a:pPr marL="285750" indent="-285750">
              <a:buFont typeface="Arial" panose="020B0604020202020204" pitchFamily="34" charset="0"/>
              <a:buChar char="•"/>
            </a:pPr>
            <a:r>
              <a:rPr lang="zh-CN" altLang="en-US" sz="2400" b="1" dirty="0">
                <a:solidFill>
                  <a:srgbClr val="0070C0"/>
                </a:solidFill>
              </a:rPr>
              <a:t>主持过国际重要会议  次</a:t>
            </a:r>
            <a:endParaRPr lang="en-US" altLang="zh-CN" sz="2400" b="1" dirty="0">
              <a:solidFill>
                <a:srgbClr val="0070C0"/>
              </a:solidFill>
            </a:endParaRPr>
          </a:p>
          <a:p>
            <a:pPr marL="285750" indent="-285750">
              <a:buFont typeface="Arial" panose="020B0604020202020204" pitchFamily="34" charset="0"/>
              <a:buChar char="•"/>
            </a:pPr>
            <a:r>
              <a:rPr lang="zh-CN" altLang="en-US" sz="2400" b="1" dirty="0">
                <a:solidFill>
                  <a:srgbClr val="0070C0"/>
                </a:solidFill>
              </a:rPr>
              <a:t>专利  项</a:t>
            </a:r>
          </a:p>
        </p:txBody>
      </p:sp>
    </p:spTree>
    <p:extLst>
      <p:ext uri="{BB962C8B-B14F-4D97-AF65-F5344CB8AC3E}">
        <p14:creationId xmlns:p14="http://schemas.microsoft.com/office/powerpoint/2010/main" val="5047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a:t>研究背景与立项依据</a:t>
            </a:r>
          </a:p>
          <a:p>
            <a:r>
              <a:rPr lang="zh-CN" altLang="en-US" dirty="0"/>
              <a:t>研究内容及需解决的关键问题</a:t>
            </a:r>
            <a:endParaRPr lang="en-US" altLang="zh-CN" dirty="0"/>
          </a:p>
          <a:p>
            <a:r>
              <a:rPr lang="zh-CN" altLang="en-US" dirty="0"/>
              <a:t>主要技术途径</a:t>
            </a:r>
          </a:p>
          <a:p>
            <a:r>
              <a:rPr lang="zh-CN" altLang="en-US" dirty="0"/>
              <a:t>工作安排与预期技术指标、成果</a:t>
            </a:r>
          </a:p>
          <a:p>
            <a:r>
              <a:rPr lang="zh-CN" altLang="en-US" dirty="0"/>
              <a:t>研究队伍、工作基础和所需条件</a:t>
            </a:r>
          </a:p>
          <a:p>
            <a:r>
              <a:rPr lang="zh-CN" altLang="en-US" dirty="0"/>
              <a:t>经费预算</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2</a:t>
            </a:fld>
            <a:endParaRPr lang="en-US" altLang="zh-CN"/>
          </a:p>
        </p:txBody>
      </p:sp>
    </p:spTree>
    <p:extLst>
      <p:ext uri="{BB962C8B-B14F-4D97-AF65-F5344CB8AC3E}">
        <p14:creationId xmlns:p14="http://schemas.microsoft.com/office/powerpoint/2010/main" val="4223748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研究基础</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20</a:t>
            </a:fld>
            <a:endParaRPr lang="en-US" altLang="zh-CN"/>
          </a:p>
        </p:txBody>
      </p:sp>
      <p:sp>
        <p:nvSpPr>
          <p:cNvPr id="5" name="矩形 4"/>
          <p:cNvSpPr/>
          <p:nvPr/>
        </p:nvSpPr>
        <p:spPr>
          <a:xfrm>
            <a:off x="833900" y="917745"/>
            <a:ext cx="7609776" cy="461665"/>
          </a:xfrm>
          <a:prstGeom prst="rect">
            <a:avLst/>
          </a:prstGeom>
        </p:spPr>
        <p:txBody>
          <a:bodyPr wrap="none">
            <a:spAutoFit/>
          </a:bodyPr>
          <a:lstStyle/>
          <a:p>
            <a:r>
              <a:rPr lang="zh-CN" altLang="en-US" sz="2400" b="1" dirty="0">
                <a:solidFill>
                  <a:srgbClr val="0070C0"/>
                </a:solidFill>
                <a:latin typeface="宋体" panose="02010600030101010101" pitchFamily="2" charset="-122"/>
                <a:ea typeface="宋体" panose="02010600030101010101" pitchFamily="2" charset="-122"/>
              </a:rPr>
              <a:t>项目主要人员以前以及目前承担其他相关科技计划项目</a:t>
            </a:r>
          </a:p>
        </p:txBody>
      </p:sp>
      <p:graphicFrame>
        <p:nvGraphicFramePr>
          <p:cNvPr id="6" name="表格 5"/>
          <p:cNvGraphicFramePr>
            <a:graphicFrameLocks noGrp="1"/>
          </p:cNvGraphicFramePr>
          <p:nvPr>
            <p:extLst>
              <p:ext uri="{D42A27DB-BD31-4B8C-83A1-F6EECF244321}">
                <p14:modId xmlns:p14="http://schemas.microsoft.com/office/powerpoint/2010/main" val="2856337594"/>
              </p:ext>
            </p:extLst>
          </p:nvPr>
        </p:nvGraphicFramePr>
        <p:xfrm>
          <a:off x="457200" y="1755193"/>
          <a:ext cx="8098973" cy="4100806"/>
        </p:xfrm>
        <a:graphic>
          <a:graphicData uri="http://schemas.openxmlformats.org/drawingml/2006/table">
            <a:tbl>
              <a:tblPr firstRow="1" bandRow="1">
                <a:tableStyleId>{5C22544A-7EE6-4342-B048-85BDC9FD1C3A}</a:tableStyleId>
              </a:tblPr>
              <a:tblGrid>
                <a:gridCol w="1121341">
                  <a:extLst>
                    <a:ext uri="{9D8B030D-6E8A-4147-A177-3AD203B41FA5}">
                      <a16:colId xmlns:a16="http://schemas.microsoft.com/office/drawing/2014/main" val="105566307"/>
                    </a:ext>
                  </a:extLst>
                </a:gridCol>
                <a:gridCol w="3740151">
                  <a:extLst>
                    <a:ext uri="{9D8B030D-6E8A-4147-A177-3AD203B41FA5}">
                      <a16:colId xmlns:a16="http://schemas.microsoft.com/office/drawing/2014/main" val="257859485"/>
                    </a:ext>
                  </a:extLst>
                </a:gridCol>
                <a:gridCol w="1212737">
                  <a:extLst>
                    <a:ext uri="{9D8B030D-6E8A-4147-A177-3AD203B41FA5}">
                      <a16:colId xmlns:a16="http://schemas.microsoft.com/office/drawing/2014/main" val="1654403003"/>
                    </a:ext>
                  </a:extLst>
                </a:gridCol>
                <a:gridCol w="2024744">
                  <a:extLst>
                    <a:ext uri="{9D8B030D-6E8A-4147-A177-3AD203B41FA5}">
                      <a16:colId xmlns:a16="http://schemas.microsoft.com/office/drawing/2014/main" val="2807198476"/>
                    </a:ext>
                  </a:extLst>
                </a:gridCol>
              </a:tblGrid>
              <a:tr h="557965">
                <a:tc>
                  <a:txBody>
                    <a:bodyPr/>
                    <a:lstStyle/>
                    <a:p>
                      <a:pPr algn="ctr"/>
                      <a:r>
                        <a:rPr lang="zh-CN" altLang="en-US" sz="1800" b="1" dirty="0">
                          <a:latin typeface="宋体" panose="02010600030101010101" pitchFamily="2" charset="-122"/>
                          <a:ea typeface="宋体" panose="02010600030101010101" pitchFamily="2" charset="-122"/>
                        </a:rPr>
                        <a:t>姓名</a:t>
                      </a:r>
                    </a:p>
                  </a:txBody>
                  <a:tcPr anchor="ctr"/>
                </a:tc>
                <a:tc>
                  <a:txBody>
                    <a:bodyPr/>
                    <a:lstStyle/>
                    <a:p>
                      <a:pPr algn="ctr"/>
                      <a:r>
                        <a:rPr lang="zh-CN" altLang="en-US" sz="1800" dirty="0">
                          <a:latin typeface="宋体" panose="02010600030101010101" pitchFamily="2" charset="-122"/>
                          <a:ea typeface="宋体" panose="02010600030101010101" pitchFamily="2" charset="-122"/>
                        </a:rPr>
                        <a:t>项目名称</a:t>
                      </a:r>
                    </a:p>
                  </a:txBody>
                  <a:tcPr anchor="ctr"/>
                </a:tc>
                <a:tc>
                  <a:txBody>
                    <a:bodyPr/>
                    <a:lstStyle/>
                    <a:p>
                      <a:pPr algn="ctr"/>
                      <a:r>
                        <a:rPr lang="zh-CN" altLang="en-US" sz="1800" dirty="0">
                          <a:latin typeface="宋体" panose="02010600030101010101" pitchFamily="2" charset="-122"/>
                          <a:ea typeface="宋体" panose="02010600030101010101" pitchFamily="2" charset="-122"/>
                        </a:rPr>
                        <a:t>项目经费数（万元）</a:t>
                      </a:r>
                    </a:p>
                  </a:txBody>
                  <a:tcPr anchor="ctr"/>
                </a:tc>
                <a:tc>
                  <a:txBody>
                    <a:bodyPr/>
                    <a:lstStyle/>
                    <a:p>
                      <a:pPr algn="ctr"/>
                      <a:r>
                        <a:rPr lang="zh-CN" altLang="en-US" sz="1800" dirty="0">
                          <a:latin typeface="宋体" panose="02010600030101010101" pitchFamily="2" charset="-122"/>
                          <a:ea typeface="宋体" panose="02010600030101010101" pitchFamily="2" charset="-122"/>
                        </a:rPr>
                        <a:t>所属科技计划</a:t>
                      </a:r>
                    </a:p>
                  </a:txBody>
                  <a:tcPr anchor="ctr"/>
                </a:tc>
                <a:extLst>
                  <a:ext uri="{0D108BD9-81ED-4DB2-BD59-A6C34878D82A}">
                    <a16:rowId xmlns:a16="http://schemas.microsoft.com/office/drawing/2014/main" val="1318624393"/>
                  </a:ext>
                </a:extLst>
              </a:tr>
              <a:tr h="527569">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刘波</a:t>
                      </a:r>
                    </a:p>
                  </a:txBody>
                  <a:tcPr marL="68580" marR="68580" marT="0" marB="0" anchor="ctr"/>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微透镜阵列调控闪烁体光输出的机理与应用研究</a:t>
                      </a:r>
                    </a:p>
                  </a:txBody>
                  <a:tcPr marL="68580" marR="68580" marT="0" marB="0" anchor="ctr"/>
                </a:tc>
                <a:tc>
                  <a:txBody>
                    <a:bodyPr/>
                    <a:lstStyle/>
                    <a:p>
                      <a:pPr marL="41275" indent="-41275"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65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国家自然基金面上项目</a:t>
                      </a:r>
                    </a:p>
                  </a:txBody>
                  <a:tcPr marL="68580" marR="68580" marT="0" marB="0" anchor="ctr"/>
                </a:tc>
                <a:extLst>
                  <a:ext uri="{0D108BD9-81ED-4DB2-BD59-A6C34878D82A}">
                    <a16:rowId xmlns:a16="http://schemas.microsoft.com/office/drawing/2014/main" val="3805008272"/>
                  </a:ext>
                </a:extLst>
              </a:tr>
              <a:tr h="527569">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刘波</a:t>
                      </a:r>
                    </a:p>
                  </a:txBody>
                  <a:tcPr marL="68580" marR="68580" marT="0" marB="0" anchor="ctr"/>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表面等离激元型快闪烁体的调控机理及应用探索 </a:t>
                      </a:r>
                    </a:p>
                  </a:txBody>
                  <a:tcPr marL="68580" marR="68580" marT="0" marB="0" anchor="ctr"/>
                </a:tc>
                <a:tc>
                  <a:txBody>
                    <a:bodyPr/>
                    <a:lstStyle/>
                    <a:p>
                      <a:pPr algn="ctr">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87.2</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国家自然基金面上项目</a:t>
                      </a:r>
                    </a:p>
                  </a:txBody>
                  <a:tcPr marL="68580" marR="68580" marT="0" marB="0" anchor="ctr"/>
                </a:tc>
                <a:extLst>
                  <a:ext uri="{0D108BD9-81ED-4DB2-BD59-A6C34878D82A}">
                    <a16:rowId xmlns:a16="http://schemas.microsoft.com/office/drawing/2014/main" val="1363020919"/>
                  </a:ext>
                </a:extLst>
              </a:tr>
              <a:tr h="633083">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刘波</a:t>
                      </a:r>
                    </a:p>
                  </a:txBody>
                  <a:tcPr marL="68580" marR="68580" marT="0" marB="0" anchor="ctr"/>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超快闪烁体伽玛碘化亚铜的同步辐射真空紫外与红外光谱研究</a:t>
                      </a:r>
                    </a:p>
                  </a:txBody>
                  <a:tcPr marL="68580" marR="68580" marT="0" marB="0" anchor="ctr"/>
                </a:tc>
                <a:tc>
                  <a:txBody>
                    <a:bodyPr/>
                    <a:lstStyle/>
                    <a:p>
                      <a:pPr algn="ctr">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52</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宋体" panose="02010600030101010101" pitchFamily="2" charset="-122"/>
                          <a:ea typeface="宋体" panose="02010600030101010101" pitchFamily="2" charset="-122"/>
                          <a:cs typeface="Times New Roman" panose="02020603050405020304" pitchFamily="18" charset="0"/>
                        </a:rPr>
                        <a:t>国家自然基金联合基金</a:t>
                      </a:r>
                    </a:p>
                  </a:txBody>
                  <a:tcPr marL="68580" marR="68580" marT="0" marB="0" anchor="ctr"/>
                </a:tc>
                <a:extLst>
                  <a:ext uri="{0D108BD9-81ED-4DB2-BD59-A6C34878D82A}">
                    <a16:rowId xmlns:a16="http://schemas.microsoft.com/office/drawing/2014/main" val="3994757283"/>
                  </a:ext>
                </a:extLst>
              </a:tr>
              <a:tr h="527569">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黄世明</a:t>
                      </a:r>
                    </a:p>
                  </a:txBody>
                  <a:tcPr marL="68580" marR="68580" marT="0" marB="0" anchor="ctr"/>
                </a:tc>
                <a:tc>
                  <a:txBody>
                    <a:bodyPr/>
                    <a:lstStyle/>
                    <a:p>
                      <a:pPr algn="l">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光纤阵列式高发光强度</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X</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光闪烁体组件</a:t>
                      </a:r>
                    </a:p>
                  </a:txBody>
                  <a:tcPr marL="68580" marR="68580" marT="0" marB="0" anchor="ctr"/>
                </a:tc>
                <a:tc>
                  <a:txBody>
                    <a:bodyPr/>
                    <a:lstStyle/>
                    <a:p>
                      <a:pPr algn="ctr">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202/60.6</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宋体" panose="02010600030101010101" pitchFamily="2" charset="-122"/>
                          <a:ea typeface="宋体" panose="02010600030101010101" pitchFamily="2" charset="-122"/>
                          <a:cs typeface="Times New Roman" panose="02020603050405020304" pitchFamily="18" charset="0"/>
                        </a:rPr>
                        <a:t>国防科工局军品配套项目</a:t>
                      </a:r>
                    </a:p>
                  </a:txBody>
                  <a:tcPr marL="68580" marR="68580" marT="0" marB="0" anchor="ctr"/>
                </a:tc>
                <a:extLst>
                  <a:ext uri="{0D108BD9-81ED-4DB2-BD59-A6C34878D82A}">
                    <a16:rowId xmlns:a16="http://schemas.microsoft.com/office/drawing/2014/main" val="3332964166"/>
                  </a:ext>
                </a:extLst>
              </a:tr>
              <a:tr h="633083">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黄世明</a:t>
                      </a:r>
                    </a:p>
                  </a:txBody>
                  <a:tcPr marL="68580" marR="68580" marT="0" marB="0" anchor="ctr"/>
                </a:tc>
                <a:tc>
                  <a:txBody>
                    <a:bodyPr/>
                    <a:lstStyle/>
                    <a:p>
                      <a:pPr algn="l">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透明锂</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-6</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基纳米晶</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聚合物复合中子闪 烁体的可控制备及性能研究</a:t>
                      </a:r>
                    </a:p>
                  </a:txBody>
                  <a:tcPr marL="68580" marR="68580" marT="0" marB="0" anchor="ctr"/>
                </a:tc>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86</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国家自然基金面上项目</a:t>
                      </a:r>
                    </a:p>
                  </a:txBody>
                  <a:tcPr marL="68580" marR="68580" marT="0" marB="0" anchor="ctr"/>
                </a:tc>
                <a:extLst>
                  <a:ext uri="{0D108BD9-81ED-4DB2-BD59-A6C34878D82A}">
                    <a16:rowId xmlns:a16="http://schemas.microsoft.com/office/drawing/2014/main" val="1452987428"/>
                  </a:ext>
                </a:extLst>
              </a:tr>
              <a:tr h="527569">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黄世明</a:t>
                      </a:r>
                    </a:p>
                  </a:txBody>
                  <a:tcPr marL="68580" marR="68580" marT="0" marB="0" anchor="ctr"/>
                </a:tc>
                <a:tc>
                  <a:txBody>
                    <a:bodyPr/>
                    <a:lstStyle/>
                    <a:p>
                      <a:pPr algn="l">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低余辉高稳定性大体积液体闪烁体研制及应用性能研究</a:t>
                      </a:r>
                    </a:p>
                  </a:txBody>
                  <a:tcPr marL="68580" marR="68580" marT="0" marB="0" anchor="ctr"/>
                </a:tc>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64/10</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国家自然基金面上项目</a:t>
                      </a:r>
                    </a:p>
                  </a:txBody>
                  <a:tcPr marL="68580" marR="68580" marT="0" marB="0" anchor="ctr"/>
                </a:tc>
                <a:extLst>
                  <a:ext uri="{0D108BD9-81ED-4DB2-BD59-A6C34878D82A}">
                    <a16:rowId xmlns:a16="http://schemas.microsoft.com/office/drawing/2014/main" val="2371096842"/>
                  </a:ext>
                </a:extLst>
              </a:tr>
            </a:tbl>
          </a:graphicData>
        </a:graphic>
      </p:graphicFrame>
    </p:spTree>
    <p:extLst>
      <p:ext uri="{BB962C8B-B14F-4D97-AF65-F5344CB8AC3E}">
        <p14:creationId xmlns:p14="http://schemas.microsoft.com/office/powerpoint/2010/main" val="213991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经费预算</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21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067847522"/>
              </p:ext>
            </p:extLst>
          </p:nvPr>
        </p:nvGraphicFramePr>
        <p:xfrm>
          <a:off x="303332" y="1414093"/>
          <a:ext cx="8537336" cy="4544163"/>
        </p:xfrm>
        <a:graphic>
          <a:graphicData uri="http://schemas.openxmlformats.org/drawingml/2006/table">
            <a:tbl>
              <a:tblPr firstRow="1" bandRow="1">
                <a:tableStyleId>{5C22544A-7EE6-4342-B048-85BDC9FD1C3A}</a:tableStyleId>
              </a:tblPr>
              <a:tblGrid>
                <a:gridCol w="2134334">
                  <a:extLst>
                    <a:ext uri="{9D8B030D-6E8A-4147-A177-3AD203B41FA5}">
                      <a16:colId xmlns:a16="http://schemas.microsoft.com/office/drawing/2014/main" val="3763276533"/>
                    </a:ext>
                  </a:extLst>
                </a:gridCol>
                <a:gridCol w="2134334">
                  <a:extLst>
                    <a:ext uri="{9D8B030D-6E8A-4147-A177-3AD203B41FA5}">
                      <a16:colId xmlns:a16="http://schemas.microsoft.com/office/drawing/2014/main" val="1867097099"/>
                    </a:ext>
                  </a:extLst>
                </a:gridCol>
                <a:gridCol w="2134334">
                  <a:extLst>
                    <a:ext uri="{9D8B030D-6E8A-4147-A177-3AD203B41FA5}">
                      <a16:colId xmlns:a16="http://schemas.microsoft.com/office/drawing/2014/main" val="3008156847"/>
                    </a:ext>
                  </a:extLst>
                </a:gridCol>
                <a:gridCol w="2134334">
                  <a:extLst>
                    <a:ext uri="{9D8B030D-6E8A-4147-A177-3AD203B41FA5}">
                      <a16:colId xmlns:a16="http://schemas.microsoft.com/office/drawing/2014/main" val="3194949528"/>
                    </a:ext>
                  </a:extLst>
                </a:gridCol>
              </a:tblGrid>
              <a:tr h="431614">
                <a:tc>
                  <a:txBody>
                    <a:bodyPr/>
                    <a:lstStyle/>
                    <a:p>
                      <a:pPr algn="ct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预算科目</a:t>
                      </a:r>
                    </a:p>
                  </a:txBody>
                  <a:tcPr anchor="ct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金额（万元）</a:t>
                      </a:r>
                    </a:p>
                  </a:txBody>
                  <a:tcPr anchor="ctr"/>
                </a:tc>
                <a:tc>
                  <a:txBody>
                    <a:bodyPr/>
                    <a:lstStyle/>
                    <a:p>
                      <a:pPr algn="ctr"/>
                      <a:r>
                        <a:rPr lang="zh-CN" altLang="en-US" sz="1800" dirty="0">
                          <a:solidFill>
                            <a:schemeClr val="tx1"/>
                          </a:solidFill>
                          <a:latin typeface="宋体" panose="02010600030101010101" pitchFamily="2" charset="-122"/>
                          <a:ea typeface="宋体" panose="02010600030101010101" pitchFamily="2" charset="-122"/>
                        </a:rPr>
                        <a:t>备注</a:t>
                      </a:r>
                    </a:p>
                  </a:txBody>
                  <a:tcPr anchor="ctr"/>
                </a:tc>
                <a:extLst>
                  <a:ext uri="{0D108BD9-81ED-4DB2-BD59-A6C34878D82A}">
                    <a16:rowId xmlns:a16="http://schemas.microsoft.com/office/drawing/2014/main" val="2844423087"/>
                  </a:ext>
                </a:extLst>
              </a:tr>
              <a:tr h="1422303">
                <a:tc rowSpan="2">
                  <a:txBody>
                    <a:bodyPr/>
                    <a:lstStyle/>
                    <a:p>
                      <a:pPr algn="ctr"/>
                      <a:r>
                        <a:rPr lang="zh-CN" altLang="en-US" sz="1800" b="1" dirty="0">
                          <a:latin typeface="宋体" panose="02010600030101010101" pitchFamily="2" charset="-122"/>
                          <a:ea typeface="宋体" panose="02010600030101010101" pitchFamily="2" charset="-122"/>
                        </a:rPr>
                        <a:t>研究经费</a:t>
                      </a:r>
                    </a:p>
                  </a:txBody>
                  <a:tcPr anchor="ctr"/>
                </a:tc>
                <a:tc>
                  <a:txBody>
                    <a:bodyPr/>
                    <a:lstStyle/>
                    <a:p>
                      <a:pPr algn="ctr"/>
                      <a:r>
                        <a:rPr lang="zh-CN" altLang="en-US" sz="1800" dirty="0">
                          <a:latin typeface="宋体" panose="02010600030101010101" pitchFamily="2" charset="-122"/>
                          <a:ea typeface="宋体" panose="02010600030101010101" pitchFamily="2" charset="-122"/>
                        </a:rPr>
                        <a:t>材料费</a:t>
                      </a:r>
                    </a:p>
                  </a:txBody>
                  <a:tcPr anchor="ctr"/>
                </a:tc>
                <a:tc>
                  <a:txBody>
                    <a:bodyPr/>
                    <a:lstStyle/>
                    <a:p>
                      <a:pPr algn="ctr"/>
                      <a:r>
                        <a:rPr lang="en-US" altLang="zh-CN" sz="1800" dirty="0">
                          <a:latin typeface="宋体" panose="02010600030101010101" pitchFamily="2" charset="-122"/>
                          <a:ea typeface="宋体" panose="02010600030101010101" pitchFamily="2" charset="-122"/>
                        </a:rPr>
                        <a:t>50</a:t>
                      </a: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en-US" altLang="zh-CN" sz="1800" dirty="0">
                          <a:latin typeface="宋体" panose="02010600030101010101" pitchFamily="2" charset="-122"/>
                          <a:ea typeface="宋体" panose="02010600030101010101" pitchFamily="2" charset="-122"/>
                        </a:rPr>
                        <a:t>EJ</a:t>
                      </a:r>
                      <a:r>
                        <a:rPr lang="zh-CN" altLang="en-US" sz="1800" dirty="0">
                          <a:latin typeface="宋体" panose="02010600030101010101" pitchFamily="2" charset="-122"/>
                          <a:ea typeface="宋体" panose="02010600030101010101" pitchFamily="2" charset="-122"/>
                        </a:rPr>
                        <a:t>闪烁体购置、塑料闪烁体合成原料、试剂等</a:t>
                      </a:r>
                    </a:p>
                  </a:txBody>
                  <a:tcPr anchor="ctr"/>
                </a:tc>
                <a:extLst>
                  <a:ext uri="{0D108BD9-81ED-4DB2-BD59-A6C34878D82A}">
                    <a16:rowId xmlns:a16="http://schemas.microsoft.com/office/drawing/2014/main" val="2879928518"/>
                  </a:ext>
                </a:extLst>
              </a:tr>
              <a:tr h="755324">
                <a:tc vMerge="1">
                  <a:txBody>
                    <a:bodyPr/>
                    <a:lstStyle/>
                    <a:p>
                      <a:endParaRPr lang="zh-CN" altLang="en-US" dirty="0"/>
                    </a:p>
                  </a:txBody>
                  <a:tcPr/>
                </a:tc>
                <a:tc>
                  <a:txBody>
                    <a:bodyPr/>
                    <a:lstStyle/>
                    <a:p>
                      <a:pPr algn="ctr"/>
                      <a:r>
                        <a:rPr lang="zh-CN" altLang="en-US" sz="1800" dirty="0">
                          <a:latin typeface="宋体" panose="02010600030101010101" pitchFamily="2" charset="-122"/>
                          <a:ea typeface="宋体" panose="02010600030101010101" pitchFamily="2" charset="-122"/>
                        </a:rPr>
                        <a:t>外协费</a:t>
                      </a:r>
                    </a:p>
                  </a:txBody>
                  <a:tcPr anchor="ctr"/>
                </a:tc>
                <a:tc>
                  <a:txBody>
                    <a:bodyPr/>
                    <a:lstStyle/>
                    <a:p>
                      <a:pPr algn="ctr"/>
                      <a:r>
                        <a:rPr lang="en-US" altLang="zh-CN" sz="1800" dirty="0">
                          <a:latin typeface="宋体" panose="02010600030101010101" pitchFamily="2" charset="-122"/>
                          <a:ea typeface="宋体" panose="02010600030101010101" pitchFamily="2" charset="-122"/>
                        </a:rPr>
                        <a:t>40</a:t>
                      </a: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zh-CN" altLang="zh-CN" sz="1800" kern="1200" dirty="0">
                          <a:solidFill>
                            <a:schemeClr val="dk1"/>
                          </a:solidFill>
                          <a:effectLst/>
                          <a:latin typeface="宋体" panose="02010600030101010101" pitchFamily="2" charset="-122"/>
                          <a:ea typeface="宋体" panose="02010600030101010101" pitchFamily="2" charset="-122"/>
                          <a:cs typeface="+mn-cs"/>
                        </a:rPr>
                        <a:t>加工费、测试费等</a:t>
                      </a: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887855795"/>
                  </a:ext>
                </a:extLst>
              </a:tr>
              <a:tr h="431614">
                <a:tc>
                  <a:txBody>
                    <a:bodyPr/>
                    <a:lstStyle/>
                    <a:p>
                      <a:pPr algn="ctr"/>
                      <a:r>
                        <a:rPr lang="zh-CN" altLang="en-US" sz="1800" b="1" dirty="0">
                          <a:latin typeface="宋体" panose="02010600030101010101" pitchFamily="2" charset="-122"/>
                          <a:ea typeface="宋体" panose="02010600030101010101" pitchFamily="2" charset="-122"/>
                        </a:rPr>
                        <a:t>合作交流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宋体" panose="02010600030101010101" pitchFamily="2" charset="-122"/>
                          <a:ea typeface="宋体" panose="02010600030101010101" pitchFamily="2" charset="-122"/>
                        </a:rPr>
                        <a:t>事务费</a:t>
                      </a:r>
                    </a:p>
                  </a:txBody>
                  <a:tcPr anchor="ctr"/>
                </a:tc>
                <a:tc>
                  <a:txBody>
                    <a:bodyPr/>
                    <a:lstStyle/>
                    <a:p>
                      <a:pPr algn="ctr"/>
                      <a:r>
                        <a:rPr lang="en-US" altLang="zh-CN" sz="1800" dirty="0">
                          <a:latin typeface="宋体" panose="02010600030101010101" pitchFamily="2" charset="-122"/>
                          <a:ea typeface="宋体" panose="02010600030101010101" pitchFamily="2" charset="-122"/>
                        </a:rPr>
                        <a:t>25</a:t>
                      </a: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zh-CN" altLang="en-US" sz="1800" kern="1200" dirty="0">
                          <a:solidFill>
                            <a:schemeClr val="dk1"/>
                          </a:solidFill>
                          <a:effectLst/>
                          <a:latin typeface="宋体" panose="02010600030101010101" pitchFamily="2" charset="-122"/>
                          <a:ea typeface="宋体" panose="02010600030101010101" pitchFamily="2" charset="-122"/>
                          <a:cs typeface="+mn-cs"/>
                        </a:rPr>
                        <a:t>国际</a:t>
                      </a:r>
                      <a:r>
                        <a:rPr lang="zh-CN" altLang="zh-CN" sz="1800" kern="1200" dirty="0">
                          <a:solidFill>
                            <a:schemeClr val="dk1"/>
                          </a:solidFill>
                          <a:effectLst/>
                          <a:latin typeface="宋体" panose="02010600030101010101" pitchFamily="2" charset="-122"/>
                          <a:ea typeface="宋体" panose="02010600030101010101" pitchFamily="2" charset="-122"/>
                          <a:cs typeface="+mn-cs"/>
                        </a:rPr>
                        <a:t>会议费、差旅费、专家咨询费</a:t>
                      </a: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965393774"/>
                  </a:ext>
                </a:extLst>
              </a:tr>
              <a:tr h="431614">
                <a:tc>
                  <a:txBody>
                    <a:bodyPr/>
                    <a:lstStyle/>
                    <a:p>
                      <a:pPr algn="ctr"/>
                      <a:r>
                        <a:rPr lang="zh-CN" altLang="en-US" sz="1800" b="1" dirty="0">
                          <a:latin typeface="宋体" panose="02010600030101010101" pitchFamily="2" charset="-122"/>
                          <a:ea typeface="宋体" panose="02010600030101010101" pitchFamily="2" charset="-122"/>
                        </a:rPr>
                        <a:t>管理费</a:t>
                      </a:r>
                    </a:p>
                  </a:txBody>
                  <a:tcPr anchor="ctr"/>
                </a:tc>
                <a:tc>
                  <a:txBody>
                    <a:bodyPr/>
                    <a:lstStyle/>
                    <a:p>
                      <a:pPr algn="ct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en-US" altLang="zh-CN" sz="1800" dirty="0">
                          <a:latin typeface="宋体" panose="02010600030101010101" pitchFamily="2" charset="-122"/>
                          <a:ea typeface="宋体" panose="02010600030101010101" pitchFamily="2" charset="-122"/>
                        </a:rPr>
                        <a:t>15</a:t>
                      </a: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960672380"/>
                  </a:ext>
                </a:extLst>
              </a:tr>
              <a:tr h="431614">
                <a:tc>
                  <a:txBody>
                    <a:bodyPr/>
                    <a:lstStyle/>
                    <a:p>
                      <a:pPr algn="ctr"/>
                      <a:r>
                        <a:rPr lang="zh-CN" altLang="en-US" sz="1800" b="1" dirty="0">
                          <a:latin typeface="宋体" panose="02010600030101010101" pitchFamily="2" charset="-122"/>
                          <a:ea typeface="宋体" panose="02010600030101010101" pitchFamily="2" charset="-122"/>
                        </a:rPr>
                        <a:t>劳务费</a:t>
                      </a:r>
                    </a:p>
                  </a:txBody>
                  <a:tcPr anchor="ctr"/>
                </a:tc>
                <a:tc>
                  <a:txBody>
                    <a:bodyPr/>
                    <a:lstStyle/>
                    <a:p>
                      <a:pPr algn="ct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en-US" altLang="zh-CN" sz="1800" dirty="0">
                          <a:latin typeface="宋体" panose="02010600030101010101" pitchFamily="2" charset="-122"/>
                          <a:ea typeface="宋体" panose="02010600030101010101" pitchFamily="2" charset="-122"/>
                        </a:rPr>
                        <a:t>20</a:t>
                      </a: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zh-CN" altLang="en-US" sz="1800" dirty="0">
                          <a:latin typeface="宋体" panose="02010600030101010101" pitchFamily="2" charset="-122"/>
                          <a:ea typeface="宋体" panose="02010600030101010101" pitchFamily="2" charset="-122"/>
                        </a:rPr>
                        <a:t>学生科研津贴</a:t>
                      </a:r>
                    </a:p>
                  </a:txBody>
                  <a:tcPr anchor="ctr"/>
                </a:tc>
                <a:extLst>
                  <a:ext uri="{0D108BD9-81ED-4DB2-BD59-A6C34878D82A}">
                    <a16:rowId xmlns:a16="http://schemas.microsoft.com/office/drawing/2014/main" val="1406131095"/>
                  </a:ext>
                </a:extLst>
              </a:tr>
              <a:tr h="4316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latin typeface="宋体" panose="02010600030101010101" pitchFamily="2" charset="-122"/>
                          <a:ea typeface="宋体" panose="02010600030101010101" pitchFamily="2" charset="-122"/>
                        </a:rPr>
                        <a:t>合计</a:t>
                      </a:r>
                    </a:p>
                  </a:txBody>
                  <a:tcPr anchor="ctr"/>
                </a:tc>
                <a:tc>
                  <a:txBody>
                    <a:bodyPr/>
                    <a:lstStyle/>
                    <a:p>
                      <a:pPr algn="ct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r>
                        <a:rPr lang="en-US" altLang="zh-CN" sz="1800" dirty="0">
                          <a:latin typeface="宋体" panose="02010600030101010101" pitchFamily="2" charset="-122"/>
                          <a:ea typeface="宋体" panose="02010600030101010101" pitchFamily="2" charset="-122"/>
                        </a:rPr>
                        <a:t>150</a:t>
                      </a:r>
                      <a:endParaRPr lang="zh-CN" altLang="en-US" sz="1800" dirty="0">
                        <a:latin typeface="宋体" panose="02010600030101010101" pitchFamily="2" charset="-122"/>
                        <a:ea typeface="宋体" panose="02010600030101010101" pitchFamily="2" charset="-122"/>
                      </a:endParaRPr>
                    </a:p>
                  </a:txBody>
                  <a:tcPr anchor="ctr"/>
                </a:tc>
                <a:tc>
                  <a:txBody>
                    <a:bodyPr/>
                    <a:lstStyle/>
                    <a:p>
                      <a:pPr algn="ct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765691354"/>
                  </a:ext>
                </a:extLst>
              </a:tr>
            </a:tbl>
          </a:graphicData>
        </a:graphic>
      </p:graphicFrame>
    </p:spTree>
    <p:extLst>
      <p:ext uri="{BB962C8B-B14F-4D97-AF65-F5344CB8AC3E}">
        <p14:creationId xmlns:p14="http://schemas.microsoft.com/office/powerpoint/2010/main" val="169932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研究背景与立项依据</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3</a:t>
            </a:fld>
            <a:endParaRPr lang="en-US" altLang="zh-CN"/>
          </a:p>
        </p:txBody>
      </p:sp>
      <p:grpSp>
        <p:nvGrpSpPr>
          <p:cNvPr id="84" name="组合 83"/>
          <p:cNvGrpSpPr/>
          <p:nvPr/>
        </p:nvGrpSpPr>
        <p:grpSpPr>
          <a:xfrm>
            <a:off x="120119" y="2495274"/>
            <a:ext cx="8694168" cy="3886476"/>
            <a:chOff x="120119" y="2495274"/>
            <a:chExt cx="8694168" cy="3886476"/>
          </a:xfrm>
        </p:grpSpPr>
        <p:grpSp>
          <p:nvGrpSpPr>
            <p:cNvPr id="82" name="组合 81"/>
            <p:cNvGrpSpPr/>
            <p:nvPr/>
          </p:nvGrpSpPr>
          <p:grpSpPr>
            <a:xfrm>
              <a:off x="120119" y="2495274"/>
              <a:ext cx="8694168" cy="3886476"/>
              <a:chOff x="120119" y="2495274"/>
              <a:chExt cx="8694168" cy="3886476"/>
            </a:xfrm>
          </p:grpSpPr>
          <p:grpSp>
            <p:nvGrpSpPr>
              <p:cNvPr id="79" name="组合 78"/>
              <p:cNvGrpSpPr/>
              <p:nvPr/>
            </p:nvGrpSpPr>
            <p:grpSpPr>
              <a:xfrm>
                <a:off x="329713" y="4686964"/>
                <a:ext cx="8484574" cy="1694786"/>
                <a:chOff x="757205" y="2141518"/>
                <a:chExt cx="8484574" cy="1694786"/>
              </a:xfrm>
            </p:grpSpPr>
            <p:sp>
              <p:nvSpPr>
                <p:cNvPr id="10" name="任意多边形: 形状 215">
                  <a:extLst>
                    <a:ext uri="{FF2B5EF4-FFF2-40B4-BE49-F238E27FC236}">
                      <a16:creationId xmlns:a16="http://schemas.microsoft.com/office/drawing/2014/main" id="{35794E0E-9D24-415B-B4C9-411DD30E3E5D}"/>
                    </a:ext>
                  </a:extLst>
                </p:cNvPr>
                <p:cNvSpPr/>
                <p:nvPr/>
              </p:nvSpPr>
              <p:spPr>
                <a:xfrm rot="152056">
                  <a:off x="831432" y="2141518"/>
                  <a:ext cx="1214436" cy="1095590"/>
                </a:xfrm>
                <a:custGeom>
                  <a:avLst/>
                  <a:gdLst>
                    <a:gd name="connsiteX0" fmla="*/ 0 w 804862"/>
                    <a:gd name="connsiteY0" fmla="*/ 1095590 h 1100352"/>
                    <a:gd name="connsiteX1" fmla="*/ 119062 w 804862"/>
                    <a:gd name="connsiteY1" fmla="*/ 438365 h 1100352"/>
                    <a:gd name="connsiteX2" fmla="*/ 271462 w 804862"/>
                    <a:gd name="connsiteY2" fmla="*/ 43077 h 1100352"/>
                    <a:gd name="connsiteX3" fmla="*/ 423862 w 804862"/>
                    <a:gd name="connsiteY3" fmla="*/ 38315 h 1100352"/>
                    <a:gd name="connsiteX4" fmla="*/ 542925 w 804862"/>
                    <a:gd name="connsiteY4" fmla="*/ 290727 h 1100352"/>
                    <a:gd name="connsiteX5" fmla="*/ 704850 w 804862"/>
                    <a:gd name="connsiteY5" fmla="*/ 738402 h 1100352"/>
                    <a:gd name="connsiteX6" fmla="*/ 804862 w 804862"/>
                    <a:gd name="connsiteY6" fmla="*/ 1100352 h 1100352"/>
                    <a:gd name="connsiteX7" fmla="*/ 804862 w 804862"/>
                    <a:gd name="connsiteY7" fmla="*/ 1100352 h 1100352"/>
                    <a:gd name="connsiteX0" fmla="*/ 0 w 962024"/>
                    <a:gd name="connsiteY0" fmla="*/ 1095590 h 1104816"/>
                    <a:gd name="connsiteX1" fmla="*/ 119062 w 962024"/>
                    <a:gd name="connsiteY1" fmla="*/ 438365 h 1104816"/>
                    <a:gd name="connsiteX2" fmla="*/ 271462 w 962024"/>
                    <a:gd name="connsiteY2" fmla="*/ 43077 h 1104816"/>
                    <a:gd name="connsiteX3" fmla="*/ 423862 w 962024"/>
                    <a:gd name="connsiteY3" fmla="*/ 38315 h 1104816"/>
                    <a:gd name="connsiteX4" fmla="*/ 542925 w 962024"/>
                    <a:gd name="connsiteY4" fmla="*/ 290727 h 1104816"/>
                    <a:gd name="connsiteX5" fmla="*/ 704850 w 962024"/>
                    <a:gd name="connsiteY5" fmla="*/ 738402 h 1104816"/>
                    <a:gd name="connsiteX6" fmla="*/ 804862 w 962024"/>
                    <a:gd name="connsiteY6" fmla="*/ 1100352 h 1104816"/>
                    <a:gd name="connsiteX7" fmla="*/ 962024 w 962024"/>
                    <a:gd name="connsiteY7" fmla="*/ 928902 h 1104816"/>
                    <a:gd name="connsiteX0" fmla="*/ 0 w 962024"/>
                    <a:gd name="connsiteY0" fmla="*/ 1095590 h 1095590"/>
                    <a:gd name="connsiteX1" fmla="*/ 119062 w 962024"/>
                    <a:gd name="connsiteY1" fmla="*/ 438365 h 1095590"/>
                    <a:gd name="connsiteX2" fmla="*/ 271462 w 962024"/>
                    <a:gd name="connsiteY2" fmla="*/ 43077 h 1095590"/>
                    <a:gd name="connsiteX3" fmla="*/ 423862 w 962024"/>
                    <a:gd name="connsiteY3" fmla="*/ 38315 h 1095590"/>
                    <a:gd name="connsiteX4" fmla="*/ 542925 w 962024"/>
                    <a:gd name="connsiteY4" fmla="*/ 290727 h 1095590"/>
                    <a:gd name="connsiteX5" fmla="*/ 704850 w 962024"/>
                    <a:gd name="connsiteY5" fmla="*/ 738402 h 1095590"/>
                    <a:gd name="connsiteX6" fmla="*/ 828675 w 962024"/>
                    <a:gd name="connsiteY6" fmla="*/ 990815 h 1095590"/>
                    <a:gd name="connsiteX7" fmla="*/ 962024 w 962024"/>
                    <a:gd name="connsiteY7" fmla="*/ 928902 h 1095590"/>
                    <a:gd name="connsiteX0" fmla="*/ 0 w 1138236"/>
                    <a:gd name="connsiteY0" fmla="*/ 1095590 h 1095590"/>
                    <a:gd name="connsiteX1" fmla="*/ 119062 w 1138236"/>
                    <a:gd name="connsiteY1" fmla="*/ 438365 h 1095590"/>
                    <a:gd name="connsiteX2" fmla="*/ 271462 w 1138236"/>
                    <a:gd name="connsiteY2" fmla="*/ 43077 h 1095590"/>
                    <a:gd name="connsiteX3" fmla="*/ 423862 w 1138236"/>
                    <a:gd name="connsiteY3" fmla="*/ 38315 h 1095590"/>
                    <a:gd name="connsiteX4" fmla="*/ 542925 w 1138236"/>
                    <a:gd name="connsiteY4" fmla="*/ 290727 h 1095590"/>
                    <a:gd name="connsiteX5" fmla="*/ 704850 w 1138236"/>
                    <a:gd name="connsiteY5" fmla="*/ 738402 h 1095590"/>
                    <a:gd name="connsiteX6" fmla="*/ 828675 w 1138236"/>
                    <a:gd name="connsiteY6" fmla="*/ 990815 h 1095590"/>
                    <a:gd name="connsiteX7" fmla="*/ 1138236 w 1138236"/>
                    <a:gd name="connsiteY7" fmla="*/ 10051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900113 w 1214436"/>
                    <a:gd name="connsiteY6" fmla="*/ 967003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23901 w 1214436"/>
                    <a:gd name="connsiteY5" fmla="*/ 747927 h 1095590"/>
                    <a:gd name="connsiteX6" fmla="*/ 900113 w 1214436"/>
                    <a:gd name="connsiteY6" fmla="*/ 967003 h 1095590"/>
                    <a:gd name="connsiteX7" fmla="*/ 1214436 w 1214436"/>
                    <a:gd name="connsiteY7" fmla="*/ 1043202 h 109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36" h="1095590">
                      <a:moveTo>
                        <a:pt x="0" y="1095590"/>
                      </a:moveTo>
                      <a:cubicBezTo>
                        <a:pt x="36909" y="854687"/>
                        <a:pt x="73818" y="613784"/>
                        <a:pt x="119062" y="438365"/>
                      </a:cubicBezTo>
                      <a:cubicBezTo>
                        <a:pt x="164306" y="262946"/>
                        <a:pt x="220662" y="109752"/>
                        <a:pt x="271462" y="43077"/>
                      </a:cubicBezTo>
                      <a:cubicBezTo>
                        <a:pt x="322262" y="-23598"/>
                        <a:pt x="378618" y="-2960"/>
                        <a:pt x="423862" y="38315"/>
                      </a:cubicBezTo>
                      <a:cubicBezTo>
                        <a:pt x="469106" y="79590"/>
                        <a:pt x="492919" y="172458"/>
                        <a:pt x="542925" y="290727"/>
                      </a:cubicBezTo>
                      <a:cubicBezTo>
                        <a:pt x="592931" y="408996"/>
                        <a:pt x="664370" y="635214"/>
                        <a:pt x="723901" y="747927"/>
                      </a:cubicBezTo>
                      <a:cubicBezTo>
                        <a:pt x="783432" y="860640"/>
                        <a:pt x="818357" y="917791"/>
                        <a:pt x="900113" y="967003"/>
                      </a:cubicBezTo>
                      <a:cubicBezTo>
                        <a:pt x="981869" y="1016215"/>
                        <a:pt x="1095374" y="1033678"/>
                        <a:pt x="1214436" y="1043202"/>
                      </a:cubicBezTo>
                    </a:path>
                  </a:pathLst>
                </a:cu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 name="直接连接符 14"/>
                <p:cNvCxnSpPr>
                  <a:stCxn id="10" idx="1"/>
                </p:cNvCxnSpPr>
                <p:nvPr/>
              </p:nvCxnSpPr>
              <p:spPr bwMode="auto">
                <a:xfrm>
                  <a:off x="955810" y="2558405"/>
                  <a:ext cx="16402" cy="650032"/>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连接符 16"/>
                <p:cNvCxnSpPr>
                  <a:stCxn id="10" idx="5"/>
                </p:cNvCxnSpPr>
                <p:nvPr/>
              </p:nvCxnSpPr>
              <p:spPr bwMode="auto">
                <a:xfrm>
                  <a:off x="1546370" y="2894409"/>
                  <a:ext cx="11716" cy="31053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1" name="矩形 20"/>
                    <p:cNvSpPr/>
                    <p:nvPr/>
                  </p:nvSpPr>
                  <p:spPr>
                    <a:xfrm>
                      <a:off x="1321515" y="3173244"/>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𝒅</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1321515" y="3173244"/>
                      <a:ext cx="473142"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757205" y="3153134"/>
                      <a:ext cx="4539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𝒓</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757205" y="3153134"/>
                      <a:ext cx="45390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892113" y="2839105"/>
                  <a:ext cx="781050" cy="369332"/>
                </a:xfrm>
                <a:prstGeom prst="rect">
                  <a:avLst/>
                </a:prstGeom>
                <a:noFill/>
                <a:ln>
                  <a:noFill/>
                </a:ln>
              </p:spPr>
              <p:txBody>
                <a:bodyPr wrap="square" rtlCol="0">
                  <a:spAutoFit/>
                </a:bodyPr>
                <a:lstStyle/>
                <a:p>
                  <a:pPr algn="l"/>
                  <a:r>
                    <a:rPr lang="zh-CN" altLang="en-US" dirty="0">
                      <a:latin typeface="宋体" panose="02010600030101010101" pitchFamily="2" charset="-122"/>
                      <a:ea typeface="宋体" panose="02010600030101010101" pitchFamily="2" charset="-122"/>
                      <a:cs typeface="Times New Roman" panose="02020603050405020304" pitchFamily="18" charset="0"/>
                    </a:rPr>
                    <a:t>时间</a:t>
                  </a:r>
                </a:p>
              </p:txBody>
            </p:sp>
            <p:sp>
              <p:nvSpPr>
                <p:cNvPr id="24" name="文本框 23"/>
                <p:cNvSpPr txBox="1"/>
                <p:nvPr/>
              </p:nvSpPr>
              <p:spPr>
                <a:xfrm>
                  <a:off x="757205" y="3466972"/>
                  <a:ext cx="2289818" cy="369332"/>
                </a:xfrm>
                <a:prstGeom prst="rect">
                  <a:avLst/>
                </a:prstGeom>
                <a:noFill/>
                <a:ln>
                  <a:noFill/>
                </a:ln>
              </p:spPr>
              <p:txBody>
                <a:bodyPr wrap="square" rtlCol="0">
                  <a:spAutoFit/>
                </a:bodyPr>
                <a:lstStyle/>
                <a:p>
                  <a:pPr algn="l"/>
                  <a:r>
                    <a:rPr lang="zh-CN" altLang="en-US" b="1" dirty="0">
                      <a:solidFill>
                        <a:srgbClr val="C00000"/>
                      </a:solidFill>
                      <a:latin typeface="Trebuchet MS" panose="020B0603020202020204" pitchFamily="34" charset="0"/>
                      <a:ea typeface="黑体" panose="02010609060101010101" pitchFamily="49" charset="-122"/>
                      <a:cs typeface="Times New Roman" panose="02020603050405020304" pitchFamily="18" charset="0"/>
                    </a:rPr>
                    <a:t>单个</a:t>
                  </a:r>
                  <a:r>
                    <a:rPr lang="zh-CN" altLang="en-US" b="1" dirty="0">
                      <a:latin typeface="Trebuchet MS" panose="020B0603020202020204" pitchFamily="34" charset="0"/>
                      <a:ea typeface="黑体" panose="02010609060101010101" pitchFamily="49" charset="-122"/>
                      <a:cs typeface="Times New Roman" panose="02020603050405020304" pitchFamily="18" charset="0"/>
                    </a:rPr>
                    <a:t>中子伽马信号</a:t>
                  </a:r>
                </a:p>
              </p:txBody>
            </p:sp>
            <p:sp>
              <p:nvSpPr>
                <p:cNvPr id="26" name="任意多边形: 形状 215">
                  <a:extLst>
                    <a:ext uri="{FF2B5EF4-FFF2-40B4-BE49-F238E27FC236}">
                      <a16:creationId xmlns:a16="http://schemas.microsoft.com/office/drawing/2014/main" id="{35794E0E-9D24-415B-B4C9-411DD30E3E5D}"/>
                    </a:ext>
                  </a:extLst>
                </p:cNvPr>
                <p:cNvSpPr/>
                <p:nvPr/>
              </p:nvSpPr>
              <p:spPr>
                <a:xfrm>
                  <a:off x="3615215" y="2810436"/>
                  <a:ext cx="1214436" cy="433444"/>
                </a:xfrm>
                <a:custGeom>
                  <a:avLst/>
                  <a:gdLst>
                    <a:gd name="connsiteX0" fmla="*/ 0 w 804862"/>
                    <a:gd name="connsiteY0" fmla="*/ 1095590 h 1100352"/>
                    <a:gd name="connsiteX1" fmla="*/ 119062 w 804862"/>
                    <a:gd name="connsiteY1" fmla="*/ 438365 h 1100352"/>
                    <a:gd name="connsiteX2" fmla="*/ 271462 w 804862"/>
                    <a:gd name="connsiteY2" fmla="*/ 43077 h 1100352"/>
                    <a:gd name="connsiteX3" fmla="*/ 423862 w 804862"/>
                    <a:gd name="connsiteY3" fmla="*/ 38315 h 1100352"/>
                    <a:gd name="connsiteX4" fmla="*/ 542925 w 804862"/>
                    <a:gd name="connsiteY4" fmla="*/ 290727 h 1100352"/>
                    <a:gd name="connsiteX5" fmla="*/ 704850 w 804862"/>
                    <a:gd name="connsiteY5" fmla="*/ 738402 h 1100352"/>
                    <a:gd name="connsiteX6" fmla="*/ 804862 w 804862"/>
                    <a:gd name="connsiteY6" fmla="*/ 1100352 h 1100352"/>
                    <a:gd name="connsiteX7" fmla="*/ 804862 w 804862"/>
                    <a:gd name="connsiteY7" fmla="*/ 1100352 h 1100352"/>
                    <a:gd name="connsiteX0" fmla="*/ 0 w 962024"/>
                    <a:gd name="connsiteY0" fmla="*/ 1095590 h 1104816"/>
                    <a:gd name="connsiteX1" fmla="*/ 119062 w 962024"/>
                    <a:gd name="connsiteY1" fmla="*/ 438365 h 1104816"/>
                    <a:gd name="connsiteX2" fmla="*/ 271462 w 962024"/>
                    <a:gd name="connsiteY2" fmla="*/ 43077 h 1104816"/>
                    <a:gd name="connsiteX3" fmla="*/ 423862 w 962024"/>
                    <a:gd name="connsiteY3" fmla="*/ 38315 h 1104816"/>
                    <a:gd name="connsiteX4" fmla="*/ 542925 w 962024"/>
                    <a:gd name="connsiteY4" fmla="*/ 290727 h 1104816"/>
                    <a:gd name="connsiteX5" fmla="*/ 704850 w 962024"/>
                    <a:gd name="connsiteY5" fmla="*/ 738402 h 1104816"/>
                    <a:gd name="connsiteX6" fmla="*/ 804862 w 962024"/>
                    <a:gd name="connsiteY6" fmla="*/ 1100352 h 1104816"/>
                    <a:gd name="connsiteX7" fmla="*/ 962024 w 962024"/>
                    <a:gd name="connsiteY7" fmla="*/ 928902 h 1104816"/>
                    <a:gd name="connsiteX0" fmla="*/ 0 w 962024"/>
                    <a:gd name="connsiteY0" fmla="*/ 1095590 h 1095590"/>
                    <a:gd name="connsiteX1" fmla="*/ 119062 w 962024"/>
                    <a:gd name="connsiteY1" fmla="*/ 438365 h 1095590"/>
                    <a:gd name="connsiteX2" fmla="*/ 271462 w 962024"/>
                    <a:gd name="connsiteY2" fmla="*/ 43077 h 1095590"/>
                    <a:gd name="connsiteX3" fmla="*/ 423862 w 962024"/>
                    <a:gd name="connsiteY3" fmla="*/ 38315 h 1095590"/>
                    <a:gd name="connsiteX4" fmla="*/ 542925 w 962024"/>
                    <a:gd name="connsiteY4" fmla="*/ 290727 h 1095590"/>
                    <a:gd name="connsiteX5" fmla="*/ 704850 w 962024"/>
                    <a:gd name="connsiteY5" fmla="*/ 738402 h 1095590"/>
                    <a:gd name="connsiteX6" fmla="*/ 828675 w 962024"/>
                    <a:gd name="connsiteY6" fmla="*/ 990815 h 1095590"/>
                    <a:gd name="connsiteX7" fmla="*/ 962024 w 962024"/>
                    <a:gd name="connsiteY7" fmla="*/ 928902 h 1095590"/>
                    <a:gd name="connsiteX0" fmla="*/ 0 w 1138236"/>
                    <a:gd name="connsiteY0" fmla="*/ 1095590 h 1095590"/>
                    <a:gd name="connsiteX1" fmla="*/ 119062 w 1138236"/>
                    <a:gd name="connsiteY1" fmla="*/ 438365 h 1095590"/>
                    <a:gd name="connsiteX2" fmla="*/ 271462 w 1138236"/>
                    <a:gd name="connsiteY2" fmla="*/ 43077 h 1095590"/>
                    <a:gd name="connsiteX3" fmla="*/ 423862 w 1138236"/>
                    <a:gd name="connsiteY3" fmla="*/ 38315 h 1095590"/>
                    <a:gd name="connsiteX4" fmla="*/ 542925 w 1138236"/>
                    <a:gd name="connsiteY4" fmla="*/ 290727 h 1095590"/>
                    <a:gd name="connsiteX5" fmla="*/ 704850 w 1138236"/>
                    <a:gd name="connsiteY5" fmla="*/ 738402 h 1095590"/>
                    <a:gd name="connsiteX6" fmla="*/ 828675 w 1138236"/>
                    <a:gd name="connsiteY6" fmla="*/ 990815 h 1095590"/>
                    <a:gd name="connsiteX7" fmla="*/ 1138236 w 1138236"/>
                    <a:gd name="connsiteY7" fmla="*/ 10051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900113 w 1214436"/>
                    <a:gd name="connsiteY6" fmla="*/ 967003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23901 w 1214436"/>
                    <a:gd name="connsiteY5" fmla="*/ 747927 h 1095590"/>
                    <a:gd name="connsiteX6" fmla="*/ 900113 w 1214436"/>
                    <a:gd name="connsiteY6" fmla="*/ 967003 h 1095590"/>
                    <a:gd name="connsiteX7" fmla="*/ 1214436 w 1214436"/>
                    <a:gd name="connsiteY7" fmla="*/ 1043202 h 109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36" h="1095590">
                      <a:moveTo>
                        <a:pt x="0" y="1095590"/>
                      </a:moveTo>
                      <a:cubicBezTo>
                        <a:pt x="36909" y="854687"/>
                        <a:pt x="73818" y="613784"/>
                        <a:pt x="119062" y="438365"/>
                      </a:cubicBezTo>
                      <a:cubicBezTo>
                        <a:pt x="164306" y="262946"/>
                        <a:pt x="220662" y="109752"/>
                        <a:pt x="271462" y="43077"/>
                      </a:cubicBezTo>
                      <a:cubicBezTo>
                        <a:pt x="322262" y="-23598"/>
                        <a:pt x="378618" y="-2960"/>
                        <a:pt x="423862" y="38315"/>
                      </a:cubicBezTo>
                      <a:cubicBezTo>
                        <a:pt x="469106" y="79590"/>
                        <a:pt x="492919" y="172458"/>
                        <a:pt x="542925" y="290727"/>
                      </a:cubicBezTo>
                      <a:cubicBezTo>
                        <a:pt x="592931" y="408996"/>
                        <a:pt x="664370" y="635214"/>
                        <a:pt x="723901" y="747927"/>
                      </a:cubicBezTo>
                      <a:cubicBezTo>
                        <a:pt x="783432" y="860640"/>
                        <a:pt x="818357" y="917791"/>
                        <a:pt x="900113" y="967003"/>
                      </a:cubicBezTo>
                      <a:cubicBezTo>
                        <a:pt x="981869" y="1016215"/>
                        <a:pt x="1095374" y="1033678"/>
                        <a:pt x="1214436" y="1043202"/>
                      </a:cubicBezTo>
                    </a:path>
                  </a:pathLst>
                </a:custGeom>
                <a:solidFill>
                  <a:srgbClr val="FFCC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p:cNvSpPr txBox="1"/>
                <p:nvPr/>
              </p:nvSpPr>
              <p:spPr>
                <a:xfrm>
                  <a:off x="5759770" y="2787237"/>
                  <a:ext cx="781050" cy="369332"/>
                </a:xfrm>
                <a:prstGeom prst="rect">
                  <a:avLst/>
                </a:prstGeom>
                <a:noFill/>
                <a:ln>
                  <a:noFill/>
                </a:ln>
              </p:spPr>
              <p:txBody>
                <a:bodyPr wrap="square" rtlCol="0">
                  <a:spAutoFit/>
                </a:bodyPr>
                <a:lstStyle/>
                <a:p>
                  <a:pPr algn="l"/>
                  <a:r>
                    <a:rPr lang="zh-CN" altLang="en-US" dirty="0">
                      <a:latin typeface="宋体" panose="02010600030101010101" pitchFamily="2" charset="-122"/>
                      <a:ea typeface="宋体" panose="02010600030101010101" pitchFamily="2" charset="-122"/>
                      <a:cs typeface="Times New Roman" panose="02020603050405020304" pitchFamily="18" charset="0"/>
                    </a:rPr>
                    <a:t>时间</a:t>
                  </a:r>
                </a:p>
              </p:txBody>
            </p:sp>
            <p:sp>
              <p:nvSpPr>
                <p:cNvPr id="32" name="文本框 31"/>
                <p:cNvSpPr txBox="1"/>
                <p:nvPr/>
              </p:nvSpPr>
              <p:spPr>
                <a:xfrm>
                  <a:off x="6498055" y="3466972"/>
                  <a:ext cx="2743724" cy="369332"/>
                </a:xfrm>
                <a:prstGeom prst="rect">
                  <a:avLst/>
                </a:prstGeom>
                <a:noFill/>
                <a:ln>
                  <a:noFill/>
                </a:ln>
              </p:spPr>
              <p:txBody>
                <a:bodyPr wrap="square" rtlCol="0">
                  <a:spAutoFit/>
                </a:bodyPr>
                <a:lstStyle/>
                <a:p>
                  <a:pPr algn="l"/>
                  <a:r>
                    <a:rPr lang="zh-CN" altLang="en-US" b="1" dirty="0">
                      <a:solidFill>
                        <a:srgbClr val="C00000"/>
                      </a:solidFill>
                      <a:latin typeface="Trebuchet MS" panose="020B0603020202020204" pitchFamily="34" charset="0"/>
                      <a:ea typeface="黑体" panose="02010609060101010101" pitchFamily="49" charset="-122"/>
                      <a:cs typeface="Times New Roman" panose="02020603050405020304" pitchFamily="18" charset="0"/>
                    </a:rPr>
                    <a:t>难以分辨</a:t>
                  </a:r>
                  <a:r>
                    <a:rPr lang="zh-CN" altLang="en-US" b="1" dirty="0">
                      <a:latin typeface="Trebuchet MS" panose="020B0603020202020204" pitchFamily="34" charset="0"/>
                      <a:ea typeface="黑体" panose="02010609060101010101" pitchFamily="49" charset="-122"/>
                      <a:cs typeface="Times New Roman" panose="02020603050405020304" pitchFamily="18" charset="0"/>
                    </a:rPr>
                    <a:t>的中子伽马信号</a:t>
                  </a:r>
                </a:p>
              </p:txBody>
            </p:sp>
            <p:sp>
              <p:nvSpPr>
                <p:cNvPr id="33" name="任意多边形: 形状 215">
                  <a:extLst>
                    <a:ext uri="{FF2B5EF4-FFF2-40B4-BE49-F238E27FC236}">
                      <a16:creationId xmlns:a16="http://schemas.microsoft.com/office/drawing/2014/main" id="{35794E0E-9D24-415B-B4C9-411DD30E3E5D}"/>
                    </a:ext>
                  </a:extLst>
                </p:cNvPr>
                <p:cNvSpPr/>
                <p:nvPr/>
              </p:nvSpPr>
              <p:spPr>
                <a:xfrm>
                  <a:off x="4997083" y="2450741"/>
                  <a:ext cx="1214436" cy="804675"/>
                </a:xfrm>
                <a:custGeom>
                  <a:avLst/>
                  <a:gdLst>
                    <a:gd name="connsiteX0" fmla="*/ 0 w 804862"/>
                    <a:gd name="connsiteY0" fmla="*/ 1095590 h 1100352"/>
                    <a:gd name="connsiteX1" fmla="*/ 119062 w 804862"/>
                    <a:gd name="connsiteY1" fmla="*/ 438365 h 1100352"/>
                    <a:gd name="connsiteX2" fmla="*/ 271462 w 804862"/>
                    <a:gd name="connsiteY2" fmla="*/ 43077 h 1100352"/>
                    <a:gd name="connsiteX3" fmla="*/ 423862 w 804862"/>
                    <a:gd name="connsiteY3" fmla="*/ 38315 h 1100352"/>
                    <a:gd name="connsiteX4" fmla="*/ 542925 w 804862"/>
                    <a:gd name="connsiteY4" fmla="*/ 290727 h 1100352"/>
                    <a:gd name="connsiteX5" fmla="*/ 704850 w 804862"/>
                    <a:gd name="connsiteY5" fmla="*/ 738402 h 1100352"/>
                    <a:gd name="connsiteX6" fmla="*/ 804862 w 804862"/>
                    <a:gd name="connsiteY6" fmla="*/ 1100352 h 1100352"/>
                    <a:gd name="connsiteX7" fmla="*/ 804862 w 804862"/>
                    <a:gd name="connsiteY7" fmla="*/ 1100352 h 1100352"/>
                    <a:gd name="connsiteX0" fmla="*/ 0 w 962024"/>
                    <a:gd name="connsiteY0" fmla="*/ 1095590 h 1104816"/>
                    <a:gd name="connsiteX1" fmla="*/ 119062 w 962024"/>
                    <a:gd name="connsiteY1" fmla="*/ 438365 h 1104816"/>
                    <a:gd name="connsiteX2" fmla="*/ 271462 w 962024"/>
                    <a:gd name="connsiteY2" fmla="*/ 43077 h 1104816"/>
                    <a:gd name="connsiteX3" fmla="*/ 423862 w 962024"/>
                    <a:gd name="connsiteY3" fmla="*/ 38315 h 1104816"/>
                    <a:gd name="connsiteX4" fmla="*/ 542925 w 962024"/>
                    <a:gd name="connsiteY4" fmla="*/ 290727 h 1104816"/>
                    <a:gd name="connsiteX5" fmla="*/ 704850 w 962024"/>
                    <a:gd name="connsiteY5" fmla="*/ 738402 h 1104816"/>
                    <a:gd name="connsiteX6" fmla="*/ 804862 w 962024"/>
                    <a:gd name="connsiteY6" fmla="*/ 1100352 h 1104816"/>
                    <a:gd name="connsiteX7" fmla="*/ 962024 w 962024"/>
                    <a:gd name="connsiteY7" fmla="*/ 928902 h 1104816"/>
                    <a:gd name="connsiteX0" fmla="*/ 0 w 962024"/>
                    <a:gd name="connsiteY0" fmla="*/ 1095590 h 1095590"/>
                    <a:gd name="connsiteX1" fmla="*/ 119062 w 962024"/>
                    <a:gd name="connsiteY1" fmla="*/ 438365 h 1095590"/>
                    <a:gd name="connsiteX2" fmla="*/ 271462 w 962024"/>
                    <a:gd name="connsiteY2" fmla="*/ 43077 h 1095590"/>
                    <a:gd name="connsiteX3" fmla="*/ 423862 w 962024"/>
                    <a:gd name="connsiteY3" fmla="*/ 38315 h 1095590"/>
                    <a:gd name="connsiteX4" fmla="*/ 542925 w 962024"/>
                    <a:gd name="connsiteY4" fmla="*/ 290727 h 1095590"/>
                    <a:gd name="connsiteX5" fmla="*/ 704850 w 962024"/>
                    <a:gd name="connsiteY5" fmla="*/ 738402 h 1095590"/>
                    <a:gd name="connsiteX6" fmla="*/ 828675 w 962024"/>
                    <a:gd name="connsiteY6" fmla="*/ 990815 h 1095590"/>
                    <a:gd name="connsiteX7" fmla="*/ 962024 w 962024"/>
                    <a:gd name="connsiteY7" fmla="*/ 928902 h 1095590"/>
                    <a:gd name="connsiteX0" fmla="*/ 0 w 1138236"/>
                    <a:gd name="connsiteY0" fmla="*/ 1095590 h 1095590"/>
                    <a:gd name="connsiteX1" fmla="*/ 119062 w 1138236"/>
                    <a:gd name="connsiteY1" fmla="*/ 438365 h 1095590"/>
                    <a:gd name="connsiteX2" fmla="*/ 271462 w 1138236"/>
                    <a:gd name="connsiteY2" fmla="*/ 43077 h 1095590"/>
                    <a:gd name="connsiteX3" fmla="*/ 423862 w 1138236"/>
                    <a:gd name="connsiteY3" fmla="*/ 38315 h 1095590"/>
                    <a:gd name="connsiteX4" fmla="*/ 542925 w 1138236"/>
                    <a:gd name="connsiteY4" fmla="*/ 290727 h 1095590"/>
                    <a:gd name="connsiteX5" fmla="*/ 704850 w 1138236"/>
                    <a:gd name="connsiteY5" fmla="*/ 738402 h 1095590"/>
                    <a:gd name="connsiteX6" fmla="*/ 828675 w 1138236"/>
                    <a:gd name="connsiteY6" fmla="*/ 990815 h 1095590"/>
                    <a:gd name="connsiteX7" fmla="*/ 1138236 w 1138236"/>
                    <a:gd name="connsiteY7" fmla="*/ 10051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900113 w 1214436"/>
                    <a:gd name="connsiteY6" fmla="*/ 967003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23901 w 1214436"/>
                    <a:gd name="connsiteY5" fmla="*/ 747927 h 1095590"/>
                    <a:gd name="connsiteX6" fmla="*/ 900113 w 1214436"/>
                    <a:gd name="connsiteY6" fmla="*/ 967003 h 1095590"/>
                    <a:gd name="connsiteX7" fmla="*/ 1214436 w 1214436"/>
                    <a:gd name="connsiteY7" fmla="*/ 1043202 h 109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36" h="1095590">
                      <a:moveTo>
                        <a:pt x="0" y="1095590"/>
                      </a:moveTo>
                      <a:cubicBezTo>
                        <a:pt x="36909" y="854687"/>
                        <a:pt x="73818" y="613784"/>
                        <a:pt x="119062" y="438365"/>
                      </a:cubicBezTo>
                      <a:cubicBezTo>
                        <a:pt x="164306" y="262946"/>
                        <a:pt x="220662" y="109752"/>
                        <a:pt x="271462" y="43077"/>
                      </a:cubicBezTo>
                      <a:cubicBezTo>
                        <a:pt x="322262" y="-23598"/>
                        <a:pt x="378618" y="-2960"/>
                        <a:pt x="423862" y="38315"/>
                      </a:cubicBezTo>
                      <a:cubicBezTo>
                        <a:pt x="469106" y="79590"/>
                        <a:pt x="492919" y="172458"/>
                        <a:pt x="542925" y="290727"/>
                      </a:cubicBezTo>
                      <a:cubicBezTo>
                        <a:pt x="592931" y="408996"/>
                        <a:pt x="664370" y="635214"/>
                        <a:pt x="723901" y="747927"/>
                      </a:cubicBezTo>
                      <a:cubicBezTo>
                        <a:pt x="783432" y="860640"/>
                        <a:pt x="818357" y="917791"/>
                        <a:pt x="900113" y="967003"/>
                      </a:cubicBezTo>
                      <a:cubicBezTo>
                        <a:pt x="981869" y="1016215"/>
                        <a:pt x="1095374" y="1033678"/>
                        <a:pt x="1214436" y="1043202"/>
                      </a:cubicBezTo>
                    </a:path>
                  </a:pathLst>
                </a:cu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CC716014-E8C8-4A89-8990-ACA52C0F859D}"/>
                    </a:ext>
                  </a:extLst>
                </p:cNvPr>
                <p:cNvCxnSpPr/>
                <p:nvPr/>
              </p:nvCxnSpPr>
              <p:spPr>
                <a:xfrm>
                  <a:off x="807805" y="3208437"/>
                  <a:ext cx="26931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C716014-E8C8-4A89-8990-ACA52C0F859D}"/>
                    </a:ext>
                  </a:extLst>
                </p:cNvPr>
                <p:cNvCxnSpPr/>
                <p:nvPr/>
              </p:nvCxnSpPr>
              <p:spPr>
                <a:xfrm>
                  <a:off x="3615216" y="3237845"/>
                  <a:ext cx="269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flipV="1">
                  <a:off x="4039077" y="2314859"/>
                  <a:ext cx="11640" cy="501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a:stCxn id="33" idx="2"/>
                </p:cNvCxnSpPr>
                <p:nvPr/>
              </p:nvCxnSpPr>
              <p:spPr bwMode="auto">
                <a:xfrm flipH="1" flipV="1">
                  <a:off x="5266742" y="2303323"/>
                  <a:ext cx="1803" cy="17905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a:off x="4050717" y="2391682"/>
                  <a:ext cx="121602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6" name="文本框 55"/>
                    <p:cNvSpPr txBox="1"/>
                    <p:nvPr/>
                  </p:nvSpPr>
                  <p:spPr>
                    <a:xfrm>
                      <a:off x="4521212" y="2411623"/>
                      <a:ext cx="287771" cy="276999"/>
                    </a:xfrm>
                    <a:prstGeom prst="rect">
                      <a:avLst/>
                    </a:prstGeom>
                    <a:noFill/>
                    <a:ln>
                      <a:noFill/>
                    </a:ln>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ea typeface="黑体" panose="02010609060101010101" pitchFamily="49" charset="-122"/>
                                <a:cs typeface="Times New Roman" panose="02020603050405020304" pitchFamily="18" charset="0"/>
                              </a:rPr>
                              <m:t>Δ</m:t>
                            </m:r>
                            <m:r>
                              <a:rPr lang="en-US" altLang="zh-CN" b="0" i="1" smtClean="0">
                                <a:latin typeface="Cambria Math" panose="02040503050406030204" pitchFamily="18" charset="0"/>
                                <a:ea typeface="黑体" panose="02010609060101010101" pitchFamily="49" charset="-122"/>
                                <a:cs typeface="Times New Roman" panose="02020603050405020304" pitchFamily="18" charset="0"/>
                              </a:rPr>
                              <m:t>𝑡</m:t>
                            </m:r>
                          </m:oMath>
                        </m:oMathPara>
                      </a14:m>
                      <a:endParaRPr lang="zh-CN" altLang="en-US" dirty="0">
                        <a:ea typeface="黑体" panose="02010609060101010101" pitchFamily="49" charset="-122"/>
                        <a:cs typeface="Times New Roman" panose="02020603050405020304" pitchFamily="18" charset="0"/>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4521212" y="2411623"/>
                      <a:ext cx="287771" cy="276999"/>
                    </a:xfrm>
                    <a:prstGeom prst="rect">
                      <a:avLst/>
                    </a:prstGeom>
                    <a:blipFill>
                      <a:blip r:embed="rId4"/>
                      <a:stretch>
                        <a:fillRect l="-21277" r="-14894" b="-6522"/>
                      </a:stretch>
                    </a:blipFill>
                    <a:ln>
                      <a:noFill/>
                    </a:ln>
                  </p:spPr>
                  <p:txBody>
                    <a:bodyPr/>
                    <a:lstStyle/>
                    <a:p>
                      <a:r>
                        <a:rPr lang="zh-CN" altLang="en-US">
                          <a:noFill/>
                        </a:rPr>
                        <a:t> </a:t>
                      </a:r>
                    </a:p>
                  </p:txBody>
                </p:sp>
              </mc:Fallback>
            </mc:AlternateContent>
            <p:sp>
              <p:nvSpPr>
                <p:cNvPr id="57" name="任意多边形: 形状 217">
                  <a:extLst>
                    <a:ext uri="{FF2B5EF4-FFF2-40B4-BE49-F238E27FC236}">
                      <a16:creationId xmlns:a16="http://schemas.microsoft.com/office/drawing/2014/main" id="{21B82F27-68B1-4485-8983-B509B4C35DF1}"/>
                    </a:ext>
                  </a:extLst>
                </p:cNvPr>
                <p:cNvSpPr/>
                <p:nvPr/>
              </p:nvSpPr>
              <p:spPr>
                <a:xfrm>
                  <a:off x="6647093" y="2481816"/>
                  <a:ext cx="2039707" cy="739977"/>
                </a:xfrm>
                <a:custGeom>
                  <a:avLst/>
                  <a:gdLst>
                    <a:gd name="connsiteX0" fmla="*/ 0 w 2328862"/>
                    <a:gd name="connsiteY0" fmla="*/ 739977 h 739977"/>
                    <a:gd name="connsiteX1" fmla="*/ 204787 w 2328862"/>
                    <a:gd name="connsiteY1" fmla="*/ 463752 h 739977"/>
                    <a:gd name="connsiteX2" fmla="*/ 452437 w 2328862"/>
                    <a:gd name="connsiteY2" fmla="*/ 225627 h 739977"/>
                    <a:gd name="connsiteX3" fmla="*/ 690562 w 2328862"/>
                    <a:gd name="connsiteY3" fmla="*/ 44652 h 739977"/>
                    <a:gd name="connsiteX4" fmla="*/ 990600 w 2328862"/>
                    <a:gd name="connsiteY4" fmla="*/ 6552 h 739977"/>
                    <a:gd name="connsiteX5" fmla="*/ 1238250 w 2328862"/>
                    <a:gd name="connsiteY5" fmla="*/ 149427 h 739977"/>
                    <a:gd name="connsiteX6" fmla="*/ 1447800 w 2328862"/>
                    <a:gd name="connsiteY6" fmla="*/ 335164 h 739977"/>
                    <a:gd name="connsiteX7" fmla="*/ 1647825 w 2328862"/>
                    <a:gd name="connsiteY7" fmla="*/ 544714 h 739977"/>
                    <a:gd name="connsiteX8" fmla="*/ 1890712 w 2328862"/>
                    <a:gd name="connsiteY8" fmla="*/ 659014 h 739977"/>
                    <a:gd name="connsiteX9" fmla="*/ 2219325 w 2328862"/>
                    <a:gd name="connsiteY9" fmla="*/ 706639 h 739977"/>
                    <a:gd name="connsiteX10" fmla="*/ 2328862 w 2328862"/>
                    <a:gd name="connsiteY10" fmla="*/ 716164 h 73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8862" h="739977">
                      <a:moveTo>
                        <a:pt x="0" y="739977"/>
                      </a:moveTo>
                      <a:cubicBezTo>
                        <a:pt x="64690" y="644727"/>
                        <a:pt x="129381" y="549477"/>
                        <a:pt x="204787" y="463752"/>
                      </a:cubicBezTo>
                      <a:cubicBezTo>
                        <a:pt x="280193" y="378027"/>
                        <a:pt x="371475" y="295477"/>
                        <a:pt x="452437" y="225627"/>
                      </a:cubicBezTo>
                      <a:cubicBezTo>
                        <a:pt x="533400" y="155777"/>
                        <a:pt x="600868" y="81164"/>
                        <a:pt x="690562" y="44652"/>
                      </a:cubicBezTo>
                      <a:cubicBezTo>
                        <a:pt x="780256" y="8139"/>
                        <a:pt x="899319" y="-10911"/>
                        <a:pt x="990600" y="6552"/>
                      </a:cubicBezTo>
                      <a:cubicBezTo>
                        <a:pt x="1081881" y="24015"/>
                        <a:pt x="1162050" y="94658"/>
                        <a:pt x="1238250" y="149427"/>
                      </a:cubicBezTo>
                      <a:cubicBezTo>
                        <a:pt x="1314450" y="204196"/>
                        <a:pt x="1379537" y="269283"/>
                        <a:pt x="1447800" y="335164"/>
                      </a:cubicBezTo>
                      <a:cubicBezTo>
                        <a:pt x="1516063" y="401045"/>
                        <a:pt x="1574006" y="490739"/>
                        <a:pt x="1647825" y="544714"/>
                      </a:cubicBezTo>
                      <a:cubicBezTo>
                        <a:pt x="1721644" y="598689"/>
                        <a:pt x="1795462" y="632026"/>
                        <a:pt x="1890712" y="659014"/>
                      </a:cubicBezTo>
                      <a:cubicBezTo>
                        <a:pt x="1985962" y="686001"/>
                        <a:pt x="2146300" y="697114"/>
                        <a:pt x="2219325" y="706639"/>
                      </a:cubicBezTo>
                      <a:cubicBezTo>
                        <a:pt x="2292350" y="716164"/>
                        <a:pt x="2310606" y="716164"/>
                        <a:pt x="2328862" y="716164"/>
                      </a:cubicBezTo>
                    </a:path>
                  </a:pathLst>
                </a:custGeom>
                <a:solidFill>
                  <a:srgbClr val="C1E6FF"/>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任意多边形: 形状 219">
                  <a:extLst>
                    <a:ext uri="{FF2B5EF4-FFF2-40B4-BE49-F238E27FC236}">
                      <a16:creationId xmlns:a16="http://schemas.microsoft.com/office/drawing/2014/main" id="{8C31A7B0-02F7-4E24-BEFF-FF7B9907237F}"/>
                    </a:ext>
                  </a:extLst>
                </p:cNvPr>
                <p:cNvSpPr/>
                <p:nvPr/>
              </p:nvSpPr>
              <p:spPr>
                <a:xfrm>
                  <a:off x="6686338" y="2796092"/>
                  <a:ext cx="1540635" cy="412903"/>
                </a:xfrm>
                <a:custGeom>
                  <a:avLst/>
                  <a:gdLst>
                    <a:gd name="connsiteX0" fmla="*/ 0 w 804862"/>
                    <a:gd name="connsiteY0" fmla="*/ 1095590 h 1100352"/>
                    <a:gd name="connsiteX1" fmla="*/ 119062 w 804862"/>
                    <a:gd name="connsiteY1" fmla="*/ 438365 h 1100352"/>
                    <a:gd name="connsiteX2" fmla="*/ 271462 w 804862"/>
                    <a:gd name="connsiteY2" fmla="*/ 43077 h 1100352"/>
                    <a:gd name="connsiteX3" fmla="*/ 423862 w 804862"/>
                    <a:gd name="connsiteY3" fmla="*/ 38315 h 1100352"/>
                    <a:gd name="connsiteX4" fmla="*/ 542925 w 804862"/>
                    <a:gd name="connsiteY4" fmla="*/ 290727 h 1100352"/>
                    <a:gd name="connsiteX5" fmla="*/ 704850 w 804862"/>
                    <a:gd name="connsiteY5" fmla="*/ 738402 h 1100352"/>
                    <a:gd name="connsiteX6" fmla="*/ 804862 w 804862"/>
                    <a:gd name="connsiteY6" fmla="*/ 1100352 h 1100352"/>
                    <a:gd name="connsiteX7" fmla="*/ 804862 w 804862"/>
                    <a:gd name="connsiteY7" fmla="*/ 1100352 h 1100352"/>
                    <a:gd name="connsiteX0" fmla="*/ 0 w 962024"/>
                    <a:gd name="connsiteY0" fmla="*/ 1095590 h 1104816"/>
                    <a:gd name="connsiteX1" fmla="*/ 119062 w 962024"/>
                    <a:gd name="connsiteY1" fmla="*/ 438365 h 1104816"/>
                    <a:gd name="connsiteX2" fmla="*/ 271462 w 962024"/>
                    <a:gd name="connsiteY2" fmla="*/ 43077 h 1104816"/>
                    <a:gd name="connsiteX3" fmla="*/ 423862 w 962024"/>
                    <a:gd name="connsiteY3" fmla="*/ 38315 h 1104816"/>
                    <a:gd name="connsiteX4" fmla="*/ 542925 w 962024"/>
                    <a:gd name="connsiteY4" fmla="*/ 290727 h 1104816"/>
                    <a:gd name="connsiteX5" fmla="*/ 704850 w 962024"/>
                    <a:gd name="connsiteY5" fmla="*/ 738402 h 1104816"/>
                    <a:gd name="connsiteX6" fmla="*/ 804862 w 962024"/>
                    <a:gd name="connsiteY6" fmla="*/ 1100352 h 1104816"/>
                    <a:gd name="connsiteX7" fmla="*/ 962024 w 962024"/>
                    <a:gd name="connsiteY7" fmla="*/ 928902 h 1104816"/>
                    <a:gd name="connsiteX0" fmla="*/ 0 w 962024"/>
                    <a:gd name="connsiteY0" fmla="*/ 1095590 h 1095590"/>
                    <a:gd name="connsiteX1" fmla="*/ 119062 w 962024"/>
                    <a:gd name="connsiteY1" fmla="*/ 438365 h 1095590"/>
                    <a:gd name="connsiteX2" fmla="*/ 271462 w 962024"/>
                    <a:gd name="connsiteY2" fmla="*/ 43077 h 1095590"/>
                    <a:gd name="connsiteX3" fmla="*/ 423862 w 962024"/>
                    <a:gd name="connsiteY3" fmla="*/ 38315 h 1095590"/>
                    <a:gd name="connsiteX4" fmla="*/ 542925 w 962024"/>
                    <a:gd name="connsiteY4" fmla="*/ 290727 h 1095590"/>
                    <a:gd name="connsiteX5" fmla="*/ 704850 w 962024"/>
                    <a:gd name="connsiteY5" fmla="*/ 738402 h 1095590"/>
                    <a:gd name="connsiteX6" fmla="*/ 828675 w 962024"/>
                    <a:gd name="connsiteY6" fmla="*/ 990815 h 1095590"/>
                    <a:gd name="connsiteX7" fmla="*/ 962024 w 962024"/>
                    <a:gd name="connsiteY7" fmla="*/ 928902 h 1095590"/>
                    <a:gd name="connsiteX0" fmla="*/ 0 w 1138236"/>
                    <a:gd name="connsiteY0" fmla="*/ 1095590 h 1095590"/>
                    <a:gd name="connsiteX1" fmla="*/ 119062 w 1138236"/>
                    <a:gd name="connsiteY1" fmla="*/ 438365 h 1095590"/>
                    <a:gd name="connsiteX2" fmla="*/ 271462 w 1138236"/>
                    <a:gd name="connsiteY2" fmla="*/ 43077 h 1095590"/>
                    <a:gd name="connsiteX3" fmla="*/ 423862 w 1138236"/>
                    <a:gd name="connsiteY3" fmla="*/ 38315 h 1095590"/>
                    <a:gd name="connsiteX4" fmla="*/ 542925 w 1138236"/>
                    <a:gd name="connsiteY4" fmla="*/ 290727 h 1095590"/>
                    <a:gd name="connsiteX5" fmla="*/ 704850 w 1138236"/>
                    <a:gd name="connsiteY5" fmla="*/ 738402 h 1095590"/>
                    <a:gd name="connsiteX6" fmla="*/ 828675 w 1138236"/>
                    <a:gd name="connsiteY6" fmla="*/ 990815 h 1095590"/>
                    <a:gd name="connsiteX7" fmla="*/ 1138236 w 1138236"/>
                    <a:gd name="connsiteY7" fmla="*/ 10051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900113 w 1214436"/>
                    <a:gd name="connsiteY6" fmla="*/ 967003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23901 w 1214436"/>
                    <a:gd name="connsiteY5" fmla="*/ 747927 h 1095590"/>
                    <a:gd name="connsiteX6" fmla="*/ 900113 w 1214436"/>
                    <a:gd name="connsiteY6" fmla="*/ 967003 h 1095590"/>
                    <a:gd name="connsiteX7" fmla="*/ 1214436 w 1214436"/>
                    <a:gd name="connsiteY7" fmla="*/ 1043202 h 109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36" h="1095590">
                      <a:moveTo>
                        <a:pt x="0" y="1095590"/>
                      </a:moveTo>
                      <a:cubicBezTo>
                        <a:pt x="36909" y="854687"/>
                        <a:pt x="73818" y="613784"/>
                        <a:pt x="119062" y="438365"/>
                      </a:cubicBezTo>
                      <a:cubicBezTo>
                        <a:pt x="164306" y="262946"/>
                        <a:pt x="220662" y="109752"/>
                        <a:pt x="271462" y="43077"/>
                      </a:cubicBezTo>
                      <a:cubicBezTo>
                        <a:pt x="322262" y="-23598"/>
                        <a:pt x="378618" y="-2960"/>
                        <a:pt x="423862" y="38315"/>
                      </a:cubicBezTo>
                      <a:cubicBezTo>
                        <a:pt x="469106" y="79590"/>
                        <a:pt x="492919" y="172458"/>
                        <a:pt x="542925" y="290727"/>
                      </a:cubicBezTo>
                      <a:cubicBezTo>
                        <a:pt x="592931" y="408996"/>
                        <a:pt x="664370" y="635214"/>
                        <a:pt x="723901" y="747927"/>
                      </a:cubicBezTo>
                      <a:cubicBezTo>
                        <a:pt x="783432" y="860640"/>
                        <a:pt x="818357" y="917791"/>
                        <a:pt x="900113" y="967003"/>
                      </a:cubicBezTo>
                      <a:cubicBezTo>
                        <a:pt x="981869" y="1016215"/>
                        <a:pt x="1095374" y="1033678"/>
                        <a:pt x="1214436" y="1043202"/>
                      </a:cubicBezTo>
                    </a:path>
                  </a:pathLst>
                </a:custGeom>
                <a:noFill/>
                <a:ln w="28575">
                  <a:solidFill>
                    <a:srgbClr val="70902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任意多边形: 形状 221">
                  <a:extLst>
                    <a:ext uri="{FF2B5EF4-FFF2-40B4-BE49-F238E27FC236}">
                      <a16:creationId xmlns:a16="http://schemas.microsoft.com/office/drawing/2014/main" id="{3AE0C4D9-CA4A-4DA8-ACB8-A06938007EF5}"/>
                    </a:ext>
                  </a:extLst>
                </p:cNvPr>
                <p:cNvSpPr/>
                <p:nvPr/>
              </p:nvSpPr>
              <p:spPr>
                <a:xfrm>
                  <a:off x="7201752" y="2682500"/>
                  <a:ext cx="1409074" cy="516775"/>
                </a:xfrm>
                <a:custGeom>
                  <a:avLst/>
                  <a:gdLst>
                    <a:gd name="connsiteX0" fmla="*/ 0 w 804862"/>
                    <a:gd name="connsiteY0" fmla="*/ 1095590 h 1100352"/>
                    <a:gd name="connsiteX1" fmla="*/ 119062 w 804862"/>
                    <a:gd name="connsiteY1" fmla="*/ 438365 h 1100352"/>
                    <a:gd name="connsiteX2" fmla="*/ 271462 w 804862"/>
                    <a:gd name="connsiteY2" fmla="*/ 43077 h 1100352"/>
                    <a:gd name="connsiteX3" fmla="*/ 423862 w 804862"/>
                    <a:gd name="connsiteY3" fmla="*/ 38315 h 1100352"/>
                    <a:gd name="connsiteX4" fmla="*/ 542925 w 804862"/>
                    <a:gd name="connsiteY4" fmla="*/ 290727 h 1100352"/>
                    <a:gd name="connsiteX5" fmla="*/ 704850 w 804862"/>
                    <a:gd name="connsiteY5" fmla="*/ 738402 h 1100352"/>
                    <a:gd name="connsiteX6" fmla="*/ 804862 w 804862"/>
                    <a:gd name="connsiteY6" fmla="*/ 1100352 h 1100352"/>
                    <a:gd name="connsiteX7" fmla="*/ 804862 w 804862"/>
                    <a:gd name="connsiteY7" fmla="*/ 1100352 h 1100352"/>
                    <a:gd name="connsiteX0" fmla="*/ 0 w 962024"/>
                    <a:gd name="connsiteY0" fmla="*/ 1095590 h 1104816"/>
                    <a:gd name="connsiteX1" fmla="*/ 119062 w 962024"/>
                    <a:gd name="connsiteY1" fmla="*/ 438365 h 1104816"/>
                    <a:gd name="connsiteX2" fmla="*/ 271462 w 962024"/>
                    <a:gd name="connsiteY2" fmla="*/ 43077 h 1104816"/>
                    <a:gd name="connsiteX3" fmla="*/ 423862 w 962024"/>
                    <a:gd name="connsiteY3" fmla="*/ 38315 h 1104816"/>
                    <a:gd name="connsiteX4" fmla="*/ 542925 w 962024"/>
                    <a:gd name="connsiteY4" fmla="*/ 290727 h 1104816"/>
                    <a:gd name="connsiteX5" fmla="*/ 704850 w 962024"/>
                    <a:gd name="connsiteY5" fmla="*/ 738402 h 1104816"/>
                    <a:gd name="connsiteX6" fmla="*/ 804862 w 962024"/>
                    <a:gd name="connsiteY6" fmla="*/ 1100352 h 1104816"/>
                    <a:gd name="connsiteX7" fmla="*/ 962024 w 962024"/>
                    <a:gd name="connsiteY7" fmla="*/ 928902 h 1104816"/>
                    <a:gd name="connsiteX0" fmla="*/ 0 w 962024"/>
                    <a:gd name="connsiteY0" fmla="*/ 1095590 h 1095590"/>
                    <a:gd name="connsiteX1" fmla="*/ 119062 w 962024"/>
                    <a:gd name="connsiteY1" fmla="*/ 438365 h 1095590"/>
                    <a:gd name="connsiteX2" fmla="*/ 271462 w 962024"/>
                    <a:gd name="connsiteY2" fmla="*/ 43077 h 1095590"/>
                    <a:gd name="connsiteX3" fmla="*/ 423862 w 962024"/>
                    <a:gd name="connsiteY3" fmla="*/ 38315 h 1095590"/>
                    <a:gd name="connsiteX4" fmla="*/ 542925 w 962024"/>
                    <a:gd name="connsiteY4" fmla="*/ 290727 h 1095590"/>
                    <a:gd name="connsiteX5" fmla="*/ 704850 w 962024"/>
                    <a:gd name="connsiteY5" fmla="*/ 738402 h 1095590"/>
                    <a:gd name="connsiteX6" fmla="*/ 828675 w 962024"/>
                    <a:gd name="connsiteY6" fmla="*/ 990815 h 1095590"/>
                    <a:gd name="connsiteX7" fmla="*/ 962024 w 962024"/>
                    <a:gd name="connsiteY7" fmla="*/ 928902 h 1095590"/>
                    <a:gd name="connsiteX0" fmla="*/ 0 w 1138236"/>
                    <a:gd name="connsiteY0" fmla="*/ 1095590 h 1095590"/>
                    <a:gd name="connsiteX1" fmla="*/ 119062 w 1138236"/>
                    <a:gd name="connsiteY1" fmla="*/ 438365 h 1095590"/>
                    <a:gd name="connsiteX2" fmla="*/ 271462 w 1138236"/>
                    <a:gd name="connsiteY2" fmla="*/ 43077 h 1095590"/>
                    <a:gd name="connsiteX3" fmla="*/ 423862 w 1138236"/>
                    <a:gd name="connsiteY3" fmla="*/ 38315 h 1095590"/>
                    <a:gd name="connsiteX4" fmla="*/ 542925 w 1138236"/>
                    <a:gd name="connsiteY4" fmla="*/ 290727 h 1095590"/>
                    <a:gd name="connsiteX5" fmla="*/ 704850 w 1138236"/>
                    <a:gd name="connsiteY5" fmla="*/ 738402 h 1095590"/>
                    <a:gd name="connsiteX6" fmla="*/ 828675 w 1138236"/>
                    <a:gd name="connsiteY6" fmla="*/ 990815 h 1095590"/>
                    <a:gd name="connsiteX7" fmla="*/ 1138236 w 1138236"/>
                    <a:gd name="connsiteY7" fmla="*/ 10051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4850 w 1214436"/>
                    <a:gd name="connsiteY5" fmla="*/ 738402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828675 w 1214436"/>
                    <a:gd name="connsiteY6" fmla="*/ 990815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00088 w 1214436"/>
                    <a:gd name="connsiteY5" fmla="*/ 747927 h 1095590"/>
                    <a:gd name="connsiteX6" fmla="*/ 900113 w 1214436"/>
                    <a:gd name="connsiteY6" fmla="*/ 967003 h 1095590"/>
                    <a:gd name="connsiteX7" fmla="*/ 1214436 w 1214436"/>
                    <a:gd name="connsiteY7" fmla="*/ 1043202 h 1095590"/>
                    <a:gd name="connsiteX0" fmla="*/ 0 w 1214436"/>
                    <a:gd name="connsiteY0" fmla="*/ 1095590 h 1095590"/>
                    <a:gd name="connsiteX1" fmla="*/ 119062 w 1214436"/>
                    <a:gd name="connsiteY1" fmla="*/ 438365 h 1095590"/>
                    <a:gd name="connsiteX2" fmla="*/ 271462 w 1214436"/>
                    <a:gd name="connsiteY2" fmla="*/ 43077 h 1095590"/>
                    <a:gd name="connsiteX3" fmla="*/ 423862 w 1214436"/>
                    <a:gd name="connsiteY3" fmla="*/ 38315 h 1095590"/>
                    <a:gd name="connsiteX4" fmla="*/ 542925 w 1214436"/>
                    <a:gd name="connsiteY4" fmla="*/ 290727 h 1095590"/>
                    <a:gd name="connsiteX5" fmla="*/ 723901 w 1214436"/>
                    <a:gd name="connsiteY5" fmla="*/ 747927 h 1095590"/>
                    <a:gd name="connsiteX6" fmla="*/ 900113 w 1214436"/>
                    <a:gd name="connsiteY6" fmla="*/ 967003 h 1095590"/>
                    <a:gd name="connsiteX7" fmla="*/ 1214436 w 1214436"/>
                    <a:gd name="connsiteY7" fmla="*/ 1043202 h 109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436" h="1095590">
                      <a:moveTo>
                        <a:pt x="0" y="1095590"/>
                      </a:moveTo>
                      <a:cubicBezTo>
                        <a:pt x="36909" y="854687"/>
                        <a:pt x="73818" y="613784"/>
                        <a:pt x="119062" y="438365"/>
                      </a:cubicBezTo>
                      <a:cubicBezTo>
                        <a:pt x="164306" y="262946"/>
                        <a:pt x="220662" y="109752"/>
                        <a:pt x="271462" y="43077"/>
                      </a:cubicBezTo>
                      <a:cubicBezTo>
                        <a:pt x="322262" y="-23598"/>
                        <a:pt x="378618" y="-2960"/>
                        <a:pt x="423862" y="38315"/>
                      </a:cubicBezTo>
                      <a:cubicBezTo>
                        <a:pt x="469106" y="79590"/>
                        <a:pt x="492919" y="172458"/>
                        <a:pt x="542925" y="290727"/>
                      </a:cubicBezTo>
                      <a:cubicBezTo>
                        <a:pt x="592931" y="408996"/>
                        <a:pt x="664370" y="635214"/>
                        <a:pt x="723901" y="747927"/>
                      </a:cubicBezTo>
                      <a:cubicBezTo>
                        <a:pt x="783432" y="860640"/>
                        <a:pt x="818357" y="917791"/>
                        <a:pt x="900113" y="967003"/>
                      </a:cubicBezTo>
                      <a:cubicBezTo>
                        <a:pt x="981869" y="1016215"/>
                        <a:pt x="1095374" y="1033678"/>
                        <a:pt x="1214436" y="1043202"/>
                      </a:cubicBezTo>
                    </a:path>
                  </a:pathLst>
                </a:cu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0" name="直接箭头连接符 59">
                  <a:extLst>
                    <a:ext uri="{FF2B5EF4-FFF2-40B4-BE49-F238E27FC236}">
                      <a16:creationId xmlns:a16="http://schemas.microsoft.com/office/drawing/2014/main" id="{CC716014-E8C8-4A89-8990-ACA52C0F859D}"/>
                    </a:ext>
                  </a:extLst>
                </p:cNvPr>
                <p:cNvCxnSpPr/>
                <p:nvPr/>
              </p:nvCxnSpPr>
              <p:spPr>
                <a:xfrm>
                  <a:off x="6434842" y="3211967"/>
                  <a:ext cx="269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8460729" y="2839104"/>
                  <a:ext cx="781050" cy="369332"/>
                </a:xfrm>
                <a:prstGeom prst="rect">
                  <a:avLst/>
                </a:prstGeom>
                <a:noFill/>
                <a:ln>
                  <a:noFill/>
                </a:ln>
              </p:spPr>
              <p:txBody>
                <a:bodyPr wrap="square" rtlCol="0">
                  <a:spAutoFit/>
                </a:bodyPr>
                <a:lstStyle/>
                <a:p>
                  <a:pPr algn="l"/>
                  <a:r>
                    <a:rPr lang="zh-CN" altLang="en-US" dirty="0">
                      <a:latin typeface="宋体" panose="02010600030101010101" pitchFamily="2" charset="-122"/>
                      <a:ea typeface="宋体" panose="02010600030101010101" pitchFamily="2" charset="-122"/>
                      <a:cs typeface="Times New Roman" panose="02020603050405020304" pitchFamily="18" charset="0"/>
                    </a:rPr>
                    <a:t>时间</a:t>
                  </a:r>
                </a:p>
              </p:txBody>
            </p:sp>
            <p:sp>
              <p:nvSpPr>
                <p:cNvPr id="62" name="文本框 61"/>
                <p:cNvSpPr txBox="1"/>
                <p:nvPr/>
              </p:nvSpPr>
              <p:spPr>
                <a:xfrm>
                  <a:off x="3634444" y="3466972"/>
                  <a:ext cx="2743724" cy="369332"/>
                </a:xfrm>
                <a:prstGeom prst="rect">
                  <a:avLst/>
                </a:prstGeom>
                <a:noFill/>
                <a:ln>
                  <a:noFill/>
                </a:ln>
              </p:spPr>
              <p:txBody>
                <a:bodyPr wrap="square" rtlCol="0">
                  <a:spAutoFit/>
                </a:bodyPr>
                <a:lstStyle/>
                <a:p>
                  <a:pPr algn="l"/>
                  <a:r>
                    <a:rPr lang="zh-CN" altLang="en-US" b="1" dirty="0">
                      <a:solidFill>
                        <a:srgbClr val="C00000"/>
                      </a:solidFill>
                      <a:latin typeface="Trebuchet MS" panose="020B0603020202020204" pitchFamily="34" charset="0"/>
                      <a:ea typeface="黑体" panose="02010609060101010101" pitchFamily="49" charset="-122"/>
                      <a:cs typeface="Times New Roman" panose="02020603050405020304" pitchFamily="18" charset="0"/>
                    </a:rPr>
                    <a:t>可分辨</a:t>
                  </a:r>
                  <a:r>
                    <a:rPr lang="zh-CN" altLang="en-US" b="1" dirty="0">
                      <a:latin typeface="Trebuchet MS" panose="020B0603020202020204" pitchFamily="34" charset="0"/>
                      <a:ea typeface="黑体" panose="02010609060101010101" pitchFamily="49" charset="-122"/>
                      <a:cs typeface="Times New Roman" panose="02020603050405020304" pitchFamily="18" charset="0"/>
                    </a:rPr>
                    <a:t>的中子伽马信号</a:t>
                  </a:r>
                </a:p>
              </p:txBody>
            </p:sp>
          </p:grpSp>
          <p:grpSp>
            <p:nvGrpSpPr>
              <p:cNvPr id="78" name="组合 77"/>
              <p:cNvGrpSpPr/>
              <p:nvPr/>
            </p:nvGrpSpPr>
            <p:grpSpPr>
              <a:xfrm>
                <a:off x="120119" y="2495274"/>
                <a:ext cx="5056690" cy="1976692"/>
                <a:chOff x="-50384" y="4420044"/>
                <a:chExt cx="5056690" cy="1976692"/>
              </a:xfrm>
            </p:grpSpPr>
            <p:sp>
              <p:nvSpPr>
                <p:cNvPr id="7" name="矩形 6">
                  <a:extLst>
                    <a:ext uri="{FF2B5EF4-FFF2-40B4-BE49-F238E27FC236}">
                      <a16:creationId xmlns:a16="http://schemas.microsoft.com/office/drawing/2014/main" id="{6D81D2D7-C73C-46A5-B75E-8D64265B0990}"/>
                    </a:ext>
                  </a:extLst>
                </p:cNvPr>
                <p:cNvSpPr/>
                <p:nvPr/>
              </p:nvSpPr>
              <p:spPr>
                <a:xfrm>
                  <a:off x="1385015" y="4420044"/>
                  <a:ext cx="768175" cy="1976692"/>
                </a:xfrm>
                <a:prstGeom prst="rect">
                  <a:avLst/>
                </a:prstGeom>
                <a:solidFill>
                  <a:schemeClr val="accent1">
                    <a:lumMod val="9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椭圆 62"/>
                <p:cNvSpPr/>
                <p:nvPr/>
              </p:nvSpPr>
              <p:spPr bwMode="auto">
                <a:xfrm>
                  <a:off x="654874" y="5274972"/>
                  <a:ext cx="119935" cy="119380"/>
                </a:xfrm>
                <a:prstGeom prst="ellipse">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64" name="椭圆 63"/>
                <p:cNvSpPr/>
                <p:nvPr/>
              </p:nvSpPr>
              <p:spPr bwMode="auto">
                <a:xfrm>
                  <a:off x="710827" y="5334662"/>
                  <a:ext cx="119935" cy="11938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65" name="椭圆 64"/>
                <p:cNvSpPr/>
                <p:nvPr/>
              </p:nvSpPr>
              <p:spPr bwMode="auto">
                <a:xfrm>
                  <a:off x="819761" y="5289010"/>
                  <a:ext cx="119935" cy="11938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cxnSp>
              <p:nvCxnSpPr>
                <p:cNvPr id="67" name="直接箭头连接符 66"/>
                <p:cNvCxnSpPr/>
                <p:nvPr/>
              </p:nvCxnSpPr>
              <p:spPr bwMode="auto">
                <a:xfrm>
                  <a:off x="710827" y="5045102"/>
                  <a:ext cx="363841" cy="2895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太阳形 67"/>
                <p:cNvSpPr/>
                <p:nvPr/>
              </p:nvSpPr>
              <p:spPr>
                <a:xfrm>
                  <a:off x="1638585" y="5269574"/>
                  <a:ext cx="261033" cy="249555"/>
                </a:xfrm>
                <a:prstGeom prst="su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右箭头 69"/>
                <p:cNvSpPr/>
                <p:nvPr/>
              </p:nvSpPr>
              <p:spPr bwMode="auto">
                <a:xfrm>
                  <a:off x="1998281" y="5282895"/>
                  <a:ext cx="978408" cy="236234"/>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71" name="右箭头 70"/>
                <p:cNvSpPr/>
                <p:nvPr/>
              </p:nvSpPr>
              <p:spPr bwMode="auto">
                <a:xfrm>
                  <a:off x="1998281" y="4850940"/>
                  <a:ext cx="978408" cy="236234"/>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72" name="右箭头 71"/>
                <p:cNvSpPr/>
                <p:nvPr/>
              </p:nvSpPr>
              <p:spPr bwMode="auto">
                <a:xfrm>
                  <a:off x="1998281" y="5721698"/>
                  <a:ext cx="978408" cy="236234"/>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grpSp>
              <p:nvGrpSpPr>
                <p:cNvPr id="76" name="组合 75"/>
                <p:cNvGrpSpPr/>
                <p:nvPr/>
              </p:nvGrpSpPr>
              <p:grpSpPr>
                <a:xfrm>
                  <a:off x="3120044" y="4790615"/>
                  <a:ext cx="1886262" cy="763593"/>
                  <a:chOff x="3235151" y="4858573"/>
                  <a:chExt cx="1886262" cy="763593"/>
                </a:xfrm>
              </p:grpSpPr>
              <p:sp>
                <p:nvSpPr>
                  <p:cNvPr id="74" name="圆角矩形 73"/>
                  <p:cNvSpPr/>
                  <p:nvPr/>
                </p:nvSpPr>
                <p:spPr bwMode="auto">
                  <a:xfrm>
                    <a:off x="3235151" y="4858573"/>
                    <a:ext cx="1886262" cy="763593"/>
                  </a:xfrm>
                  <a:prstGeom prst="roundRect">
                    <a:avLst/>
                  </a:prstGeom>
                  <a:solidFill>
                    <a:schemeClr val="accent1"/>
                  </a:solidFill>
                  <a:ln w="38100" cap="flat" cmpd="sng" algn="ctr">
                    <a:solidFill>
                      <a:schemeClr val="tx2">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75" name="文本框 74"/>
                  <p:cNvSpPr txBox="1"/>
                  <p:nvPr/>
                </p:nvSpPr>
                <p:spPr>
                  <a:xfrm>
                    <a:off x="3235151" y="4902276"/>
                    <a:ext cx="1886262" cy="646331"/>
                  </a:xfrm>
                  <a:prstGeom prst="rect">
                    <a:avLst/>
                  </a:prstGeom>
                  <a:noFill/>
                  <a:ln>
                    <a:noFill/>
                  </a:ln>
                </p:spPr>
                <p:txBody>
                  <a:bodyPr wrap="square" rtlCol="0">
                    <a:spAutoFit/>
                  </a:bodyPr>
                  <a:lstStyle/>
                  <a:p>
                    <a:pPr algn="ctr"/>
                    <a:r>
                      <a:rPr lang="zh-CN" altLang="en-US" b="1" dirty="0">
                        <a:latin typeface="宋体" panose="02010600030101010101" pitchFamily="2" charset="-122"/>
                        <a:ea typeface="宋体" panose="02010600030101010101" pitchFamily="2" charset="-122"/>
                        <a:cs typeface="Times New Roman" panose="02020603050405020304" pitchFamily="18" charset="0"/>
                      </a:rPr>
                      <a:t>接收端与后端电子学信号处理</a:t>
                    </a:r>
                  </a:p>
                </p:txBody>
              </p:sp>
            </p:grpSp>
            <p:sp>
              <p:nvSpPr>
                <p:cNvPr id="77" name="文本框 76"/>
                <p:cNvSpPr txBox="1"/>
                <p:nvPr/>
              </p:nvSpPr>
              <p:spPr>
                <a:xfrm>
                  <a:off x="-50384" y="5499694"/>
                  <a:ext cx="1886262" cy="369332"/>
                </a:xfrm>
                <a:prstGeom prst="rect">
                  <a:avLst/>
                </a:prstGeom>
                <a:noFill/>
                <a:ln>
                  <a:noFill/>
                </a:ln>
              </p:spPr>
              <p:txBody>
                <a:bodyPr wrap="square" rtlCol="0">
                  <a:spAutoFit/>
                </a:bodyPr>
                <a:lstStyle/>
                <a:p>
                  <a:pPr algn="ctr"/>
                  <a:r>
                    <a:rPr lang="zh-CN" altLang="en-US" b="1" dirty="0">
                      <a:latin typeface="宋体" panose="02010600030101010101" pitchFamily="2" charset="-122"/>
                      <a:ea typeface="宋体" panose="02010600030101010101" pitchFamily="2" charset="-122"/>
                      <a:cs typeface="Times New Roman" panose="02020603050405020304" pitchFamily="18" charset="0"/>
                    </a:rPr>
                    <a:t>射线粒子</a:t>
                  </a:r>
                </a:p>
              </p:txBody>
            </p:sp>
          </p:grpSp>
          <p:sp>
            <p:nvSpPr>
              <p:cNvPr id="80" name="右箭头 79"/>
              <p:cNvSpPr/>
              <p:nvPr/>
            </p:nvSpPr>
            <p:spPr bwMode="auto">
              <a:xfrm rot="5400000">
                <a:off x="3774170" y="4100681"/>
                <a:ext cx="978408" cy="236234"/>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1" name="文本框 80"/>
              <p:cNvSpPr txBox="1"/>
              <p:nvPr/>
            </p:nvSpPr>
            <p:spPr>
              <a:xfrm>
                <a:off x="3794941" y="3989578"/>
                <a:ext cx="1886262" cy="369332"/>
              </a:xfrm>
              <a:prstGeom prst="rect">
                <a:avLst/>
              </a:prstGeom>
              <a:noFill/>
              <a:ln>
                <a:noFill/>
              </a:ln>
            </p:spPr>
            <p:txBody>
              <a:bodyPr wrap="square" rtlCol="0">
                <a:spAutoFit/>
              </a:bodyPr>
              <a:lstStyle/>
              <a:p>
                <a:pPr algn="ctr"/>
                <a:r>
                  <a:rPr lang="zh-CN" altLang="en-US" b="1" dirty="0">
                    <a:latin typeface="宋体" panose="02010600030101010101" pitchFamily="2" charset="-122"/>
                    <a:ea typeface="宋体" panose="02010600030101010101" pitchFamily="2" charset="-122"/>
                    <a:cs typeface="Times New Roman" panose="02020603050405020304" pitchFamily="18" charset="0"/>
                  </a:rPr>
                  <a:t>电信号</a:t>
                </a:r>
              </a:p>
            </p:txBody>
          </p:sp>
        </p:grpSp>
        <p:sp>
          <p:nvSpPr>
            <p:cNvPr id="83" name="文本框 82"/>
            <p:cNvSpPr txBox="1"/>
            <p:nvPr/>
          </p:nvSpPr>
          <p:spPr>
            <a:xfrm>
              <a:off x="1050231" y="4484475"/>
              <a:ext cx="1886262" cy="369332"/>
            </a:xfrm>
            <a:prstGeom prst="rect">
              <a:avLst/>
            </a:prstGeom>
            <a:noFill/>
            <a:ln>
              <a:noFill/>
            </a:ln>
          </p:spPr>
          <p:txBody>
            <a:bodyPr wrap="square" rtlCol="0">
              <a:spAutoFit/>
            </a:bodyPr>
            <a:lstStyle/>
            <a:p>
              <a:pPr algn="ctr"/>
              <a:r>
                <a:rPr lang="zh-CN" altLang="en-US" b="1" dirty="0">
                  <a:latin typeface="宋体" panose="02010600030101010101" pitchFamily="2" charset="-122"/>
                  <a:ea typeface="宋体" panose="02010600030101010101" pitchFamily="2" charset="-122"/>
                  <a:cs typeface="Times New Roman" panose="02020603050405020304" pitchFamily="18" charset="0"/>
                </a:rPr>
                <a:t>闪烁体</a:t>
              </a:r>
            </a:p>
          </p:txBody>
        </p:sp>
      </p:grpSp>
      <p:sp>
        <p:nvSpPr>
          <p:cNvPr id="8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5" name="组合 94"/>
          <p:cNvGrpSpPr/>
          <p:nvPr/>
        </p:nvGrpSpPr>
        <p:grpSpPr>
          <a:xfrm>
            <a:off x="370468" y="866702"/>
            <a:ext cx="8357087" cy="1507464"/>
            <a:chOff x="380312" y="815591"/>
            <a:chExt cx="8357087" cy="1507464"/>
          </a:xfrm>
        </p:grpSpPr>
        <p:sp>
          <p:nvSpPr>
            <p:cNvPr id="94" name="矩形 93"/>
            <p:cNvSpPr/>
            <p:nvPr/>
          </p:nvSpPr>
          <p:spPr bwMode="auto">
            <a:xfrm>
              <a:off x="380312" y="824990"/>
              <a:ext cx="8357087" cy="1218972"/>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grpSp>
          <p:nvGrpSpPr>
            <p:cNvPr id="86" name="组合 85"/>
            <p:cNvGrpSpPr/>
            <p:nvPr/>
          </p:nvGrpSpPr>
          <p:grpSpPr>
            <a:xfrm>
              <a:off x="560391" y="815591"/>
              <a:ext cx="3785375" cy="1507464"/>
              <a:chOff x="2663705" y="1034303"/>
              <a:chExt cx="3785375" cy="1507464"/>
            </a:xfrm>
          </p:grpSpPr>
          <mc:AlternateContent xmlns:mc="http://schemas.openxmlformats.org/markup-compatibility/2006" xmlns:a14="http://schemas.microsoft.com/office/drawing/2010/main">
            <mc:Choice Requires="a14">
              <p:sp>
                <p:nvSpPr>
                  <p:cNvPr id="87" name="文本框 86"/>
                  <p:cNvSpPr txBox="1"/>
                  <p:nvPr/>
                </p:nvSpPr>
                <p:spPr>
                  <a:xfrm>
                    <a:off x="2663705" y="1034303"/>
                    <a:ext cx="3785375" cy="1507464"/>
                  </a:xfrm>
                  <a:prstGeom prst="rect">
                    <a:avLst/>
                  </a:prstGeom>
                  <a:noFill/>
                </p:spPr>
                <p:txBody>
                  <a:bodyPr wrap="square" rtlCol="0">
                    <a:spAutoFit/>
                  </a:bodyPr>
                  <a:lstStyle/>
                  <a:p>
                    <a:pPr algn="ctr"/>
                    <a:r>
                      <a:rPr lang="zh-CN" altLang="en-US" b="1" dirty="0">
                        <a:latin typeface="+mn-ea"/>
                      </a:rPr>
                      <a:t>闪烁体受到激发的时间响应函数</a:t>
                    </a:r>
                    <a:endParaRPr lang="en-US" altLang="zh-CN" b="1" dirty="0">
                      <a:latin typeface="+mn-ea"/>
                    </a:endParaRPr>
                  </a:p>
                  <a:p>
                    <a:pPr algn="ctr"/>
                    <a:endParaRPr lang="en-US" altLang="zh-CN" b="1" dirty="0">
                      <a:latin typeface="+mn-ea"/>
                    </a:endParaRPr>
                  </a:p>
                  <a:p>
                    <a:pPr algn="ct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𝑺</m:t>
                          </m:r>
                          <m:r>
                            <a:rPr lang="zh-CN" altLang="en-US" b="1">
                              <a:latin typeface="Cambria Math" panose="02040503050406030204" pitchFamily="18" charset="0"/>
                            </a:rPr>
                            <m:t>(</m:t>
                          </m:r>
                          <m:r>
                            <a:rPr lang="zh-CN" altLang="en-US" b="1" i="1">
                              <a:latin typeface="Cambria Math" panose="02040503050406030204" pitchFamily="18" charset="0"/>
                            </a:rPr>
                            <m:t>𝒕</m:t>
                          </m:r>
                          <m:r>
                            <a:rPr lang="zh-CN" altLang="en-US" b="1">
                              <a:latin typeface="Cambria Math" panose="02040503050406030204" pitchFamily="18" charset="0"/>
                            </a:rPr>
                            <m:t>)=</m:t>
                          </m:r>
                          <m:f>
                            <m:fPr>
                              <m:ctrlPr>
                                <a:rPr lang="zh-CN" altLang="en-US" b="1" i="1">
                                  <a:latin typeface="Cambria Math" panose="02040503050406030204" pitchFamily="18" charset="0"/>
                                </a:rPr>
                              </m:ctrlPr>
                            </m:fPr>
                            <m:num>
                              <m:d>
                                <m:dPr>
                                  <m:begChr m:val=""/>
                                  <m:ctrlPr>
                                    <a:rPr lang="zh-CN" altLang="en-US" b="1" i="1">
                                      <a:latin typeface="Cambria Math" panose="02040503050406030204" pitchFamily="18" charset="0"/>
                                    </a:rPr>
                                  </m:ctrlPr>
                                </m:dPr>
                                <m:e>
                                  <m:r>
                                    <a:rPr lang="zh-CN" altLang="en-US" b="1">
                                      <a:latin typeface="Cambria Math" panose="02040503050406030204" pitchFamily="18" charset="0"/>
                                    </a:rPr>
                                    <m:t>𝐞𝐱𝐩</m:t>
                                  </m:r>
                                  <m:r>
                                    <a:rPr lang="zh-CN" altLang="en-US" b="1">
                                      <a:latin typeface="Cambria Math" panose="02040503050406030204" pitchFamily="18" charset="0"/>
                                    </a:rPr>
                                    <m:t>(−</m:t>
                                  </m:r>
                                  <m:f>
                                    <m:fPr>
                                      <m:type m:val="lin"/>
                                      <m:ctrlPr>
                                        <a:rPr lang="zh-CN" altLang="en-US" b="1" i="1">
                                          <a:latin typeface="Cambria Math" panose="02040503050406030204" pitchFamily="18" charset="0"/>
                                        </a:rPr>
                                      </m:ctrlPr>
                                    </m:fPr>
                                    <m:num>
                                      <m:r>
                                        <a:rPr lang="zh-CN" altLang="en-US" b="1" i="1">
                                          <a:latin typeface="Cambria Math" panose="02040503050406030204" pitchFamily="18" charset="0"/>
                                        </a:rPr>
                                        <m:t>𝒕</m:t>
                                      </m:r>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𝒅</m:t>
                                          </m:r>
                                        </m:sub>
                                      </m:sSub>
                                    </m:den>
                                  </m:f>
                                  <m:r>
                                    <a:rPr lang="zh-CN" altLang="en-US" b="1">
                                      <a:latin typeface="Cambria Math" panose="02040503050406030204" pitchFamily="18" charset="0"/>
                                    </a:rPr>
                                    <m:t>)−</m:t>
                                  </m:r>
                                  <m:r>
                                    <a:rPr lang="zh-CN" altLang="en-US" b="1">
                                      <a:latin typeface="Cambria Math" panose="02040503050406030204" pitchFamily="18" charset="0"/>
                                    </a:rPr>
                                    <m:t>𝐞𝐱𝐩</m:t>
                                  </m:r>
                                  <m:r>
                                    <a:rPr lang="zh-CN" altLang="en-US" b="1">
                                      <a:latin typeface="Cambria Math" panose="02040503050406030204" pitchFamily="18" charset="0"/>
                                    </a:rPr>
                                    <m:t>(−</m:t>
                                  </m:r>
                                  <m:f>
                                    <m:fPr>
                                      <m:type m:val="lin"/>
                                      <m:ctrlPr>
                                        <a:rPr lang="zh-CN" altLang="en-US" b="1" i="1">
                                          <a:latin typeface="Cambria Math" panose="02040503050406030204" pitchFamily="18" charset="0"/>
                                        </a:rPr>
                                      </m:ctrlPr>
                                    </m:fPr>
                                    <m:num>
                                      <m:r>
                                        <a:rPr lang="zh-CN" altLang="en-US" b="1" i="1">
                                          <a:latin typeface="Cambria Math" panose="02040503050406030204" pitchFamily="18" charset="0"/>
                                        </a:rPr>
                                        <m:t>𝒕</m:t>
                                      </m:r>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𝒓</m:t>
                                          </m:r>
                                        </m:sub>
                                      </m:sSub>
                                    </m:den>
                                  </m:f>
                                </m:e>
                              </m:d>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𝒅</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𝒓</m:t>
                                  </m:r>
                                </m:sub>
                              </m:sSub>
                            </m:den>
                          </m:f>
                        </m:oMath>
                      </m:oMathPara>
                    </a14:m>
                    <a:endParaRPr lang="zh-CN" altLang="en-US" b="1" dirty="0"/>
                  </a:p>
                  <a:p>
                    <a:pPr algn="ctr"/>
                    <a:endParaRPr lang="zh-CN" altLang="en-US" b="1" dirty="0">
                      <a:latin typeface="+mn-ea"/>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2663705" y="1034303"/>
                    <a:ext cx="3785375" cy="1507464"/>
                  </a:xfrm>
                  <a:prstGeom prst="rect">
                    <a:avLst/>
                  </a:prstGeom>
                  <a:blipFill>
                    <a:blip r:embed="rId5"/>
                    <a:stretch>
                      <a:fillRect t="-2024"/>
                    </a:stretch>
                  </a:blipFill>
                </p:spPr>
                <p:txBody>
                  <a:bodyPr/>
                  <a:lstStyle/>
                  <a:p>
                    <a:r>
                      <a:rPr lang="zh-CN" altLang="en-US">
                        <a:noFill/>
                      </a:rPr>
                      <a:t> </a:t>
                    </a:r>
                  </a:p>
                </p:txBody>
              </p:sp>
            </mc:Fallback>
          </mc:AlternateContent>
          <p:sp>
            <p:nvSpPr>
              <p:cNvPr id="88" name="矩形 87"/>
              <p:cNvSpPr/>
              <p:nvPr/>
            </p:nvSpPr>
            <p:spPr>
              <a:xfrm>
                <a:off x="2709050" y="1396479"/>
                <a:ext cx="184731" cy="369332"/>
              </a:xfrm>
              <a:prstGeom prst="rect">
                <a:avLst/>
              </a:prstGeom>
            </p:spPr>
            <p:txBody>
              <a:bodyPr wrap="none">
                <a:spAutoFit/>
              </a:bodyPr>
              <a:lstStyle/>
              <a:p>
                <a:endParaRPr lang="zh-CN" altLang="en-US" b="1" dirty="0"/>
              </a:p>
            </p:txBody>
          </p:sp>
        </p:grpSp>
        <p:grpSp>
          <p:nvGrpSpPr>
            <p:cNvPr id="92" name="组合 91"/>
            <p:cNvGrpSpPr/>
            <p:nvPr/>
          </p:nvGrpSpPr>
          <p:grpSpPr>
            <a:xfrm>
              <a:off x="4345766" y="819827"/>
              <a:ext cx="4365458" cy="1487010"/>
              <a:chOff x="4839250" y="1251601"/>
              <a:chExt cx="4365458" cy="1487010"/>
            </a:xfrm>
          </p:grpSpPr>
          <mc:AlternateContent xmlns:mc="http://schemas.openxmlformats.org/markup-compatibility/2006" xmlns:a14="http://schemas.microsoft.com/office/drawing/2010/main">
            <mc:Choice Requires="a14">
              <p:sp>
                <p:nvSpPr>
                  <p:cNvPr id="5" name="文本框 4"/>
                  <p:cNvSpPr txBox="1"/>
                  <p:nvPr/>
                </p:nvSpPr>
                <p:spPr>
                  <a:xfrm>
                    <a:off x="4839250" y="1251601"/>
                    <a:ext cx="4365458" cy="1487010"/>
                  </a:xfrm>
                  <a:prstGeom prst="rect">
                    <a:avLst/>
                  </a:prstGeom>
                  <a:noFill/>
                </p:spPr>
                <p:txBody>
                  <a:bodyPr wrap="square" rtlCol="0">
                    <a:spAutoFit/>
                  </a:bodyPr>
                  <a:lstStyle/>
                  <a:p>
                    <a:pPr algn="ctr"/>
                    <a:r>
                      <a:rPr lang="zh-CN" altLang="en-US" b="1" dirty="0">
                        <a:latin typeface="+mn-ea"/>
                      </a:rPr>
                      <a:t>探测器的时间分辨率由上升、下降时间和实际光电子数同时决定</a:t>
                    </a:r>
                    <a:endParaRPr lang="en-US" altLang="zh-CN" b="1" dirty="0">
                      <a:latin typeface="+mn-ea"/>
                    </a:endParaRPr>
                  </a:p>
                  <a:p>
                    <a:pPr algn="ct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𝑹𝑻</m:t>
                          </m:r>
                          <m:r>
                            <a:rPr lang="zh-CN" altLang="en-US" b="1">
                              <a:latin typeface="Cambria Math" panose="02040503050406030204" pitchFamily="18" charset="0"/>
                            </a:rPr>
                            <m:t>∝</m:t>
                          </m:r>
                          <m:rad>
                            <m:radPr>
                              <m:degHide m:val="on"/>
                              <m:ctrlPr>
                                <a:rPr lang="zh-CN" altLang="en-US" b="1" i="1">
                                  <a:latin typeface="Cambria Math" panose="02040503050406030204" pitchFamily="18" charset="0"/>
                                </a:rPr>
                              </m:ctrlPr>
                            </m:radPr>
                            <m:deg/>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𝒓</m:t>
                                  </m:r>
                                </m:sub>
                              </m:sSub>
                              <m:r>
                                <a:rPr lang="zh-CN" altLang="en-US" b="1">
                                  <a:latin typeface="Cambria Math" panose="02040503050406030204" pitchFamily="18" charset="0"/>
                                </a:rPr>
                                <m:t>⋅</m:t>
                              </m:r>
                              <m:f>
                                <m:fPr>
                                  <m:type m:val="lin"/>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𝒅</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𝑵</m:t>
                                      </m:r>
                                    </m:e>
                                    <m:sub>
                                      <m:r>
                                        <a:rPr lang="zh-CN" altLang="en-US" b="1" i="1">
                                          <a:latin typeface="Cambria Math" panose="02040503050406030204" pitchFamily="18" charset="0"/>
                                        </a:rPr>
                                        <m:t>𝒑𝒉𝒆</m:t>
                                      </m:r>
                                    </m:sub>
                                  </m:sSub>
                                </m:den>
                              </m:f>
                            </m:e>
                          </m:rad>
                        </m:oMath>
                      </m:oMathPara>
                    </a14:m>
                    <a:endParaRPr lang="zh-CN" altLang="en-US" b="1" dirty="0"/>
                  </a:p>
                  <a:p>
                    <a:pPr algn="ctr"/>
                    <a:endParaRPr lang="zh-CN" altLang="en-US" b="1" dirty="0">
                      <a:latin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839250" y="1251601"/>
                    <a:ext cx="4365458" cy="1487010"/>
                  </a:xfrm>
                  <a:prstGeom prst="rect">
                    <a:avLst/>
                  </a:prstGeom>
                  <a:blipFill>
                    <a:blip r:embed="rId6"/>
                    <a:stretch>
                      <a:fillRect l="-978" t="-2459" r="-978"/>
                    </a:stretch>
                  </a:blipFill>
                </p:spPr>
                <p:txBody>
                  <a:bodyPr/>
                  <a:lstStyle/>
                  <a:p>
                    <a:r>
                      <a:rPr lang="zh-CN" altLang="en-US">
                        <a:noFill/>
                      </a:rPr>
                      <a:t> </a:t>
                    </a:r>
                  </a:p>
                </p:txBody>
              </p:sp>
            </mc:Fallback>
          </mc:AlternateContent>
          <p:sp>
            <p:nvSpPr>
              <p:cNvPr id="91" name="矩形 90"/>
              <p:cNvSpPr/>
              <p:nvPr/>
            </p:nvSpPr>
            <p:spPr>
              <a:xfrm>
                <a:off x="5855049" y="1865625"/>
                <a:ext cx="184731" cy="369332"/>
              </a:xfrm>
              <a:prstGeom prst="rect">
                <a:avLst/>
              </a:prstGeom>
            </p:spPr>
            <p:txBody>
              <a:bodyPr wrap="none">
                <a:spAutoFit/>
              </a:bodyPr>
              <a:lstStyle/>
              <a:p>
                <a:endParaRPr lang="zh-CN" altLang="en-US" b="1" dirty="0"/>
              </a:p>
            </p:txBody>
          </p:sp>
        </p:grpSp>
      </p:grpSp>
    </p:spTree>
    <p:extLst>
      <p:ext uri="{BB962C8B-B14F-4D97-AF65-F5344CB8AC3E}">
        <p14:creationId xmlns:p14="http://schemas.microsoft.com/office/powerpoint/2010/main" val="277737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研究背景与立项依据</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4</a:t>
            </a:fld>
            <a:endParaRPr lang="en-US" altLang="zh-CN"/>
          </a:p>
        </p:txBody>
      </p:sp>
      <p:sp>
        <p:nvSpPr>
          <p:cNvPr id="109" name="文本框 108"/>
          <p:cNvSpPr txBox="1"/>
          <p:nvPr/>
        </p:nvSpPr>
        <p:spPr>
          <a:xfrm>
            <a:off x="981075" y="6197084"/>
            <a:ext cx="3800475" cy="369332"/>
          </a:xfrm>
          <a:prstGeom prst="rect">
            <a:avLst/>
          </a:prstGeom>
          <a:noFill/>
          <a:ln>
            <a:noFill/>
          </a:ln>
        </p:spPr>
        <p:txBody>
          <a:bodyPr wrap="square" rtlCol="0">
            <a:spAutoFit/>
          </a:bodyPr>
          <a:lstStyle/>
          <a:p>
            <a:r>
              <a:rPr lang="zh-CN" altLang="en-US" dirty="0">
                <a:ea typeface="黑体" panose="02010609060101010101" pitchFamily="49" charset="-122"/>
                <a:cs typeface="Times New Roman" panose="02020603050405020304" pitchFamily="18" charset="0"/>
              </a:rPr>
              <a:t>聚变中子激发下闪烁体发光示意图</a:t>
            </a:r>
          </a:p>
        </p:txBody>
      </p:sp>
      <p:sp>
        <p:nvSpPr>
          <p:cNvPr id="110" name="文本框 109"/>
          <p:cNvSpPr txBox="1"/>
          <p:nvPr/>
        </p:nvSpPr>
        <p:spPr>
          <a:xfrm>
            <a:off x="6388811" y="6197084"/>
            <a:ext cx="1605126" cy="369332"/>
          </a:xfrm>
          <a:prstGeom prst="rect">
            <a:avLst/>
          </a:prstGeom>
          <a:noFill/>
          <a:ln>
            <a:noFill/>
          </a:ln>
        </p:spPr>
        <p:txBody>
          <a:bodyPr wrap="square" rtlCol="0">
            <a:spAutoFit/>
          </a:bodyPr>
          <a:lstStyle/>
          <a:p>
            <a:r>
              <a:rPr lang="zh-CN" altLang="en-US" dirty="0">
                <a:ea typeface="黑体" panose="02010609060101010101" pitchFamily="49" charset="-122"/>
                <a:cs typeface="Times New Roman" panose="02020603050405020304" pitchFamily="18" charset="0"/>
              </a:rPr>
              <a:t>响应时间曲线</a:t>
            </a:r>
          </a:p>
        </p:txBody>
      </p: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BF979384-13D3-4C67-83D9-9677798CAE4C}"/>
                  </a:ext>
                </a:extLst>
              </p:cNvPr>
              <p:cNvSpPr txBox="1"/>
              <p:nvPr/>
            </p:nvSpPr>
            <p:spPr>
              <a:xfrm>
                <a:off x="46998" y="881366"/>
                <a:ext cx="9097002" cy="923907"/>
              </a:xfrm>
              <a:prstGeom prst="rect">
                <a:avLst/>
              </a:prstGeom>
              <a:solidFill>
                <a:srgbClr val="FFC000"/>
              </a:solidFill>
              <a:ln>
                <a:noFill/>
              </a:ln>
            </p:spPr>
            <p:txBody>
              <a:bodyPr wrap="square" rtlCol="0">
                <a:spAutoFit/>
              </a:bodyPr>
              <a:lstStyle/>
              <a:p>
                <a:pPr algn="just"/>
                <a:r>
                  <a:rPr lang="zh-CN" altLang="en-US" dirty="0">
                    <a:latin typeface="宋体" panose="02010600030101010101" pitchFamily="2" charset="-122"/>
                    <a:ea typeface="宋体" panose="02010600030101010101" pitchFamily="2" charset="-122"/>
                    <a:cs typeface="Times New Roman" panose="02020603050405020304" pitchFamily="18" charset="0"/>
                  </a:rPr>
                  <a:t>在聚变中子的探测过程中，由于存在部分闪烁光在闪烁体内</a:t>
                </a:r>
                <a:r>
                  <a:rPr lang="zh-CN" altLang="en-US" dirty="0">
                    <a:latin typeface="宋体" panose="02010600030101010101" pitchFamily="2" charset="-122"/>
                    <a:cs typeface="Times New Roman" panose="02020603050405020304" pitchFamily="18" charset="0"/>
                  </a:rPr>
                  <a:t>部多次反射并沿侧面出射形成</a:t>
                </a:r>
                <a:r>
                  <a:rPr lang="zh-CN" altLang="en-US" b="1" dirty="0">
                    <a:solidFill>
                      <a:srgbClr val="C00000"/>
                    </a:solidFill>
                    <a:latin typeface="宋体" panose="02010600030101010101" pitchFamily="2" charset="-122"/>
                    <a:cs typeface="Times New Roman" panose="02020603050405020304" pitchFamily="18" charset="0"/>
                  </a:rPr>
                  <a:t>延时光子</a:t>
                </a:r>
                <a:r>
                  <a:rPr lang="zh-CN" altLang="en-US" dirty="0">
                    <a:latin typeface="宋体" panose="02010600030101010101" pitchFamily="2" charset="-122"/>
                    <a:cs typeface="Times New Roman" panose="02020603050405020304" pitchFamily="18" charset="0"/>
                  </a:rPr>
                  <a:t>，与直接出射的</a:t>
                </a:r>
                <a:r>
                  <a:rPr lang="zh-CN" altLang="en-US" b="1" dirty="0">
                    <a:solidFill>
                      <a:srgbClr val="C00000"/>
                    </a:solidFill>
                    <a:latin typeface="宋体" panose="02010600030101010101" pitchFamily="2" charset="-122"/>
                    <a:cs typeface="Times New Roman" panose="02020603050405020304" pitchFamily="18" charset="0"/>
                  </a:rPr>
                  <a:t>瞬发光子</a:t>
                </a:r>
                <a:r>
                  <a:rPr lang="zh-CN" altLang="en-US" dirty="0">
                    <a:latin typeface="宋体" panose="02010600030101010101" pitchFamily="2" charset="-122"/>
                    <a:cs typeface="Times New Roman" panose="02020603050405020304" pitchFamily="18" charset="0"/>
                  </a:rPr>
                  <a:t>具有时间差</a:t>
                </a:r>
                <a14:m>
                  <m:oMath xmlns:m="http://schemas.openxmlformats.org/officeDocument/2006/math">
                    <m:acc>
                      <m:accPr>
                        <m:chr m:val="̅"/>
                        <m:ctrlPr>
                          <a:rPr lang="en-US" altLang="zh-CN" i="1" dirty="0" smtClean="0">
                            <a:latin typeface="Cambria Math" panose="02040503050406030204" pitchFamily="18" charset="0"/>
                            <a:cs typeface="Times New Roman" panose="02020603050405020304" pitchFamily="18" charset="0"/>
                          </a:rPr>
                        </m:ctrlPr>
                      </m:accPr>
                      <m:e>
                        <m:r>
                          <m:rPr>
                            <m:sty m:val="p"/>
                          </m:rPr>
                          <a:rPr lang="en-US" altLang="zh-CN" dirty="0">
                            <a:latin typeface="Cambria Math" panose="02040503050406030204" pitchFamily="18" charset="0"/>
                            <a:cs typeface="Times New Roman" panose="02020603050405020304" pitchFamily="18" charset="0"/>
                          </a:rPr>
                          <m:t>Δ</m:t>
                        </m:r>
                        <m:r>
                          <a:rPr lang="en-US" altLang="zh-CN" i="1" dirty="0" err="1">
                            <a:latin typeface="Cambria Math" panose="02040503050406030204" pitchFamily="18" charset="0"/>
                            <a:cs typeface="Times New Roman" panose="02020603050405020304" pitchFamily="18" charset="0"/>
                          </a:rPr>
                          <m:t>𝑡</m:t>
                        </m:r>
                      </m:e>
                    </m:acc>
                    <m:r>
                      <a:rPr lang="en-US" altLang="zh-CN" b="0" i="0" dirty="0" smtClean="0">
                        <a:latin typeface="Cambria Math" panose="02040503050406030204" pitchFamily="18" charset="0"/>
                        <a:cs typeface="Times New Roman" panose="02020603050405020304" pitchFamily="18" charset="0"/>
                      </a:rPr>
                      <m:t>=</m:t>
                    </m:r>
                    <m:sSub>
                      <m:sSubPr>
                        <m:ctrlPr>
                          <a:rPr lang="en-US" altLang="zh-CN" b="0"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𝑡</m:t>
                        </m:r>
                      </m:e>
                      <m:sub>
                        <m:r>
                          <a:rPr lang="en-US" altLang="zh-CN" b="0" i="1" dirty="0" smtClean="0">
                            <a:latin typeface="Cambria Math" panose="02040503050406030204" pitchFamily="18" charset="0"/>
                            <a:cs typeface="Times New Roman" panose="02020603050405020304" pitchFamily="18" charset="0"/>
                          </a:rPr>
                          <m:t>1</m:t>
                        </m:r>
                      </m:sub>
                    </m:sSub>
                    <m:r>
                      <a:rPr lang="en-US" altLang="zh-CN" b="0"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𝑡</m:t>
                        </m:r>
                      </m:e>
                      <m:sub>
                        <m:r>
                          <a:rPr lang="en-US" altLang="zh-CN" b="0" i="1" dirty="0" smtClean="0">
                            <a:latin typeface="Cambria Math" panose="02040503050406030204" pitchFamily="18" charset="0"/>
                            <a:cs typeface="Times New Roman" panose="02020603050405020304" pitchFamily="18" charset="0"/>
                          </a:rPr>
                          <m:t>0</m:t>
                        </m:r>
                      </m:sub>
                    </m:sSub>
                  </m:oMath>
                </a14:m>
                <a:r>
                  <a:rPr lang="en-US" altLang="zh-CN" dirty="0">
                    <a:latin typeface="宋体" panose="02010600030101010101" pitchFamily="2" charset="-122"/>
                    <a:cs typeface="Times New Roman" panose="02020603050405020304" pitchFamily="18" charset="0"/>
                  </a:rPr>
                  <a:t>。</a:t>
                </a:r>
                <a:r>
                  <a:rPr lang="zh-CN" altLang="en-US" dirty="0">
                    <a:latin typeface="宋体" panose="02010600030101010101" pitchFamily="2" charset="-122"/>
                    <a:cs typeface="Times New Roman" panose="02020603050405020304" pitchFamily="18" charset="0"/>
                  </a:rPr>
                  <a:t>从而导致</a:t>
                </a:r>
                <a:r>
                  <a:rPr lang="zh-CN" altLang="en-US" b="1" dirty="0">
                    <a:solidFill>
                      <a:srgbClr val="C00000"/>
                    </a:solidFill>
                    <a:latin typeface="宋体" panose="02010600030101010101" pitchFamily="2" charset="-122"/>
                    <a:cs typeface="Times New Roman" panose="02020603050405020304" pitchFamily="18" charset="0"/>
                  </a:rPr>
                  <a:t>最终探测到的系统时间特性</a:t>
                </a:r>
                <a:r>
                  <a:rPr lang="zh-CN" altLang="en-US" dirty="0">
                    <a:latin typeface="宋体" panose="02010600030101010101" pitchFamily="2" charset="-122"/>
                    <a:cs typeface="Times New Roman" panose="02020603050405020304" pitchFamily="18" charset="0"/>
                  </a:rPr>
                  <a:t>与</a:t>
                </a:r>
                <a:r>
                  <a:rPr lang="zh-CN" altLang="en-US" b="1" dirty="0">
                    <a:solidFill>
                      <a:srgbClr val="C00000"/>
                    </a:solidFill>
                    <a:latin typeface="宋体" panose="02010600030101010101" pitchFamily="2" charset="-122"/>
                    <a:cs typeface="Times New Roman" panose="02020603050405020304" pitchFamily="18" charset="0"/>
                  </a:rPr>
                  <a:t>闪烁体的本征时间特性</a:t>
                </a:r>
                <a:r>
                  <a:rPr lang="zh-CN" altLang="en-US" dirty="0">
                    <a:latin typeface="宋体" panose="02010600030101010101" pitchFamily="2" charset="-122"/>
                    <a:cs typeface="Times New Roman" panose="02020603050405020304" pitchFamily="18" charset="0"/>
                  </a:rPr>
                  <a:t>相比形成</a:t>
                </a:r>
                <a:r>
                  <a:rPr lang="zh-CN" altLang="en-US" b="1" dirty="0">
                    <a:solidFill>
                      <a:srgbClr val="C00000"/>
                    </a:solidFill>
                    <a:latin typeface="宋体" panose="02010600030101010101" pitchFamily="2" charset="-122"/>
                    <a:cs typeface="Times New Roman" panose="02020603050405020304" pitchFamily="18" charset="0"/>
                  </a:rPr>
                  <a:t>展宽</a:t>
                </a:r>
                <a:r>
                  <a:rPr lang="zh-CN" altLang="en-US" b="1" dirty="0">
                    <a:latin typeface="宋体" panose="02010600030101010101" pitchFamily="2" charset="-122"/>
                    <a:cs typeface="Times New Roman" panose="02020603050405020304" pitchFamily="18" charset="0"/>
                  </a:rPr>
                  <a:t>，</a:t>
                </a:r>
                <a:r>
                  <a:rPr lang="zh-CN" altLang="en-US" dirty="0">
                    <a:latin typeface="宋体" panose="02010600030101010101" pitchFamily="2" charset="-122"/>
                    <a:cs typeface="Times New Roman" panose="02020603050405020304" pitchFamily="18" charset="0"/>
                  </a:rPr>
                  <a:t>最终引起伽马信号难以分辨。</a:t>
                </a:r>
              </a:p>
            </p:txBody>
          </p:sp>
        </mc:Choice>
        <mc:Fallback xmlns="">
          <p:sp>
            <p:nvSpPr>
              <p:cNvPr id="113" name="文本框 112">
                <a:extLst>
                  <a:ext uri="{FF2B5EF4-FFF2-40B4-BE49-F238E27FC236}">
                    <a16:creationId xmlns:a16="http://schemas.microsoft.com/office/drawing/2014/main" id="{BF979384-13D3-4C67-83D9-9677798CAE4C}"/>
                  </a:ext>
                </a:extLst>
              </p:cNvPr>
              <p:cNvSpPr txBox="1">
                <a:spLocks noRot="1" noChangeAspect="1" noMove="1" noResize="1" noEditPoints="1" noAdjustHandles="1" noChangeArrowheads="1" noChangeShapeType="1" noTextEdit="1"/>
              </p:cNvSpPr>
              <p:nvPr/>
            </p:nvSpPr>
            <p:spPr>
              <a:xfrm>
                <a:off x="46998" y="881366"/>
                <a:ext cx="9097002" cy="923907"/>
              </a:xfrm>
              <a:prstGeom prst="rect">
                <a:avLst/>
              </a:prstGeom>
              <a:blipFill>
                <a:blip r:embed="rId3"/>
                <a:stretch>
                  <a:fillRect l="-603" t="-3974" r="-536" b="-9934"/>
                </a:stretch>
              </a:blipFill>
              <a:ln>
                <a:noFill/>
              </a:ln>
            </p:spPr>
            <p:txBody>
              <a:bodyPr/>
              <a:lstStyle/>
              <a:p>
                <a:r>
                  <a:rPr lang="zh-CN" altLang="en-US">
                    <a:noFill/>
                  </a:rPr>
                  <a:t> </a:t>
                </a:r>
              </a:p>
            </p:txBody>
          </p:sp>
        </mc:Fallback>
      </mc:AlternateContent>
      <p:pic>
        <p:nvPicPr>
          <p:cNvPr id="116" name="图片 115"/>
          <p:cNvPicPr>
            <a:picLocks noChangeAspect="1"/>
          </p:cNvPicPr>
          <p:nvPr/>
        </p:nvPicPr>
        <p:blipFill>
          <a:blip r:embed="rId4"/>
          <a:stretch>
            <a:fillRect/>
          </a:stretch>
        </p:blipFill>
        <p:spPr>
          <a:xfrm>
            <a:off x="5034619" y="3432718"/>
            <a:ext cx="4313510" cy="2949032"/>
          </a:xfrm>
          <a:prstGeom prst="rect">
            <a:avLst/>
          </a:prstGeom>
        </p:spPr>
      </p:pic>
      <p:pic>
        <p:nvPicPr>
          <p:cNvPr id="118" name="图片 117"/>
          <p:cNvPicPr>
            <a:picLocks noChangeAspect="1"/>
          </p:cNvPicPr>
          <p:nvPr/>
        </p:nvPicPr>
        <p:blipFill>
          <a:blip r:embed="rId5"/>
          <a:stretch>
            <a:fillRect/>
          </a:stretch>
        </p:blipFill>
        <p:spPr>
          <a:xfrm>
            <a:off x="-388604" y="2169750"/>
            <a:ext cx="5423223" cy="4212000"/>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5753132" y="2473228"/>
                <a:ext cx="2240805"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𝑹𝑻</m:t>
                      </m:r>
                      <m:r>
                        <a:rPr lang="zh-CN" altLang="en-US" b="1">
                          <a:latin typeface="Cambria Math" panose="02040503050406030204" pitchFamily="18" charset="0"/>
                        </a:rPr>
                        <m:t>∝</m:t>
                      </m:r>
                      <m:rad>
                        <m:radPr>
                          <m:degHide m:val="on"/>
                          <m:ctrlPr>
                            <a:rPr lang="zh-CN" altLang="en-US" b="1" i="1">
                              <a:latin typeface="Cambria Math" panose="02040503050406030204" pitchFamily="18" charset="0"/>
                            </a:rPr>
                          </m:ctrlPr>
                        </m:radPr>
                        <m:deg/>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𝒓</m:t>
                              </m:r>
                            </m:sub>
                          </m:sSub>
                          <m:r>
                            <a:rPr lang="zh-CN" altLang="en-US" b="1">
                              <a:latin typeface="Cambria Math" panose="02040503050406030204" pitchFamily="18" charset="0"/>
                            </a:rPr>
                            <m:t>⋅</m:t>
                          </m:r>
                          <m:f>
                            <m:fPr>
                              <m:type m:val="lin"/>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𝒅</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𝑵</m:t>
                                  </m:r>
                                </m:e>
                                <m:sub>
                                  <m:r>
                                    <a:rPr lang="zh-CN" altLang="en-US" b="1" i="1">
                                      <a:latin typeface="Cambria Math" panose="02040503050406030204" pitchFamily="18" charset="0"/>
                                    </a:rPr>
                                    <m:t>𝒑𝒉𝒆</m:t>
                                  </m:r>
                                </m:sub>
                              </m:sSub>
                            </m:den>
                          </m:f>
                        </m:e>
                      </m:ra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753132" y="2473228"/>
                <a:ext cx="2240805" cy="65601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670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研究背景与立项依据</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5</a:t>
            </a:fld>
            <a:endParaRPr lang="en-US" altLang="zh-CN"/>
          </a:p>
        </p:txBody>
      </p:sp>
      <p:sp>
        <p:nvSpPr>
          <p:cNvPr id="109" name="文本框 108"/>
          <p:cNvSpPr txBox="1"/>
          <p:nvPr/>
        </p:nvSpPr>
        <p:spPr>
          <a:xfrm>
            <a:off x="981075" y="6197084"/>
            <a:ext cx="3800475" cy="369332"/>
          </a:xfrm>
          <a:prstGeom prst="rect">
            <a:avLst/>
          </a:prstGeom>
          <a:noFill/>
          <a:ln>
            <a:noFill/>
          </a:ln>
        </p:spPr>
        <p:txBody>
          <a:bodyPr wrap="square" rtlCol="0">
            <a:spAutoFit/>
          </a:bodyPr>
          <a:lstStyle/>
          <a:p>
            <a:r>
              <a:rPr lang="zh-CN" altLang="en-US" dirty="0">
                <a:ea typeface="黑体" panose="02010609060101010101" pitchFamily="49" charset="-122"/>
                <a:cs typeface="Times New Roman" panose="02020603050405020304" pitchFamily="18" charset="0"/>
              </a:rPr>
              <a:t>优化后的微结构闪烁体发光示意图</a:t>
            </a:r>
          </a:p>
        </p:txBody>
      </p:sp>
      <p:sp>
        <p:nvSpPr>
          <p:cNvPr id="110" name="文本框 109"/>
          <p:cNvSpPr txBox="1"/>
          <p:nvPr/>
        </p:nvSpPr>
        <p:spPr>
          <a:xfrm>
            <a:off x="6388811" y="6197084"/>
            <a:ext cx="1605126" cy="369332"/>
          </a:xfrm>
          <a:prstGeom prst="rect">
            <a:avLst/>
          </a:prstGeom>
          <a:noFill/>
          <a:ln>
            <a:noFill/>
          </a:ln>
        </p:spPr>
        <p:txBody>
          <a:bodyPr wrap="square" rtlCol="0">
            <a:spAutoFit/>
          </a:bodyPr>
          <a:lstStyle/>
          <a:p>
            <a:r>
              <a:rPr lang="zh-CN" altLang="en-US" dirty="0">
                <a:ea typeface="黑体" panose="02010609060101010101" pitchFamily="49" charset="-122"/>
                <a:cs typeface="Times New Roman" panose="02020603050405020304" pitchFamily="18" charset="0"/>
              </a:rPr>
              <a:t>响应时间曲线</a:t>
            </a:r>
          </a:p>
        </p:txBody>
      </p: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BF979384-13D3-4C67-83D9-9677798CAE4C}"/>
                  </a:ext>
                </a:extLst>
              </p:cNvPr>
              <p:cNvSpPr txBox="1"/>
              <p:nvPr/>
            </p:nvSpPr>
            <p:spPr>
              <a:xfrm>
                <a:off x="218761" y="852915"/>
                <a:ext cx="8706477" cy="1039836"/>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通过在闪烁体表面进行</a:t>
                </a:r>
                <a:r>
                  <a:rPr lang="zh-CN" altLang="en-US" sz="2000" b="1" dirty="0">
                    <a:solidFill>
                      <a:srgbClr val="C00000"/>
                    </a:solidFill>
                    <a:latin typeface="宋体" panose="02010600030101010101" pitchFamily="2" charset="-122"/>
                    <a:cs typeface="Times New Roman" panose="02020603050405020304" pitchFamily="18" charset="0"/>
                  </a:rPr>
                  <a:t>人工微结构</a:t>
                </a:r>
                <a:r>
                  <a:rPr lang="zh-CN" altLang="en-US" sz="2000" dirty="0">
                    <a:latin typeface="宋体" panose="02010600030101010101" pitchFamily="2" charset="-122"/>
                    <a:cs typeface="Times New Roman" panose="02020603050405020304" pitchFamily="18" charset="0"/>
                  </a:rPr>
                  <a:t>处理、改变</a:t>
                </a:r>
                <a:r>
                  <a:rPr lang="zh-CN" altLang="en-US" sz="2000" b="1" dirty="0">
                    <a:solidFill>
                      <a:srgbClr val="C00000"/>
                    </a:solidFill>
                    <a:latin typeface="宋体" panose="02010600030101010101" pitchFamily="2" charset="-122"/>
                    <a:cs typeface="Times New Roman" panose="02020603050405020304" pitchFamily="18" charset="0"/>
                  </a:rPr>
                  <a:t>闪烁体几何形状</a:t>
                </a:r>
                <a:r>
                  <a:rPr lang="zh-CN" altLang="en-US" sz="2000" dirty="0">
                    <a:latin typeface="宋体" panose="02010600030101010101" pitchFamily="2" charset="-122"/>
                    <a:cs typeface="Times New Roman" panose="02020603050405020304" pitchFamily="18" charset="0"/>
                  </a:rPr>
                  <a:t>或改善</a:t>
                </a:r>
                <a:r>
                  <a:rPr lang="zh-CN" altLang="en-US" sz="2000" b="1" dirty="0">
                    <a:solidFill>
                      <a:srgbClr val="C00000"/>
                    </a:solidFill>
                    <a:latin typeface="宋体" panose="02010600030101010101" pitchFamily="2" charset="-122"/>
                    <a:cs typeface="Times New Roman" panose="02020603050405020304" pitchFamily="18" charset="0"/>
                  </a:rPr>
                  <a:t>耦合腔结构</a:t>
                </a:r>
                <a:r>
                  <a:rPr lang="zh-CN" altLang="en-US" sz="2000" dirty="0">
                    <a:latin typeface="宋体" panose="02010600030101010101" pitchFamily="2" charset="-122"/>
                    <a:cs typeface="Times New Roman" panose="02020603050405020304" pitchFamily="18" charset="0"/>
                  </a:rPr>
                  <a:t>等方法优化光程</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增加瞬发光子的数量占比，从而提高实际探测得到的光电子数</a:t>
                </a:r>
                <a14:m>
                  <m:oMath xmlns:m="http://schemas.openxmlformats.org/officeDocument/2006/math">
                    <m:sSub>
                      <m:sSubPr>
                        <m:ctrlPr>
                          <a:rPr lang="zh-CN" altLang="en-US" sz="2000" i="1">
                            <a:latin typeface="Cambria Math" panose="02040503050406030204" pitchFamily="18" charset="0"/>
                          </a:rPr>
                        </m:ctrlPr>
                      </m:sSubPr>
                      <m:e>
                        <m:r>
                          <a:rPr lang="zh-CN" altLang="en-US" sz="2000" b="0" i="1">
                            <a:latin typeface="Cambria Math" panose="02040503050406030204" pitchFamily="18" charset="0"/>
                          </a:rPr>
                          <m:t>𝑁</m:t>
                        </m:r>
                      </m:e>
                      <m:sub>
                        <m:r>
                          <a:rPr lang="zh-CN" altLang="en-US" sz="2000" b="0" i="1">
                            <a:latin typeface="Cambria Math" panose="02040503050406030204" pitchFamily="18" charset="0"/>
                          </a:rPr>
                          <m:t>𝑝h𝑒</m:t>
                        </m:r>
                      </m:sub>
                    </m:sSub>
                  </m:oMath>
                </a14:m>
                <a:r>
                  <a:rPr lang="zh-CN" altLang="en-US" sz="2000" dirty="0">
                    <a:latin typeface="宋体" panose="02010600030101010101" pitchFamily="2" charset="-122"/>
                    <a:cs typeface="Times New Roman" panose="02020603050405020304" pitchFamily="18" charset="0"/>
                  </a:rPr>
                  <a:t>，最终使时间差</a:t>
                </a:r>
                <a14:m>
                  <m:oMath xmlns:m="http://schemas.openxmlformats.org/officeDocument/2006/math">
                    <m:acc>
                      <m:accPr>
                        <m:chr m:val="̅"/>
                        <m:ctrlPr>
                          <a:rPr lang="en-US" altLang="zh-CN" sz="2000" i="1" dirty="0">
                            <a:latin typeface="Cambria Math" panose="02040503050406030204" pitchFamily="18" charset="0"/>
                            <a:cs typeface="Times New Roman" panose="02020603050405020304" pitchFamily="18" charset="0"/>
                          </a:rPr>
                        </m:ctrlPr>
                      </m:accPr>
                      <m:e>
                        <m:r>
                          <m:rPr>
                            <m:sty m:val="p"/>
                          </m:rPr>
                          <a:rPr lang="en-US" altLang="zh-CN" sz="2000" dirty="0">
                            <a:latin typeface="Cambria Math" panose="02040503050406030204" pitchFamily="18" charset="0"/>
                            <a:cs typeface="Times New Roman" panose="02020603050405020304" pitchFamily="18" charset="0"/>
                          </a:rPr>
                          <m:t>Δ</m:t>
                        </m:r>
                        <m:r>
                          <a:rPr lang="en-US" altLang="zh-CN" sz="2000" i="1" dirty="0" err="1">
                            <a:latin typeface="Cambria Math" panose="02040503050406030204" pitchFamily="18" charset="0"/>
                            <a:cs typeface="Times New Roman" panose="02020603050405020304" pitchFamily="18" charset="0"/>
                          </a:rPr>
                          <m:t>𝑡</m:t>
                        </m:r>
                        <m:r>
                          <a:rPr lang="en-US" altLang="zh-CN" sz="2000" b="0" i="1" dirty="0" smtClean="0">
                            <a:latin typeface="Cambria Math" panose="02040503050406030204" pitchFamily="18" charset="0"/>
                            <a:cs typeface="Times New Roman" panose="02020603050405020304" pitchFamily="18" charset="0"/>
                          </a:rPr>
                          <m:t>′</m:t>
                        </m:r>
                      </m:e>
                    </m:acc>
                    <m:r>
                      <a:rPr lang="en-US" altLang="zh-CN" sz="2000" dirty="0">
                        <a:latin typeface="Cambria Math" panose="02040503050406030204" pitchFamily="18" charset="0"/>
                        <a:cs typeface="Times New Roman" panose="02020603050405020304" pitchFamily="18" charset="0"/>
                      </a:rPr>
                      <m:t>=</m:t>
                    </m:r>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𝑡</m:t>
                        </m:r>
                      </m:e>
                      <m:sub>
                        <m:r>
                          <a:rPr lang="en-US" altLang="zh-CN" sz="2000" b="0" i="1" dirty="0" smtClean="0">
                            <a:latin typeface="Cambria Math" panose="02040503050406030204" pitchFamily="18" charset="0"/>
                            <a:cs typeface="Times New Roman" panose="02020603050405020304" pitchFamily="18" charset="0"/>
                          </a:rPr>
                          <m:t>2</m:t>
                        </m:r>
                      </m:sub>
                    </m:sSub>
                    <m:r>
                      <a:rPr lang="en-US" altLang="zh-CN" sz="2000" i="1" dirty="0">
                        <a:latin typeface="Cambria Math" panose="02040503050406030204" pitchFamily="18" charset="0"/>
                        <a:cs typeface="Times New Roman" panose="02020603050405020304" pitchFamily="18" charset="0"/>
                      </a:rPr>
                      <m:t>−</m:t>
                    </m:r>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𝑡</m:t>
                        </m:r>
                      </m:e>
                      <m:sub>
                        <m:r>
                          <a:rPr lang="en-US" altLang="zh-CN" sz="2000" i="1" dirty="0">
                            <a:latin typeface="Cambria Math" panose="02040503050406030204" pitchFamily="18" charset="0"/>
                            <a:cs typeface="Times New Roman" panose="02020603050405020304" pitchFamily="18" charset="0"/>
                          </a:rPr>
                          <m:t>0</m:t>
                        </m:r>
                      </m:sub>
                    </m:sSub>
                    <m:r>
                      <a:rPr lang="en-US" altLang="zh-CN" sz="2000" b="0" i="1" dirty="0" smtClean="0">
                        <a:latin typeface="Cambria Math" panose="02040503050406030204" pitchFamily="18" charset="0"/>
                        <a:cs typeface="Times New Roman" panose="02020603050405020304" pitchFamily="18" charset="0"/>
                      </a:rPr>
                      <m:t>&lt;</m:t>
                    </m:r>
                    <m:acc>
                      <m:accPr>
                        <m:chr m:val="̅"/>
                        <m:ctrlPr>
                          <a:rPr lang="en-US" altLang="zh-CN" sz="2000" i="1" dirty="0">
                            <a:latin typeface="Cambria Math" panose="02040503050406030204" pitchFamily="18" charset="0"/>
                            <a:cs typeface="Times New Roman" panose="02020603050405020304" pitchFamily="18" charset="0"/>
                          </a:rPr>
                        </m:ctrlPr>
                      </m:accPr>
                      <m:e>
                        <m:r>
                          <m:rPr>
                            <m:sty m:val="p"/>
                          </m:rPr>
                          <a:rPr lang="en-US" altLang="zh-CN" sz="2000" dirty="0">
                            <a:latin typeface="Cambria Math" panose="02040503050406030204" pitchFamily="18" charset="0"/>
                            <a:cs typeface="Times New Roman" panose="02020603050405020304" pitchFamily="18" charset="0"/>
                          </a:rPr>
                          <m:t>Δ</m:t>
                        </m:r>
                        <m:r>
                          <a:rPr lang="en-US" altLang="zh-CN" sz="2000" i="1" dirty="0" err="1">
                            <a:latin typeface="Cambria Math" panose="02040503050406030204" pitchFamily="18" charset="0"/>
                            <a:cs typeface="Times New Roman" panose="02020603050405020304" pitchFamily="18" charset="0"/>
                          </a:rPr>
                          <m:t>𝑡</m:t>
                        </m:r>
                      </m:e>
                    </m:acc>
                  </m:oMath>
                </a14:m>
                <a:r>
                  <a:rPr lang="zh-CN" altLang="en-US" sz="2000" dirty="0">
                    <a:latin typeface="宋体" panose="02010600030101010101" pitchFamily="2" charset="-122"/>
                    <a:cs typeface="Times New Roman" panose="02020603050405020304" pitchFamily="18" charset="0"/>
                  </a:rPr>
                  <a:t>，从而提高系统的时间分辨率。</a:t>
                </a:r>
              </a:p>
            </p:txBody>
          </p:sp>
        </mc:Choice>
        <mc:Fallback xmlns="">
          <p:sp>
            <p:nvSpPr>
              <p:cNvPr id="113" name="文本框 112">
                <a:extLst>
                  <a:ext uri="{FF2B5EF4-FFF2-40B4-BE49-F238E27FC236}">
                    <a16:creationId xmlns:a16="http://schemas.microsoft.com/office/drawing/2014/main" id="{BF979384-13D3-4C67-83D9-9677798CAE4C}"/>
                  </a:ext>
                </a:extLst>
              </p:cNvPr>
              <p:cNvSpPr txBox="1">
                <a:spLocks noRot="1" noChangeAspect="1" noMove="1" noResize="1" noEditPoints="1" noAdjustHandles="1" noChangeArrowheads="1" noChangeShapeType="1" noTextEdit="1"/>
              </p:cNvSpPr>
              <p:nvPr/>
            </p:nvSpPr>
            <p:spPr>
              <a:xfrm>
                <a:off x="218761" y="852915"/>
                <a:ext cx="8706477" cy="1039836"/>
              </a:xfrm>
              <a:prstGeom prst="rect">
                <a:avLst/>
              </a:prstGeom>
              <a:blipFill>
                <a:blip r:embed="rId3"/>
                <a:stretch>
                  <a:fillRect l="-770" t="-3529" r="-3641" b="-6471"/>
                </a:stretch>
              </a:blipFill>
              <a:ln>
                <a:noFill/>
              </a:ln>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218761" y="1985084"/>
            <a:ext cx="4944048" cy="4212000"/>
          </a:xfrm>
          <a:prstGeom prst="rect">
            <a:avLst/>
          </a:prstGeom>
        </p:spPr>
      </p:pic>
      <p:pic>
        <p:nvPicPr>
          <p:cNvPr id="6" name="图片 5"/>
          <p:cNvPicPr>
            <a:picLocks noChangeAspect="1"/>
          </p:cNvPicPr>
          <p:nvPr/>
        </p:nvPicPr>
        <p:blipFill>
          <a:blip r:embed="rId5"/>
          <a:stretch>
            <a:fillRect/>
          </a:stretch>
        </p:blipFill>
        <p:spPr>
          <a:xfrm>
            <a:off x="5162809" y="3433350"/>
            <a:ext cx="4139100" cy="2948400"/>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5753132" y="2473228"/>
                <a:ext cx="2240805"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𝑹𝑻</m:t>
                      </m:r>
                      <m:r>
                        <a:rPr lang="zh-CN" altLang="en-US" b="1">
                          <a:latin typeface="Cambria Math" panose="02040503050406030204" pitchFamily="18" charset="0"/>
                        </a:rPr>
                        <m:t>∝</m:t>
                      </m:r>
                      <m:rad>
                        <m:radPr>
                          <m:degHide m:val="on"/>
                          <m:ctrlPr>
                            <a:rPr lang="zh-CN" altLang="en-US" b="1" i="1">
                              <a:latin typeface="Cambria Math" panose="02040503050406030204" pitchFamily="18" charset="0"/>
                            </a:rPr>
                          </m:ctrlPr>
                        </m:radPr>
                        <m:deg/>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𝒓</m:t>
                              </m:r>
                            </m:sub>
                          </m:sSub>
                          <m:r>
                            <a:rPr lang="zh-CN" altLang="en-US" b="1">
                              <a:latin typeface="Cambria Math" panose="02040503050406030204" pitchFamily="18" charset="0"/>
                            </a:rPr>
                            <m:t>⋅</m:t>
                          </m:r>
                          <m:f>
                            <m:fPr>
                              <m:type m:val="lin"/>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𝝉</m:t>
                                  </m:r>
                                </m:e>
                                <m:sub>
                                  <m:r>
                                    <a:rPr lang="zh-CN" altLang="en-US" b="1" i="1">
                                      <a:latin typeface="Cambria Math" panose="02040503050406030204" pitchFamily="18" charset="0"/>
                                    </a:rPr>
                                    <m:t>𝒅</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𝑵</m:t>
                                  </m:r>
                                </m:e>
                                <m:sub>
                                  <m:r>
                                    <a:rPr lang="zh-CN" altLang="en-US" b="1" i="1">
                                      <a:latin typeface="Cambria Math" panose="02040503050406030204" pitchFamily="18" charset="0"/>
                                    </a:rPr>
                                    <m:t>𝒑𝒉𝒆</m:t>
                                  </m:r>
                                </m:sub>
                              </m:sSub>
                            </m:den>
                          </m:f>
                        </m:e>
                      </m:ra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753132" y="2473228"/>
                <a:ext cx="2240805" cy="65601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937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a:xfrm>
            <a:off x="457200" y="1423193"/>
            <a:ext cx="8229600" cy="5053807"/>
          </a:xfrm>
        </p:spPr>
        <p:txBody>
          <a:bodyPr/>
          <a:lstStyle/>
          <a:p>
            <a:pPr marL="0" indent="0">
              <a:buNone/>
            </a:pPr>
            <a:r>
              <a:rPr lang="zh-CN" altLang="en-US" sz="2400" dirty="0">
                <a:latin typeface="+mn-ea"/>
              </a:rPr>
              <a:t>为解决聚变中子探测中的相关问题，拟开展以下研究内容：</a:t>
            </a:r>
            <a:endParaRPr lang="en-US" altLang="zh-CN" sz="2400" dirty="0">
              <a:latin typeface="+mn-ea"/>
            </a:endParaRPr>
          </a:p>
          <a:p>
            <a:pPr marL="0" indent="0">
              <a:buNone/>
            </a:pPr>
            <a:endParaRPr lang="zh-CN" altLang="en-US" sz="2400" dirty="0">
              <a:latin typeface="+mn-ea"/>
            </a:endParaRPr>
          </a:p>
          <a:p>
            <a:pPr marL="0" indent="0">
              <a:buNone/>
            </a:pPr>
            <a:r>
              <a:rPr lang="zh-CN" altLang="en-US" sz="2400" dirty="0">
                <a:latin typeface="+mn-ea"/>
              </a:rPr>
              <a:t>（</a:t>
            </a:r>
            <a:r>
              <a:rPr lang="en-US" altLang="zh-CN" sz="2400" dirty="0">
                <a:latin typeface="+mn-ea"/>
              </a:rPr>
              <a:t>1</a:t>
            </a:r>
            <a:r>
              <a:rPr lang="zh-CN" altLang="en-US" sz="2400" dirty="0">
                <a:latin typeface="+mn-ea"/>
              </a:rPr>
              <a:t>）	聚变中子激发下闪烁体发光过程和闪烁光传输过程的研究。</a:t>
            </a:r>
          </a:p>
          <a:p>
            <a:pPr marL="0" indent="0">
              <a:buNone/>
            </a:pPr>
            <a:endParaRPr lang="zh-CN" altLang="en-US" sz="2400" dirty="0">
              <a:latin typeface="+mn-ea"/>
            </a:endParaRPr>
          </a:p>
          <a:p>
            <a:pPr marL="0" indent="0">
              <a:buNone/>
            </a:pPr>
            <a:r>
              <a:rPr lang="zh-CN" altLang="en-US" sz="2400" dirty="0">
                <a:latin typeface="+mn-ea"/>
              </a:rPr>
              <a:t>（</a:t>
            </a:r>
            <a:r>
              <a:rPr lang="en-US" altLang="zh-CN" sz="2400" dirty="0">
                <a:latin typeface="+mn-ea"/>
              </a:rPr>
              <a:t>2</a:t>
            </a:r>
            <a:r>
              <a:rPr lang="zh-CN" altLang="en-US" sz="2400" dirty="0">
                <a:latin typeface="+mn-ea"/>
              </a:rPr>
              <a:t>） 研究利用表面光子微结构提高闪烁体光输出效率、改善发光方向性、降低时间弥散特性的原理和方法。</a:t>
            </a:r>
          </a:p>
          <a:p>
            <a:pPr marL="0" indent="0">
              <a:buNone/>
            </a:pPr>
            <a:endParaRPr lang="zh-CN" altLang="en-US" sz="2400" dirty="0">
              <a:latin typeface="+mn-ea"/>
            </a:endParaRPr>
          </a:p>
          <a:p>
            <a:pPr marL="0" indent="0">
              <a:buNone/>
            </a:pPr>
            <a:r>
              <a:rPr lang="zh-CN" altLang="en-US" sz="2400" dirty="0">
                <a:latin typeface="+mn-ea"/>
              </a:rPr>
              <a:t>（</a:t>
            </a:r>
            <a:r>
              <a:rPr lang="en-US" altLang="zh-CN" sz="2400" dirty="0">
                <a:latin typeface="+mn-ea"/>
              </a:rPr>
              <a:t>3</a:t>
            </a:r>
            <a:r>
              <a:rPr lang="zh-CN" altLang="en-US" sz="2400" dirty="0">
                <a:latin typeface="+mn-ea"/>
              </a:rPr>
              <a:t>）	表面微结构闪烁体的制备研究。</a:t>
            </a:r>
          </a:p>
          <a:p>
            <a:pPr marL="0" indent="0">
              <a:buNone/>
            </a:pPr>
            <a:endParaRPr lang="zh-CN" altLang="en-US" sz="2400" dirty="0">
              <a:latin typeface="+mn-ea"/>
            </a:endParaRPr>
          </a:p>
          <a:p>
            <a:pPr marL="0" indent="0">
              <a:buNone/>
            </a:pPr>
            <a:r>
              <a:rPr lang="zh-CN" altLang="en-US" sz="2400" dirty="0">
                <a:latin typeface="+mn-ea"/>
              </a:rPr>
              <a:t>（</a:t>
            </a:r>
            <a:r>
              <a:rPr lang="en-US" altLang="zh-CN" sz="2400" dirty="0">
                <a:latin typeface="+mn-ea"/>
              </a:rPr>
              <a:t>4</a:t>
            </a:r>
            <a:r>
              <a:rPr lang="zh-CN" altLang="en-US" sz="2400" dirty="0">
                <a:latin typeface="+mn-ea"/>
              </a:rPr>
              <a:t>）	表面微结构闪烁体发光特性表征研究及其在探测系统中的性能表征研究。</a:t>
            </a:r>
          </a:p>
          <a:p>
            <a:pPr marL="0" indent="0">
              <a:buNone/>
            </a:pPr>
            <a:endParaRPr lang="zh-CN" altLang="en-US" sz="2400" dirty="0">
              <a:latin typeface="+mn-ea"/>
            </a:endParaRP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6</a:t>
            </a:fld>
            <a:endParaRPr lang="en-US" altLang="zh-CN"/>
          </a:p>
        </p:txBody>
      </p:sp>
    </p:spTree>
    <p:extLst>
      <p:ext uri="{BB962C8B-B14F-4D97-AF65-F5344CB8AC3E}">
        <p14:creationId xmlns:p14="http://schemas.microsoft.com/office/powerpoint/2010/main" val="356061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需要解决的关键问题</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7</a:t>
            </a:fld>
            <a:endParaRPr lang="en-US" altLang="zh-CN"/>
          </a:p>
        </p:txBody>
      </p:sp>
      <p:sp>
        <p:nvSpPr>
          <p:cNvPr id="5" name="文本框 4">
            <a:extLst>
              <a:ext uri="{FF2B5EF4-FFF2-40B4-BE49-F238E27FC236}">
                <a16:creationId xmlns:a16="http://schemas.microsoft.com/office/drawing/2014/main" id="{BF979384-13D3-4C67-83D9-9677798CAE4C}"/>
              </a:ext>
            </a:extLst>
          </p:cNvPr>
          <p:cNvSpPr txBox="1"/>
          <p:nvPr/>
        </p:nvSpPr>
        <p:spPr>
          <a:xfrm>
            <a:off x="218761" y="852915"/>
            <a:ext cx="8706477" cy="707886"/>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闪烁体激发后的</a:t>
            </a:r>
            <a:r>
              <a:rPr lang="zh-CN" altLang="en-US" sz="2000" b="1" dirty="0">
                <a:solidFill>
                  <a:srgbClr val="C00000"/>
                </a:solidFill>
                <a:latin typeface="宋体" panose="02010600030101010101" pitchFamily="2" charset="-122"/>
                <a:cs typeface="Times New Roman" panose="02020603050405020304" pitchFamily="18" charset="0"/>
              </a:rPr>
              <a:t>能量转化</a:t>
            </a:r>
            <a:r>
              <a:rPr lang="zh-CN" altLang="en-US" sz="2000" dirty="0">
                <a:latin typeface="宋体" panose="02010600030101010101" pitchFamily="2" charset="-122"/>
                <a:cs typeface="Times New Roman" panose="02020603050405020304" pitchFamily="18" charset="0"/>
              </a:rPr>
              <a:t>过程具有</a:t>
            </a:r>
            <a:r>
              <a:rPr lang="zh-CN" altLang="en-US" sz="2000" b="1" dirty="0">
                <a:solidFill>
                  <a:srgbClr val="C00000"/>
                </a:solidFill>
                <a:latin typeface="宋体" panose="02010600030101010101" pitchFamily="2" charset="-122"/>
                <a:cs typeface="Times New Roman" panose="02020603050405020304" pitchFamily="18" charset="0"/>
              </a:rPr>
              <a:t>时间与空间特性</a:t>
            </a:r>
            <a:r>
              <a:rPr lang="zh-CN" altLang="en-US" sz="2000" dirty="0">
                <a:latin typeface="宋体" panose="02010600030101010101" pitchFamily="2" charset="-122"/>
                <a:cs typeface="Times New Roman" panose="02020603050405020304" pitchFamily="18" charset="0"/>
              </a:rPr>
              <a:t>，需要对该过程复现以明确物理图像。</a:t>
            </a:r>
          </a:p>
        </p:txBody>
      </p:sp>
      <p:sp>
        <p:nvSpPr>
          <p:cNvPr id="6" name="矩形 5"/>
          <p:cNvSpPr/>
          <p:nvPr/>
        </p:nvSpPr>
        <p:spPr bwMode="auto">
          <a:xfrm>
            <a:off x="3517900" y="3517900"/>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p:cNvSpPr txBox="1"/>
          <p:nvPr/>
        </p:nvSpPr>
        <p:spPr>
          <a:xfrm>
            <a:off x="3632200" y="4648200"/>
            <a:ext cx="1993900" cy="923330"/>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1</a:t>
            </a:r>
          </a:p>
          <a:p>
            <a:pPr algn="ctr"/>
            <a:r>
              <a:rPr lang="zh-CN" altLang="en-US" dirty="0">
                <a:ea typeface="黑体" panose="02010609060101010101" pitchFamily="49" charset="-122"/>
                <a:cs typeface="Times New Roman" panose="02020603050405020304" pitchFamily="18" charset="0"/>
              </a:rPr>
              <a:t>中子</a:t>
            </a:r>
            <a:r>
              <a:rPr lang="en-US" altLang="zh-CN" dirty="0">
                <a:ea typeface="黑体" panose="02010609060101010101" pitchFamily="49" charset="-122"/>
                <a:cs typeface="Times New Roman" panose="02020603050405020304" pitchFamily="18" charset="0"/>
              </a:rPr>
              <a:t>-</a:t>
            </a:r>
            <a:r>
              <a:rPr lang="zh-CN" altLang="en-US" dirty="0">
                <a:ea typeface="黑体" panose="02010609060101010101" pitchFamily="49" charset="-122"/>
                <a:cs typeface="Times New Roman" panose="02020603050405020304" pitchFamily="18" charset="0"/>
              </a:rPr>
              <a:t>闪烁体相互作用过程示意图</a:t>
            </a:r>
          </a:p>
        </p:txBody>
      </p:sp>
    </p:spTree>
    <p:extLst>
      <p:ext uri="{BB962C8B-B14F-4D97-AF65-F5344CB8AC3E}">
        <p14:creationId xmlns:p14="http://schemas.microsoft.com/office/powerpoint/2010/main" val="245489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需要解决的关键问题</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8</a:t>
            </a:fld>
            <a:endParaRPr lang="en-US" altLang="zh-CN"/>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979384-13D3-4C67-83D9-9677798CAE4C}"/>
                  </a:ext>
                </a:extLst>
              </p:cNvPr>
              <p:cNvSpPr txBox="1"/>
              <p:nvPr/>
            </p:nvSpPr>
            <p:spPr>
              <a:xfrm>
                <a:off x="218761" y="852915"/>
                <a:ext cx="8706477" cy="1435714"/>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由于系统的时间分辨率为</a:t>
                </a:r>
                <a14:m>
                  <m:oMath xmlns:m="http://schemas.openxmlformats.org/officeDocument/2006/math">
                    <m:r>
                      <a:rPr lang="zh-CN" altLang="en-US" sz="2000" i="1">
                        <a:latin typeface="Cambria Math" panose="02040503050406030204" pitchFamily="18" charset="0"/>
                      </a:rPr>
                      <m:t>𝑅𝑇</m:t>
                    </m:r>
                    <m:r>
                      <a:rPr lang="zh-CN" altLang="en-US" sz="2000">
                        <a:latin typeface="Cambria Math" panose="02040503050406030204" pitchFamily="18" charset="0"/>
                      </a:rPr>
                      <m:t>∝</m:t>
                    </m:r>
                    <m:rad>
                      <m:radPr>
                        <m:degHide m:val="on"/>
                        <m:ctrlPr>
                          <a:rPr lang="zh-CN" altLang="en-US" sz="2000" i="1">
                            <a:latin typeface="Cambria Math" panose="02040503050406030204" pitchFamily="18" charset="0"/>
                          </a:rPr>
                        </m:ctrlPr>
                      </m:radPr>
                      <m:deg/>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𝜏</m:t>
                            </m:r>
                          </m:e>
                          <m:sub>
                            <m:r>
                              <a:rPr lang="zh-CN" altLang="en-US" sz="2000" i="1">
                                <a:latin typeface="Cambria Math" panose="02040503050406030204" pitchFamily="18" charset="0"/>
                              </a:rPr>
                              <m:t>𝑟</m:t>
                            </m:r>
                          </m:sub>
                        </m:sSub>
                        <m:r>
                          <a:rPr lang="zh-CN" altLang="en-US" sz="2000">
                            <a:latin typeface="Cambria Math" panose="02040503050406030204" pitchFamily="18" charset="0"/>
                          </a:rPr>
                          <m:t>⋅</m:t>
                        </m:r>
                        <m:f>
                          <m:fPr>
                            <m:type m:val="lin"/>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𝜏</m:t>
                                </m:r>
                              </m:e>
                              <m:sub>
                                <m:r>
                                  <a:rPr lang="zh-CN" altLang="en-US" sz="2000" i="1">
                                    <a:latin typeface="Cambria Math" panose="02040503050406030204" pitchFamily="18" charset="0"/>
                                  </a:rPr>
                                  <m:t>𝑑</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𝑝h𝑒</m:t>
                                </m:r>
                              </m:sub>
                            </m:sSub>
                          </m:den>
                        </m:f>
                      </m:e>
                    </m:rad>
                  </m:oMath>
                </a14:m>
                <a:r>
                  <a:rPr lang="zh-CN" altLang="en-US" sz="2000" dirty="0">
                    <a:latin typeface="宋体" panose="02010600030101010101" pitchFamily="2" charset="-122"/>
                    <a:cs typeface="Times New Roman" panose="02020603050405020304" pitchFamily="18" charset="0"/>
                  </a:rPr>
                  <a:t>，当闪烁体具体参数确定后，时间分辨率将直接决定于</a:t>
                </a:r>
                <a:r>
                  <a:rPr lang="zh-CN" altLang="en-US" sz="2000" b="1" dirty="0">
                    <a:solidFill>
                      <a:srgbClr val="C00000"/>
                    </a:solidFill>
                    <a:latin typeface="宋体" panose="02010600030101010101" pitchFamily="2" charset="-122"/>
                    <a:cs typeface="Times New Roman" panose="02020603050405020304" pitchFamily="18" charset="0"/>
                  </a:rPr>
                  <a:t>极短时间内</a:t>
                </a:r>
                <a:r>
                  <a:rPr lang="zh-CN" altLang="zh-CN" sz="2000" b="1" dirty="0">
                    <a:solidFill>
                      <a:srgbClr val="C00000"/>
                    </a:solidFill>
                  </a:rPr>
                  <a:t>光电探测器中产生的光电子数</a:t>
                </a:r>
                <a14:m>
                  <m:oMath xmlns:m="http://schemas.openxmlformats.org/officeDocument/2006/math">
                    <m:sSub>
                      <m:sSubPr>
                        <m:ctrlPr>
                          <a:rPr lang="zh-CN" altLang="en-US" sz="2000" b="1" i="1">
                            <a:solidFill>
                              <a:srgbClr val="C00000"/>
                            </a:solidFill>
                            <a:latin typeface="Cambria Math" panose="02040503050406030204" pitchFamily="18" charset="0"/>
                          </a:rPr>
                        </m:ctrlPr>
                      </m:sSubPr>
                      <m:e>
                        <m:r>
                          <a:rPr lang="zh-CN" altLang="en-US" sz="2000" b="1" i="1">
                            <a:solidFill>
                              <a:srgbClr val="C00000"/>
                            </a:solidFill>
                            <a:latin typeface="Cambria Math" panose="02040503050406030204" pitchFamily="18" charset="0"/>
                          </a:rPr>
                          <m:t>𝑵</m:t>
                        </m:r>
                      </m:e>
                      <m:sub>
                        <m:r>
                          <a:rPr lang="zh-CN" altLang="en-US" sz="2000" b="1" i="1">
                            <a:solidFill>
                              <a:srgbClr val="C00000"/>
                            </a:solidFill>
                            <a:latin typeface="Cambria Math" panose="02040503050406030204" pitchFamily="18" charset="0"/>
                          </a:rPr>
                          <m:t>𝒑𝒉𝒆</m:t>
                        </m:r>
                      </m:sub>
                    </m:sSub>
                  </m:oMath>
                </a14:m>
                <a:r>
                  <a:rPr lang="zh-CN" altLang="en-US" sz="2000" dirty="0">
                    <a:latin typeface="宋体" panose="02010600030101010101" pitchFamily="2" charset="-122"/>
                    <a:cs typeface="Times New Roman" panose="02020603050405020304" pitchFamily="18" charset="0"/>
                  </a:rPr>
                  <a:t>，而</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𝑝h𝑒</m:t>
                        </m:r>
                      </m:sub>
                    </m:sSub>
                  </m:oMath>
                </a14:m>
                <a:r>
                  <a:rPr lang="zh-CN" altLang="en-US" sz="2000" dirty="0">
                    <a:latin typeface="宋体" panose="02010600030101010101" pitchFamily="2" charset="-122"/>
                    <a:cs typeface="Times New Roman" panose="02020603050405020304" pitchFamily="18" charset="0"/>
                  </a:rPr>
                  <a:t>又受到</a:t>
                </a:r>
                <a:r>
                  <a:rPr lang="zh-CN" altLang="en-US" sz="2000" b="1" dirty="0">
                    <a:solidFill>
                      <a:srgbClr val="C00000"/>
                    </a:solidFill>
                    <a:latin typeface="宋体" panose="02010600030101010101" pitchFamily="2" charset="-122"/>
                    <a:cs typeface="Times New Roman" panose="02020603050405020304" pitchFamily="18" charset="0"/>
                  </a:rPr>
                  <a:t>直线传播特性</a:t>
                </a:r>
                <a:r>
                  <a:rPr lang="zh-CN" altLang="en-US" sz="2000" dirty="0">
                    <a:latin typeface="宋体" panose="02010600030101010101" pitchFamily="2" charset="-122"/>
                    <a:cs typeface="Times New Roman" panose="02020603050405020304" pitchFamily="18" charset="0"/>
                  </a:rPr>
                  <a:t>、</a:t>
                </a:r>
                <a:r>
                  <a:rPr lang="zh-CN" altLang="en-US" sz="2000" b="1" dirty="0">
                    <a:solidFill>
                      <a:srgbClr val="C00000"/>
                    </a:solidFill>
                    <a:latin typeface="宋体" panose="02010600030101010101" pitchFamily="2" charset="-122"/>
                    <a:cs typeface="Times New Roman" panose="02020603050405020304" pitchFamily="18" charset="0"/>
                  </a:rPr>
                  <a:t>微结构闪烁体光提取效率</a:t>
                </a:r>
                <a:r>
                  <a:rPr lang="zh-CN" altLang="en-US" sz="2000" dirty="0">
                    <a:latin typeface="宋体" panose="02010600030101010101" pitchFamily="2" charset="-122"/>
                    <a:cs typeface="Times New Roman" panose="02020603050405020304" pitchFamily="18" charset="0"/>
                  </a:rPr>
                  <a:t>等因素影响，因此需要构建相应的方法用于研究该过程。</a:t>
                </a:r>
                <a:endParaRPr lang="en-US" altLang="zh-CN" sz="2000" dirty="0">
                  <a:latin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BF979384-13D3-4C67-83D9-9677798CAE4C}"/>
                  </a:ext>
                </a:extLst>
              </p:cNvPr>
              <p:cNvSpPr txBox="1">
                <a:spLocks noRot="1" noChangeAspect="1" noMove="1" noResize="1" noEditPoints="1" noAdjustHandles="1" noChangeArrowheads="1" noChangeShapeType="1" noTextEdit="1"/>
              </p:cNvSpPr>
              <p:nvPr/>
            </p:nvSpPr>
            <p:spPr>
              <a:xfrm>
                <a:off x="218761" y="852915"/>
                <a:ext cx="8706477" cy="1435714"/>
              </a:xfrm>
              <a:prstGeom prst="rect">
                <a:avLst/>
              </a:prstGeom>
              <a:blipFill>
                <a:blip r:embed="rId2"/>
                <a:stretch>
                  <a:fillRect l="-770" t="-29787" r="-700" b="-7234"/>
                </a:stretch>
              </a:blipFill>
              <a:ln>
                <a:noFill/>
              </a:ln>
            </p:spPr>
            <p:txBody>
              <a:bodyPr/>
              <a:lstStyle/>
              <a:p>
                <a:r>
                  <a:rPr lang="zh-CN" altLang="en-US">
                    <a:noFill/>
                  </a:rPr>
                  <a:t> </a:t>
                </a:r>
              </a:p>
            </p:txBody>
          </p:sp>
        </mc:Fallback>
      </mc:AlternateContent>
      <p:sp>
        <p:nvSpPr>
          <p:cNvPr id="11" name="矩形 10"/>
          <p:cNvSpPr/>
          <p:nvPr/>
        </p:nvSpPr>
        <p:spPr bwMode="auto">
          <a:xfrm>
            <a:off x="3517900" y="3517900"/>
            <a:ext cx="2222500" cy="25781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2" name="文本框 11"/>
          <p:cNvSpPr txBox="1"/>
          <p:nvPr/>
        </p:nvSpPr>
        <p:spPr>
          <a:xfrm>
            <a:off x="3632200" y="4648200"/>
            <a:ext cx="1993900" cy="923330"/>
          </a:xfrm>
          <a:prstGeom prst="rect">
            <a:avLst/>
          </a:prstGeom>
          <a:noFill/>
          <a:ln>
            <a:noFill/>
          </a:ln>
        </p:spPr>
        <p:txBody>
          <a:bodyPr wrap="square" rtlCol="0">
            <a:spAutoFit/>
          </a:bodyPr>
          <a:lstStyle/>
          <a:p>
            <a:pPr algn="ctr"/>
            <a:r>
              <a:rPr lang="zh-CN" altLang="en-US" dirty="0">
                <a:ea typeface="黑体" panose="02010609060101010101" pitchFamily="49" charset="-122"/>
                <a:cs typeface="Times New Roman" panose="02020603050405020304" pitchFamily="18" charset="0"/>
              </a:rPr>
              <a:t>配图</a:t>
            </a:r>
            <a:r>
              <a:rPr lang="en-US" altLang="zh-CN" dirty="0">
                <a:ea typeface="黑体" panose="02010609060101010101" pitchFamily="49" charset="-122"/>
                <a:cs typeface="Times New Roman" panose="02020603050405020304" pitchFamily="18" charset="0"/>
              </a:rPr>
              <a:t>1</a:t>
            </a:r>
          </a:p>
          <a:p>
            <a:pPr algn="ctr"/>
            <a:r>
              <a:rPr lang="zh-CN" altLang="en-US" dirty="0">
                <a:ea typeface="黑体" panose="02010609060101010101" pitchFamily="49" charset="-122"/>
                <a:cs typeface="Times New Roman" panose="02020603050405020304" pitchFamily="18" charset="0"/>
              </a:rPr>
              <a:t>时间分辨率决定因素</a:t>
            </a:r>
          </a:p>
        </p:txBody>
      </p:sp>
    </p:spTree>
    <p:extLst>
      <p:ext uri="{BB962C8B-B14F-4D97-AF65-F5344CB8AC3E}">
        <p14:creationId xmlns:p14="http://schemas.microsoft.com/office/powerpoint/2010/main" val="266820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需要解决的关键问题</a:t>
            </a:r>
          </a:p>
        </p:txBody>
      </p:sp>
      <p:sp>
        <p:nvSpPr>
          <p:cNvPr id="4" name="灯片编号占位符 3"/>
          <p:cNvSpPr>
            <a:spLocks noGrp="1"/>
          </p:cNvSpPr>
          <p:nvPr>
            <p:ph type="sldNum" sz="quarter" idx="12"/>
          </p:nvPr>
        </p:nvSpPr>
        <p:spPr/>
        <p:txBody>
          <a:bodyPr/>
          <a:lstStyle/>
          <a:p>
            <a:fld id="{37D510BC-A075-4441-B52F-9AE182C87569}" type="slidenum">
              <a:rPr lang="en-US" altLang="zh-CN" smtClean="0"/>
              <a:pPr/>
              <a:t>9</a:t>
            </a:fld>
            <a:endParaRPr lang="en-US" altLang="zh-CN"/>
          </a:p>
        </p:txBody>
      </p:sp>
      <p:sp>
        <p:nvSpPr>
          <p:cNvPr id="5" name="文本框 4">
            <a:extLst>
              <a:ext uri="{FF2B5EF4-FFF2-40B4-BE49-F238E27FC236}">
                <a16:creationId xmlns:a16="http://schemas.microsoft.com/office/drawing/2014/main" id="{BF979384-13D3-4C67-83D9-9677798CAE4C}"/>
              </a:ext>
            </a:extLst>
          </p:cNvPr>
          <p:cNvSpPr txBox="1"/>
          <p:nvPr/>
        </p:nvSpPr>
        <p:spPr>
          <a:xfrm>
            <a:off x="218761" y="852915"/>
            <a:ext cx="8706477" cy="1015663"/>
          </a:xfrm>
          <a:prstGeom prst="rect">
            <a:avLst/>
          </a:prstGeom>
          <a:solidFill>
            <a:srgbClr val="FFC000"/>
          </a:solidFill>
          <a:ln>
            <a:noFill/>
          </a:ln>
        </p:spPr>
        <p:txBody>
          <a:bodyPr wrap="square" rtlCol="0">
            <a:spAutoFit/>
          </a:bodyPr>
          <a:lstStyle/>
          <a:p>
            <a:pPr algn="just"/>
            <a:r>
              <a:rPr lang="zh-CN" altLang="en-US" sz="2000" dirty="0">
                <a:latin typeface="宋体" panose="02010600030101010101" pitchFamily="2" charset="-122"/>
                <a:cs typeface="Times New Roman" panose="02020603050405020304" pitchFamily="18" charset="0"/>
              </a:rPr>
              <a:t>需要在理论与最优模拟结果的基础上，发展相关工艺，填补国内</a:t>
            </a:r>
            <a:r>
              <a:rPr lang="en-US" altLang="zh-CN" sz="2000" dirty="0">
                <a:latin typeface="宋体" panose="02010600030101010101" pitchFamily="2" charset="-122"/>
                <a:cs typeface="Times New Roman" panose="02020603050405020304" pitchFamily="18" charset="0"/>
              </a:rPr>
              <a:t>EJ232</a:t>
            </a:r>
            <a:r>
              <a:rPr lang="zh-CN" altLang="en-US" sz="2000" dirty="0">
                <a:latin typeface="宋体" panose="02010600030101010101" pitchFamily="2" charset="-122"/>
                <a:cs typeface="Times New Roman" panose="02020603050405020304" pitchFamily="18" charset="0"/>
              </a:rPr>
              <a:t>闪烁体的研发空缺。实现</a:t>
            </a:r>
            <a:r>
              <a:rPr lang="zh-CN" altLang="en-US" sz="2000" b="1" dirty="0">
                <a:solidFill>
                  <a:srgbClr val="C00000"/>
                </a:solidFill>
                <a:latin typeface="宋体" panose="02010600030101010101" pitchFamily="2" charset="-122"/>
                <a:cs typeface="Times New Roman" panose="02020603050405020304" pitchFamily="18" charset="0"/>
              </a:rPr>
              <a:t>具备设计要求</a:t>
            </a:r>
            <a:r>
              <a:rPr lang="zh-CN" altLang="en-US" sz="2000" dirty="0">
                <a:latin typeface="宋体" panose="02010600030101010101" pitchFamily="2" charset="-122"/>
                <a:cs typeface="Times New Roman" panose="02020603050405020304" pitchFamily="18" charset="0"/>
              </a:rPr>
              <a:t>的闪烁体研发，得到兼具</a:t>
            </a:r>
            <a:r>
              <a:rPr lang="zh-CN" altLang="en-US" sz="2000" b="1" dirty="0">
                <a:solidFill>
                  <a:srgbClr val="C00000"/>
                </a:solidFill>
                <a:latin typeface="宋体" panose="02010600030101010101" pitchFamily="2" charset="-122"/>
                <a:cs typeface="Times New Roman" panose="02020603050405020304" pitchFamily="18" charset="0"/>
              </a:rPr>
              <a:t>牢固性</a:t>
            </a:r>
            <a:r>
              <a:rPr lang="zh-CN" altLang="en-US" sz="2000" dirty="0">
                <a:latin typeface="宋体" panose="02010600030101010101" pitchFamily="2" charset="-122"/>
                <a:cs typeface="Times New Roman" panose="02020603050405020304" pitchFamily="18" charset="0"/>
              </a:rPr>
              <a:t>与</a:t>
            </a:r>
            <a:r>
              <a:rPr lang="zh-CN" altLang="en-US" sz="2000" b="1" dirty="0">
                <a:solidFill>
                  <a:srgbClr val="C00000"/>
                </a:solidFill>
                <a:latin typeface="宋体" panose="02010600030101010101" pitchFamily="2" charset="-122"/>
                <a:cs typeface="Times New Roman" panose="02020603050405020304" pitchFamily="18" charset="0"/>
              </a:rPr>
              <a:t>一致性</a:t>
            </a:r>
            <a:r>
              <a:rPr lang="zh-CN" altLang="en-US" sz="2000" dirty="0">
                <a:latin typeface="宋体" panose="02010600030101010101" pitchFamily="2" charset="-122"/>
                <a:cs typeface="Times New Roman" panose="02020603050405020304" pitchFamily="18" charset="0"/>
              </a:rPr>
              <a:t>的微结构。</a:t>
            </a:r>
            <a:endParaRPr lang="en-US" altLang="zh-CN" sz="2000" dirty="0">
              <a:latin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85797" y="3354965"/>
            <a:ext cx="5042263" cy="2324168"/>
          </a:xfrm>
          <a:prstGeom prst="rect">
            <a:avLst/>
          </a:prstGeom>
        </p:spPr>
      </p:pic>
      <p:sp>
        <p:nvSpPr>
          <p:cNvPr id="7" name="文本框 6"/>
          <p:cNvSpPr txBox="1"/>
          <p:nvPr/>
        </p:nvSpPr>
        <p:spPr>
          <a:xfrm>
            <a:off x="1306283" y="5852160"/>
            <a:ext cx="3801293" cy="369332"/>
          </a:xfrm>
          <a:prstGeom prst="rect">
            <a:avLst/>
          </a:prstGeom>
          <a:noFill/>
          <a:ln>
            <a:noFill/>
          </a:ln>
        </p:spPr>
        <p:txBody>
          <a:bodyPr wrap="square" rtlCol="0">
            <a:spAutoFit/>
          </a:bodyPr>
          <a:lstStyle/>
          <a:p>
            <a:pPr algn="l"/>
            <a:r>
              <a:rPr lang="zh-CN" altLang="en-US" dirty="0">
                <a:ea typeface="黑体" panose="02010609060101010101" pitchFamily="49" charset="-122"/>
                <a:cs typeface="Times New Roman" panose="02020603050405020304" pitchFamily="18" charset="0"/>
              </a:rPr>
              <a:t>光子晶体闪烁体电镜照片与示意图</a:t>
            </a:r>
          </a:p>
        </p:txBody>
      </p:sp>
    </p:spTree>
    <p:extLst>
      <p:ext uri="{BB962C8B-B14F-4D97-AF65-F5344CB8AC3E}">
        <p14:creationId xmlns:p14="http://schemas.microsoft.com/office/powerpoint/2010/main" val="294292881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ln>
          <a:noFill/>
        </a:ln>
      </a:spPr>
      <a:bodyPr wrap="square" rtlCol="0">
        <a:spAutoFit/>
      </a:bodyPr>
      <a:lstStyle>
        <a:defPPr algn="l">
          <a:defRPr dirty="0">
            <a:ea typeface="黑体" panose="02010609060101010101" pitchFamily="49" charset="-122"/>
            <a:cs typeface="Times New Roman" panose="02020603050405020304" pitchFamily="18" charset="0"/>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6470</TotalTime>
  <Words>1643</Words>
  <Application>Microsoft Office PowerPoint</Application>
  <PresentationFormat>全屏显示(4:3)</PresentationFormat>
  <Paragraphs>227</Paragraphs>
  <Slides>21</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等线</vt:lpstr>
      <vt:lpstr>黑体</vt:lpstr>
      <vt:lpstr>宋体</vt:lpstr>
      <vt:lpstr>Arial</vt:lpstr>
      <vt:lpstr>Calibri</vt:lpstr>
      <vt:lpstr>Cambria</vt:lpstr>
      <vt:lpstr>Cambria Math</vt:lpstr>
      <vt:lpstr>Times New Roman</vt:lpstr>
      <vt:lpstr>Trebuchet MS</vt:lpstr>
      <vt:lpstr>默认设计模板</vt:lpstr>
      <vt:lpstr>利用表面光子人工微结构增强闪烁体发光性质研究</vt:lpstr>
      <vt:lpstr>目录</vt:lpstr>
      <vt:lpstr>研究背景与立项依据</vt:lpstr>
      <vt:lpstr>研究背景与立项依据</vt:lpstr>
      <vt:lpstr>研究背景与立项依据</vt:lpstr>
      <vt:lpstr>研究内容</vt:lpstr>
      <vt:lpstr>需要解决的关键问题</vt:lpstr>
      <vt:lpstr>需要解决的关键问题</vt:lpstr>
      <vt:lpstr>需要解决的关键问题</vt:lpstr>
      <vt:lpstr>需要解决的关键问题</vt:lpstr>
      <vt:lpstr>需要解决的关键问题</vt:lpstr>
      <vt:lpstr>主要技术途径</vt:lpstr>
      <vt:lpstr>主要技术途径</vt:lpstr>
      <vt:lpstr>主要技术途径</vt:lpstr>
      <vt:lpstr>主要技术途径</vt:lpstr>
      <vt:lpstr>工作安排</vt:lpstr>
      <vt:lpstr>预期技术指标、成果</vt:lpstr>
      <vt:lpstr>研究队伍</vt:lpstr>
      <vt:lpstr>研究基础</vt:lpstr>
      <vt:lpstr>研究基础</vt:lpstr>
      <vt:lpstr>经费预算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含氢二维钙钛矿基闪烁体辐射响应机理及脉冲快中子探测技术研究</dc:title>
  <dc:creator>Administrator</dc:creator>
  <cp:lastModifiedBy>毛 毛</cp:lastModifiedBy>
  <cp:revision>1064</cp:revision>
  <cp:lastPrinted>2020-12-03T09:53:43Z</cp:lastPrinted>
  <dcterms:created xsi:type="dcterms:W3CDTF">2020-11-24T00:53:12Z</dcterms:created>
  <dcterms:modified xsi:type="dcterms:W3CDTF">2022-03-19T06:30:37Z</dcterms:modified>
</cp:coreProperties>
</file>