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/>
          <p:cNvSpPr/>
          <p:nvPr/>
        </p:nvSpPr>
        <p:spPr>
          <a:xfrm rot="2400000">
            <a:off x="-254635" y="1764665"/>
            <a:ext cx="3615690" cy="4398010"/>
          </a:xfrm>
          <a:prstGeom prst="arc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Line Callout 1 (Accent Bar) 14"/>
          <p:cNvSpPr/>
          <p:nvPr/>
        </p:nvSpPr>
        <p:spPr>
          <a:xfrm>
            <a:off x="4532630" y="93345"/>
            <a:ext cx="6492240" cy="885825"/>
          </a:xfrm>
          <a:prstGeom prst="accentCallout1">
            <a:avLst>
              <a:gd name="adj1" fmla="val 37528"/>
              <a:gd name="adj2" fmla="val -4151"/>
              <a:gd name="adj3" fmla="val 232114"/>
              <a:gd name="adj4" fmla="val -27679"/>
            </a:avLst>
          </a:prstGeom>
          <a:solidFill>
            <a:schemeClr val="accent6"/>
          </a:solidFill>
          <a:ln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học tập nâng cao trình độ lý luận chính trị, bồi đắp lý tưởng cách mạng trong sáng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4351655" y="1125220"/>
            <a:ext cx="6673215" cy="755650"/>
          </a:xfrm>
          <a:prstGeom prst="accentCallout1">
            <a:avLst>
              <a:gd name="adj1" fmla="val 44537"/>
              <a:gd name="adj2" fmla="val -3910"/>
              <a:gd name="adj3" fmla="val 208571"/>
              <a:gd name="adj4" fmla="val -1461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nâng cao trình độ văn hóa, chuyên môn, khoa học, kỹ thuật và tay nghề</a:t>
            </a:r>
            <a:endParaRPr lang="en-US" sz="2800"/>
          </a:p>
        </p:txBody>
      </p:sp>
      <p:sp>
        <p:nvSpPr>
          <p:cNvPr id="18" name="Line Callout 1 (Accent Bar) 17"/>
          <p:cNvSpPr/>
          <p:nvPr/>
        </p:nvSpPr>
        <p:spPr>
          <a:xfrm>
            <a:off x="4351655" y="2026920"/>
            <a:ext cx="7574915" cy="927100"/>
          </a:xfrm>
          <a:prstGeom prst="accentCallout1">
            <a:avLst>
              <a:gd name="adj1" fmla="val 52054"/>
              <a:gd name="adj2" fmla="val -3094"/>
              <a:gd name="adj3" fmla="val 131575"/>
              <a:gd name="adj4" fmla="val -782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tích cực tham gia xây dựng Đảng, Nhà nước. Mặt trận Tổ quốc Việt Nam và các đoàn thể nhân dân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4658995" y="4130040"/>
            <a:ext cx="7119620" cy="969010"/>
          </a:xfrm>
          <a:prstGeom prst="accentCallout1">
            <a:avLst>
              <a:gd name="adj1" fmla="val 51638"/>
              <a:gd name="adj2" fmla="val -3567"/>
              <a:gd name="adj3" fmla="val 54914"/>
              <a:gd name="adj4" fmla="val -15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xung kích đi đầu trong sự nghiệp phát triển kinh tế - xã hội, bảo đảm quốc phòng an ninh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4658995" y="3100070"/>
            <a:ext cx="6969125" cy="883920"/>
          </a:xfrm>
          <a:prstGeom prst="accentCallout1">
            <a:avLst>
              <a:gd name="adj1" fmla="val 29238"/>
              <a:gd name="adj2" fmla="val -4342"/>
              <a:gd name="adj3" fmla="val 107040"/>
              <a:gd name="adj4" fmla="val -1419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xây dựng môi trường xã hội lành mạnh và môi trường sinh thái trong lành, sạch đẹp</a:t>
            </a:r>
            <a:endParaRPr 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4253230" y="5245100"/>
            <a:ext cx="7672705" cy="1330325"/>
          </a:xfrm>
          <a:prstGeom prst="accentCallout1">
            <a:avLst>
              <a:gd name="adj1" fmla="val 57183"/>
              <a:gd name="adj2" fmla="val -2623"/>
              <a:gd name="adj3" fmla="val 7159"/>
              <a:gd name="adj4" fmla="val -1491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Chủ động tham gia vào quá trình hội nhập quốc tế; tham gia giải quyết các vấn đề toàn cầu; công tác ngoại giao nhân dân trường quốc tế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33680" y="1278255"/>
            <a:ext cx="3690620" cy="4226560"/>
            <a:chOff x="368" y="2013"/>
            <a:chExt cx="5812" cy="6656"/>
          </a:xfrm>
        </p:grpSpPr>
        <p:sp>
          <p:nvSpPr>
            <p:cNvPr id="6" name="Oval 5"/>
            <p:cNvSpPr/>
            <p:nvPr/>
          </p:nvSpPr>
          <p:spPr>
            <a:xfrm>
              <a:off x="368" y="3591"/>
              <a:ext cx="4509" cy="434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>
                  <a:latin typeface="Times New Roman" panose="02020603050405020304" charset="0"/>
                  <a:cs typeface="Times New Roman" panose="02020603050405020304" charset="0"/>
                </a:rPr>
                <a:t>Để thúc đẩy tiến trình CNH ở Việt Nam, chúng ta cần phải làm gì?</a:t>
              </a:r>
              <a:endParaRPr 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52" y="3095"/>
              <a:ext cx="2329" cy="5575"/>
              <a:chOff x="3685" y="2593"/>
              <a:chExt cx="1642" cy="4936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3685" y="2593"/>
                <a:ext cx="670" cy="720"/>
              </a:xfrm>
              <a:prstGeom prst="diamon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Diamond 9"/>
              <p:cNvSpPr/>
              <p:nvPr/>
            </p:nvSpPr>
            <p:spPr>
              <a:xfrm>
                <a:off x="4238" y="3313"/>
                <a:ext cx="670" cy="720"/>
              </a:xfrm>
              <a:prstGeom prst="diamond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Diamond 10"/>
              <p:cNvSpPr/>
              <p:nvPr/>
            </p:nvSpPr>
            <p:spPr>
              <a:xfrm>
                <a:off x="4657" y="4195"/>
                <a:ext cx="670" cy="720"/>
              </a:xfrm>
              <a:prstGeom prst="diamond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Diamond 11"/>
              <p:cNvSpPr/>
              <p:nvPr/>
            </p:nvSpPr>
            <p:spPr>
              <a:xfrm>
                <a:off x="4657" y="5207"/>
                <a:ext cx="670" cy="720"/>
              </a:xfrm>
              <a:prstGeom prst="diamond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Diamond 12"/>
              <p:cNvSpPr/>
              <p:nvPr/>
            </p:nvSpPr>
            <p:spPr>
              <a:xfrm>
                <a:off x="4355" y="6102"/>
                <a:ext cx="670" cy="720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3916" y="6809"/>
                <a:ext cx="670" cy="720"/>
              </a:xfrm>
              <a:prstGeom prst="diamon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4" name="Freeform 23"/>
            <p:cNvSpPr/>
            <p:nvPr/>
          </p:nvSpPr>
          <p:spPr>
            <a:xfrm rot="5400000">
              <a:off x="741" y="2581"/>
              <a:ext cx="1896" cy="761"/>
            </a:xfrm>
            <a:custGeom>
              <a:avLst/>
              <a:gdLst>
                <a:gd name="connisteX0" fmla="*/ 720245 w 1212652"/>
                <a:gd name="connsiteY0" fmla="*/ 347243 h 430939"/>
                <a:gd name="connisteX1" fmla="*/ 135410 w 1212652"/>
                <a:gd name="connsiteY1" fmla="*/ 410743 h 430939"/>
                <a:gd name="connisteX2" fmla="*/ 113820 w 1212652"/>
                <a:gd name="connsiteY2" fmla="*/ 27838 h 430939"/>
                <a:gd name="connisteX3" fmla="*/ 1135535 w 1212652"/>
                <a:gd name="connsiteY3" fmla="*/ 48793 h 430939"/>
                <a:gd name="connisteX4" fmla="*/ 1092990 w 1212652"/>
                <a:gd name="connsiteY4" fmla="*/ 38633 h 430939"/>
                <a:gd name="connisteX5" fmla="*/ 1135535 w 1212652"/>
                <a:gd name="connsiteY5" fmla="*/ 27838 h 430939"/>
                <a:gd name="connisteX6" fmla="*/ 1124740 w 1212652"/>
                <a:gd name="connsiteY6" fmla="*/ 38633 h 43093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212652" h="430940">
                  <a:moveTo>
                    <a:pt x="720245" y="347244"/>
                  </a:moveTo>
                  <a:cubicBezTo>
                    <a:pt x="603405" y="367564"/>
                    <a:pt x="256695" y="474879"/>
                    <a:pt x="135410" y="410744"/>
                  </a:cubicBezTo>
                  <a:cubicBezTo>
                    <a:pt x="14125" y="346609"/>
                    <a:pt x="-86205" y="100229"/>
                    <a:pt x="113820" y="27839"/>
                  </a:cubicBezTo>
                  <a:cubicBezTo>
                    <a:pt x="313845" y="-44551"/>
                    <a:pt x="939955" y="46889"/>
                    <a:pt x="1135535" y="48794"/>
                  </a:cubicBezTo>
                  <a:cubicBezTo>
                    <a:pt x="1331115" y="50699"/>
                    <a:pt x="1092990" y="43079"/>
                    <a:pt x="1092990" y="38634"/>
                  </a:cubicBezTo>
                  <a:cubicBezTo>
                    <a:pt x="1092990" y="34189"/>
                    <a:pt x="1129185" y="27839"/>
                    <a:pt x="1135535" y="27839"/>
                  </a:cubicBezTo>
                  <a:cubicBezTo>
                    <a:pt x="1141885" y="27839"/>
                    <a:pt x="1127915" y="36094"/>
                    <a:pt x="1124740" y="38634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876" y="4025"/>
              <a:ext cx="302" cy="20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PC</cp:lastModifiedBy>
  <cp:revision>2</cp:revision>
  <dcterms:created xsi:type="dcterms:W3CDTF">2024-02-23T05:44:07Z</dcterms:created>
  <dcterms:modified xsi:type="dcterms:W3CDTF">2024-02-23T05:45:30Z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C667A6116D524A108A75A7B385DD3E64</vt:lpwstr>
  </property>
  <property fmtid="{D5CDD505-2E9C-101B-9397-08002B2CF9AE}" pid="3" name="KSOProductBuildVer">
    <vt:lpwstr>1033-11.2.0.11225</vt:lpwstr>
  </property>
</Properties>
</file>