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97" r:id="rId3"/>
    <p:sldId id="298" r:id="rId4"/>
    <p:sldId id="306" r:id="rId5"/>
    <p:sldId id="300" r:id="rId6"/>
    <p:sldId id="305" r:id="rId7"/>
    <p:sldId id="303" r:id="rId8"/>
    <p:sldId id="307" r:id="rId9"/>
    <p:sldId id="308" r:id="rId10"/>
    <p:sldId id="288"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40114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348882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645899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088579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080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027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4174747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198627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00890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78156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873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402563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0" y="-10450"/>
            <a:ext cx="9912096" cy="1014984"/>
          </a:xfrm>
        </p:spPr>
        <p:txBody>
          <a:bodyPr/>
          <a:lstStyle>
            <a:lvl1pPr algn="l">
              <a:defRPr sz="4000"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89093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65712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101785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46275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65986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331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a:effectLst/>
                <a:latin typeface="Times New Roman" panose="02020603050405020304" pitchFamily="18" charset="0"/>
                <a:ea typeface="Aptos" panose="020B0004020202020204" pitchFamily="34" charset="0"/>
              </a:rPr>
              <a:t>Docker</a:t>
            </a:r>
            <a:r>
              <a:rPr lang="vi-VN">
                <a:effectLst/>
                <a:latin typeface="Times New Roman" panose="02020603050405020304" pitchFamily="18" charset="0"/>
                <a:ea typeface="Aptos" panose="020B0004020202020204" pitchFamily="34" charset="0"/>
              </a:rPr>
              <a:t> </a:t>
            </a:r>
            <a:r>
              <a:rPr lang="en-US">
                <a:effectLst/>
                <a:latin typeface="Times New Roman" panose="02020603050405020304" pitchFamily="18" charset="0"/>
                <a:ea typeface="Aptos" panose="020B0004020202020204" pitchFamily="34" charset="0"/>
              </a:rPr>
              <a:t>File</a:t>
            </a:r>
            <a:endParaRPr lang="en-US" dirty="0"/>
          </a:p>
        </p:txBody>
      </p:sp>
      <p:pic>
        <p:nvPicPr>
          <p:cNvPr id="5" name="Picture Placeholder 4">
            <a:extLst>
              <a:ext uri="{FF2B5EF4-FFF2-40B4-BE49-F238E27FC236}">
                <a16:creationId xmlns:a16="http://schemas.microsoft.com/office/drawing/2014/main" id="{5C7AD480-F51B-4844-8420-8A0951F788CF}"/>
              </a:ext>
            </a:extLst>
          </p:cNvPr>
          <p:cNvPicPr>
            <a:picLocks noGrp="1" noChangeAspect="1"/>
          </p:cNvPicPr>
          <p:nvPr>
            <p:ph type="pic" sz="quarter" idx="10"/>
          </p:nvPr>
        </p:nvPicPr>
        <p:blipFill rotWithShape="1">
          <a:blip r:embed="rId2"/>
          <a:srcRect r="47083"/>
          <a:stretch/>
        </p:blipFill>
        <p:spPr>
          <a:xfrm>
            <a:off x="6444762" y="812292"/>
            <a:ext cx="4636645" cy="4928616"/>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pPr algn="l">
              <a:lnSpc>
                <a:spcPts val="2850"/>
              </a:lnSpc>
              <a:spcBef>
                <a:spcPts val="2250"/>
              </a:spcBef>
              <a:spcAft>
                <a:spcPts val="1500"/>
              </a:spcAft>
            </a:pPr>
            <a:r>
              <a:rPr lang="en-US" b="0" i="0">
                <a:solidFill>
                  <a:srgbClr val="111111"/>
                </a:solidFill>
                <a:effectLst/>
                <a:latin typeface="Arial" panose="020B0604020202020204" pitchFamily="34" charset="0"/>
                <a:cs typeface="Arial" panose="020B0604020202020204" pitchFamily="34" charset="0"/>
              </a:rPr>
              <a:t>Tại sao nên dùng Docker?</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10</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79513" y="1947672"/>
            <a:ext cx="3861551" cy="2862072"/>
          </a:xfrm>
        </p:spPr>
        <p:txBody>
          <a:bodyPr/>
          <a:lstStyle/>
          <a:p>
            <a:r>
              <a:rPr lang="vi-VN" sz="4800" b="1">
                <a:solidFill>
                  <a:srgbClr val="222222"/>
                </a:solidFill>
              </a:rPr>
              <a:t>N</a:t>
            </a:r>
            <a:r>
              <a:rPr lang="en-US" sz="4800" b="1" i="0">
                <a:solidFill>
                  <a:srgbClr val="222222"/>
                </a:solidFill>
                <a:effectLst/>
              </a:rPr>
              <a:t>guyên</a:t>
            </a:r>
            <a:r>
              <a:rPr lang="vi-VN" sz="4800" b="1" i="0">
                <a:solidFill>
                  <a:srgbClr val="222222"/>
                </a:solidFill>
                <a:effectLst/>
              </a:rPr>
              <a:t> </a:t>
            </a:r>
            <a:r>
              <a:rPr lang="en-US" sz="4800" b="1" i="0">
                <a:solidFill>
                  <a:srgbClr val="222222"/>
                </a:solidFill>
                <a:effectLst/>
              </a:rPr>
              <a:t>nhân</a:t>
            </a:r>
            <a:endParaRPr lang="en-US" sz="4800" b="1" dirty="0"/>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769864" y="626364"/>
            <a:ext cx="3840480" cy="338328"/>
          </a:xfrm>
        </p:spPr>
        <p:txBody>
          <a:bodyPr/>
          <a:lstStyle/>
          <a:p>
            <a:r>
              <a:rPr lang="en-US" b="1" i="0">
                <a:solidFill>
                  <a:srgbClr val="222222"/>
                </a:solidFill>
                <a:effectLst/>
                <a:latin typeface="Verdana" panose="020B0604030504040204" pitchFamily="34" charset="0"/>
              </a:rPr>
              <a:t>Tính dễ ứng dụng</a:t>
            </a:r>
            <a:endParaRPr lang="en-US"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3" y="1873377"/>
            <a:ext cx="3840480" cy="338328"/>
          </a:xfrm>
        </p:spPr>
        <p:txBody>
          <a:bodyPr/>
          <a:lstStyle/>
          <a:p>
            <a:r>
              <a:rPr lang="en-US" b="1" i="0">
                <a:solidFill>
                  <a:srgbClr val="222222"/>
                </a:solidFill>
                <a:effectLst/>
                <a:latin typeface="Verdana" panose="020B0604030504040204" pitchFamily="34" charset="0"/>
              </a:rPr>
              <a:t>Tốc độ</a:t>
            </a:r>
            <a:endParaRPr lang="en-US" dirty="0"/>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3" y="3120390"/>
            <a:ext cx="5868858" cy="338328"/>
          </a:xfrm>
        </p:spPr>
        <p:txBody>
          <a:bodyPr/>
          <a:lstStyle/>
          <a:p>
            <a:r>
              <a:rPr lang="vi-VN" b="1" i="0">
                <a:solidFill>
                  <a:srgbClr val="222222"/>
                </a:solidFill>
                <a:effectLst/>
                <a:latin typeface="Verdana" panose="020B0604030504040204" pitchFamily="34" charset="0"/>
              </a:rPr>
              <a:t>Môi trường chạy và khả năng mở rộng</a:t>
            </a:r>
            <a:endParaRPr lang="en-US" dirty="0"/>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3" y="4428188"/>
            <a:ext cx="3840480" cy="338328"/>
          </a:xfrm>
        </p:spPr>
        <p:txBody>
          <a:bodyPr/>
          <a:lstStyle/>
          <a:p>
            <a:r>
              <a:rPr lang="en-US" b="1" i="0">
                <a:solidFill>
                  <a:srgbClr val="222222"/>
                </a:solidFill>
                <a:effectLst/>
                <a:latin typeface="Verdana" panose="020B0604030504040204" pitchFamily="34" charset="0"/>
              </a:rPr>
              <a:t>Hiệu suất cao</a:t>
            </a:r>
            <a:endParaRPr lang="en-US" dirty="0"/>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769863" y="5735986"/>
            <a:ext cx="5511049" cy="338328"/>
          </a:xfrm>
        </p:spPr>
        <p:txBody>
          <a:bodyPr/>
          <a:lstStyle/>
          <a:p>
            <a:r>
              <a:rPr lang="en-US" b="1" i="0">
                <a:solidFill>
                  <a:srgbClr val="222222"/>
                </a:solidFill>
                <a:effectLst/>
                <a:latin typeface="Verdana" panose="020B0604030504040204" pitchFamily="34" charset="0"/>
              </a:rPr>
              <a:t>Quản lý phụ thuộc dễ dàng</a:t>
            </a:r>
            <a:endParaRPr lang="en-US" dirty="0"/>
          </a:p>
        </p:txBody>
      </p:sp>
    </p:spTree>
    <p:extLst>
      <p:ext uri="{BB962C8B-B14F-4D97-AF65-F5344CB8AC3E}">
        <p14:creationId xmlns:p14="http://schemas.microsoft.com/office/powerpoint/2010/main" val="86653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4D-92BE-4990-B28C-72BD9C96C9B9}"/>
              </a:ext>
            </a:extLst>
          </p:cNvPr>
          <p:cNvSpPr>
            <a:spLocks noGrp="1"/>
          </p:cNvSpPr>
          <p:nvPr>
            <p:ph type="title"/>
          </p:nvPr>
        </p:nvSpPr>
        <p:spPr/>
        <p:txBody>
          <a:bodyPr/>
          <a:lstStyle/>
          <a:p>
            <a:r>
              <a:rPr lang="en-US" b="1"/>
              <a:t>1. </a:t>
            </a:r>
            <a:r>
              <a:rPr lang="en-US" b="1" i="1">
                <a:effectLst/>
                <a:ea typeface="Aptos" panose="020B0004020202020204" pitchFamily="34" charset="0"/>
              </a:rPr>
              <a:t>Khái niệm Docker file</a:t>
            </a:r>
            <a:endParaRPr lang="en-US" b="1"/>
          </a:p>
        </p:txBody>
      </p:sp>
      <p:sp>
        <p:nvSpPr>
          <p:cNvPr id="3" name="Content Placeholder 2">
            <a:extLst>
              <a:ext uri="{FF2B5EF4-FFF2-40B4-BE49-F238E27FC236}">
                <a16:creationId xmlns:a16="http://schemas.microsoft.com/office/drawing/2014/main" id="{62E1FE62-A0F2-4756-9670-13F01D8A31E3}"/>
              </a:ext>
            </a:extLst>
          </p:cNvPr>
          <p:cNvSpPr>
            <a:spLocks noGrp="1"/>
          </p:cNvSpPr>
          <p:nvPr>
            <p:ph idx="1"/>
          </p:nvPr>
        </p:nvSpPr>
        <p:spPr>
          <a:xfrm>
            <a:off x="268993" y="790605"/>
            <a:ext cx="11000232" cy="5302464"/>
          </a:xfrm>
        </p:spPr>
        <p:txBody>
          <a:bodyPr/>
          <a:lstStyle/>
          <a:p>
            <a:pPr marL="0" marR="0" indent="215900" algn="just">
              <a:lnSpc>
                <a:spcPct val="150000"/>
              </a:lnSpc>
              <a:spcBef>
                <a:spcPts val="600"/>
              </a:spcBef>
              <a:spcAft>
                <a:spcPts val="600"/>
              </a:spcAft>
            </a:pPr>
            <a:r>
              <a:rPr lang="vi-VN" b="0" i="0">
                <a:solidFill>
                  <a:srgbClr val="333333"/>
                </a:solidFill>
                <a:effectLst/>
                <a:latin typeface="default"/>
              </a:rPr>
              <a:t> </a:t>
            </a:r>
            <a:r>
              <a:rPr lang="vi-VN" b="0" i="0">
                <a:solidFill>
                  <a:srgbClr val="333333"/>
                </a:solidFill>
                <a:effectLst/>
                <a:latin typeface="Arial" panose="020B0604020202020204" pitchFamily="34" charset="0"/>
                <a:cs typeface="Arial" panose="020B0604020202020204" pitchFamily="34" charset="0"/>
              </a:rPr>
              <a:t>Đây là tệp chứa các chỉ dẫn để build một image. Đây thường là một file văn bản đơn giản, chứa hướng dẫn về việc build một image container docker. Dockerfile tự động hóa quá trình tạo image và là danh sách các lệnh mà Docker Engine sử dụng để thực hiện và tập hợp các image.</a:t>
            </a:r>
            <a:endParaRPr lang="en-US" kern="100">
              <a:effectLst/>
              <a:latin typeface="Arial" panose="020B0604020202020204" pitchFamily="34" charset="0"/>
              <a:ea typeface="Aptos" panose="020B00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9F03DD3-4E93-42F0-86B1-2C0351069EF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39CC212D-3391-4F5B-B4D1-E65BDE474A9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Presentation title</a:t>
            </a:r>
          </a:p>
        </p:txBody>
      </p:sp>
      <p:sp>
        <p:nvSpPr>
          <p:cNvPr id="6" name="Date Placeholder 5">
            <a:extLst>
              <a:ext uri="{FF2B5EF4-FFF2-40B4-BE49-F238E27FC236}">
                <a16:creationId xmlns:a16="http://schemas.microsoft.com/office/drawing/2014/main" id="{8112674A-A1BF-4259-B054-7A6B84D00DDB}"/>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20XX</a:t>
            </a:r>
          </a:p>
        </p:txBody>
      </p:sp>
    </p:spTree>
    <p:extLst>
      <p:ext uri="{BB962C8B-B14F-4D97-AF65-F5344CB8AC3E}">
        <p14:creationId xmlns:p14="http://schemas.microsoft.com/office/powerpoint/2010/main" val="161854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4D-92BE-4990-B28C-72BD9C96C9B9}"/>
              </a:ext>
            </a:extLst>
          </p:cNvPr>
          <p:cNvSpPr>
            <a:spLocks noGrp="1"/>
          </p:cNvSpPr>
          <p:nvPr>
            <p:ph type="title"/>
          </p:nvPr>
        </p:nvSpPr>
        <p:spPr/>
        <p:txBody>
          <a:bodyPr/>
          <a:lstStyle/>
          <a:p>
            <a:r>
              <a:rPr lang="en-US" b="1"/>
              <a:t> </a:t>
            </a:r>
            <a:r>
              <a:rPr lang="en-US" sz="4000" b="1" kern="100">
                <a:effectLst/>
                <a:ea typeface="Calibri" panose="020F0502020204030204" pitchFamily="34" charset="0"/>
                <a:cs typeface="Times New Roman" panose="02020603050405020304" pitchFamily="18" charset="0"/>
              </a:rPr>
              <a:t>Các config:</a:t>
            </a:r>
            <a:br>
              <a:rPr lang="en-US" sz="4000" b="1" kern="100">
                <a:effectLst/>
                <a:ea typeface="Calibri" panose="020F0502020204030204" pitchFamily="34" charset="0"/>
                <a:cs typeface="Times New Roman" panose="02020603050405020304" pitchFamily="18" charset="0"/>
              </a:rPr>
            </a:br>
            <a:endParaRPr lang="en-US" b="1"/>
          </a:p>
        </p:txBody>
      </p:sp>
      <p:sp>
        <p:nvSpPr>
          <p:cNvPr id="3" name="Content Placeholder 2">
            <a:extLst>
              <a:ext uri="{FF2B5EF4-FFF2-40B4-BE49-F238E27FC236}">
                <a16:creationId xmlns:a16="http://schemas.microsoft.com/office/drawing/2014/main" id="{62E1FE62-A0F2-4756-9670-13F01D8A31E3}"/>
              </a:ext>
            </a:extLst>
          </p:cNvPr>
          <p:cNvSpPr>
            <a:spLocks noGrp="1"/>
          </p:cNvSpPr>
          <p:nvPr>
            <p:ph idx="1"/>
          </p:nvPr>
        </p:nvSpPr>
        <p:spPr>
          <a:xfrm>
            <a:off x="134497" y="564267"/>
            <a:ext cx="5351904" cy="5729465"/>
          </a:xfrm>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FROM — chỉ định image gốc: python, unbutu, alpine…</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LABEL — cung cấp metadata cho image. Có thể sử dụng để add thông tin maintainer. Để xem các label của images, dùng lệnh docker inspect.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ENV — thiết lập một biến môi trường.</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RUN — Có thể tạo một lệnh khi build image. Được sử dụng để cài đặt các package vào container.</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COPY — Sao chép các file và thư mục vào container.</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ADD — Sao chép các file và thư mục vào container.</a:t>
            </a:r>
          </a:p>
          <a:p>
            <a:pPr marL="0" marR="0" indent="0">
              <a:lnSpc>
                <a:spcPct val="107000"/>
              </a:lnSpc>
              <a:spcAft>
                <a:spcPts val="800"/>
              </a:spcAft>
              <a:buNone/>
            </a:pPr>
            <a:r>
              <a:rPr lang="en-US" sz="2000" kern="100">
                <a:effectLst/>
                <a:ea typeface="Calibri" panose="020F0502020204030204" pitchFamily="34" charset="0"/>
                <a:cs typeface="Times New Roman" panose="02020603050405020304" pitchFamily="18" charset="0"/>
              </a:rPr>
              <a:t> </a:t>
            </a:r>
          </a:p>
          <a:p>
            <a:pPr algn="just"/>
            <a:endParaRPr lang="en-US" sz="3200"/>
          </a:p>
        </p:txBody>
      </p:sp>
      <p:sp>
        <p:nvSpPr>
          <p:cNvPr id="4" name="Slide Number Placeholder 3">
            <a:extLst>
              <a:ext uri="{FF2B5EF4-FFF2-40B4-BE49-F238E27FC236}">
                <a16:creationId xmlns:a16="http://schemas.microsoft.com/office/drawing/2014/main" id="{B9F03DD3-4E93-42F0-86B1-2C0351069EF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39CC212D-3391-4F5B-B4D1-E65BDE474A9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Presentation title</a:t>
            </a:r>
          </a:p>
        </p:txBody>
      </p:sp>
      <p:sp>
        <p:nvSpPr>
          <p:cNvPr id="6" name="Date Placeholder 5">
            <a:extLst>
              <a:ext uri="{FF2B5EF4-FFF2-40B4-BE49-F238E27FC236}">
                <a16:creationId xmlns:a16="http://schemas.microsoft.com/office/drawing/2014/main" id="{8112674A-A1BF-4259-B054-7A6B84D00DDB}"/>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20XX</a:t>
            </a:r>
          </a:p>
        </p:txBody>
      </p:sp>
      <p:sp>
        <p:nvSpPr>
          <p:cNvPr id="9" name="TextBox 8">
            <a:extLst>
              <a:ext uri="{FF2B5EF4-FFF2-40B4-BE49-F238E27FC236}">
                <a16:creationId xmlns:a16="http://schemas.microsoft.com/office/drawing/2014/main" id="{5E43BAB4-8E8C-1688-A71E-E1E2B0EEE732}"/>
              </a:ext>
            </a:extLst>
          </p:cNvPr>
          <p:cNvSpPr txBox="1"/>
          <p:nvPr/>
        </p:nvSpPr>
        <p:spPr>
          <a:xfrm>
            <a:off x="6096000" y="646043"/>
            <a:ext cx="5562600" cy="5266057"/>
          </a:xfrm>
          <a:prstGeom prst="rect">
            <a:avLst/>
          </a:prstGeom>
          <a:noFill/>
        </p:spPr>
        <p:txBody>
          <a:bodyPr wrap="square" rtlCol="0">
            <a:sp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CMD — Cung cấp một lệnh và đối số cho container thực thi. Các tham số có thể được ghi đè và chỉ có một CMD.</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WORKDIR — Thiết lập thư mục đang làm việc cho các chỉ thị khác như: RUN, CMD, ENTRYPOINT, COPY, ADD,…</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ARG — Định nghĩa giá trị biến được dùng trong lúc build image.</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ENTRYPOINT — cung cấp lệnh và đối số cho một container thực thi.</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EXPOSE — khai báo port lắng nghe của image.</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VOLUME — tạo một điểm gắn thư mục để truy cập và lưu trữ data.</a:t>
            </a:r>
          </a:p>
          <a:p>
            <a:endParaRPr lang="en-US" sz="2000"/>
          </a:p>
        </p:txBody>
      </p:sp>
    </p:spTree>
    <p:extLst>
      <p:ext uri="{BB962C8B-B14F-4D97-AF65-F5344CB8AC3E}">
        <p14:creationId xmlns:p14="http://schemas.microsoft.com/office/powerpoint/2010/main" val="181439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73409-844D-0F0F-2BEE-7040D5F84EFB}"/>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E243B146-A2E9-9502-5154-0101C688A462}"/>
              </a:ext>
            </a:extLst>
          </p:cNvPr>
          <p:cNvSpPr>
            <a:spLocks noGrp="1"/>
          </p:cNvSpPr>
          <p:nvPr>
            <p:ph type="ctrTitle"/>
          </p:nvPr>
        </p:nvSpPr>
        <p:spPr/>
        <p:txBody>
          <a:bodyPr/>
          <a:lstStyle/>
          <a:p>
            <a:r>
              <a:rPr lang="en-US">
                <a:effectLst/>
                <a:ea typeface="Aptos" panose="020B0004020202020204" pitchFamily="34" charset="0"/>
              </a:rPr>
              <a:t>Docker</a:t>
            </a:r>
            <a:r>
              <a:rPr lang="vi-VN">
                <a:effectLst/>
                <a:ea typeface="Aptos" panose="020B0004020202020204" pitchFamily="34" charset="0"/>
              </a:rPr>
              <a:t> </a:t>
            </a:r>
            <a:r>
              <a:rPr lang="en-US" kern="100">
                <a:effectLst/>
                <a:ea typeface="Aptos" panose="020B0004020202020204" pitchFamily="34" charset="0"/>
                <a:cs typeface="Times New Roman" panose="02020603050405020304" pitchFamily="18" charset="0"/>
              </a:rPr>
              <a:t>Images</a:t>
            </a:r>
            <a:endParaRPr lang="en-US" dirty="0"/>
          </a:p>
        </p:txBody>
      </p:sp>
      <p:pic>
        <p:nvPicPr>
          <p:cNvPr id="5" name="Picture Placeholder 4">
            <a:extLst>
              <a:ext uri="{FF2B5EF4-FFF2-40B4-BE49-F238E27FC236}">
                <a16:creationId xmlns:a16="http://schemas.microsoft.com/office/drawing/2014/main" id="{6A2E5639-DFA7-0D0B-90DE-EFDC956E29AA}"/>
              </a:ext>
            </a:extLst>
          </p:cNvPr>
          <p:cNvPicPr>
            <a:picLocks noGrp="1" noChangeAspect="1"/>
          </p:cNvPicPr>
          <p:nvPr>
            <p:ph type="pic" sz="quarter" idx="10"/>
          </p:nvPr>
        </p:nvPicPr>
        <p:blipFill rotWithShape="1">
          <a:blip r:embed="rId2"/>
          <a:srcRect r="47083"/>
          <a:stretch/>
        </p:blipFill>
        <p:spPr>
          <a:xfrm>
            <a:off x="6444762" y="812292"/>
            <a:ext cx="4636645" cy="4928616"/>
          </a:xfrm>
        </p:spPr>
      </p:pic>
    </p:spTree>
    <p:extLst>
      <p:ext uri="{BB962C8B-B14F-4D97-AF65-F5344CB8AC3E}">
        <p14:creationId xmlns:p14="http://schemas.microsoft.com/office/powerpoint/2010/main" val="286014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593E3-2327-5265-A591-584D5F551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E2E18-9BAB-1285-09FE-69920B54EF7C}"/>
              </a:ext>
            </a:extLst>
          </p:cNvPr>
          <p:cNvSpPr>
            <a:spLocks noGrp="1"/>
          </p:cNvSpPr>
          <p:nvPr>
            <p:ph type="title"/>
          </p:nvPr>
        </p:nvSpPr>
        <p:spPr/>
        <p:txBody>
          <a:bodyPr/>
          <a:lstStyle/>
          <a:p>
            <a:r>
              <a:rPr lang="en-US" b="1" i="1"/>
              <a:t>1. </a:t>
            </a:r>
            <a:r>
              <a:rPr lang="en-US" b="1" i="1">
                <a:effectLst/>
                <a:ea typeface="Aptos" panose="020B0004020202020204" pitchFamily="34" charset="0"/>
              </a:rPr>
              <a:t>Khái niệm </a:t>
            </a:r>
            <a:r>
              <a:rPr lang="en-US" b="1" i="1" kern="100">
                <a:effectLst/>
                <a:ea typeface="Aptos" panose="020B0004020202020204" pitchFamily="34" charset="0"/>
                <a:cs typeface="Times New Roman" panose="02020603050405020304" pitchFamily="18" charset="0"/>
              </a:rPr>
              <a:t>Docker Images</a:t>
            </a:r>
            <a:br>
              <a:rPr lang="en-US" b="1" i="1" kern="100">
                <a:effectLst/>
                <a:ea typeface="Aptos" panose="020B0004020202020204" pitchFamily="34" charset="0"/>
                <a:cs typeface="Times New Roman" panose="02020603050405020304" pitchFamily="18" charset="0"/>
              </a:rPr>
            </a:br>
            <a:endParaRPr lang="en-US" b="1" i="1"/>
          </a:p>
        </p:txBody>
      </p:sp>
      <p:sp>
        <p:nvSpPr>
          <p:cNvPr id="3" name="Content Placeholder 2">
            <a:extLst>
              <a:ext uri="{FF2B5EF4-FFF2-40B4-BE49-F238E27FC236}">
                <a16:creationId xmlns:a16="http://schemas.microsoft.com/office/drawing/2014/main" id="{62FB967F-BD74-8E93-9D9B-C58CA9156927}"/>
              </a:ext>
            </a:extLst>
          </p:cNvPr>
          <p:cNvSpPr>
            <a:spLocks noGrp="1"/>
          </p:cNvSpPr>
          <p:nvPr>
            <p:ph idx="1"/>
          </p:nvPr>
        </p:nvSpPr>
        <p:spPr>
          <a:xfrm>
            <a:off x="268993" y="790605"/>
            <a:ext cx="11000232" cy="5302464"/>
          </a:xfrm>
        </p:spPr>
        <p:txBody>
          <a:bodyPr/>
          <a:lstStyle/>
          <a:p>
            <a:pPr marL="0" marR="0" indent="215900" algn="just">
              <a:lnSpc>
                <a:spcPct val="150000"/>
              </a:lnSpc>
              <a:spcBef>
                <a:spcPts val="600"/>
              </a:spcBef>
              <a:spcAft>
                <a:spcPts val="600"/>
              </a:spcAft>
            </a:pPr>
            <a:r>
              <a:rPr lang="en-US">
                <a:effectLst/>
                <a:latin typeface="Arial" panose="020B0604020202020204" pitchFamily="34" charset="0"/>
                <a:ea typeface="Aptos" panose="020B0004020202020204" pitchFamily="34" charset="0"/>
                <a:cs typeface="Arial" panose="020B0604020202020204" pitchFamily="34" charset="0"/>
              </a:rPr>
              <a:t>Docker image là một thành phần quan trọng trong hệ thống Docker, đóng vai trò như một mẫu chuẩn chứa tất cả các thành phần cần thiết để chạy ứng dụng. Cụ thể, một Docker image bao gồm mã nguồn, các thư viện, phụ thuộc và các cấu hình cần thiết cho ứng dụng. Nói cách khác, image là một tập hợp các file hệ thống và file thực thi được gói gọn lại để có thể chạy trong môi trường cô lập của Docker.</a:t>
            </a:r>
            <a:endParaRPr lang="en-US" sz="4000" kern="100">
              <a:effectLst/>
              <a:latin typeface="Arial" panose="020B0604020202020204" pitchFamily="34" charset="0"/>
              <a:ea typeface="Aptos" panose="020B00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1C05997-9AE3-66DB-D9F8-0F84B59B816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57A2EB32-FEAC-8235-7926-6FA0022EEC4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Presentation title</a:t>
            </a:r>
          </a:p>
        </p:txBody>
      </p:sp>
      <p:sp>
        <p:nvSpPr>
          <p:cNvPr id="6" name="Date Placeholder 5">
            <a:extLst>
              <a:ext uri="{FF2B5EF4-FFF2-40B4-BE49-F238E27FC236}">
                <a16:creationId xmlns:a16="http://schemas.microsoft.com/office/drawing/2014/main" id="{41A79560-2FC1-2095-0896-5247CBF54B52}"/>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20XX</a:t>
            </a:r>
          </a:p>
        </p:txBody>
      </p:sp>
    </p:spTree>
    <p:extLst>
      <p:ext uri="{BB962C8B-B14F-4D97-AF65-F5344CB8AC3E}">
        <p14:creationId xmlns:p14="http://schemas.microsoft.com/office/powerpoint/2010/main" val="235324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sz="4000" b="1" i="1" kern="100">
                <a:effectLst/>
                <a:ea typeface="Aptos" panose="020B0004020202020204" pitchFamily="34" charset="0"/>
                <a:cs typeface="Times New Roman" panose="02020603050405020304" pitchFamily="18" charset="0"/>
              </a:rPr>
              <a:t>Các đặc điểm chính của Docker Image</a:t>
            </a:r>
            <a:br>
              <a:rPr lang="en-US" sz="4000" b="1" i="1" kern="100">
                <a:effectLst/>
                <a:ea typeface="Aptos" panose="020B0004020202020204" pitchFamily="34" charset="0"/>
                <a:cs typeface="Times New Roman" panose="02020603050405020304" pitchFamily="18" charset="0"/>
              </a:rPr>
            </a:br>
            <a:endParaRPr lang="en-US" sz="4000" dirty="0"/>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2000" kern="100">
                <a:effectLst/>
                <a:latin typeface="Arial" panose="020B0604020202020204" pitchFamily="34" charset="0"/>
                <a:ea typeface="Aptos" panose="020B0004020202020204" pitchFamily="34" charset="0"/>
                <a:cs typeface="Arial" panose="020B0604020202020204" pitchFamily="34" charset="0"/>
              </a:rPr>
              <a:t>Chỉ đọc (Read-Only)</a:t>
            </a:r>
            <a:endParaRPr lang="en-US"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pPr marL="0" marR="0" indent="215900" algn="just">
              <a:lnSpc>
                <a:spcPct val="150000"/>
              </a:lnSpc>
              <a:spcBef>
                <a:spcPts val="600"/>
              </a:spcBef>
              <a:spcAft>
                <a:spcPts val="600"/>
              </a:spcAft>
            </a:pPr>
            <a:r>
              <a:rPr lang="en-US" sz="1600" kern="100">
                <a:effectLst/>
                <a:latin typeface="Arial" panose="020B0604020202020204" pitchFamily="34" charset="0"/>
                <a:ea typeface="Aptos" panose="020B0004020202020204" pitchFamily="34" charset="0"/>
                <a:cs typeface="Arial" panose="020B0604020202020204" pitchFamily="34" charset="0"/>
              </a:rPr>
              <a:t>Docker image là không thể thay đổi. Khi bạn khởi tạo một container từ một image, Docker sẽ tạo một lớp ghi đè (write layer) lên lớp image chỉ đọc đó.</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sz="2000" kern="100">
                <a:effectLst/>
                <a:latin typeface="Arial" panose="020B0604020202020204" pitchFamily="34" charset="0"/>
                <a:ea typeface="Aptos" panose="020B0004020202020204" pitchFamily="34" charset="0"/>
                <a:cs typeface="Arial" panose="020B0604020202020204" pitchFamily="34" charset="0"/>
              </a:rPr>
              <a:t>Tầng (Layers)</a:t>
            </a:r>
            <a:endParaRPr lang="en-US"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pPr marL="0" marR="0" indent="215900" algn="just">
              <a:lnSpc>
                <a:spcPct val="150000"/>
              </a:lnSpc>
              <a:spcBef>
                <a:spcPts val="600"/>
              </a:spcBef>
              <a:spcAft>
                <a:spcPts val="600"/>
              </a:spcAft>
            </a:pPr>
            <a:r>
              <a:rPr lang="vi-VN">
                <a:latin typeface="Arial" panose="020B0604020202020204" pitchFamily="34" charset="0"/>
                <a:cs typeface="Arial" panose="020B0604020202020204" pitchFamily="34" charset="0"/>
              </a:rPr>
              <a:t>Docker image gồm nhiều tầng. Các tầng giúp tối ưu hóa và tiết kiệm dung lượng bằng cách chia sẻ giữa nhiều container sử dụng chung image.</a:t>
            </a:r>
            <a:endParaRPr lang="en-US" sz="1600" kern="100">
              <a:effectLst/>
              <a:latin typeface="Arial" panose="020B0604020202020204" pitchFamily="34" charset="0"/>
              <a:ea typeface="Aptos" panose="020B00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sz="2000" kern="100">
                <a:effectLst/>
                <a:latin typeface="Arial" panose="020B0604020202020204" pitchFamily="34" charset="0"/>
                <a:ea typeface="Aptos" panose="020B0004020202020204" pitchFamily="34" charset="0"/>
                <a:cs typeface="Arial" panose="020B0604020202020204" pitchFamily="34" charset="0"/>
              </a:rPr>
              <a:t>Môi trường nhất quán</a:t>
            </a:r>
            <a:endParaRPr lang="en-US" dirty="0"/>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pPr indent="457200" algn="just"/>
            <a:r>
              <a:rPr lang="en-US" sz="1600" kern="100">
                <a:effectLst/>
                <a:latin typeface="Arial" panose="020B0604020202020204" pitchFamily="34" charset="0"/>
                <a:ea typeface="Aptos" panose="020B0004020202020204" pitchFamily="34" charset="0"/>
                <a:cs typeface="Arial" panose="020B0604020202020204" pitchFamily="34" charset="0"/>
              </a:rPr>
              <a:t>Docker image đảm bảo rằng ứng dụng sẽ chạy chính xác trong mọi môi trường, từ phát triển đến sản xuất, bởi tất cả phụ thuộc của ứng dụng đều được gói gọn trong image.</a:t>
            </a:r>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6</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42581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C8A17-D1F3-0FDA-C50F-B3224A6E1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3875F5-5AFA-3312-5B3C-8B38094D5C07}"/>
              </a:ext>
            </a:extLst>
          </p:cNvPr>
          <p:cNvSpPr>
            <a:spLocks noGrp="1"/>
          </p:cNvSpPr>
          <p:nvPr>
            <p:ph type="title"/>
          </p:nvPr>
        </p:nvSpPr>
        <p:spPr/>
        <p:txBody>
          <a:bodyPr/>
          <a:lstStyle/>
          <a:p>
            <a:pPr marL="0" marR="0" indent="215900">
              <a:spcAft>
                <a:spcPts val="1000"/>
              </a:spcAft>
            </a:pPr>
            <a:r>
              <a:rPr lang="en-US" b="1" i="1" kern="100">
                <a:solidFill>
                  <a:srgbClr val="0E2841"/>
                </a:solidFill>
                <a:effectLst/>
                <a:latin typeface="tim"/>
                <a:ea typeface="Aptos" panose="020B0004020202020204" pitchFamily="34" charset="0"/>
                <a:cs typeface="Times New Roman" panose="02020603050405020304" pitchFamily="18" charset="0"/>
              </a:rPr>
              <a:t>Qui trình tạo căn bản của Docker</a:t>
            </a:r>
          </a:p>
        </p:txBody>
      </p:sp>
      <p:sp>
        <p:nvSpPr>
          <p:cNvPr id="4" name="Slide Number Placeholder 3">
            <a:extLst>
              <a:ext uri="{FF2B5EF4-FFF2-40B4-BE49-F238E27FC236}">
                <a16:creationId xmlns:a16="http://schemas.microsoft.com/office/drawing/2014/main" id="{B7887490-D6A4-ABFC-F99C-DAF312AE90A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99F7976F-4FC0-B984-FE51-DBF79541C3C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Presentation title</a:t>
            </a:r>
          </a:p>
        </p:txBody>
      </p:sp>
      <p:sp>
        <p:nvSpPr>
          <p:cNvPr id="6" name="Date Placeholder 5">
            <a:extLst>
              <a:ext uri="{FF2B5EF4-FFF2-40B4-BE49-F238E27FC236}">
                <a16:creationId xmlns:a16="http://schemas.microsoft.com/office/drawing/2014/main" id="{BF254C08-9B9C-7F4B-2375-E50734DBC2AC}"/>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20XX</a:t>
            </a:r>
          </a:p>
        </p:txBody>
      </p:sp>
      <p:pic>
        <p:nvPicPr>
          <p:cNvPr id="9" name="Picture 8" descr="A blue whale and black arrows&#10;&#10;Description automatically generated with medium confidence">
            <a:extLst>
              <a:ext uri="{FF2B5EF4-FFF2-40B4-BE49-F238E27FC236}">
                <a16:creationId xmlns:a16="http://schemas.microsoft.com/office/drawing/2014/main" id="{A8E4062E-9D0E-B95B-33B8-BE6AAE42BC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861" y="1473859"/>
            <a:ext cx="10676448" cy="3546992"/>
          </a:xfrm>
          <a:prstGeom prst="rect">
            <a:avLst/>
          </a:prstGeom>
          <a:noFill/>
          <a:ln>
            <a:noFill/>
          </a:ln>
        </p:spPr>
      </p:pic>
    </p:spTree>
    <p:extLst>
      <p:ext uri="{BB962C8B-B14F-4D97-AF65-F5344CB8AC3E}">
        <p14:creationId xmlns:p14="http://schemas.microsoft.com/office/powerpoint/2010/main" val="62338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69ED3-7421-F6CF-2C38-FF44A383B14F}"/>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8D517ACF-25CE-CD25-2B42-7177C0CF8992}"/>
              </a:ext>
            </a:extLst>
          </p:cNvPr>
          <p:cNvSpPr>
            <a:spLocks noGrp="1"/>
          </p:cNvSpPr>
          <p:nvPr>
            <p:ph type="ctrTitle"/>
          </p:nvPr>
        </p:nvSpPr>
        <p:spPr/>
        <p:txBody>
          <a:bodyPr/>
          <a:lstStyle/>
          <a:p>
            <a:r>
              <a:rPr lang="en-US">
                <a:effectLst/>
                <a:ea typeface="Aptos" panose="020B0004020202020204" pitchFamily="34" charset="0"/>
              </a:rPr>
              <a:t>Docker</a:t>
            </a:r>
            <a:r>
              <a:rPr lang="vi-VN">
                <a:effectLst/>
                <a:ea typeface="Aptos" panose="020B0004020202020204" pitchFamily="34" charset="0"/>
              </a:rPr>
              <a:t> </a:t>
            </a:r>
            <a:r>
              <a:rPr lang="en-US">
                <a:effectLst/>
                <a:ea typeface="Aptos" panose="020B0004020202020204" pitchFamily="34" charset="0"/>
              </a:rPr>
              <a:t>Container </a:t>
            </a:r>
            <a:endParaRPr lang="en-US" dirty="0"/>
          </a:p>
        </p:txBody>
      </p:sp>
      <p:pic>
        <p:nvPicPr>
          <p:cNvPr id="5" name="Picture Placeholder 4">
            <a:extLst>
              <a:ext uri="{FF2B5EF4-FFF2-40B4-BE49-F238E27FC236}">
                <a16:creationId xmlns:a16="http://schemas.microsoft.com/office/drawing/2014/main" id="{E78E5CBB-FEB0-36B1-A24B-1108D629CB79}"/>
              </a:ext>
            </a:extLst>
          </p:cNvPr>
          <p:cNvPicPr>
            <a:picLocks noGrp="1" noChangeAspect="1"/>
          </p:cNvPicPr>
          <p:nvPr>
            <p:ph type="pic" sz="quarter" idx="10"/>
          </p:nvPr>
        </p:nvPicPr>
        <p:blipFill rotWithShape="1">
          <a:blip r:embed="rId2"/>
          <a:srcRect r="47083"/>
          <a:stretch/>
        </p:blipFill>
        <p:spPr>
          <a:xfrm>
            <a:off x="6444762" y="812292"/>
            <a:ext cx="4636645" cy="4928616"/>
          </a:xfrm>
        </p:spPr>
      </p:pic>
    </p:spTree>
    <p:extLst>
      <p:ext uri="{BB962C8B-B14F-4D97-AF65-F5344CB8AC3E}">
        <p14:creationId xmlns:p14="http://schemas.microsoft.com/office/powerpoint/2010/main" val="297281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F165C-6D75-8960-3743-A5C5D0285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6D8F3-9529-2B47-7C0C-33ED8BCB5852}"/>
              </a:ext>
            </a:extLst>
          </p:cNvPr>
          <p:cNvSpPr>
            <a:spLocks noGrp="1"/>
          </p:cNvSpPr>
          <p:nvPr>
            <p:ph type="title"/>
          </p:nvPr>
        </p:nvSpPr>
        <p:spPr/>
        <p:txBody>
          <a:bodyPr/>
          <a:lstStyle/>
          <a:p>
            <a:r>
              <a:rPr lang="en-US" b="1" i="1"/>
              <a:t>1. </a:t>
            </a:r>
            <a:r>
              <a:rPr lang="en-US" b="1" i="1">
                <a:effectLst/>
                <a:ea typeface="Aptos" panose="020B0004020202020204" pitchFamily="34" charset="0"/>
              </a:rPr>
              <a:t>Khái niệm </a:t>
            </a:r>
            <a:r>
              <a:rPr lang="en-US" b="1" i="1" kern="100">
                <a:effectLst/>
                <a:ea typeface="Aptos" panose="020B0004020202020204" pitchFamily="34" charset="0"/>
                <a:cs typeface="Times New Roman" panose="02020603050405020304" pitchFamily="18" charset="0"/>
              </a:rPr>
              <a:t>Docker </a:t>
            </a:r>
            <a:r>
              <a:rPr lang="en-US" b="1" i="1">
                <a:effectLst/>
                <a:ea typeface="Aptos" panose="020B0004020202020204" pitchFamily="34" charset="0"/>
              </a:rPr>
              <a:t>Container </a:t>
            </a:r>
            <a:br>
              <a:rPr lang="en-US" b="1" i="1" kern="100">
                <a:effectLst/>
                <a:ea typeface="Aptos" panose="020B0004020202020204" pitchFamily="34" charset="0"/>
                <a:cs typeface="Times New Roman" panose="02020603050405020304" pitchFamily="18" charset="0"/>
              </a:rPr>
            </a:br>
            <a:endParaRPr lang="en-US" b="1" i="1"/>
          </a:p>
        </p:txBody>
      </p:sp>
      <p:sp>
        <p:nvSpPr>
          <p:cNvPr id="3" name="Content Placeholder 2">
            <a:extLst>
              <a:ext uri="{FF2B5EF4-FFF2-40B4-BE49-F238E27FC236}">
                <a16:creationId xmlns:a16="http://schemas.microsoft.com/office/drawing/2014/main" id="{49D1FF4B-D027-69D3-1DA8-DEC27430E2E8}"/>
              </a:ext>
            </a:extLst>
          </p:cNvPr>
          <p:cNvSpPr>
            <a:spLocks noGrp="1"/>
          </p:cNvSpPr>
          <p:nvPr>
            <p:ph idx="1"/>
          </p:nvPr>
        </p:nvSpPr>
        <p:spPr>
          <a:xfrm>
            <a:off x="268993" y="790605"/>
            <a:ext cx="11000232" cy="5302464"/>
          </a:xfrm>
        </p:spPr>
        <p:txBody>
          <a:bodyPr/>
          <a:lstStyle/>
          <a:p>
            <a:pPr algn="l">
              <a:spcAft>
                <a:spcPts val="1950"/>
              </a:spcAft>
            </a:pPr>
            <a:r>
              <a:rPr lang="vi-VN" b="0" i="0">
                <a:solidFill>
                  <a:srgbClr val="222222"/>
                </a:solidFill>
                <a:effectLst/>
                <a:latin typeface="Arial" panose="020B0604020202020204" pitchFamily="34" charset="0"/>
                <a:cs typeface="Arial" panose="020B0604020202020204" pitchFamily="34" charset="0"/>
              </a:rPr>
              <a:t>Container là các gói phần mềm nhỏ gọn chứa tất cả các thành phần cần thiết của một ứng dụng như mã nguồn, thư viện, và các công cụ, giúp đảm bảo ứng dụng có thể chạy đồng nhất trên mọi môi trường.</a:t>
            </a:r>
          </a:p>
          <a:p>
            <a:pPr algn="l">
              <a:spcAft>
                <a:spcPts val="1950"/>
              </a:spcAft>
            </a:pPr>
            <a:r>
              <a:rPr lang="vi-VN" b="0" i="0">
                <a:solidFill>
                  <a:srgbClr val="222222"/>
                </a:solidFill>
                <a:effectLst/>
                <a:latin typeface="Arial" panose="020B0604020202020204" pitchFamily="34" charset="0"/>
                <a:cs typeface="Arial" panose="020B0604020202020204" pitchFamily="34" charset="0"/>
              </a:rPr>
              <a:t>Bằng cách đó, nhờ vào container, ứng dụng sẽ chạy trên mọi máy Linux khác bất kể mọi cài đặt tùy chỉnh mà máy có thể khác với máy được sử dụng để viết code.</a:t>
            </a:r>
          </a:p>
        </p:txBody>
      </p:sp>
      <p:sp>
        <p:nvSpPr>
          <p:cNvPr id="4" name="Slide Number Placeholder 3">
            <a:extLst>
              <a:ext uri="{FF2B5EF4-FFF2-40B4-BE49-F238E27FC236}">
                <a16:creationId xmlns:a16="http://schemas.microsoft.com/office/drawing/2014/main" id="{0B3A35A6-B96F-419F-4BF9-69F9D99259D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4D9AF255-94B7-5193-BCD8-6939195FDD6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Presentation title</a:t>
            </a:r>
          </a:p>
        </p:txBody>
      </p:sp>
      <p:sp>
        <p:nvSpPr>
          <p:cNvPr id="6" name="Date Placeholder 5">
            <a:extLst>
              <a:ext uri="{FF2B5EF4-FFF2-40B4-BE49-F238E27FC236}">
                <a16:creationId xmlns:a16="http://schemas.microsoft.com/office/drawing/2014/main" id="{9A97A9E3-640B-BEC7-B65E-1CDC94DBBBEE}"/>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20XX</a:t>
            </a:r>
          </a:p>
        </p:txBody>
      </p:sp>
    </p:spTree>
    <p:extLst>
      <p:ext uri="{BB962C8B-B14F-4D97-AF65-F5344CB8AC3E}">
        <p14:creationId xmlns:p14="http://schemas.microsoft.com/office/powerpoint/2010/main" val="1884859389"/>
      </p:ext>
    </p:extLst>
  </p:cSld>
  <p:clrMapOvr>
    <a:masterClrMapping/>
  </p:clrMapOvr>
</p:sld>
</file>

<file path=ppt/theme/theme1.xml><?xml version="1.0" encoding="utf-8"?>
<a:theme xmlns:a="http://schemas.openxmlformats.org/drawingml/2006/main" name="1_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5">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docProps/app.xml><?xml version="1.0" encoding="utf-8"?>
<Properties xmlns="http://schemas.openxmlformats.org/officeDocument/2006/extended-properties" xmlns:vt="http://schemas.openxmlformats.org/officeDocument/2006/docPropsVTypes">
  <TotalTime>95</TotalTime>
  <Words>671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vt:lpstr>
      <vt:lpstr>Arial</vt:lpstr>
      <vt:lpstr>Calibri</vt:lpstr>
      <vt:lpstr>default</vt:lpstr>
      <vt:lpstr>Karla</vt:lpstr>
      <vt:lpstr>Symbol</vt:lpstr>
      <vt:lpstr>tim</vt:lpstr>
      <vt:lpstr>Times New Roman</vt:lpstr>
      <vt:lpstr>Verdana</vt:lpstr>
      <vt:lpstr>1_Office Theme</vt:lpstr>
      <vt:lpstr>Docker File</vt:lpstr>
      <vt:lpstr>1. Khái niệm Docker file</vt:lpstr>
      <vt:lpstr> Các config: </vt:lpstr>
      <vt:lpstr>Docker Images</vt:lpstr>
      <vt:lpstr>1. Khái niệm Docker Images </vt:lpstr>
      <vt:lpstr>Các đặc điểm chính của Docker Image </vt:lpstr>
      <vt:lpstr>Qui trình tạo căn bản của Docker</vt:lpstr>
      <vt:lpstr>Docker Container </vt:lpstr>
      <vt:lpstr>1. Khái niệm Docker Container  </vt:lpstr>
      <vt:lpstr>Tại sao nên dùng Docker?</vt:lpstr>
      <vt:lpstr>Nguyên nhân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Bùi Tuấn Kiệt</dc:creator>
  <cp:lastModifiedBy>Bùi Tuấn Kiệt</cp:lastModifiedBy>
  <cp:revision>1</cp:revision>
  <dcterms:created xsi:type="dcterms:W3CDTF">2024-11-25T15:43:19Z</dcterms:created>
  <dcterms:modified xsi:type="dcterms:W3CDTF">2024-11-25T17:18:27Z</dcterms:modified>
</cp:coreProperties>
</file>