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84" r:id="rId5"/>
    <p:sldId id="300" r:id="rId6"/>
    <p:sldId id="301" r:id="rId7"/>
    <p:sldId id="302" r:id="rId8"/>
    <p:sldId id="304" r:id="rId9"/>
    <p:sldId id="303" r:id="rId10"/>
    <p:sldId id="305" r:id="rId11"/>
    <p:sldId id="306" r:id="rId12"/>
    <p:sldId id="307" r:id="rId13"/>
    <p:sldId id="308" r:id="rId14"/>
    <p:sldId id="309" r:id="rId15"/>
    <p:sldId id="310" r:id="rId16"/>
    <p:sldId id="311" r:id="rId17"/>
    <p:sldId id="312" r:id="rId18"/>
    <p:sldId id="315" r:id="rId19"/>
    <p:sldId id="313" r:id="rId20"/>
    <p:sldId id="314" r:id="rId21"/>
    <p:sldId id="256" r:id="rId22"/>
    <p:sldId id="257" r:id="rId23"/>
    <p:sldId id="258" r:id="rId24"/>
    <p:sldId id="259" r:id="rId25"/>
    <p:sldId id="260" r:id="rId26"/>
    <p:sldId id="261" r:id="rId27"/>
    <p:sldId id="321" r:id="rId28"/>
    <p:sldId id="320" r:id="rId29"/>
    <p:sldId id="322" r:id="rId30"/>
    <p:sldId id="323" r:id="rId31"/>
    <p:sldId id="324" r:id="rId32"/>
    <p:sldId id="325" r:id="rId33"/>
    <p:sldId id="326" r:id="rId34"/>
    <p:sldId id="327" r:id="rId35"/>
    <p:sldId id="328" r:id="rId36"/>
    <p:sldId id="329" r:id="rId37"/>
    <p:sldId id="316" r:id="rId38"/>
    <p:sldId id="317" r:id="rId39"/>
    <p:sldId id="318" r:id="rId40"/>
    <p:sldId id="31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uzIovyou103 J" initials="CJ" lastIdx="1" clrIdx="0">
    <p:extLst>
      <p:ext uri="{19B8F6BF-5375-455C-9EA6-DF929625EA0E}">
        <p15:presenceInfo xmlns:p15="http://schemas.microsoft.com/office/powerpoint/2012/main" userId="02748e0930f92d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899" autoAdjust="0"/>
  </p:normalViewPr>
  <p:slideViewPr>
    <p:cSldViewPr snapToGrid="0" snapToObjects="1" showGuides="1">
      <p:cViewPr varScale="1">
        <p:scale>
          <a:sx n="70" d="100"/>
          <a:sy n="70" d="100"/>
        </p:scale>
        <p:origin x="768" y="6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8T11:17:41.566" idx="1">
    <p:pos x="10" y="10"/>
    <p:text>1. Tác động (Activation):
Tác động là quá trình mà một nút hoặc một khái niệm trong mạng tri thức được kích hoạt khi nó nhận đủ thông tin hoặc tín hiệu từ các nút liên quan.
Cơ chế này có thể được hiểu là việc một khái niệm trở nên “hoạt động” khi có đủ điều kiện hoặc kích thích từ các nguồn dữ liệu khác. Điều này tương tự như cách mà nơron thần kinh trong bộ não con người được kích hoạt khi nhận tín hiệu từ các nơron khác.
Khi một nút được kích hoạt, nó có thể kích hoạt các nút khác liên quan, từ đó tạo ra một chuỗi các sự kiện lan truyền thông tin hoặc suy luận qua toàn bộ mạng lưới.
Ví dụ: Khi bạn biết rằng một con vật có lông, bốn chân, và sủa, bạn có thể kích hoạt khái niệm "con chó" trong não bạn. Từ đó, bạn có thể suy diễn các đặc tính khác về con chó như nó có thể làm gì, thuộc loài nào, v.v.
2. Kế thừa (Inheritance):
Kế thừa là quá trình mà các đối tượng hoặc khái niệm thừa hưởng thuộc tính, quy tắc hoặc thông tin từ các đối tượng hay khái niệm "cha mẹ" trong một hệ thống phân cấp hoặc quan hệ.
Điều này thường được sử dụng trong các hệ thống suy luận dựa trên ontologies (hệ thống tri thức) hoặc các hệ thống phân cấp trong trí tuệ nhân tạo. Một đối tượng con có thể kế thừa các thuộc tính từ đối tượng cha mẹ, nghĩa là các thuộc tính hay đặc điểm không cần phải được định nghĩa lại mà tự động được thừa hưởng.
Ví dụ: Nếu chúng ta có một hệ thống tri thức trong đó "Động vật" có thuộc tính "có sự sống", "thở", thì các đối tượng con như "Chó" hay "Mèo" sẽ kế thừa các thuộc tính này mà không cần khai báo lại, vì chúng cũng là động vật.</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6" name="Date Placeholder 5">
            <a:extLst>
              <a:ext uri="{FF2B5EF4-FFF2-40B4-BE49-F238E27FC236}">
                <a16:creationId xmlns:a16="http://schemas.microsoft.com/office/drawing/2014/main" id="{1D1A310B-C4CF-4D88-937B-3CB3B9452AE9}"/>
              </a:ext>
            </a:extLst>
          </p:cNvPr>
          <p:cNvSpPr>
            <a:spLocks noGrp="1"/>
          </p:cNvSpPr>
          <p:nvPr>
            <p:ph type="dt" sz="half" idx="10"/>
          </p:nvPr>
        </p:nvSpPr>
        <p:spPr/>
        <p:txBody>
          <a:bodyPr/>
          <a:lstStyle/>
          <a:p>
            <a:r>
              <a:rPr lang="en-US"/>
              <a:t>20XX</a:t>
            </a:r>
          </a:p>
        </p:txBody>
      </p:sp>
      <p:sp>
        <p:nvSpPr>
          <p:cNvPr id="7" name="Footer Placeholder 6">
            <a:extLst>
              <a:ext uri="{FF2B5EF4-FFF2-40B4-BE49-F238E27FC236}">
                <a16:creationId xmlns:a16="http://schemas.microsoft.com/office/drawing/2014/main" id="{F99D825C-4838-47B6-918A-04030B2B582B}"/>
              </a:ext>
            </a:extLst>
          </p:cNvPr>
          <p:cNvSpPr>
            <a:spLocks noGrp="1"/>
          </p:cNvSpPr>
          <p:nvPr>
            <p:ph type="ftr" sz="quarter" idx="11"/>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8C4774DD-D2E8-447E-9877-B9D384DD57C5}"/>
              </a:ext>
            </a:extLst>
          </p:cNvPr>
          <p:cNvSpPr>
            <a:spLocks noGrp="1"/>
          </p:cNvSpPr>
          <p:nvPr>
            <p:ph type="sldNum" sz="quarter" idx="12"/>
          </p:nvPr>
        </p:nvSpPr>
        <p:spPr/>
        <p:txBody>
          <a:bodyPr/>
          <a:lstStyle/>
          <a:p>
            <a:fld id="{8D0AFDD5-844D-364D-8AEC-50CF4D36D55D}" type="slidenum">
              <a:rPr lang="en-US" smtClean="0"/>
              <a:pPr/>
              <a:t>‹#›</a:t>
            </a:fld>
            <a:endParaRPr lang="en-US"/>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203B-456B-30A4-B42A-DDCCC2EFB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B0EA71-DE00-2BD2-7C80-17866434D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04C8AD-E206-9D98-56D2-74F3232A9B4A}"/>
              </a:ext>
            </a:extLst>
          </p:cNvPr>
          <p:cNvSpPr>
            <a:spLocks noGrp="1"/>
          </p:cNvSpPr>
          <p:nvPr>
            <p:ph type="dt" sz="half" idx="10"/>
          </p:nvPr>
        </p:nvSpPr>
        <p:spPr/>
        <p:txBody>
          <a:bodyPr/>
          <a:lstStyle/>
          <a:p>
            <a:fld id="{3EB206E4-B187-4EBE-83D7-BE90718E7100}" type="datetimeFigureOut">
              <a:rPr lang="en-GB" smtClean="0"/>
              <a:t>20/10/2024</a:t>
            </a:fld>
            <a:endParaRPr lang="en-GB"/>
          </a:p>
        </p:txBody>
      </p:sp>
      <p:sp>
        <p:nvSpPr>
          <p:cNvPr id="5" name="Footer Placeholder 4">
            <a:extLst>
              <a:ext uri="{FF2B5EF4-FFF2-40B4-BE49-F238E27FC236}">
                <a16:creationId xmlns:a16="http://schemas.microsoft.com/office/drawing/2014/main" id="{ADCEB41D-D62B-8ED2-4475-8D03EFEEF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455F4A-42E1-BFDF-24A3-65E8E79080BD}"/>
              </a:ext>
            </a:extLst>
          </p:cNvPr>
          <p:cNvSpPr>
            <a:spLocks noGrp="1"/>
          </p:cNvSpPr>
          <p:nvPr>
            <p:ph type="sldNum" sz="quarter" idx="12"/>
          </p:nvPr>
        </p:nvSpPr>
        <p:spPr/>
        <p:txBody>
          <a:bodyPr/>
          <a:lstStyle/>
          <a:p>
            <a:fld id="{278C2DFF-2929-4678-B37F-0A4600396080}" type="slidenum">
              <a:rPr lang="en-GB" smtClean="0"/>
              <a:t>‹#›</a:t>
            </a:fld>
            <a:endParaRPr lang="en-GB"/>
          </a:p>
        </p:txBody>
      </p:sp>
    </p:spTree>
    <p:extLst>
      <p:ext uri="{BB962C8B-B14F-4D97-AF65-F5344CB8AC3E}">
        <p14:creationId xmlns:p14="http://schemas.microsoft.com/office/powerpoint/2010/main" val="12790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err="1"/>
              <a:t>Mạng</a:t>
            </a:r>
            <a:r>
              <a:rPr lang="en-US"/>
              <a:t> </a:t>
            </a:r>
            <a:r>
              <a:rPr lang="en-US" err="1"/>
              <a:t>ngữ</a:t>
            </a:r>
            <a:r>
              <a:rPr lang="en-US"/>
              <a:t> </a:t>
            </a:r>
            <a:r>
              <a:rPr lang="en-US" err="1"/>
              <a:t>nghĩa</a:t>
            </a:r>
            <a:endParaRPr lang="en-US" noProof="0"/>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a:t>2024</a:t>
            </a:r>
            <a:endParaRPr lang="en-US" noProof="0"/>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a:t>2077</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err="1"/>
              <a:t>Mạng</a:t>
            </a:r>
            <a:r>
              <a:rPr lang="en-US"/>
              <a:t> </a:t>
            </a:r>
            <a:r>
              <a:rPr lang="en-US" err="1"/>
              <a:t>ngữ</a:t>
            </a:r>
            <a:r>
              <a:rPr lang="en-US"/>
              <a:t> </a:t>
            </a:r>
            <a:r>
              <a:rPr lang="en-US" err="1"/>
              <a:t>nghĩa</a:t>
            </a:r>
            <a:endParaRPr lang="en-US"/>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endParaRPr lang="en-US"/>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 id="2147483670" r:id="rId18"/>
  </p:sldLayoutIdLst>
  <p:hf hdr="0"/>
  <p:txStyles>
    <p:titleStyle>
      <a:lvl1pPr algn="ctr"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pPr algn="ctr"/>
            <a:r>
              <a:rPr lang="en-US"/>
              <a:t>MẠNG NGỮ NGHĨA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err="1"/>
              <a:t>Trí</a:t>
            </a:r>
            <a:r>
              <a:rPr lang="en-US"/>
              <a:t> </a:t>
            </a:r>
            <a:r>
              <a:rPr lang="en-US" err="1"/>
              <a:t>tuệ</a:t>
            </a:r>
            <a:r>
              <a:rPr lang="en-US"/>
              <a:t> </a:t>
            </a:r>
            <a:r>
              <a:rPr lang="en-US" err="1"/>
              <a:t>nhân</a:t>
            </a:r>
            <a:r>
              <a:rPr lang="en-US"/>
              <a:t> </a:t>
            </a:r>
            <a:r>
              <a:rPr lang="en-US" err="1"/>
              <a:t>tạo</a:t>
            </a:r>
            <a:r>
              <a:rPr lang="en-US"/>
              <a:t>​</a:t>
            </a:r>
          </a:p>
          <a:p>
            <a:endParaRPr lang="en-US"/>
          </a:p>
        </p:txBody>
      </p:sp>
      <p:pic>
        <p:nvPicPr>
          <p:cNvPr id="1028" name="Picture 4" descr="NodeXL Pro Tutorial - Semantic Networks">
            <a:extLst>
              <a:ext uri="{FF2B5EF4-FFF2-40B4-BE49-F238E27FC236}">
                <a16:creationId xmlns:a16="http://schemas.microsoft.com/office/drawing/2014/main" id="{7D639E2A-33E1-4796-8BD3-A82A4234F41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1418" r="2141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2. Tính chất – Tính kế thừa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graphicFrame>
        <p:nvGraphicFramePr>
          <p:cNvPr id="21" name="Object 20">
            <a:extLst>
              <a:ext uri="{FF2B5EF4-FFF2-40B4-BE49-F238E27FC236}">
                <a16:creationId xmlns:a16="http://schemas.microsoft.com/office/drawing/2014/main" id="{D7A5093D-79A0-430A-87E0-D9B7FDD2382E}"/>
              </a:ext>
            </a:extLst>
          </p:cNvPr>
          <p:cNvGraphicFramePr>
            <a:graphicFrameLocks noChangeAspect="1"/>
          </p:cNvGraphicFramePr>
          <p:nvPr>
            <p:extLst>
              <p:ext uri="{D42A27DB-BD31-4B8C-83A1-F6EECF244321}">
                <p14:modId xmlns:p14="http://schemas.microsoft.com/office/powerpoint/2010/main" val="1299658862"/>
              </p:ext>
            </p:extLst>
          </p:nvPr>
        </p:nvGraphicFramePr>
        <p:xfrm>
          <a:off x="1569283" y="999510"/>
          <a:ext cx="9059862" cy="4449763"/>
        </p:xfrm>
        <a:graphic>
          <a:graphicData uri="http://schemas.openxmlformats.org/presentationml/2006/ole">
            <mc:AlternateContent xmlns:mc="http://schemas.openxmlformats.org/markup-compatibility/2006">
              <mc:Choice xmlns:v="urn:schemas-microsoft-com:vml" Requires="v">
                <p:oleObj name="Worksheet" r:id="rId2" imgW="9059958" imgH="4450133" progId="Excel.Sheet.12">
                  <p:embed/>
                </p:oleObj>
              </mc:Choice>
              <mc:Fallback>
                <p:oleObj name="Worksheet" r:id="rId2" imgW="9059958" imgH="4450133" progId="Excel.Sheet.12">
                  <p:embed/>
                  <p:pic>
                    <p:nvPicPr>
                      <p:cNvPr id="0" name=""/>
                      <p:cNvPicPr/>
                      <p:nvPr/>
                    </p:nvPicPr>
                    <p:blipFill>
                      <a:blip r:embed="rId3"/>
                      <a:stretch>
                        <a:fillRect/>
                      </a:stretch>
                    </p:blipFill>
                    <p:spPr>
                      <a:xfrm>
                        <a:off x="1569283" y="999510"/>
                        <a:ext cx="9059862" cy="4449763"/>
                      </a:xfrm>
                      <a:prstGeom prst="rect">
                        <a:avLst/>
                      </a:prstGeom>
                    </p:spPr>
                  </p:pic>
                </p:oleObj>
              </mc:Fallback>
            </mc:AlternateContent>
          </a:graphicData>
        </a:graphic>
      </p:graphicFrame>
    </p:spTree>
    <p:extLst>
      <p:ext uri="{BB962C8B-B14F-4D97-AF65-F5344CB8AC3E}">
        <p14:creationId xmlns:p14="http://schemas.microsoft.com/office/powerpoint/2010/main" val="334418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2. Tính chất – Tính kế thừa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pic>
        <p:nvPicPr>
          <p:cNvPr id="7" name="Picture 6">
            <a:extLst>
              <a:ext uri="{FF2B5EF4-FFF2-40B4-BE49-F238E27FC236}">
                <a16:creationId xmlns:a16="http://schemas.microsoft.com/office/drawing/2014/main" id="{245D4124-66C4-4FB0-9850-5A46AA42D732}"/>
              </a:ext>
            </a:extLst>
          </p:cNvPr>
          <p:cNvPicPr>
            <a:picLocks noChangeAspect="1"/>
          </p:cNvPicPr>
          <p:nvPr/>
        </p:nvPicPr>
        <p:blipFill>
          <a:blip r:embed="rId2"/>
          <a:stretch>
            <a:fillRect/>
          </a:stretch>
        </p:blipFill>
        <p:spPr>
          <a:xfrm>
            <a:off x="566000" y="623496"/>
            <a:ext cx="4639322" cy="5611008"/>
          </a:xfrm>
          <a:prstGeom prst="rect">
            <a:avLst/>
          </a:prstGeom>
        </p:spPr>
      </p:pic>
      <p:sp>
        <p:nvSpPr>
          <p:cNvPr id="8" name="TextBox 7">
            <a:extLst>
              <a:ext uri="{FF2B5EF4-FFF2-40B4-BE49-F238E27FC236}">
                <a16:creationId xmlns:a16="http://schemas.microsoft.com/office/drawing/2014/main" id="{0A499E32-B744-4A32-8026-B2254375CBF6}"/>
              </a:ext>
            </a:extLst>
          </p:cNvPr>
          <p:cNvSpPr txBox="1"/>
          <p:nvPr/>
        </p:nvSpPr>
        <p:spPr>
          <a:xfrm flipH="1">
            <a:off x="5496339" y="492018"/>
            <a:ext cx="6380922" cy="4985980"/>
          </a:xfrm>
          <a:prstGeom prst="rect">
            <a:avLst/>
          </a:prstGeom>
          <a:noFill/>
        </p:spPr>
        <p:txBody>
          <a:bodyPr wrap="square" rtlCol="0">
            <a:spAutoFit/>
          </a:bodyPr>
          <a:lstStyle/>
          <a:p>
            <a:pPr marL="457200" indent="-457200" algn="just">
              <a:spcBef>
                <a:spcPts val="600"/>
              </a:spcBef>
              <a:spcAft>
                <a:spcPts val="1200"/>
              </a:spcAft>
              <a:buFont typeface="+mj-lt"/>
              <a:buAutoNum type="arabicPeriod"/>
            </a:pPr>
            <a:r>
              <a:rPr lang="vi-VN" sz="2400"/>
              <a:t>Kế thừa toàn bộ không cho phép thay đổi hoặc ghi đè thuộc tính, nên Clyde sẽ kế thừa màu xám từ lớp cha, điều này không phù hợp trong thực tế.</a:t>
            </a:r>
            <a:endParaRPr lang="en-US" sz="2400"/>
          </a:p>
          <a:p>
            <a:pPr marL="457200" indent="-457200" algn="just">
              <a:spcBef>
                <a:spcPts val="600"/>
              </a:spcBef>
              <a:spcAft>
                <a:spcPts val="1200"/>
              </a:spcAft>
              <a:buFont typeface="+mj-lt"/>
              <a:buAutoNum type="arabicPeriod"/>
            </a:pPr>
            <a:r>
              <a:rPr lang="vi-VN" sz="2400"/>
              <a:t>Kế thừa mặc định cho phép lớp con ghi đè thuộc tính mâu thuẫn, giúp giải thích rằng Clyde có màu trắng, trong khi vẫn giữ các thuộc tính khác từ lớp cha như có chân (Legs).</a:t>
            </a:r>
            <a:endParaRPr lang="en-US" sz="2400"/>
          </a:p>
          <a:p>
            <a:pPr marL="342900" indent="-342900" algn="just">
              <a:spcBef>
                <a:spcPts val="600"/>
              </a:spcBef>
              <a:spcAft>
                <a:spcPts val="1200"/>
              </a:spcAft>
              <a:buFont typeface="Arial" panose="020B0604020202020204" pitchFamily="34" charset="0"/>
              <a:buChar char="•"/>
            </a:pPr>
            <a:r>
              <a:rPr lang="vi-VN" sz="2400"/>
              <a:t>Trong trường hợp này, kế thừa mặc định là cơ chế thích hợp, vì nó cho phép xử lý mâu thuẫn giữa thuộc tính cá nhân của Clyde và thuộc tính chung của lớp cha.</a:t>
            </a:r>
            <a:endParaRPr lang="en-US" sz="2400"/>
          </a:p>
        </p:txBody>
      </p:sp>
    </p:spTree>
    <p:extLst>
      <p:ext uri="{BB962C8B-B14F-4D97-AF65-F5344CB8AC3E}">
        <p14:creationId xmlns:p14="http://schemas.microsoft.com/office/powerpoint/2010/main" val="155397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12</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pic>
        <p:nvPicPr>
          <p:cNvPr id="9" name="Picture 4">
            <a:extLst>
              <a:ext uri="{FF2B5EF4-FFF2-40B4-BE49-F238E27FC236}">
                <a16:creationId xmlns:a16="http://schemas.microsoft.com/office/drawing/2014/main" id="{81DE88DB-A399-487A-8804-4CCBD8FB5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67" y="647700"/>
            <a:ext cx="85820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49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13</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1516620-E1FB-45D5-80F9-3DB522B84199}"/>
              </a:ext>
            </a:extLst>
          </p:cNvPr>
          <p:cNvSpPr txBox="1"/>
          <p:nvPr/>
        </p:nvSpPr>
        <p:spPr>
          <a:xfrm>
            <a:off x="235227" y="492018"/>
            <a:ext cx="11956773" cy="5924186"/>
          </a:xfrm>
          <a:prstGeom prst="rect">
            <a:avLst/>
          </a:prstGeom>
          <a:noFill/>
        </p:spPr>
        <p:txBody>
          <a:bodyPr wrap="square" rtlCol="0">
            <a:spAutoFit/>
          </a:bodyPr>
          <a:lstStyle/>
          <a:p>
            <a:pPr marL="0" lvl="1" eaLnBrk="1" hangingPunct="1">
              <a:lnSpc>
                <a:spcPct val="150000"/>
              </a:lnSpc>
              <a:spcBef>
                <a:spcPts val="600"/>
              </a:spcBef>
              <a:spcAft>
                <a:spcPts val="1200"/>
              </a:spcAft>
              <a:buFont typeface="Wingdings" panose="05000000000000000000" pitchFamily="2" charset="2"/>
              <a:buChar char="Ø"/>
              <a:defRPr/>
            </a:pPr>
            <a:r>
              <a:rPr lang="en-US" sz="2800"/>
              <a:t>Có 22 yếu tố về cạnh và góc của tam giác. </a:t>
            </a:r>
          </a:p>
          <a:p>
            <a:pPr marL="0" lvl="1" eaLnBrk="1" hangingPunct="1">
              <a:lnSpc>
                <a:spcPct val="150000"/>
              </a:lnSpc>
              <a:spcBef>
                <a:spcPts val="600"/>
              </a:spcBef>
              <a:spcAft>
                <a:spcPts val="1200"/>
              </a:spcAft>
              <a:buFont typeface="Wingdings" panose="05000000000000000000" pitchFamily="2" charset="2"/>
              <a:buChar char="Ø"/>
              <a:defRPr/>
            </a:pPr>
            <a:r>
              <a:rPr lang="en-US" sz="2800"/>
              <a:t>Để xác định một tam giác cần có 3 yếu tố trong đó phải có yếu tố cạnh. </a:t>
            </a:r>
          </a:p>
          <a:p>
            <a:pPr marL="0" lvl="1" eaLnBrk="1" hangingPunct="1">
              <a:lnSpc>
                <a:spcPct val="150000"/>
              </a:lnSpc>
              <a:spcBef>
                <a:spcPts val="600"/>
              </a:spcBef>
              <a:spcAft>
                <a:spcPts val="1200"/>
              </a:spcAft>
              <a:buFont typeface="Wingdings" panose="05000000000000000000" pitchFamily="2" charset="2"/>
              <a:buChar char="Ø"/>
              <a:defRPr/>
            </a:pPr>
            <a:r>
              <a:rPr lang="en-US" sz="2800"/>
              <a:t>Có khoảng C</a:t>
            </a:r>
            <a:r>
              <a:rPr lang="en-US" sz="2800" baseline="30000"/>
              <a:t>3</a:t>
            </a:r>
            <a:r>
              <a:rPr lang="en-US" sz="2800" baseline="-25000"/>
              <a:t>22</a:t>
            </a:r>
            <a:r>
              <a:rPr lang="en-US" sz="2800"/>
              <a:t> -1 (khoảng vài ngàn) cách xác định một tam giác. </a:t>
            </a:r>
          </a:p>
          <a:p>
            <a:pPr marL="0" lvl="1" eaLnBrk="1" hangingPunct="1">
              <a:lnSpc>
                <a:spcPct val="150000"/>
              </a:lnSpc>
              <a:spcBef>
                <a:spcPts val="600"/>
              </a:spcBef>
              <a:spcAft>
                <a:spcPts val="1200"/>
              </a:spcAft>
              <a:buFont typeface="Wingdings" panose="05000000000000000000" pitchFamily="2" charset="2"/>
              <a:buChar char="Ø"/>
              <a:defRPr/>
            </a:pPr>
            <a:r>
              <a:rPr lang="en-US" sz="2800"/>
              <a:t>Có khoảng 200 công thức liên quan đến cạnh và góc 1 tam giác.</a:t>
            </a:r>
          </a:p>
          <a:p>
            <a:pPr marL="0" lvl="1" eaLnBrk="1" hangingPunct="1">
              <a:lnSpc>
                <a:spcPct val="150000"/>
              </a:lnSpc>
              <a:spcBef>
                <a:spcPts val="600"/>
              </a:spcBef>
              <a:spcAft>
                <a:spcPts val="1200"/>
              </a:spcAft>
              <a:buFont typeface="Wingdings" panose="05000000000000000000" pitchFamily="2" charset="2"/>
              <a:buChar char="Ø"/>
              <a:defRPr/>
            </a:pPr>
            <a:r>
              <a:rPr lang="en-US" sz="2800"/>
              <a:t>Để giải bài toán này bằng mạng ngữ nghĩa:</a:t>
            </a:r>
          </a:p>
          <a:p>
            <a:pPr marL="0" lvl="1" eaLnBrk="1" hangingPunct="1">
              <a:lnSpc>
                <a:spcPct val="150000"/>
              </a:lnSpc>
              <a:spcBef>
                <a:spcPts val="600"/>
              </a:spcBef>
              <a:spcAft>
                <a:spcPts val="1200"/>
              </a:spcAft>
              <a:buFont typeface="Wingdings" panose="05000000000000000000" pitchFamily="2" charset="2"/>
              <a:buChar char="Ø"/>
              <a:defRPr/>
            </a:pPr>
            <a:r>
              <a:rPr lang="en-US" sz="2800"/>
              <a:t>Sử dụng khoảng 200 đỉnh để chứa công thức</a:t>
            </a:r>
          </a:p>
          <a:p>
            <a:pPr marL="0" lvl="1" eaLnBrk="1" hangingPunct="1">
              <a:lnSpc>
                <a:spcPct val="150000"/>
              </a:lnSpc>
              <a:spcBef>
                <a:spcPts val="600"/>
              </a:spcBef>
              <a:spcAft>
                <a:spcPts val="1200"/>
              </a:spcAft>
              <a:buFont typeface="Wingdings" panose="05000000000000000000" pitchFamily="2" charset="2"/>
              <a:buChar char="Ø"/>
              <a:defRPr/>
            </a:pPr>
            <a:r>
              <a:rPr lang="en-US" sz="2800"/>
              <a:t>Và 22 đỉnh để chứa các yếu tố của tam giác.</a:t>
            </a:r>
          </a:p>
        </p:txBody>
      </p:sp>
    </p:spTree>
    <p:extLst>
      <p:ext uri="{BB962C8B-B14F-4D97-AF65-F5344CB8AC3E}">
        <p14:creationId xmlns:p14="http://schemas.microsoft.com/office/powerpoint/2010/main" val="364981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14</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1516620-E1FB-45D5-80F9-3DB522B84199}"/>
              </a:ext>
            </a:extLst>
          </p:cNvPr>
          <p:cNvSpPr txBox="1"/>
          <p:nvPr/>
        </p:nvSpPr>
        <p:spPr>
          <a:xfrm>
            <a:off x="235227" y="492018"/>
            <a:ext cx="11956773" cy="4585358"/>
          </a:xfrm>
          <a:prstGeom prst="rect">
            <a:avLst/>
          </a:prstGeom>
          <a:noFill/>
        </p:spPr>
        <p:txBody>
          <a:bodyPr wrap="square" rtlCol="0">
            <a:spAutoFit/>
          </a:bodyPr>
          <a:lstStyle/>
          <a:p>
            <a:pPr marL="0" lvl="1" eaLnBrk="1" hangingPunct="1">
              <a:lnSpc>
                <a:spcPct val="150000"/>
              </a:lnSpc>
              <a:spcBef>
                <a:spcPts val="600"/>
              </a:spcBef>
              <a:spcAft>
                <a:spcPts val="1200"/>
              </a:spcAft>
              <a:defRPr/>
            </a:pPr>
            <a:r>
              <a:rPr lang="vi-VN" sz="2800"/>
              <a:t>Đỉnh của đồ thị bao gồm hai loại :</a:t>
            </a:r>
          </a:p>
          <a:p>
            <a:pPr marL="0" lvl="1" eaLnBrk="1" hangingPunct="1">
              <a:lnSpc>
                <a:spcPct val="150000"/>
              </a:lnSpc>
              <a:spcBef>
                <a:spcPts val="600"/>
              </a:spcBef>
              <a:spcAft>
                <a:spcPts val="1200"/>
              </a:spcAft>
              <a:defRPr/>
            </a:pPr>
            <a:r>
              <a:rPr lang="vi-VN" sz="2800"/>
              <a:t>• Đỉnh chứa công thức (ký hiệu bằng hình chữ nhật)</a:t>
            </a:r>
          </a:p>
          <a:p>
            <a:pPr marL="0" lvl="1" eaLnBrk="1" hangingPunct="1">
              <a:lnSpc>
                <a:spcPct val="150000"/>
              </a:lnSpc>
              <a:spcBef>
                <a:spcPts val="600"/>
              </a:spcBef>
              <a:spcAft>
                <a:spcPts val="1200"/>
              </a:spcAft>
              <a:defRPr/>
            </a:pPr>
            <a:r>
              <a:rPr lang="vi-VN" sz="2800"/>
              <a:t>• Đỉnh chứa yếu tố của tam giác (ký hiệu bằng hình tròn)</a:t>
            </a:r>
          </a:p>
          <a:p>
            <a:pPr marL="0" lvl="1" eaLnBrk="1" hangingPunct="1">
              <a:lnSpc>
                <a:spcPct val="150000"/>
              </a:lnSpc>
              <a:spcBef>
                <a:spcPts val="600"/>
              </a:spcBef>
              <a:spcAft>
                <a:spcPts val="1200"/>
              </a:spcAft>
              <a:defRPr/>
            </a:pPr>
            <a:r>
              <a:rPr lang="vi-VN" sz="2800"/>
              <a:t>Cung : chỉ nối từ đỉnh hình tròn đến đỉnh hình chữ nhật cho biết yếu tố tam giác xuất hiện trong công thức nào (không có trường hợp cung nối giữa hai đỉnh hình tròn hoặc cung nối giữa hai định hình chữ nhật).</a:t>
            </a:r>
            <a:endParaRPr lang="en-US" sz="2800"/>
          </a:p>
        </p:txBody>
      </p:sp>
    </p:spTree>
    <p:extLst>
      <p:ext uri="{BB962C8B-B14F-4D97-AF65-F5344CB8AC3E}">
        <p14:creationId xmlns:p14="http://schemas.microsoft.com/office/powerpoint/2010/main" val="305528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15</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pic>
        <p:nvPicPr>
          <p:cNvPr id="9" name="Picture 4">
            <a:extLst>
              <a:ext uri="{FF2B5EF4-FFF2-40B4-BE49-F238E27FC236}">
                <a16:creationId xmlns:a16="http://schemas.microsoft.com/office/drawing/2014/main" id="{81DE88DB-A399-487A-8804-4CCBD8FB5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67" y="647700"/>
            <a:ext cx="85820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57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1516620-E1FB-45D5-80F9-3DB522B84199}"/>
              </a:ext>
            </a:extLst>
          </p:cNvPr>
          <p:cNvSpPr txBox="1"/>
          <p:nvPr/>
        </p:nvSpPr>
        <p:spPr>
          <a:xfrm>
            <a:off x="235227" y="588733"/>
            <a:ext cx="11956773" cy="2600199"/>
          </a:xfrm>
          <a:prstGeom prst="rect">
            <a:avLst/>
          </a:prstGeom>
          <a:noFill/>
        </p:spPr>
        <p:txBody>
          <a:bodyPr wrap="square" rtlCol="0">
            <a:spAutoFit/>
          </a:bodyPr>
          <a:lstStyle/>
          <a:p>
            <a:pPr marL="0" lvl="1" eaLnBrk="1" hangingPunct="1">
              <a:lnSpc>
                <a:spcPct val="150000"/>
              </a:lnSpc>
              <a:spcBef>
                <a:spcPts val="600"/>
              </a:spcBef>
              <a:spcAft>
                <a:spcPts val="1200"/>
              </a:spcAft>
              <a:defRPr/>
            </a:pPr>
            <a:r>
              <a:rPr lang="vi-VN" sz="2800"/>
              <a:t>* Lưu ý : trong một công thức liên hệ giữa n yếu tố của tam giác, ta giả định rằng nếu đã biết giá trị của n-1 yếu tố thì sẽ tính được giá trị của yếu tố còn lại. Chẳng hạn như trong công thức tổng 3 góc của tam giác bằng 180° thì khi biết được hai góc, ta sẽ tính được góc còn lại.</a:t>
            </a:r>
          </a:p>
        </p:txBody>
      </p:sp>
    </p:spTree>
    <p:extLst>
      <p:ext uri="{BB962C8B-B14F-4D97-AF65-F5344CB8AC3E}">
        <p14:creationId xmlns:p14="http://schemas.microsoft.com/office/powerpoint/2010/main" val="151676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3. Bài toán tam giác áp dụng mạng ngữ nghĩa</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17</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1516620-E1FB-45D5-80F9-3DB522B84199}"/>
              </a:ext>
            </a:extLst>
          </p:cNvPr>
          <p:cNvSpPr txBox="1"/>
          <p:nvPr/>
        </p:nvSpPr>
        <p:spPr>
          <a:xfrm>
            <a:off x="235228" y="492018"/>
            <a:ext cx="11625596" cy="5000856"/>
          </a:xfrm>
          <a:prstGeom prst="rect">
            <a:avLst/>
          </a:prstGeom>
          <a:noFill/>
        </p:spPr>
        <p:txBody>
          <a:bodyPr wrap="square" rtlCol="0">
            <a:spAutoFit/>
          </a:bodyPr>
          <a:lstStyle/>
          <a:p>
            <a:pPr marL="0" lvl="1" algn="just" eaLnBrk="1" hangingPunct="1">
              <a:lnSpc>
                <a:spcPct val="150000"/>
              </a:lnSpc>
              <a:spcBef>
                <a:spcPts val="600"/>
              </a:spcBef>
              <a:spcAft>
                <a:spcPts val="600"/>
              </a:spcAft>
              <a:defRPr/>
            </a:pPr>
            <a:r>
              <a:rPr lang="vi-VN" sz="2800"/>
              <a:t>Áp dụng “Mạng ngữ nghĩa giải bài toán tam giác”</a:t>
            </a:r>
          </a:p>
          <a:p>
            <a:pPr marL="0" lvl="1" algn="just" eaLnBrk="1" hangingPunct="1">
              <a:lnSpc>
                <a:spcPct val="150000"/>
              </a:lnSpc>
              <a:spcBef>
                <a:spcPts val="600"/>
              </a:spcBef>
              <a:spcAft>
                <a:spcPts val="600"/>
              </a:spcAft>
              <a:defRPr/>
            </a:pPr>
            <a:r>
              <a:rPr lang="vi-VN" sz="2800"/>
              <a:t>B1 : Kích hoạt những đỉnh hình tròn đã cho ban đầu (những yếu tố đã có giá trị)</a:t>
            </a:r>
          </a:p>
          <a:p>
            <a:pPr marL="0" lvl="1" algn="just" eaLnBrk="1" hangingPunct="1">
              <a:lnSpc>
                <a:spcPct val="150000"/>
              </a:lnSpc>
              <a:spcBef>
                <a:spcPts val="600"/>
              </a:spcBef>
              <a:spcAft>
                <a:spcPts val="600"/>
              </a:spcAft>
              <a:defRPr/>
            </a:pPr>
            <a:r>
              <a:rPr lang="vi-VN" sz="2800"/>
              <a:t>B2 : Lặp lại bước sau cho đến khi kích hoạt được tất cả những đỉnh ứng với những yếu tố cần tính hoặc không thể kích hoạt được bất kỳ đỉnh nào nữa.</a:t>
            </a:r>
          </a:p>
          <a:p>
            <a:pPr marL="0" lvl="1" algn="just" eaLnBrk="1" hangingPunct="1">
              <a:lnSpc>
                <a:spcPct val="150000"/>
              </a:lnSpc>
              <a:spcBef>
                <a:spcPts val="600"/>
              </a:spcBef>
              <a:spcAft>
                <a:spcPts val="600"/>
              </a:spcAft>
              <a:defRPr/>
            </a:pPr>
            <a:r>
              <a:rPr lang="vi-VN" sz="2800"/>
              <a:t>Nếu một đỉnh hình chữ nhật có cung nối với n đỉnh hình tròn mà n-1 đỉnh hình tròn đã được kích hoạt thì kích hoạt đỉnh hình tròn còn lại (và tính giá trị đỉnh còn lại này thông qua công thức ở đỉnh hình chữ nhật).</a:t>
            </a:r>
            <a:endParaRPr lang="en-US" sz="2800"/>
          </a:p>
        </p:txBody>
      </p:sp>
    </p:spTree>
    <p:extLst>
      <p:ext uri="{BB962C8B-B14F-4D97-AF65-F5344CB8AC3E}">
        <p14:creationId xmlns:p14="http://schemas.microsoft.com/office/powerpoint/2010/main" val="69965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2FC27269-9D6F-B98A-015D-B92C8D8839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985" y="855406"/>
            <a:ext cx="8828460" cy="5722375"/>
          </a:xfrm>
          <a:prstGeom prst="rect">
            <a:avLst/>
          </a:prstGeom>
          <a:noFill/>
          <a:ln>
            <a:noFill/>
          </a:ln>
        </p:spPr>
      </p:pic>
      <p:sp>
        <p:nvSpPr>
          <p:cNvPr id="6" name="TextBox 5">
            <a:extLst>
              <a:ext uri="{FF2B5EF4-FFF2-40B4-BE49-F238E27FC236}">
                <a16:creationId xmlns:a16="http://schemas.microsoft.com/office/drawing/2014/main" id="{2A415A0F-4856-EE8F-327B-BF74B93B839F}"/>
              </a:ext>
            </a:extLst>
          </p:cNvPr>
          <p:cNvSpPr txBox="1"/>
          <p:nvPr/>
        </p:nvSpPr>
        <p:spPr>
          <a:xfrm>
            <a:off x="225625" y="280219"/>
            <a:ext cx="4959145" cy="830997"/>
          </a:xfrm>
          <a:prstGeom prst="rect">
            <a:avLst/>
          </a:prstGeom>
          <a:noFill/>
        </p:spPr>
        <p:txBody>
          <a:bodyPr wrap="square">
            <a:spAutoFit/>
          </a:bodyPr>
          <a:lstStyle/>
          <a:p>
            <a:pPr marL="6350" lvl="1" algn="just" eaLnBrk="1" hangingPunct="1">
              <a:spcBef>
                <a:spcPts val="300"/>
              </a:spcBef>
              <a:spcAft>
                <a:spcPts val="1200"/>
              </a:spcAft>
              <a:defRPr/>
            </a:pPr>
            <a:r>
              <a:rPr lang="en-US" sz="2400">
                <a:latin typeface="Times New Roman" panose="02020603050405020304" pitchFamily="18" charset="0"/>
                <a:cs typeface="Times New Roman" panose="02020603050405020304" pitchFamily="18" charset="0"/>
              </a:rPr>
              <a:t>Cho </a:t>
            </a:r>
            <a:r>
              <a:rPr lang="en-US" sz="2400" err="1">
                <a:latin typeface="Times New Roman" panose="02020603050405020304" pitchFamily="18" charset="0"/>
                <a:cs typeface="Times New Roman" panose="02020603050405020304" pitchFamily="18" charset="0"/>
              </a:rPr>
              <a:t>hai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góc</a:t>
            </a:r>
            <a:r>
              <a:rPr 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sym typeface="Symbol" pitchFamily="18" charset="2"/>
              </a:rPr>
              <a:t>, </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chiều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cạnh</a:t>
            </a:r>
            <a:r>
              <a:rPr lang="en-US" sz="2400">
                <a:latin typeface="Times New Roman" panose="02020603050405020304" pitchFamily="18" charset="0"/>
                <a:cs typeface="Times New Roman" panose="02020603050405020304" pitchFamily="18" charset="0"/>
              </a:rPr>
              <a:t> a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tam </a:t>
            </a:r>
            <a:r>
              <a:rPr lang="en-US" sz="2400" err="1">
                <a:latin typeface="Times New Roman" panose="02020603050405020304" pitchFamily="18" charset="0"/>
                <a:cs typeface="Times New Roman" panose="02020603050405020304" pitchFamily="18" charset="0"/>
              </a:rPr>
              <a:t>giác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Tính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đường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cao</a:t>
            </a:r>
            <a:r>
              <a:rPr lang="en-US" sz="2400">
                <a:latin typeface="Times New Roman" panose="02020603050405020304" pitchFamily="18" charset="0"/>
                <a:cs typeface="Times New Roman" panose="02020603050405020304" pitchFamily="18" charset="0"/>
              </a:rPr>
              <a:t> h</a:t>
            </a:r>
            <a:endParaRPr lang="en-US" sz="2400" baseline="-2500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FEEADF48-BE77-6667-5B9E-A23A4D2B3287}"/>
              </a:ext>
            </a:extLst>
          </p:cNvPr>
          <p:cNvSpPr/>
          <p:nvPr/>
        </p:nvSpPr>
        <p:spPr>
          <a:xfrm>
            <a:off x="3156155" y="1939413"/>
            <a:ext cx="808915" cy="58993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DA72B8FD-0E76-2582-92DE-36ADF8E7A681}"/>
              </a:ext>
            </a:extLst>
          </p:cNvPr>
          <p:cNvSpPr/>
          <p:nvPr/>
        </p:nvSpPr>
        <p:spPr>
          <a:xfrm>
            <a:off x="5526215" y="1887793"/>
            <a:ext cx="808914" cy="58993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D89D008B-A274-85DC-87C4-5E7B3E2FBD3F}"/>
              </a:ext>
            </a:extLst>
          </p:cNvPr>
          <p:cNvSpPr/>
          <p:nvPr/>
        </p:nvSpPr>
        <p:spPr>
          <a:xfrm>
            <a:off x="2551471" y="3963629"/>
            <a:ext cx="808915" cy="58993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2232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8F1A5-A8A0-02A3-6FAC-EDAA88BF8DC7}"/>
            </a:ext>
          </a:extLst>
        </p:cNvPr>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52845117-2146-2877-70F8-43DFAEC984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74" y="221226"/>
            <a:ext cx="9806871" cy="6356555"/>
          </a:xfrm>
          <a:prstGeom prst="rect">
            <a:avLst/>
          </a:prstGeom>
          <a:noFill/>
          <a:ln>
            <a:noFill/>
          </a:ln>
        </p:spPr>
      </p:pic>
      <p:sp>
        <p:nvSpPr>
          <p:cNvPr id="2" name="Oval 1">
            <a:extLst>
              <a:ext uri="{FF2B5EF4-FFF2-40B4-BE49-F238E27FC236}">
                <a16:creationId xmlns:a16="http://schemas.microsoft.com/office/drawing/2014/main" id="{CC924D60-0419-7353-F6FA-EBB3CCE85236}"/>
              </a:ext>
            </a:extLst>
          </p:cNvPr>
          <p:cNvSpPr/>
          <p:nvPr/>
        </p:nvSpPr>
        <p:spPr>
          <a:xfrm>
            <a:off x="2418736" y="1349478"/>
            <a:ext cx="808915"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6A78AEF5-9F04-664C-B1DC-5A1AB209A019}"/>
              </a:ext>
            </a:extLst>
          </p:cNvPr>
          <p:cNvSpPr/>
          <p:nvPr/>
        </p:nvSpPr>
        <p:spPr>
          <a:xfrm>
            <a:off x="5037009" y="1349478"/>
            <a:ext cx="808914"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4074A7-5B41-6A50-56C5-E2D675B64005}"/>
                  </a:ext>
                </a:extLst>
              </p:cNvPr>
              <p:cNvSpPr txBox="1"/>
              <p:nvPr/>
            </p:nvSpPr>
            <p:spPr>
              <a:xfrm>
                <a:off x="9704439" y="157767"/>
                <a:ext cx="3156154" cy="461665"/>
              </a:xfrm>
              <a:prstGeom prst="rect">
                <a:avLst/>
              </a:prstGeom>
              <a:noFill/>
            </p:spPr>
            <p:txBody>
              <a:bodyPr wrap="square" rtlCol="0">
                <a:spAutoFit/>
              </a:bodyPr>
              <a:lstStyle/>
              <a:p>
                <a:r>
                  <a:rPr lang="en-GB"/>
                  <a:t>(1)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𝑏</m:t>
                    </m:r>
                  </m:oMath>
                </a14:m>
                <a:endParaRPr lang="en-GB"/>
              </a:p>
            </p:txBody>
          </p:sp>
        </mc:Choice>
        <mc:Fallback xmlns="">
          <p:sp>
            <p:nvSpPr>
              <p:cNvPr id="5" name="TextBox 4">
                <a:extLst>
                  <a:ext uri="{FF2B5EF4-FFF2-40B4-BE49-F238E27FC236}">
                    <a16:creationId xmlns:a16="http://schemas.microsoft.com/office/drawing/2014/main" id="{404074A7-5B41-6A50-56C5-E2D675B64005}"/>
                  </a:ext>
                </a:extLst>
              </p:cNvPr>
              <p:cNvSpPr txBox="1">
                <a:spLocks noRot="1" noChangeAspect="1" noMove="1" noResize="1" noEditPoints="1" noAdjustHandles="1" noChangeArrowheads="1" noChangeShapeType="1" noTextEdit="1"/>
              </p:cNvSpPr>
              <p:nvPr/>
            </p:nvSpPr>
            <p:spPr>
              <a:xfrm>
                <a:off x="9704439" y="157767"/>
                <a:ext cx="3156154" cy="461665"/>
              </a:xfrm>
              <a:prstGeom prst="rect">
                <a:avLst/>
              </a:prstGeom>
              <a:blipFill>
                <a:blip r:embed="rId3"/>
                <a:stretch>
                  <a:fillRect l="-1737" b="-15789"/>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9B353C97-2439-1F66-49CA-1F4301BAEFB1}"/>
              </a:ext>
            </a:extLst>
          </p:cNvPr>
          <p:cNvSpPr/>
          <p:nvPr/>
        </p:nvSpPr>
        <p:spPr>
          <a:xfrm>
            <a:off x="957522" y="2511590"/>
            <a:ext cx="2270129" cy="696185"/>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0D93BB-1ABD-744D-3A57-4BCDE0BD3507}"/>
              </a:ext>
            </a:extLst>
          </p:cNvPr>
          <p:cNvSpPr/>
          <p:nvPr/>
        </p:nvSpPr>
        <p:spPr>
          <a:xfrm>
            <a:off x="3510116" y="371290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487669CA-ABF4-15BE-1070-141C633DEE27}"/>
              </a:ext>
            </a:extLst>
          </p:cNvPr>
          <p:cNvSpPr/>
          <p:nvPr/>
        </p:nvSpPr>
        <p:spPr>
          <a:xfrm>
            <a:off x="1725561" y="3598606"/>
            <a:ext cx="930451"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67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2</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319453" y="492018"/>
            <a:ext cx="11394831" cy="4435830"/>
          </a:xfrm>
          <a:prstGeom prst="rect">
            <a:avLst/>
          </a:prstGeom>
          <a:noFill/>
        </p:spPr>
        <p:txBody>
          <a:bodyPr wrap="square" rtlCol="0">
            <a:spAutoFit/>
          </a:bodyPr>
          <a:lstStyle/>
          <a:p>
            <a:pPr algn="just">
              <a:lnSpc>
                <a:spcPct val="150000"/>
              </a:lnSpc>
            </a:pPr>
            <a:r>
              <a:rPr lang="vi-VN" sz="3200"/>
              <a:t>Mạng ngữ nghĩa (Semantic Network) là phương pháp biểu diễn ngữ nghĩa dựa trên đồ thị (graph-based representation) </a:t>
            </a:r>
            <a:endParaRPr lang="en-US" sz="3200"/>
          </a:p>
          <a:p>
            <a:pPr marL="571500" indent="-571500" algn="just">
              <a:lnSpc>
                <a:spcPct val="150000"/>
              </a:lnSpc>
              <a:buFont typeface="Wingdings" panose="05000000000000000000" pitchFamily="2" charset="2"/>
              <a:buChar char="q"/>
            </a:pPr>
            <a:r>
              <a:rPr lang="vi-VN" sz="3200"/>
              <a:t>Một mạng ngữ nghĩa bao gồm một tập các nút (nodes) và các liên kết (links) </a:t>
            </a:r>
            <a:endParaRPr lang="en-US" sz="3200"/>
          </a:p>
          <a:p>
            <a:pPr marL="1028700" lvl="1" indent="-571500" algn="just">
              <a:lnSpc>
                <a:spcPct val="150000"/>
              </a:lnSpc>
              <a:buFont typeface="Arial" panose="020B0604020202020204" pitchFamily="34" charset="0"/>
              <a:buChar char="•"/>
            </a:pPr>
            <a:r>
              <a:rPr lang="vi-VN" sz="3200"/>
              <a:t>Các nút biểu diễn các khái niệm </a:t>
            </a:r>
            <a:endParaRPr lang="en-US" sz="3200"/>
          </a:p>
          <a:p>
            <a:pPr marL="1028700" lvl="1" indent="-571500" algn="just">
              <a:lnSpc>
                <a:spcPct val="150000"/>
              </a:lnSpc>
              <a:buFont typeface="Arial" panose="020B0604020202020204" pitchFamily="34" charset="0"/>
              <a:buChar char="•"/>
            </a:pPr>
            <a:r>
              <a:rPr lang="vi-VN" sz="3200"/>
              <a:t>Các liên kết biểu diễn các mối quan hệ giữa các khái niệm</a:t>
            </a:r>
            <a:endParaRPr lang="en-US" sz="3200"/>
          </a:p>
        </p:txBody>
      </p:sp>
    </p:spTree>
    <p:extLst>
      <p:ext uri="{BB962C8B-B14F-4D97-AF65-F5344CB8AC3E}">
        <p14:creationId xmlns:p14="http://schemas.microsoft.com/office/powerpoint/2010/main" val="263065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4E2D8-95E0-E2F6-BE9C-91BE51A03411}"/>
            </a:ext>
          </a:extLst>
        </p:cNvPr>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6B60B995-69D2-833E-9548-C745423E7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74" y="221226"/>
            <a:ext cx="9806871" cy="6356555"/>
          </a:xfrm>
          <a:prstGeom prst="rect">
            <a:avLst/>
          </a:prstGeom>
          <a:noFill/>
          <a:ln>
            <a:noFill/>
          </a:ln>
        </p:spPr>
      </p:pic>
      <p:sp>
        <p:nvSpPr>
          <p:cNvPr id="2" name="Oval 1">
            <a:extLst>
              <a:ext uri="{FF2B5EF4-FFF2-40B4-BE49-F238E27FC236}">
                <a16:creationId xmlns:a16="http://schemas.microsoft.com/office/drawing/2014/main" id="{7E0EB742-50A4-AF07-B1C7-0B8EC44E0229}"/>
              </a:ext>
            </a:extLst>
          </p:cNvPr>
          <p:cNvSpPr/>
          <p:nvPr/>
        </p:nvSpPr>
        <p:spPr>
          <a:xfrm>
            <a:off x="2418736" y="1349478"/>
            <a:ext cx="808915"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79F7A02-E17A-C1FF-9517-7DA0E63ACBD3}"/>
              </a:ext>
            </a:extLst>
          </p:cNvPr>
          <p:cNvSpPr/>
          <p:nvPr/>
        </p:nvSpPr>
        <p:spPr>
          <a:xfrm>
            <a:off x="5037009" y="1349478"/>
            <a:ext cx="808914"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0E3F3A-D1C1-7C80-96C8-411AD04A2170}"/>
                  </a:ext>
                </a:extLst>
              </p:cNvPr>
              <p:cNvSpPr txBox="1"/>
              <p:nvPr/>
            </p:nvSpPr>
            <p:spPr>
              <a:xfrm>
                <a:off x="9704439" y="157767"/>
                <a:ext cx="3156154" cy="461665"/>
              </a:xfrm>
              <a:prstGeom prst="rect">
                <a:avLst/>
              </a:prstGeom>
              <a:noFill/>
            </p:spPr>
            <p:txBody>
              <a:bodyPr wrap="square" rtlCol="0">
                <a:spAutoFit/>
              </a:bodyPr>
              <a:lstStyle/>
              <a:p>
                <a:r>
                  <a:rPr lang="en-GB"/>
                  <a:t>(1)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𝑏</m:t>
                    </m:r>
                  </m:oMath>
                </a14:m>
                <a:endParaRPr lang="en-GB"/>
              </a:p>
            </p:txBody>
          </p:sp>
        </mc:Choice>
        <mc:Fallback xmlns="">
          <p:sp>
            <p:nvSpPr>
              <p:cNvPr id="5" name="TextBox 4">
                <a:extLst>
                  <a:ext uri="{FF2B5EF4-FFF2-40B4-BE49-F238E27FC236}">
                    <a16:creationId xmlns:a16="http://schemas.microsoft.com/office/drawing/2014/main" id="{FC0E3F3A-D1C1-7C80-96C8-411AD04A2170}"/>
                  </a:ext>
                </a:extLst>
              </p:cNvPr>
              <p:cNvSpPr txBox="1">
                <a:spLocks noRot="1" noChangeAspect="1" noMove="1" noResize="1" noEditPoints="1" noAdjustHandles="1" noChangeArrowheads="1" noChangeShapeType="1" noTextEdit="1"/>
              </p:cNvSpPr>
              <p:nvPr/>
            </p:nvSpPr>
            <p:spPr>
              <a:xfrm>
                <a:off x="9704439" y="157767"/>
                <a:ext cx="3156154" cy="461665"/>
              </a:xfrm>
              <a:prstGeom prst="rect">
                <a:avLst/>
              </a:prstGeom>
              <a:blipFill>
                <a:blip r:embed="rId3"/>
                <a:stretch>
                  <a:fillRect l="-1737" b="-15789"/>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F9F23FAB-421D-3EB5-87E7-53A919046576}"/>
              </a:ext>
            </a:extLst>
          </p:cNvPr>
          <p:cNvSpPr/>
          <p:nvPr/>
        </p:nvSpPr>
        <p:spPr>
          <a:xfrm>
            <a:off x="957522" y="2511590"/>
            <a:ext cx="2270129" cy="696185"/>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93ECF6B-FA04-0927-E6E5-331AB7E3242C}"/>
              </a:ext>
            </a:extLst>
          </p:cNvPr>
          <p:cNvSpPr/>
          <p:nvPr/>
        </p:nvSpPr>
        <p:spPr>
          <a:xfrm>
            <a:off x="3510116" y="371290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6D6C4E4-2FB6-0F83-E335-9A080065951F}"/>
              </a:ext>
            </a:extLst>
          </p:cNvPr>
          <p:cNvSpPr/>
          <p:nvPr/>
        </p:nvSpPr>
        <p:spPr>
          <a:xfrm>
            <a:off x="1725561" y="3598606"/>
            <a:ext cx="930451"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16E1840-0DD3-489B-B23B-C01B74CBF78E}"/>
              </a:ext>
            </a:extLst>
          </p:cNvPr>
          <p:cNvSpPr/>
          <p:nvPr/>
        </p:nvSpPr>
        <p:spPr>
          <a:xfrm>
            <a:off x="4202865" y="221226"/>
            <a:ext cx="3407303" cy="564126"/>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525B763-70F2-7115-E1ED-FC3F0F6FDFA5}"/>
              </a:ext>
            </a:extLst>
          </p:cNvPr>
          <p:cNvSpPr/>
          <p:nvPr/>
        </p:nvSpPr>
        <p:spPr>
          <a:xfrm>
            <a:off x="7375262" y="132366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03CF18-FD9C-C6AD-180C-752CFFF9B082}"/>
                  </a:ext>
                </a:extLst>
              </p:cNvPr>
              <p:cNvSpPr txBox="1"/>
              <p:nvPr/>
            </p:nvSpPr>
            <p:spPr>
              <a:xfrm>
                <a:off x="9704439" y="815915"/>
                <a:ext cx="3156154" cy="461665"/>
              </a:xfrm>
              <a:prstGeom prst="rect">
                <a:avLst/>
              </a:prstGeom>
              <a:noFill/>
            </p:spPr>
            <p:txBody>
              <a:bodyPr wrap="square" rtlCol="0">
                <a:spAutoFit/>
              </a:bodyPr>
              <a:lstStyle/>
              <a:p>
                <a:r>
                  <a:rPr lang="en-GB"/>
                  <a:t>(4)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oMath>
                </a14:m>
                <a:endParaRPr lang="en-GB"/>
              </a:p>
            </p:txBody>
          </p:sp>
        </mc:Choice>
        <mc:Fallback xmlns="">
          <p:sp>
            <p:nvSpPr>
              <p:cNvPr id="8" name="TextBox 7">
                <a:extLst>
                  <a:ext uri="{FF2B5EF4-FFF2-40B4-BE49-F238E27FC236}">
                    <a16:creationId xmlns:a16="http://schemas.microsoft.com/office/drawing/2014/main" id="{D903CF18-FD9C-C6AD-180C-752CFFF9B082}"/>
                  </a:ext>
                </a:extLst>
              </p:cNvPr>
              <p:cNvSpPr txBox="1">
                <a:spLocks noRot="1" noChangeAspect="1" noMove="1" noResize="1" noEditPoints="1" noAdjustHandles="1" noChangeArrowheads="1" noChangeShapeType="1" noTextEdit="1"/>
              </p:cNvSpPr>
              <p:nvPr/>
            </p:nvSpPr>
            <p:spPr>
              <a:xfrm>
                <a:off x="9704439" y="815915"/>
                <a:ext cx="3156154" cy="461665"/>
              </a:xfrm>
              <a:prstGeom prst="rect">
                <a:avLst/>
              </a:prstGeom>
              <a:blipFill>
                <a:blip r:embed="rId4"/>
                <a:stretch>
                  <a:fillRect l="-1737" b="-15789"/>
                </a:stretch>
              </a:blipFill>
            </p:spPr>
            <p:txBody>
              <a:bodyPr/>
              <a:lstStyle/>
              <a:p>
                <a:r>
                  <a:rPr lang="en-GB">
                    <a:noFill/>
                  </a:rPr>
                  <a:t> </a:t>
                </a:r>
              </a:p>
            </p:txBody>
          </p:sp>
        </mc:Fallback>
      </mc:AlternateContent>
    </p:spTree>
    <p:extLst>
      <p:ext uri="{BB962C8B-B14F-4D97-AF65-F5344CB8AC3E}">
        <p14:creationId xmlns:p14="http://schemas.microsoft.com/office/powerpoint/2010/main" val="6075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A84E2-96C2-976D-D4AC-93A0E5166398}"/>
            </a:ext>
          </a:extLst>
        </p:cNvPr>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F9B84389-F4F6-0E22-EB0D-C73EA13181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74" y="221226"/>
            <a:ext cx="9806871" cy="6356555"/>
          </a:xfrm>
          <a:prstGeom prst="rect">
            <a:avLst/>
          </a:prstGeom>
          <a:noFill/>
          <a:ln>
            <a:noFill/>
          </a:ln>
        </p:spPr>
      </p:pic>
      <p:sp>
        <p:nvSpPr>
          <p:cNvPr id="2" name="Oval 1">
            <a:extLst>
              <a:ext uri="{FF2B5EF4-FFF2-40B4-BE49-F238E27FC236}">
                <a16:creationId xmlns:a16="http://schemas.microsoft.com/office/drawing/2014/main" id="{1756D584-3208-74FA-FEA6-61071116C400}"/>
              </a:ext>
            </a:extLst>
          </p:cNvPr>
          <p:cNvSpPr/>
          <p:nvPr/>
        </p:nvSpPr>
        <p:spPr>
          <a:xfrm>
            <a:off x="2418736" y="1349478"/>
            <a:ext cx="808915"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49D575D-3D4B-023F-0D16-C5AA5873DB8F}"/>
              </a:ext>
            </a:extLst>
          </p:cNvPr>
          <p:cNvSpPr/>
          <p:nvPr/>
        </p:nvSpPr>
        <p:spPr>
          <a:xfrm>
            <a:off x="5037009" y="1349478"/>
            <a:ext cx="808914"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8304C27-D2D0-8F47-495F-5B041D3048EA}"/>
                  </a:ext>
                </a:extLst>
              </p:cNvPr>
              <p:cNvSpPr txBox="1"/>
              <p:nvPr/>
            </p:nvSpPr>
            <p:spPr>
              <a:xfrm>
                <a:off x="9704439" y="157767"/>
                <a:ext cx="3156154" cy="461665"/>
              </a:xfrm>
              <a:prstGeom prst="rect">
                <a:avLst/>
              </a:prstGeom>
              <a:noFill/>
            </p:spPr>
            <p:txBody>
              <a:bodyPr wrap="square" rtlCol="0">
                <a:spAutoFit/>
              </a:bodyPr>
              <a:lstStyle/>
              <a:p>
                <a:r>
                  <a:rPr lang="en-GB"/>
                  <a:t>(1)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𝑏</m:t>
                    </m:r>
                  </m:oMath>
                </a14:m>
                <a:endParaRPr lang="en-GB"/>
              </a:p>
            </p:txBody>
          </p:sp>
        </mc:Choice>
        <mc:Fallback xmlns="">
          <p:sp>
            <p:nvSpPr>
              <p:cNvPr id="5" name="TextBox 4">
                <a:extLst>
                  <a:ext uri="{FF2B5EF4-FFF2-40B4-BE49-F238E27FC236}">
                    <a16:creationId xmlns:a16="http://schemas.microsoft.com/office/drawing/2014/main" id="{28304C27-D2D0-8F47-495F-5B041D3048EA}"/>
                  </a:ext>
                </a:extLst>
              </p:cNvPr>
              <p:cNvSpPr txBox="1">
                <a:spLocks noRot="1" noChangeAspect="1" noMove="1" noResize="1" noEditPoints="1" noAdjustHandles="1" noChangeArrowheads="1" noChangeShapeType="1" noTextEdit="1"/>
              </p:cNvSpPr>
              <p:nvPr/>
            </p:nvSpPr>
            <p:spPr>
              <a:xfrm>
                <a:off x="9704439" y="157767"/>
                <a:ext cx="3156154" cy="461665"/>
              </a:xfrm>
              <a:prstGeom prst="rect">
                <a:avLst/>
              </a:prstGeom>
              <a:blipFill>
                <a:blip r:embed="rId3"/>
                <a:stretch>
                  <a:fillRect l="-1737" b="-15789"/>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824A2E98-D627-D0D7-1960-9671297CFE38}"/>
              </a:ext>
            </a:extLst>
          </p:cNvPr>
          <p:cNvSpPr/>
          <p:nvPr/>
        </p:nvSpPr>
        <p:spPr>
          <a:xfrm>
            <a:off x="957522" y="2511590"/>
            <a:ext cx="2270129" cy="696185"/>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2DF9CC5-BB79-0AFE-13CB-DDBDEFF38EDA}"/>
              </a:ext>
            </a:extLst>
          </p:cNvPr>
          <p:cNvSpPr/>
          <p:nvPr/>
        </p:nvSpPr>
        <p:spPr>
          <a:xfrm>
            <a:off x="3510116" y="371290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D1D1032-46C7-A78D-48A1-33CC3C4455A9}"/>
              </a:ext>
            </a:extLst>
          </p:cNvPr>
          <p:cNvSpPr/>
          <p:nvPr/>
        </p:nvSpPr>
        <p:spPr>
          <a:xfrm>
            <a:off x="1725561" y="3598606"/>
            <a:ext cx="930451"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477579C-30F5-0954-6060-197B3FBD00C1}"/>
              </a:ext>
            </a:extLst>
          </p:cNvPr>
          <p:cNvSpPr/>
          <p:nvPr/>
        </p:nvSpPr>
        <p:spPr>
          <a:xfrm>
            <a:off x="4202865" y="221226"/>
            <a:ext cx="3407303" cy="564126"/>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0001C64-3609-EF78-B8D1-C4F52E435BF4}"/>
              </a:ext>
            </a:extLst>
          </p:cNvPr>
          <p:cNvSpPr/>
          <p:nvPr/>
        </p:nvSpPr>
        <p:spPr>
          <a:xfrm>
            <a:off x="7375262" y="132366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E8D7B3-3A15-DD37-6932-34CCB36BEB38}"/>
                  </a:ext>
                </a:extLst>
              </p:cNvPr>
              <p:cNvSpPr txBox="1"/>
              <p:nvPr/>
            </p:nvSpPr>
            <p:spPr>
              <a:xfrm>
                <a:off x="9704439" y="815915"/>
                <a:ext cx="3156154" cy="461665"/>
              </a:xfrm>
              <a:prstGeom prst="rect">
                <a:avLst/>
              </a:prstGeom>
              <a:noFill/>
            </p:spPr>
            <p:txBody>
              <a:bodyPr wrap="square" rtlCol="0">
                <a:spAutoFit/>
              </a:bodyPr>
              <a:lstStyle/>
              <a:p>
                <a:r>
                  <a:rPr lang="en-GB"/>
                  <a:t>(4)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oMath>
                </a14:m>
                <a:endParaRPr lang="en-GB"/>
              </a:p>
            </p:txBody>
          </p:sp>
        </mc:Choice>
        <mc:Fallback xmlns="">
          <p:sp>
            <p:nvSpPr>
              <p:cNvPr id="8" name="TextBox 7">
                <a:extLst>
                  <a:ext uri="{FF2B5EF4-FFF2-40B4-BE49-F238E27FC236}">
                    <a16:creationId xmlns:a16="http://schemas.microsoft.com/office/drawing/2014/main" id="{44E8D7B3-3A15-DD37-6932-34CCB36BEB38}"/>
                  </a:ext>
                </a:extLst>
              </p:cNvPr>
              <p:cNvSpPr txBox="1">
                <a:spLocks noRot="1" noChangeAspect="1" noMove="1" noResize="1" noEditPoints="1" noAdjustHandles="1" noChangeArrowheads="1" noChangeShapeType="1" noTextEdit="1"/>
              </p:cNvSpPr>
              <p:nvPr/>
            </p:nvSpPr>
            <p:spPr>
              <a:xfrm>
                <a:off x="9704439" y="815915"/>
                <a:ext cx="3156154" cy="461665"/>
              </a:xfrm>
              <a:prstGeom prst="rect">
                <a:avLst/>
              </a:prstGeom>
              <a:blipFill>
                <a:blip r:embed="rId4"/>
                <a:stretch>
                  <a:fillRect l="-1737" b="-15789"/>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714CAE8E-57F8-39CA-4B0A-BDA980720424}"/>
              </a:ext>
            </a:extLst>
          </p:cNvPr>
          <p:cNvSpPr/>
          <p:nvPr/>
        </p:nvSpPr>
        <p:spPr>
          <a:xfrm>
            <a:off x="5767089" y="2573348"/>
            <a:ext cx="1843079"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ECAC7F4-19A3-8329-3775-DCBE743A0BE1}"/>
                  </a:ext>
                </a:extLst>
              </p:cNvPr>
              <p:cNvSpPr txBox="1"/>
              <p:nvPr/>
            </p:nvSpPr>
            <p:spPr>
              <a:xfrm>
                <a:off x="9704439" y="1474063"/>
                <a:ext cx="3156154" cy="461665"/>
              </a:xfrm>
              <a:prstGeom prst="rect">
                <a:avLst/>
              </a:prstGeom>
              <a:noFill/>
            </p:spPr>
            <p:txBody>
              <a:bodyPr wrap="square" rtlCol="0">
                <a:spAutoFit/>
              </a:bodyPr>
              <a:lstStyle/>
              <a:p>
                <a:r>
                  <a:rPr lang="en-GB"/>
                  <a:t>(2) </a:t>
                </a:r>
                <a14:m>
                  <m:oMath xmlns:m="http://schemas.openxmlformats.org/officeDocument/2006/math">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𝑐</m:t>
                    </m:r>
                  </m:oMath>
                </a14:m>
                <a:endParaRPr lang="en-GB"/>
              </a:p>
            </p:txBody>
          </p:sp>
        </mc:Choice>
        <mc:Fallback xmlns="">
          <p:sp>
            <p:nvSpPr>
              <p:cNvPr id="13" name="TextBox 12">
                <a:extLst>
                  <a:ext uri="{FF2B5EF4-FFF2-40B4-BE49-F238E27FC236}">
                    <a16:creationId xmlns:a16="http://schemas.microsoft.com/office/drawing/2014/main" id="{AECAC7F4-19A3-8329-3775-DCBE743A0BE1}"/>
                  </a:ext>
                </a:extLst>
              </p:cNvPr>
              <p:cNvSpPr txBox="1">
                <a:spLocks noRot="1" noChangeAspect="1" noMove="1" noResize="1" noEditPoints="1" noAdjustHandles="1" noChangeArrowheads="1" noChangeShapeType="1" noTextEdit="1"/>
              </p:cNvSpPr>
              <p:nvPr/>
            </p:nvSpPr>
            <p:spPr>
              <a:xfrm>
                <a:off x="9704439" y="1474063"/>
                <a:ext cx="3156154" cy="461665"/>
              </a:xfrm>
              <a:prstGeom prst="rect">
                <a:avLst/>
              </a:prstGeom>
              <a:blipFill>
                <a:blip r:embed="rId5"/>
                <a:stretch>
                  <a:fillRect l="-1737" b="-15789"/>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1DA885D2-1D5D-A590-6A02-C23F54AC6C53}"/>
              </a:ext>
            </a:extLst>
          </p:cNvPr>
          <p:cNvSpPr/>
          <p:nvPr/>
        </p:nvSpPr>
        <p:spPr>
          <a:xfrm>
            <a:off x="7375262" y="3598606"/>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44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08367-1F98-0BC8-C117-473AD8679447}"/>
            </a:ext>
          </a:extLst>
        </p:cNvPr>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3F6DE358-27A5-8243-093E-4E40CC687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74" y="221226"/>
            <a:ext cx="9806871" cy="6356555"/>
          </a:xfrm>
          <a:prstGeom prst="rect">
            <a:avLst/>
          </a:prstGeom>
          <a:noFill/>
          <a:ln>
            <a:noFill/>
          </a:ln>
        </p:spPr>
      </p:pic>
      <p:sp>
        <p:nvSpPr>
          <p:cNvPr id="2" name="Oval 1">
            <a:extLst>
              <a:ext uri="{FF2B5EF4-FFF2-40B4-BE49-F238E27FC236}">
                <a16:creationId xmlns:a16="http://schemas.microsoft.com/office/drawing/2014/main" id="{7F06956B-99A4-5123-6CED-0B88E85AD233}"/>
              </a:ext>
            </a:extLst>
          </p:cNvPr>
          <p:cNvSpPr/>
          <p:nvPr/>
        </p:nvSpPr>
        <p:spPr>
          <a:xfrm>
            <a:off x="2418736" y="1349478"/>
            <a:ext cx="808915"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12059EA-FE41-A54A-5CB5-A14C8B66ACBF}"/>
              </a:ext>
            </a:extLst>
          </p:cNvPr>
          <p:cNvSpPr/>
          <p:nvPr/>
        </p:nvSpPr>
        <p:spPr>
          <a:xfrm>
            <a:off x="5037009" y="1349478"/>
            <a:ext cx="808914"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087221-1CFF-E0DA-711C-C3C792283199}"/>
                  </a:ext>
                </a:extLst>
              </p:cNvPr>
              <p:cNvSpPr txBox="1"/>
              <p:nvPr/>
            </p:nvSpPr>
            <p:spPr>
              <a:xfrm>
                <a:off x="9704439" y="157767"/>
                <a:ext cx="3156154" cy="461665"/>
              </a:xfrm>
              <a:prstGeom prst="rect">
                <a:avLst/>
              </a:prstGeom>
              <a:noFill/>
            </p:spPr>
            <p:txBody>
              <a:bodyPr wrap="square" rtlCol="0">
                <a:spAutoFit/>
              </a:bodyPr>
              <a:lstStyle/>
              <a:p>
                <a:r>
                  <a:rPr lang="en-GB"/>
                  <a:t>(1)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𝑏</m:t>
                    </m:r>
                  </m:oMath>
                </a14:m>
                <a:endParaRPr lang="en-GB"/>
              </a:p>
            </p:txBody>
          </p:sp>
        </mc:Choice>
        <mc:Fallback xmlns="">
          <p:sp>
            <p:nvSpPr>
              <p:cNvPr id="5" name="TextBox 4">
                <a:extLst>
                  <a:ext uri="{FF2B5EF4-FFF2-40B4-BE49-F238E27FC236}">
                    <a16:creationId xmlns:a16="http://schemas.microsoft.com/office/drawing/2014/main" id="{C6087221-1CFF-E0DA-711C-C3C792283199}"/>
                  </a:ext>
                </a:extLst>
              </p:cNvPr>
              <p:cNvSpPr txBox="1">
                <a:spLocks noRot="1" noChangeAspect="1" noMove="1" noResize="1" noEditPoints="1" noAdjustHandles="1" noChangeArrowheads="1" noChangeShapeType="1" noTextEdit="1"/>
              </p:cNvSpPr>
              <p:nvPr/>
            </p:nvSpPr>
            <p:spPr>
              <a:xfrm>
                <a:off x="9704439" y="157767"/>
                <a:ext cx="3156154" cy="461665"/>
              </a:xfrm>
              <a:prstGeom prst="rect">
                <a:avLst/>
              </a:prstGeom>
              <a:blipFill>
                <a:blip r:embed="rId3"/>
                <a:stretch>
                  <a:fillRect l="-1737" b="-15789"/>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81BD7BB1-2020-8679-6BF2-6E757ED28B42}"/>
              </a:ext>
            </a:extLst>
          </p:cNvPr>
          <p:cNvSpPr/>
          <p:nvPr/>
        </p:nvSpPr>
        <p:spPr>
          <a:xfrm>
            <a:off x="957522" y="2511590"/>
            <a:ext cx="2270129" cy="696185"/>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F7C4A46-C4AE-D8B9-08E4-265D4ECF4DC6}"/>
              </a:ext>
            </a:extLst>
          </p:cNvPr>
          <p:cNvSpPr/>
          <p:nvPr/>
        </p:nvSpPr>
        <p:spPr>
          <a:xfrm>
            <a:off x="3510116" y="371290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2DA6640C-41AB-A6A7-10A9-53DDB4FB46CA}"/>
              </a:ext>
            </a:extLst>
          </p:cNvPr>
          <p:cNvSpPr/>
          <p:nvPr/>
        </p:nvSpPr>
        <p:spPr>
          <a:xfrm>
            <a:off x="1725561" y="3598606"/>
            <a:ext cx="930451"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D94CEF2-5CCA-A94C-86EA-E189283A818D}"/>
              </a:ext>
            </a:extLst>
          </p:cNvPr>
          <p:cNvSpPr/>
          <p:nvPr/>
        </p:nvSpPr>
        <p:spPr>
          <a:xfrm>
            <a:off x="4202865" y="221226"/>
            <a:ext cx="3407303" cy="564126"/>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573D22E-8D9A-9D01-ED31-2FEA8C127AA2}"/>
              </a:ext>
            </a:extLst>
          </p:cNvPr>
          <p:cNvSpPr/>
          <p:nvPr/>
        </p:nvSpPr>
        <p:spPr>
          <a:xfrm>
            <a:off x="7375262" y="132366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112926-757F-4BD9-E07E-54F06DDA786E}"/>
                  </a:ext>
                </a:extLst>
              </p:cNvPr>
              <p:cNvSpPr txBox="1"/>
              <p:nvPr/>
            </p:nvSpPr>
            <p:spPr>
              <a:xfrm>
                <a:off x="9704439" y="815915"/>
                <a:ext cx="3156154" cy="461665"/>
              </a:xfrm>
              <a:prstGeom prst="rect">
                <a:avLst/>
              </a:prstGeom>
              <a:noFill/>
            </p:spPr>
            <p:txBody>
              <a:bodyPr wrap="square" rtlCol="0">
                <a:spAutoFit/>
              </a:bodyPr>
              <a:lstStyle/>
              <a:p>
                <a:r>
                  <a:rPr lang="en-GB"/>
                  <a:t>(4)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oMath>
                </a14:m>
                <a:endParaRPr lang="en-GB"/>
              </a:p>
            </p:txBody>
          </p:sp>
        </mc:Choice>
        <mc:Fallback xmlns="">
          <p:sp>
            <p:nvSpPr>
              <p:cNvPr id="8" name="TextBox 7">
                <a:extLst>
                  <a:ext uri="{FF2B5EF4-FFF2-40B4-BE49-F238E27FC236}">
                    <a16:creationId xmlns:a16="http://schemas.microsoft.com/office/drawing/2014/main" id="{87112926-757F-4BD9-E07E-54F06DDA786E}"/>
                  </a:ext>
                </a:extLst>
              </p:cNvPr>
              <p:cNvSpPr txBox="1">
                <a:spLocks noRot="1" noChangeAspect="1" noMove="1" noResize="1" noEditPoints="1" noAdjustHandles="1" noChangeArrowheads="1" noChangeShapeType="1" noTextEdit="1"/>
              </p:cNvSpPr>
              <p:nvPr/>
            </p:nvSpPr>
            <p:spPr>
              <a:xfrm>
                <a:off x="9704439" y="815915"/>
                <a:ext cx="3156154" cy="461665"/>
              </a:xfrm>
              <a:prstGeom prst="rect">
                <a:avLst/>
              </a:prstGeom>
              <a:blipFill>
                <a:blip r:embed="rId4"/>
                <a:stretch>
                  <a:fillRect l="-1737" b="-15789"/>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DE79B585-D3E1-BA7F-A450-8FABFB39ABB5}"/>
              </a:ext>
            </a:extLst>
          </p:cNvPr>
          <p:cNvSpPr/>
          <p:nvPr/>
        </p:nvSpPr>
        <p:spPr>
          <a:xfrm>
            <a:off x="5767089" y="2573348"/>
            <a:ext cx="1843079"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5EB5E3-73D8-0770-3B00-578388408F9F}"/>
                  </a:ext>
                </a:extLst>
              </p:cNvPr>
              <p:cNvSpPr txBox="1"/>
              <p:nvPr/>
            </p:nvSpPr>
            <p:spPr>
              <a:xfrm>
                <a:off x="9704439" y="1474063"/>
                <a:ext cx="3156154" cy="461665"/>
              </a:xfrm>
              <a:prstGeom prst="rect">
                <a:avLst/>
              </a:prstGeom>
              <a:noFill/>
            </p:spPr>
            <p:txBody>
              <a:bodyPr wrap="square" rtlCol="0">
                <a:spAutoFit/>
              </a:bodyPr>
              <a:lstStyle/>
              <a:p>
                <a:r>
                  <a:rPr lang="en-GB"/>
                  <a:t>(2) </a:t>
                </a:r>
                <a14:m>
                  <m:oMath xmlns:m="http://schemas.openxmlformats.org/officeDocument/2006/math">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𝑐</m:t>
                    </m:r>
                  </m:oMath>
                </a14:m>
                <a:endParaRPr lang="en-GB"/>
              </a:p>
            </p:txBody>
          </p:sp>
        </mc:Choice>
        <mc:Fallback xmlns="">
          <p:sp>
            <p:nvSpPr>
              <p:cNvPr id="13" name="TextBox 12">
                <a:extLst>
                  <a:ext uri="{FF2B5EF4-FFF2-40B4-BE49-F238E27FC236}">
                    <a16:creationId xmlns:a16="http://schemas.microsoft.com/office/drawing/2014/main" id="{A95EB5E3-73D8-0770-3B00-578388408F9F}"/>
                  </a:ext>
                </a:extLst>
              </p:cNvPr>
              <p:cNvSpPr txBox="1">
                <a:spLocks noRot="1" noChangeAspect="1" noMove="1" noResize="1" noEditPoints="1" noAdjustHandles="1" noChangeArrowheads="1" noChangeShapeType="1" noTextEdit="1"/>
              </p:cNvSpPr>
              <p:nvPr/>
            </p:nvSpPr>
            <p:spPr>
              <a:xfrm>
                <a:off x="9704439" y="1474063"/>
                <a:ext cx="3156154" cy="461665"/>
              </a:xfrm>
              <a:prstGeom prst="rect">
                <a:avLst/>
              </a:prstGeom>
              <a:blipFill>
                <a:blip r:embed="rId5"/>
                <a:stretch>
                  <a:fillRect l="-1737" b="-15789"/>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EAEF32E7-9137-9370-2447-461D4A6359DA}"/>
              </a:ext>
            </a:extLst>
          </p:cNvPr>
          <p:cNvSpPr/>
          <p:nvPr/>
        </p:nvSpPr>
        <p:spPr>
          <a:xfrm>
            <a:off x="7375262" y="3598606"/>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97C2D34-572E-94DF-3C15-D1C4EAE184F3}"/>
              </a:ext>
            </a:extLst>
          </p:cNvPr>
          <p:cNvSpPr/>
          <p:nvPr/>
        </p:nvSpPr>
        <p:spPr>
          <a:xfrm>
            <a:off x="575657" y="4933090"/>
            <a:ext cx="4070085"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9061BE03-BBD7-B157-AEDF-AC590DF58384}"/>
              </a:ext>
            </a:extLst>
          </p:cNvPr>
          <p:cNvSpPr/>
          <p:nvPr/>
        </p:nvSpPr>
        <p:spPr>
          <a:xfrm>
            <a:off x="4922476" y="5847736"/>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832C87-B2B0-24F2-DDDD-C008E0AF84AE}"/>
                  </a:ext>
                </a:extLst>
              </p:cNvPr>
              <p:cNvSpPr txBox="1"/>
              <p:nvPr/>
            </p:nvSpPr>
            <p:spPr>
              <a:xfrm>
                <a:off x="9704439" y="2132211"/>
                <a:ext cx="3156154" cy="461665"/>
              </a:xfrm>
              <a:prstGeom prst="rect">
                <a:avLst/>
              </a:prstGeom>
              <a:noFill/>
            </p:spPr>
            <p:txBody>
              <a:bodyPr wrap="square" rtlCol="0">
                <a:spAutoFit/>
              </a:bodyPr>
              <a:lstStyle/>
              <a:p>
                <a:r>
                  <a:rPr lang="en-GB"/>
                  <a:t>(3) </a:t>
                </a:r>
                <a:r>
                  <a:rPr lang="en-GB" sz="2400"/>
                  <a:t>a, b, c </a:t>
                </a:r>
                <a14:m>
                  <m:oMath xmlns:m="http://schemas.openxmlformats.org/officeDocument/2006/math">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𝑆</m:t>
                    </m:r>
                  </m:oMath>
                </a14:m>
                <a:endParaRPr lang="en-GB"/>
              </a:p>
            </p:txBody>
          </p:sp>
        </mc:Choice>
        <mc:Fallback xmlns="">
          <p:sp>
            <p:nvSpPr>
              <p:cNvPr id="17" name="TextBox 16">
                <a:extLst>
                  <a:ext uri="{FF2B5EF4-FFF2-40B4-BE49-F238E27FC236}">
                    <a16:creationId xmlns:a16="http://schemas.microsoft.com/office/drawing/2014/main" id="{91832C87-B2B0-24F2-DDDD-C008E0AF84AE}"/>
                  </a:ext>
                </a:extLst>
              </p:cNvPr>
              <p:cNvSpPr txBox="1">
                <a:spLocks noRot="1" noChangeAspect="1" noMove="1" noResize="1" noEditPoints="1" noAdjustHandles="1" noChangeArrowheads="1" noChangeShapeType="1" noTextEdit="1"/>
              </p:cNvSpPr>
              <p:nvPr/>
            </p:nvSpPr>
            <p:spPr>
              <a:xfrm>
                <a:off x="9704439" y="2132211"/>
                <a:ext cx="3156154" cy="461665"/>
              </a:xfrm>
              <a:prstGeom prst="rect">
                <a:avLst/>
              </a:prstGeom>
              <a:blipFill>
                <a:blip r:embed="rId6"/>
                <a:stretch>
                  <a:fillRect l="-1737" t="-10526" b="-28947"/>
                </a:stretch>
              </a:blipFill>
            </p:spPr>
            <p:txBody>
              <a:bodyPr/>
              <a:lstStyle/>
              <a:p>
                <a:r>
                  <a:rPr lang="en-GB">
                    <a:noFill/>
                  </a:rPr>
                  <a:t> </a:t>
                </a:r>
              </a:p>
            </p:txBody>
          </p:sp>
        </mc:Fallback>
      </mc:AlternateContent>
    </p:spTree>
    <p:extLst>
      <p:ext uri="{BB962C8B-B14F-4D97-AF65-F5344CB8AC3E}">
        <p14:creationId xmlns:p14="http://schemas.microsoft.com/office/powerpoint/2010/main" val="33803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5BC94-B8CA-8A76-AF0A-CA9ED6292060}"/>
            </a:ext>
          </a:extLst>
        </p:cNvPr>
        <p:cNvGrpSpPr/>
        <p:nvPr/>
      </p:nvGrpSpPr>
      <p:grpSpPr>
        <a:xfrm>
          <a:off x="0" y="0"/>
          <a:ext cx="0" cy="0"/>
          <a:chOff x="0" y="0"/>
          <a:chExt cx="0" cy="0"/>
        </a:xfrm>
      </p:grpSpPr>
      <p:pic>
        <p:nvPicPr>
          <p:cNvPr id="4" name="Picture 3" descr="A group of circles with arrows&#10;&#10;Description automatically generated">
            <a:extLst>
              <a:ext uri="{FF2B5EF4-FFF2-40B4-BE49-F238E27FC236}">
                <a16:creationId xmlns:a16="http://schemas.microsoft.com/office/drawing/2014/main" id="{B720428A-CF80-8DD3-0C0B-54C9B3A40C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74" y="221226"/>
            <a:ext cx="9806871" cy="6356555"/>
          </a:xfrm>
          <a:prstGeom prst="rect">
            <a:avLst/>
          </a:prstGeom>
          <a:noFill/>
          <a:ln>
            <a:noFill/>
          </a:ln>
        </p:spPr>
      </p:pic>
      <p:sp>
        <p:nvSpPr>
          <p:cNvPr id="2" name="Oval 1">
            <a:extLst>
              <a:ext uri="{FF2B5EF4-FFF2-40B4-BE49-F238E27FC236}">
                <a16:creationId xmlns:a16="http://schemas.microsoft.com/office/drawing/2014/main" id="{5A03E0A6-1C41-3486-2C3F-2F0F3C751452}"/>
              </a:ext>
            </a:extLst>
          </p:cNvPr>
          <p:cNvSpPr/>
          <p:nvPr/>
        </p:nvSpPr>
        <p:spPr>
          <a:xfrm>
            <a:off x="2418736" y="1349478"/>
            <a:ext cx="808915"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4A365583-8111-754F-F817-A9CF67A4AC05}"/>
              </a:ext>
            </a:extLst>
          </p:cNvPr>
          <p:cNvSpPr/>
          <p:nvPr/>
        </p:nvSpPr>
        <p:spPr>
          <a:xfrm>
            <a:off x="5037009" y="1349478"/>
            <a:ext cx="808914"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12A9AC-35C1-C2AA-A387-35373E7BF16E}"/>
                  </a:ext>
                </a:extLst>
              </p:cNvPr>
              <p:cNvSpPr txBox="1"/>
              <p:nvPr/>
            </p:nvSpPr>
            <p:spPr>
              <a:xfrm>
                <a:off x="9704439" y="157767"/>
                <a:ext cx="3156154" cy="461665"/>
              </a:xfrm>
              <a:prstGeom prst="rect">
                <a:avLst/>
              </a:prstGeom>
              <a:noFill/>
            </p:spPr>
            <p:txBody>
              <a:bodyPr wrap="square" rtlCol="0">
                <a:spAutoFit/>
              </a:bodyPr>
              <a:lstStyle/>
              <a:p>
                <a:r>
                  <a:rPr lang="en-GB"/>
                  <a:t>(1)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𝑏</m:t>
                    </m:r>
                  </m:oMath>
                </a14:m>
                <a:endParaRPr lang="en-GB"/>
              </a:p>
            </p:txBody>
          </p:sp>
        </mc:Choice>
        <mc:Fallback xmlns="">
          <p:sp>
            <p:nvSpPr>
              <p:cNvPr id="5" name="TextBox 4">
                <a:extLst>
                  <a:ext uri="{FF2B5EF4-FFF2-40B4-BE49-F238E27FC236}">
                    <a16:creationId xmlns:a16="http://schemas.microsoft.com/office/drawing/2014/main" id="{AE12A9AC-35C1-C2AA-A387-35373E7BF16E}"/>
                  </a:ext>
                </a:extLst>
              </p:cNvPr>
              <p:cNvSpPr txBox="1">
                <a:spLocks noRot="1" noChangeAspect="1" noMove="1" noResize="1" noEditPoints="1" noAdjustHandles="1" noChangeArrowheads="1" noChangeShapeType="1" noTextEdit="1"/>
              </p:cNvSpPr>
              <p:nvPr/>
            </p:nvSpPr>
            <p:spPr>
              <a:xfrm>
                <a:off x="9704439" y="157767"/>
                <a:ext cx="3156154" cy="461665"/>
              </a:xfrm>
              <a:prstGeom prst="rect">
                <a:avLst/>
              </a:prstGeom>
              <a:blipFill>
                <a:blip r:embed="rId3"/>
                <a:stretch>
                  <a:fillRect l="-1737" b="-15789"/>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8E7DEC1D-7C8E-130E-5F27-58D3B756F13C}"/>
              </a:ext>
            </a:extLst>
          </p:cNvPr>
          <p:cNvSpPr/>
          <p:nvPr/>
        </p:nvSpPr>
        <p:spPr>
          <a:xfrm>
            <a:off x="957522" y="2511590"/>
            <a:ext cx="2270129" cy="696185"/>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5A7C087-E90B-D90D-C75B-A35F5E57AA4C}"/>
              </a:ext>
            </a:extLst>
          </p:cNvPr>
          <p:cNvSpPr/>
          <p:nvPr/>
        </p:nvSpPr>
        <p:spPr>
          <a:xfrm>
            <a:off x="3510116" y="371290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E17DBD40-6757-F8A9-0C10-18F104898BBD}"/>
              </a:ext>
            </a:extLst>
          </p:cNvPr>
          <p:cNvSpPr/>
          <p:nvPr/>
        </p:nvSpPr>
        <p:spPr>
          <a:xfrm>
            <a:off x="1725561" y="3598606"/>
            <a:ext cx="930451"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12AACFC-2416-C2AA-EEB2-2A18A578D50F}"/>
              </a:ext>
            </a:extLst>
          </p:cNvPr>
          <p:cNvSpPr/>
          <p:nvPr/>
        </p:nvSpPr>
        <p:spPr>
          <a:xfrm>
            <a:off x="4202865" y="221226"/>
            <a:ext cx="3407303" cy="564126"/>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989E31E-DD86-B594-5727-270487379B84}"/>
              </a:ext>
            </a:extLst>
          </p:cNvPr>
          <p:cNvSpPr/>
          <p:nvPr/>
        </p:nvSpPr>
        <p:spPr>
          <a:xfrm>
            <a:off x="7375262" y="1323667"/>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A55FFC-8171-56FA-7DCE-69E3A421B092}"/>
                  </a:ext>
                </a:extLst>
              </p:cNvPr>
              <p:cNvSpPr txBox="1"/>
              <p:nvPr/>
            </p:nvSpPr>
            <p:spPr>
              <a:xfrm>
                <a:off x="9704439" y="815915"/>
                <a:ext cx="3156154" cy="461665"/>
              </a:xfrm>
              <a:prstGeom prst="rect">
                <a:avLst/>
              </a:prstGeom>
              <a:noFill/>
            </p:spPr>
            <p:txBody>
              <a:bodyPr wrap="square" rtlCol="0">
                <a:spAutoFit/>
              </a:bodyPr>
              <a:lstStyle/>
              <a:p>
                <a:r>
                  <a:rPr lang="en-GB"/>
                  <a:t>(4) </a:t>
                </a:r>
                <a14:m>
                  <m:oMath xmlns:m="http://schemas.openxmlformats.org/officeDocument/2006/math">
                    <m:r>
                      <a:rPr lang="en-GB" sz="2400" i="1" smtClean="0">
                        <a:latin typeface="Cambria Math" panose="02040503050406030204" pitchFamily="18" charset="0"/>
                        <a:ea typeface="Cambria Math" panose="02040503050406030204" pitchFamily="18" charset="0"/>
                      </a:rPr>
                      <m:t>𝛼</m:t>
                    </m:r>
                    <m:r>
                      <a:rPr lang="en-GB" sz="2400" b="0" i="1" smtClean="0">
                        <a:latin typeface="Cambria Math" panose="02040503050406030204" pitchFamily="18" charset="0"/>
                        <a:ea typeface="Cambria Math" panose="02040503050406030204" pitchFamily="18" charset="0"/>
                      </a:rPr>
                      <m:t>,  </m:t>
                    </m:r>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oMath>
                </a14:m>
                <a:endParaRPr lang="en-GB"/>
              </a:p>
            </p:txBody>
          </p:sp>
        </mc:Choice>
        <mc:Fallback xmlns="">
          <p:sp>
            <p:nvSpPr>
              <p:cNvPr id="8" name="TextBox 7">
                <a:extLst>
                  <a:ext uri="{FF2B5EF4-FFF2-40B4-BE49-F238E27FC236}">
                    <a16:creationId xmlns:a16="http://schemas.microsoft.com/office/drawing/2014/main" id="{E7A55FFC-8171-56FA-7DCE-69E3A421B092}"/>
                  </a:ext>
                </a:extLst>
              </p:cNvPr>
              <p:cNvSpPr txBox="1">
                <a:spLocks noRot="1" noChangeAspect="1" noMove="1" noResize="1" noEditPoints="1" noAdjustHandles="1" noChangeArrowheads="1" noChangeShapeType="1" noTextEdit="1"/>
              </p:cNvSpPr>
              <p:nvPr/>
            </p:nvSpPr>
            <p:spPr>
              <a:xfrm>
                <a:off x="9704439" y="815915"/>
                <a:ext cx="3156154" cy="461665"/>
              </a:xfrm>
              <a:prstGeom prst="rect">
                <a:avLst/>
              </a:prstGeom>
              <a:blipFill>
                <a:blip r:embed="rId4"/>
                <a:stretch>
                  <a:fillRect l="-1737" b="-15789"/>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7B5260A6-527D-0468-D3BF-40ED33AE770E}"/>
              </a:ext>
            </a:extLst>
          </p:cNvPr>
          <p:cNvSpPr/>
          <p:nvPr/>
        </p:nvSpPr>
        <p:spPr>
          <a:xfrm>
            <a:off x="5767089" y="2573348"/>
            <a:ext cx="1843079"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95A1733-9A20-D2ED-7190-02FB8E9186A8}"/>
                  </a:ext>
                </a:extLst>
              </p:cNvPr>
              <p:cNvSpPr txBox="1"/>
              <p:nvPr/>
            </p:nvSpPr>
            <p:spPr>
              <a:xfrm>
                <a:off x="9704439" y="1474063"/>
                <a:ext cx="3156154" cy="461665"/>
              </a:xfrm>
              <a:prstGeom prst="rect">
                <a:avLst/>
              </a:prstGeom>
              <a:noFill/>
            </p:spPr>
            <p:txBody>
              <a:bodyPr wrap="square" rtlCol="0">
                <a:spAutoFit/>
              </a:bodyPr>
              <a:lstStyle/>
              <a:p>
                <a:r>
                  <a:rPr lang="en-GB"/>
                  <a:t>(2) </a:t>
                </a:r>
                <a14:m>
                  <m:oMath xmlns:m="http://schemas.openxmlformats.org/officeDocument/2006/math">
                    <m:r>
                      <a:rPr lang="en-GB" sz="2400" i="1" smtClean="0">
                        <a:latin typeface="Cambria Math" panose="02040503050406030204" pitchFamily="18" charset="0"/>
                        <a:ea typeface="Cambria Math" panose="02040503050406030204" pitchFamily="18" charset="0"/>
                      </a:rPr>
                      <m:t>𝛽</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𝑐</m:t>
                    </m:r>
                  </m:oMath>
                </a14:m>
                <a:endParaRPr lang="en-GB"/>
              </a:p>
            </p:txBody>
          </p:sp>
        </mc:Choice>
        <mc:Fallback xmlns="">
          <p:sp>
            <p:nvSpPr>
              <p:cNvPr id="13" name="TextBox 12">
                <a:extLst>
                  <a:ext uri="{FF2B5EF4-FFF2-40B4-BE49-F238E27FC236}">
                    <a16:creationId xmlns:a16="http://schemas.microsoft.com/office/drawing/2014/main" id="{C95A1733-9A20-D2ED-7190-02FB8E9186A8}"/>
                  </a:ext>
                </a:extLst>
              </p:cNvPr>
              <p:cNvSpPr txBox="1">
                <a:spLocks noRot="1" noChangeAspect="1" noMove="1" noResize="1" noEditPoints="1" noAdjustHandles="1" noChangeArrowheads="1" noChangeShapeType="1" noTextEdit="1"/>
              </p:cNvSpPr>
              <p:nvPr/>
            </p:nvSpPr>
            <p:spPr>
              <a:xfrm>
                <a:off x="9704439" y="1474063"/>
                <a:ext cx="3156154" cy="461665"/>
              </a:xfrm>
              <a:prstGeom prst="rect">
                <a:avLst/>
              </a:prstGeom>
              <a:blipFill>
                <a:blip r:embed="rId5"/>
                <a:stretch>
                  <a:fillRect l="-1737" b="-15789"/>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2502D6DE-482D-0890-2C0A-C15584E2F037}"/>
              </a:ext>
            </a:extLst>
          </p:cNvPr>
          <p:cNvSpPr/>
          <p:nvPr/>
        </p:nvSpPr>
        <p:spPr>
          <a:xfrm>
            <a:off x="7375262" y="3598606"/>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BCE7E51-AB2D-0B9B-B46A-5A5EDEB8A0A1}"/>
              </a:ext>
            </a:extLst>
          </p:cNvPr>
          <p:cNvSpPr/>
          <p:nvPr/>
        </p:nvSpPr>
        <p:spPr>
          <a:xfrm>
            <a:off x="575657" y="4933090"/>
            <a:ext cx="4070085"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E1B96D-ABF9-41AE-453C-772FE2D57604}"/>
              </a:ext>
            </a:extLst>
          </p:cNvPr>
          <p:cNvSpPr/>
          <p:nvPr/>
        </p:nvSpPr>
        <p:spPr>
          <a:xfrm>
            <a:off x="4922476" y="5847736"/>
            <a:ext cx="923447" cy="730045"/>
          </a:xfrm>
          <a:prstGeom prst="ellipse">
            <a:avLst/>
          </a:prstGeom>
          <a:solidFill>
            <a:srgbClr val="FFFF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598C30-E6F8-F238-6B4E-BBB84A67F643}"/>
                  </a:ext>
                </a:extLst>
              </p:cNvPr>
              <p:cNvSpPr txBox="1"/>
              <p:nvPr/>
            </p:nvSpPr>
            <p:spPr>
              <a:xfrm>
                <a:off x="9704439" y="2132211"/>
                <a:ext cx="3156154" cy="461665"/>
              </a:xfrm>
              <a:prstGeom prst="rect">
                <a:avLst/>
              </a:prstGeom>
              <a:noFill/>
            </p:spPr>
            <p:txBody>
              <a:bodyPr wrap="square" rtlCol="0">
                <a:spAutoFit/>
              </a:bodyPr>
              <a:lstStyle/>
              <a:p>
                <a:r>
                  <a:rPr lang="en-GB"/>
                  <a:t>(3) </a:t>
                </a:r>
                <a:r>
                  <a:rPr lang="en-GB" sz="2400"/>
                  <a:t>a, b, c </a:t>
                </a:r>
                <a14:m>
                  <m:oMath xmlns:m="http://schemas.openxmlformats.org/officeDocument/2006/math">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𝑆</m:t>
                    </m:r>
                  </m:oMath>
                </a14:m>
                <a:endParaRPr lang="en-GB"/>
              </a:p>
            </p:txBody>
          </p:sp>
        </mc:Choice>
        <mc:Fallback xmlns="">
          <p:sp>
            <p:nvSpPr>
              <p:cNvPr id="17" name="TextBox 16">
                <a:extLst>
                  <a:ext uri="{FF2B5EF4-FFF2-40B4-BE49-F238E27FC236}">
                    <a16:creationId xmlns:a16="http://schemas.microsoft.com/office/drawing/2014/main" id="{12598C30-E6F8-F238-6B4E-BBB84A67F643}"/>
                  </a:ext>
                </a:extLst>
              </p:cNvPr>
              <p:cNvSpPr txBox="1">
                <a:spLocks noRot="1" noChangeAspect="1" noMove="1" noResize="1" noEditPoints="1" noAdjustHandles="1" noChangeArrowheads="1" noChangeShapeType="1" noTextEdit="1"/>
              </p:cNvSpPr>
              <p:nvPr/>
            </p:nvSpPr>
            <p:spPr>
              <a:xfrm>
                <a:off x="9704439" y="2132211"/>
                <a:ext cx="3156154" cy="461665"/>
              </a:xfrm>
              <a:prstGeom prst="rect">
                <a:avLst/>
              </a:prstGeom>
              <a:blipFill>
                <a:blip r:embed="rId6"/>
                <a:stretch>
                  <a:fillRect l="-1737" t="-10526" b="-28947"/>
                </a:stretch>
              </a:blipFill>
            </p:spPr>
            <p:txBody>
              <a:bodyPr/>
              <a:lstStyle/>
              <a:p>
                <a:r>
                  <a:rPr lang="en-GB">
                    <a:noFill/>
                  </a:rPr>
                  <a:t> </a:t>
                </a:r>
              </a:p>
            </p:txBody>
          </p:sp>
        </mc:Fallback>
      </mc:AlternateContent>
      <p:sp>
        <p:nvSpPr>
          <p:cNvPr id="18" name="Rectangle 17">
            <a:extLst>
              <a:ext uri="{FF2B5EF4-FFF2-40B4-BE49-F238E27FC236}">
                <a16:creationId xmlns:a16="http://schemas.microsoft.com/office/drawing/2014/main" id="{E82A95E1-A665-8E6C-4EE9-B5BC7AB26962}"/>
              </a:ext>
            </a:extLst>
          </p:cNvPr>
          <p:cNvSpPr/>
          <p:nvPr/>
        </p:nvSpPr>
        <p:spPr>
          <a:xfrm>
            <a:off x="5729983" y="4838149"/>
            <a:ext cx="3760369" cy="696184"/>
          </a:xfrm>
          <a:prstGeom prst="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024CDA9-AA15-2F64-7BB0-040CB0D0B5AA}"/>
              </a:ext>
            </a:extLst>
          </p:cNvPr>
          <p:cNvSpPr/>
          <p:nvPr/>
        </p:nvSpPr>
        <p:spPr>
          <a:xfrm>
            <a:off x="5407319" y="3663687"/>
            <a:ext cx="923447" cy="730045"/>
          </a:xfrm>
          <a:prstGeom prst="ellipse">
            <a:avLst/>
          </a:prstGeom>
          <a:solidFill>
            <a:srgbClr val="FF000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D99D5A5-95BA-747F-B3EF-B2167F87890F}"/>
                  </a:ext>
                </a:extLst>
              </p:cNvPr>
              <p:cNvSpPr txBox="1"/>
              <p:nvPr/>
            </p:nvSpPr>
            <p:spPr>
              <a:xfrm>
                <a:off x="9704439" y="2790359"/>
                <a:ext cx="3156154" cy="461665"/>
              </a:xfrm>
              <a:prstGeom prst="rect">
                <a:avLst/>
              </a:prstGeom>
              <a:noFill/>
            </p:spPr>
            <p:txBody>
              <a:bodyPr wrap="square" rtlCol="0">
                <a:spAutoFit/>
              </a:bodyPr>
              <a:lstStyle/>
              <a:p>
                <a:r>
                  <a:rPr lang="en-GB"/>
                  <a:t>(5) </a:t>
                </a:r>
                <a:r>
                  <a:rPr lang="en-GB" sz="2400"/>
                  <a:t>S, c </a:t>
                </a:r>
                <a14:m>
                  <m:oMath xmlns:m="http://schemas.openxmlformats.org/officeDocument/2006/math">
                    <m:r>
                      <a:rPr lang="en-GB" sz="2400" b="0" i="1" smtClean="0">
                        <a:latin typeface="Cambria Math" panose="02040503050406030204" pitchFamily="18" charset="0"/>
                        <a:ea typeface="Cambria Math" panose="02040503050406030204" pitchFamily="18" charset="0"/>
                      </a:rPr>
                      <m:t>⇒</m:t>
                    </m:r>
                    <m:r>
                      <a:rPr lang="en-GB" sz="2400" b="0" i="1" smtClean="0">
                        <a:highlight>
                          <a:srgbClr val="FFFF00"/>
                        </a:highlight>
                        <a:latin typeface="Cambria Math" panose="02040503050406030204" pitchFamily="18" charset="0"/>
                        <a:ea typeface="Cambria Math" panose="02040503050406030204" pitchFamily="18" charset="0"/>
                      </a:rPr>
                      <m:t>h</m:t>
                    </m:r>
                  </m:oMath>
                </a14:m>
                <a:endParaRPr lang="en-GB">
                  <a:highlight>
                    <a:srgbClr val="FFFF00"/>
                  </a:highlight>
                </a:endParaRPr>
              </a:p>
            </p:txBody>
          </p:sp>
        </mc:Choice>
        <mc:Fallback xmlns="">
          <p:sp>
            <p:nvSpPr>
              <p:cNvPr id="20" name="TextBox 19">
                <a:extLst>
                  <a:ext uri="{FF2B5EF4-FFF2-40B4-BE49-F238E27FC236}">
                    <a16:creationId xmlns:a16="http://schemas.microsoft.com/office/drawing/2014/main" id="{6D99D5A5-95BA-747F-B3EF-B2167F87890F}"/>
                  </a:ext>
                </a:extLst>
              </p:cNvPr>
              <p:cNvSpPr txBox="1">
                <a:spLocks noRot="1" noChangeAspect="1" noMove="1" noResize="1" noEditPoints="1" noAdjustHandles="1" noChangeArrowheads="1" noChangeShapeType="1" noTextEdit="1"/>
              </p:cNvSpPr>
              <p:nvPr/>
            </p:nvSpPr>
            <p:spPr>
              <a:xfrm>
                <a:off x="9704439" y="2790359"/>
                <a:ext cx="3156154" cy="461665"/>
              </a:xfrm>
              <a:prstGeom prst="rect">
                <a:avLst/>
              </a:prstGeom>
              <a:blipFill>
                <a:blip r:embed="rId7"/>
                <a:stretch>
                  <a:fillRect l="-1737" t="-10667" b="-30667"/>
                </a:stretch>
              </a:blipFill>
            </p:spPr>
            <p:txBody>
              <a:bodyPr/>
              <a:lstStyle/>
              <a:p>
                <a:r>
                  <a:rPr lang="en-GB">
                    <a:noFill/>
                  </a:rPr>
                  <a:t> </a:t>
                </a:r>
              </a:p>
            </p:txBody>
          </p:sp>
        </mc:Fallback>
      </mc:AlternateContent>
    </p:spTree>
    <p:extLst>
      <p:ext uri="{BB962C8B-B14F-4D97-AF65-F5344CB8AC3E}">
        <p14:creationId xmlns:p14="http://schemas.microsoft.com/office/powerpoint/2010/main" val="31524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7D39E-A76A-EF71-858C-9EE5577A6B0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8823F52-7EEF-881C-5A17-DEF2D8EEDD65}"/>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FECB3C71-C056-CB2D-4405-37C969D5D0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9EF126-9D3D-3D99-492E-FFC056A5F893}"/>
              </a:ext>
            </a:extLst>
          </p:cNvPr>
          <p:cNvSpPr>
            <a:spLocks noGrp="1"/>
          </p:cNvSpPr>
          <p:nvPr>
            <p:ph type="sldNum" sz="quarter" idx="12"/>
          </p:nvPr>
        </p:nvSpPr>
        <p:spPr/>
        <p:txBody>
          <a:bodyPr/>
          <a:lstStyle/>
          <a:p>
            <a:fld id="{278C2DFF-2929-4678-B37F-0A4600396080}" type="slidenum">
              <a:rPr lang="en-GB" smtClean="0"/>
              <a:t>24</a:t>
            </a:fld>
            <a:endParaRPr lang="en-GB"/>
          </a:p>
        </p:txBody>
      </p:sp>
      <p:graphicFrame>
        <p:nvGraphicFramePr>
          <p:cNvPr id="7" name="Group 474">
            <a:extLst>
              <a:ext uri="{FF2B5EF4-FFF2-40B4-BE49-F238E27FC236}">
                <a16:creationId xmlns:a16="http://schemas.microsoft.com/office/drawing/2014/main" id="{F7C6D686-2D00-8217-F3EF-424A325ACC7A}"/>
              </a:ext>
            </a:extLst>
          </p:cNvPr>
          <p:cNvGraphicFramePr>
            <a:graphicFrameLocks/>
          </p:cNvGraphicFramePr>
          <p:nvPr>
            <p:extLst>
              <p:ext uri="{D42A27DB-BD31-4B8C-83A1-F6EECF244321}">
                <p14:modId xmlns:p14="http://schemas.microsoft.com/office/powerpoint/2010/main" val="4068077121"/>
              </p:ext>
            </p:extLst>
          </p:nvPr>
        </p:nvGraphicFramePr>
        <p:xfrm>
          <a:off x="793971" y="622044"/>
          <a:ext cx="10604057" cy="5613912"/>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734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Rectangle 1">
            <a:extLst>
              <a:ext uri="{FF2B5EF4-FFF2-40B4-BE49-F238E27FC236}">
                <a16:creationId xmlns:a16="http://schemas.microsoft.com/office/drawing/2014/main" id="{47E775CD-71A7-9C1B-6FFC-54F6A5DA9038}"/>
              </a:ext>
            </a:extLst>
          </p:cNvPr>
          <p:cNvSpPr/>
          <p:nvPr/>
        </p:nvSpPr>
        <p:spPr>
          <a:xfrm>
            <a:off x="2306472" y="1351128"/>
            <a:ext cx="2006221"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A146DBAE-B992-E102-06AF-55E0EEA50DE6}"/>
              </a:ext>
            </a:extLst>
          </p:cNvPr>
          <p:cNvSpPr/>
          <p:nvPr/>
        </p:nvSpPr>
        <p:spPr>
          <a:xfrm>
            <a:off x="7879309" y="1351128"/>
            <a:ext cx="1742363"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9F5ED5C-50BF-E3FC-7F63-0FC5BAE0B92B}"/>
              </a:ext>
            </a:extLst>
          </p:cNvPr>
          <p:cNvSpPr/>
          <p:nvPr/>
        </p:nvSpPr>
        <p:spPr>
          <a:xfrm>
            <a:off x="2306471" y="1937982"/>
            <a:ext cx="2006221"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F8316EB-9F37-1620-55EF-1443D1F3E7DB}"/>
              </a:ext>
            </a:extLst>
          </p:cNvPr>
          <p:cNvSpPr/>
          <p:nvPr/>
        </p:nvSpPr>
        <p:spPr>
          <a:xfrm>
            <a:off x="7879308" y="1937982"/>
            <a:ext cx="1742363"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9B035A-9836-3E0A-4CC3-BA9A51451B13}"/>
              </a:ext>
            </a:extLst>
          </p:cNvPr>
          <p:cNvSpPr/>
          <p:nvPr/>
        </p:nvSpPr>
        <p:spPr>
          <a:xfrm>
            <a:off x="2306470" y="3192505"/>
            <a:ext cx="2006221"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EAF88D3-FD12-EC3D-34CF-F0443906D24B}"/>
              </a:ext>
            </a:extLst>
          </p:cNvPr>
          <p:cNvSpPr/>
          <p:nvPr/>
        </p:nvSpPr>
        <p:spPr>
          <a:xfrm>
            <a:off x="6112996" y="3199329"/>
            <a:ext cx="1742363" cy="586854"/>
          </a:xfrm>
          <a:prstGeom prst="rect">
            <a:avLst/>
          </a:prstGeom>
          <a:solidFill>
            <a:srgbClr val="FFFF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162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335BC1-BEF8-32DB-A22A-98BB961F4453}"/>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28873512-350D-8688-EFE1-A62732A8B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FA7510-B7E7-D420-0996-93B44C0F9834}"/>
              </a:ext>
            </a:extLst>
          </p:cNvPr>
          <p:cNvSpPr>
            <a:spLocks noGrp="1"/>
          </p:cNvSpPr>
          <p:nvPr>
            <p:ph type="sldNum" sz="quarter" idx="12"/>
          </p:nvPr>
        </p:nvSpPr>
        <p:spPr/>
        <p:txBody>
          <a:bodyPr/>
          <a:lstStyle/>
          <a:p>
            <a:fld id="{278C2DFF-2929-4678-B37F-0A4600396080}" type="slidenum">
              <a:rPr lang="en-GB" smtClean="0"/>
              <a:t>25</a:t>
            </a:fld>
            <a:endParaRPr lang="en-GB"/>
          </a:p>
        </p:txBody>
      </p:sp>
      <p:graphicFrame>
        <p:nvGraphicFramePr>
          <p:cNvPr id="7" name="Group 474">
            <a:extLst>
              <a:ext uri="{FF2B5EF4-FFF2-40B4-BE49-F238E27FC236}">
                <a16:creationId xmlns:a16="http://schemas.microsoft.com/office/drawing/2014/main" id="{8232C6C9-2360-3642-1AA4-8AC8A38D2DA6}"/>
              </a:ext>
            </a:extLst>
          </p:cNvPr>
          <p:cNvGraphicFramePr>
            <a:graphicFrameLocks/>
          </p:cNvGraphicFramePr>
          <p:nvPr>
            <p:extLst>
              <p:ext uri="{D42A27DB-BD31-4B8C-83A1-F6EECF244321}">
                <p14:modId xmlns:p14="http://schemas.microsoft.com/office/powerpoint/2010/main" val="1983628799"/>
              </p:ext>
            </p:extLst>
          </p:nvPr>
        </p:nvGraphicFramePr>
        <p:xfrm>
          <a:off x="793971" y="622044"/>
          <a:ext cx="10604057" cy="5613912"/>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734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86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10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80440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315B6-C151-839F-3B96-C19E20FDBD1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CAD1E49-AA37-F243-AE51-6E4B9910DB1F}"/>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DE95828A-DFC8-726D-919F-5510EB9E3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4BF2E7-FA11-9903-9C90-CF9B7755724F}"/>
              </a:ext>
            </a:extLst>
          </p:cNvPr>
          <p:cNvSpPr>
            <a:spLocks noGrp="1"/>
          </p:cNvSpPr>
          <p:nvPr>
            <p:ph type="sldNum" sz="quarter" idx="12"/>
          </p:nvPr>
        </p:nvSpPr>
        <p:spPr/>
        <p:txBody>
          <a:bodyPr/>
          <a:lstStyle/>
          <a:p>
            <a:fld id="{278C2DFF-2929-4678-B37F-0A4600396080}" type="slidenum">
              <a:rPr lang="en-GB" smtClean="0"/>
              <a:t>26</a:t>
            </a:fld>
            <a:endParaRPr lang="en-GB"/>
          </a:p>
        </p:txBody>
      </p:sp>
      <p:graphicFrame>
        <p:nvGraphicFramePr>
          <p:cNvPr id="7" name="Group 474">
            <a:extLst>
              <a:ext uri="{FF2B5EF4-FFF2-40B4-BE49-F238E27FC236}">
                <a16:creationId xmlns:a16="http://schemas.microsoft.com/office/drawing/2014/main" id="{70B73C44-DA72-A3E4-D2B9-EA2C01C6F139}"/>
              </a:ext>
            </a:extLst>
          </p:cNvPr>
          <p:cNvGraphicFramePr>
            <a:graphicFrameLocks/>
          </p:cNvGraphicFramePr>
          <p:nvPr>
            <p:extLst>
              <p:ext uri="{D42A27DB-BD31-4B8C-83A1-F6EECF244321}">
                <p14:modId xmlns:p14="http://schemas.microsoft.com/office/powerpoint/2010/main" val="3994147059"/>
              </p:ext>
            </p:extLst>
          </p:nvPr>
        </p:nvGraphicFramePr>
        <p:xfrm>
          <a:off x="793971" y="210208"/>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533035BB-C94C-A619-5BE1-FBFB232EEC61}"/>
              </a:ext>
            </a:extLst>
          </p:cNvPr>
          <p:cNvGraphicFramePr>
            <a:graphicFrameLocks noGrp="1"/>
          </p:cNvGraphicFramePr>
          <p:nvPr>
            <p:extLst>
              <p:ext uri="{D42A27DB-BD31-4B8C-83A1-F6EECF244321}">
                <p14:modId xmlns:p14="http://schemas.microsoft.com/office/powerpoint/2010/main" val="2550859404"/>
              </p:ext>
            </p:extLst>
          </p:nvPr>
        </p:nvGraphicFramePr>
        <p:xfrm>
          <a:off x="796928" y="5099515"/>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1260595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5B13A-B4FA-6765-5166-15937123B13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B4DF7C9-D71D-CA2A-8F25-FC53228900B1}"/>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D0F2D5BB-9E7D-9425-E563-ABCA5BE2FA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1C6B7-5E07-BB1F-E39F-DCA9870DBA42}"/>
              </a:ext>
            </a:extLst>
          </p:cNvPr>
          <p:cNvSpPr>
            <a:spLocks noGrp="1"/>
          </p:cNvSpPr>
          <p:nvPr>
            <p:ph type="sldNum" sz="quarter" idx="12"/>
          </p:nvPr>
        </p:nvSpPr>
        <p:spPr/>
        <p:txBody>
          <a:bodyPr/>
          <a:lstStyle/>
          <a:p>
            <a:fld id="{278C2DFF-2929-4678-B37F-0A4600396080}" type="slidenum">
              <a:rPr lang="en-GB" smtClean="0"/>
              <a:t>27</a:t>
            </a:fld>
            <a:endParaRPr lang="en-GB"/>
          </a:p>
        </p:txBody>
      </p:sp>
      <p:graphicFrame>
        <p:nvGraphicFramePr>
          <p:cNvPr id="7" name="Group 474">
            <a:extLst>
              <a:ext uri="{FF2B5EF4-FFF2-40B4-BE49-F238E27FC236}">
                <a16:creationId xmlns:a16="http://schemas.microsoft.com/office/drawing/2014/main" id="{61D9CE9D-0ED4-0D66-09ED-2435162022C3}"/>
              </a:ext>
            </a:extLst>
          </p:cNvPr>
          <p:cNvGraphicFramePr>
            <a:graphicFrameLocks/>
          </p:cNvGraphicFramePr>
          <p:nvPr>
            <p:extLst>
              <p:ext uri="{D42A27DB-BD31-4B8C-83A1-F6EECF244321}">
                <p14:modId xmlns:p14="http://schemas.microsoft.com/office/powerpoint/2010/main" val="1824517621"/>
              </p:ext>
            </p:extLst>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331FE9B9-C2C0-05C4-9865-D9EDFAD41546}"/>
              </a:ext>
            </a:extLst>
          </p:cNvPr>
          <p:cNvGraphicFramePr>
            <a:graphicFrameLocks noGrp="1"/>
          </p:cNvGraphicFramePr>
          <p:nvPr>
            <p:extLst>
              <p:ext uri="{D42A27DB-BD31-4B8C-83A1-F6EECF244321}">
                <p14:modId xmlns:p14="http://schemas.microsoft.com/office/powerpoint/2010/main" val="2134225896"/>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326494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1AF5-BC32-7BD2-E942-D0BC206C9EC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CE25CF6-B730-2877-7FC5-71453FFF374E}"/>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F4CC7052-DCA7-F875-C6BB-4D57627BA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1CC718-1440-91B3-E017-51617E3279CF}"/>
              </a:ext>
            </a:extLst>
          </p:cNvPr>
          <p:cNvSpPr>
            <a:spLocks noGrp="1"/>
          </p:cNvSpPr>
          <p:nvPr>
            <p:ph type="sldNum" sz="quarter" idx="12"/>
          </p:nvPr>
        </p:nvSpPr>
        <p:spPr/>
        <p:txBody>
          <a:bodyPr/>
          <a:lstStyle/>
          <a:p>
            <a:fld id="{278C2DFF-2929-4678-B37F-0A4600396080}" type="slidenum">
              <a:rPr lang="en-GB" smtClean="0"/>
              <a:t>28</a:t>
            </a:fld>
            <a:endParaRPr lang="en-GB"/>
          </a:p>
        </p:txBody>
      </p:sp>
      <p:graphicFrame>
        <p:nvGraphicFramePr>
          <p:cNvPr id="7" name="Group 474">
            <a:extLst>
              <a:ext uri="{FF2B5EF4-FFF2-40B4-BE49-F238E27FC236}">
                <a16:creationId xmlns:a16="http://schemas.microsoft.com/office/drawing/2014/main" id="{74FAB1F3-844C-F6F9-051E-6739FE56A177}"/>
              </a:ext>
            </a:extLst>
          </p:cNvPr>
          <p:cNvGraphicFramePr>
            <a:graphicFrameLocks/>
          </p:cNvGraphicFramePr>
          <p:nvPr>
            <p:extLst>
              <p:ext uri="{D42A27DB-BD31-4B8C-83A1-F6EECF244321}">
                <p14:modId xmlns:p14="http://schemas.microsoft.com/office/powerpoint/2010/main" val="3406762763"/>
              </p:ext>
            </p:extLst>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49A38338-1734-2789-2953-59C77F863155}"/>
              </a:ext>
            </a:extLst>
          </p:cNvPr>
          <p:cNvGraphicFramePr>
            <a:graphicFrameLocks noGrp="1"/>
          </p:cNvGraphicFramePr>
          <p:nvPr>
            <p:extLst>
              <p:ext uri="{D42A27DB-BD31-4B8C-83A1-F6EECF244321}">
                <p14:modId xmlns:p14="http://schemas.microsoft.com/office/powerpoint/2010/main" val="729200428"/>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3 -&gt; 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2 -&gt; 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670038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1AF5-BC32-7BD2-E942-D0BC206C9EC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CE25CF6-B730-2877-7FC5-71453FFF374E}"/>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F4CC7052-DCA7-F875-C6BB-4D57627BA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1CC718-1440-91B3-E017-51617E3279CF}"/>
              </a:ext>
            </a:extLst>
          </p:cNvPr>
          <p:cNvSpPr>
            <a:spLocks noGrp="1"/>
          </p:cNvSpPr>
          <p:nvPr>
            <p:ph type="sldNum" sz="quarter" idx="12"/>
          </p:nvPr>
        </p:nvSpPr>
        <p:spPr/>
        <p:txBody>
          <a:bodyPr/>
          <a:lstStyle/>
          <a:p>
            <a:fld id="{278C2DFF-2929-4678-B37F-0A4600396080}" type="slidenum">
              <a:rPr lang="en-GB" smtClean="0"/>
              <a:t>29</a:t>
            </a:fld>
            <a:endParaRPr lang="en-GB"/>
          </a:p>
        </p:txBody>
      </p:sp>
      <p:graphicFrame>
        <p:nvGraphicFramePr>
          <p:cNvPr id="7" name="Group 474">
            <a:extLst>
              <a:ext uri="{FF2B5EF4-FFF2-40B4-BE49-F238E27FC236}">
                <a16:creationId xmlns:a16="http://schemas.microsoft.com/office/drawing/2014/main" id="{74FAB1F3-844C-F6F9-051E-6739FE56A177}"/>
              </a:ext>
            </a:extLst>
          </p:cNvPr>
          <p:cNvGraphicFramePr>
            <a:graphicFrameLocks/>
          </p:cNvGraphicFramePr>
          <p:nvPr>
            <p:extLst>
              <p:ext uri="{D42A27DB-BD31-4B8C-83A1-F6EECF244321}">
                <p14:modId xmlns:p14="http://schemas.microsoft.com/office/powerpoint/2010/main" val="4240140805"/>
              </p:ext>
            </p:extLst>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49A38338-1734-2789-2953-59C77F863155}"/>
              </a:ext>
            </a:extLst>
          </p:cNvPr>
          <p:cNvGraphicFramePr>
            <a:graphicFrameLocks noGrp="1"/>
          </p:cNvGraphicFramePr>
          <p:nvPr>
            <p:extLst>
              <p:ext uri="{D42A27DB-BD31-4B8C-83A1-F6EECF244321}">
                <p14:modId xmlns:p14="http://schemas.microsoft.com/office/powerpoint/2010/main" val="3833430268"/>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412930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3</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pic>
        <p:nvPicPr>
          <p:cNvPr id="2050" name="Picture 2" descr="Semantic network (Frame network) in Knowledge Representation of ...">
            <a:extLst>
              <a:ext uri="{FF2B5EF4-FFF2-40B4-BE49-F238E27FC236}">
                <a16:creationId xmlns:a16="http://schemas.microsoft.com/office/drawing/2014/main" id="{147ED906-E459-486C-993D-DB2D4D23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894" y="0"/>
            <a:ext cx="7917106" cy="63363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8DC45E-3949-41E9-82A6-25DF23150A8B}"/>
              </a:ext>
            </a:extLst>
          </p:cNvPr>
          <p:cNvSpPr txBox="1"/>
          <p:nvPr/>
        </p:nvSpPr>
        <p:spPr>
          <a:xfrm>
            <a:off x="1" y="589687"/>
            <a:ext cx="4274894" cy="3016210"/>
          </a:xfrm>
          <a:prstGeom prst="rect">
            <a:avLst/>
          </a:prstGeom>
          <a:noFill/>
        </p:spPr>
        <p:txBody>
          <a:bodyPr wrap="square" rtlCol="0">
            <a:spAutoFit/>
          </a:bodyPr>
          <a:lstStyle/>
          <a:p>
            <a:pPr algn="just">
              <a:spcBef>
                <a:spcPts val="600"/>
              </a:spcBef>
              <a:spcAft>
                <a:spcPts val="1200"/>
              </a:spcAft>
            </a:pPr>
            <a:r>
              <a:rPr lang="vi-VN" sz="3200"/>
              <a:t>Quá trình suy diễn: được thực hiện thông qua cơ chế lan truyền </a:t>
            </a:r>
            <a:endParaRPr lang="en-US" sz="3200"/>
          </a:p>
          <a:p>
            <a:pPr marL="457200" indent="-457200">
              <a:spcBef>
                <a:spcPts val="600"/>
              </a:spcBef>
              <a:spcAft>
                <a:spcPts val="1200"/>
              </a:spcAft>
              <a:buFont typeface="Wingdings" panose="05000000000000000000" pitchFamily="2" charset="2"/>
              <a:buChar char="Ø"/>
            </a:pPr>
            <a:r>
              <a:rPr lang="vi-VN" sz="3200"/>
              <a:t>Tác động (Activation) </a:t>
            </a:r>
            <a:endParaRPr lang="en-US" sz="3200"/>
          </a:p>
          <a:p>
            <a:pPr marL="457200" indent="-457200">
              <a:spcBef>
                <a:spcPts val="600"/>
              </a:spcBef>
              <a:spcAft>
                <a:spcPts val="1200"/>
              </a:spcAft>
              <a:buFont typeface="Wingdings" panose="05000000000000000000" pitchFamily="2" charset="2"/>
              <a:buChar char="Ø"/>
            </a:pPr>
            <a:r>
              <a:rPr lang="vi-VN" sz="3200"/>
              <a:t>Kế thừa (Inheritance)</a:t>
            </a:r>
            <a:endParaRPr lang="en-US" sz="3200"/>
          </a:p>
        </p:txBody>
      </p:sp>
    </p:spTree>
    <p:extLst>
      <p:ext uri="{BB962C8B-B14F-4D97-AF65-F5344CB8AC3E}">
        <p14:creationId xmlns:p14="http://schemas.microsoft.com/office/powerpoint/2010/main" val="295362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D2A2D-31CB-9029-3334-8820E4C30D1A}"/>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BBE4DF0-837C-D9E5-D45D-E33DA8F8BA15}"/>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CE9D5E0F-0A8C-4623-5EE9-37F24E0D7B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1C88D2-2335-A835-1766-399A0FF6F2D5}"/>
              </a:ext>
            </a:extLst>
          </p:cNvPr>
          <p:cNvSpPr>
            <a:spLocks noGrp="1"/>
          </p:cNvSpPr>
          <p:nvPr>
            <p:ph type="sldNum" sz="quarter" idx="12"/>
          </p:nvPr>
        </p:nvSpPr>
        <p:spPr/>
        <p:txBody>
          <a:bodyPr/>
          <a:lstStyle/>
          <a:p>
            <a:fld id="{278C2DFF-2929-4678-B37F-0A4600396080}" type="slidenum">
              <a:rPr lang="en-GB" smtClean="0"/>
              <a:t>30</a:t>
            </a:fld>
            <a:endParaRPr lang="en-GB"/>
          </a:p>
        </p:txBody>
      </p:sp>
      <p:graphicFrame>
        <p:nvGraphicFramePr>
          <p:cNvPr id="7" name="Group 474">
            <a:extLst>
              <a:ext uri="{FF2B5EF4-FFF2-40B4-BE49-F238E27FC236}">
                <a16:creationId xmlns:a16="http://schemas.microsoft.com/office/drawing/2014/main" id="{02099FAE-66B2-4C88-226F-BD204C352ADF}"/>
              </a:ext>
            </a:extLst>
          </p:cNvPr>
          <p:cNvGraphicFramePr>
            <a:graphicFrameLocks/>
          </p:cNvGraphicFramePr>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877434A4-3B87-A8AD-D70E-E8BDBD0E85A5}"/>
              </a:ext>
            </a:extLst>
          </p:cNvPr>
          <p:cNvGraphicFramePr>
            <a:graphicFrameLocks noGrp="1"/>
          </p:cNvGraphicFramePr>
          <p:nvPr>
            <p:extLst>
              <p:ext uri="{D42A27DB-BD31-4B8C-83A1-F6EECF244321}">
                <p14:modId xmlns:p14="http://schemas.microsoft.com/office/powerpoint/2010/main" val="1024728129"/>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3 -&gt; 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2 -&gt; 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0 -&gt; 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979496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9A9F3-EF0A-0B44-D46A-4DF988324BC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A962CEC-D811-99A5-D37F-7B1FF01EE6DE}"/>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897EB79F-04FE-9C75-FD44-4E6F7DDBE5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3C5AB8-1A83-AFFA-6D0C-B758070122BF}"/>
              </a:ext>
            </a:extLst>
          </p:cNvPr>
          <p:cNvSpPr>
            <a:spLocks noGrp="1"/>
          </p:cNvSpPr>
          <p:nvPr>
            <p:ph type="sldNum" sz="quarter" idx="12"/>
          </p:nvPr>
        </p:nvSpPr>
        <p:spPr/>
        <p:txBody>
          <a:bodyPr/>
          <a:lstStyle/>
          <a:p>
            <a:fld id="{278C2DFF-2929-4678-B37F-0A4600396080}" type="slidenum">
              <a:rPr lang="en-GB" smtClean="0"/>
              <a:t>31</a:t>
            </a:fld>
            <a:endParaRPr lang="en-GB"/>
          </a:p>
        </p:txBody>
      </p:sp>
      <p:graphicFrame>
        <p:nvGraphicFramePr>
          <p:cNvPr id="7" name="Group 474">
            <a:extLst>
              <a:ext uri="{FF2B5EF4-FFF2-40B4-BE49-F238E27FC236}">
                <a16:creationId xmlns:a16="http://schemas.microsoft.com/office/drawing/2014/main" id="{DFFE8421-6233-1579-7AF6-A5DA4C81C387}"/>
              </a:ext>
            </a:extLst>
          </p:cNvPr>
          <p:cNvGraphicFramePr>
            <a:graphicFrameLocks/>
          </p:cNvGraphicFramePr>
          <p:nvPr>
            <p:extLst>
              <p:ext uri="{D42A27DB-BD31-4B8C-83A1-F6EECF244321}">
                <p14:modId xmlns:p14="http://schemas.microsoft.com/office/powerpoint/2010/main" val="2637545702"/>
              </p:ext>
            </p:extLst>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B7A10CAF-B93E-DFC1-A757-0DA412159221}"/>
              </a:ext>
            </a:extLst>
          </p:cNvPr>
          <p:cNvGraphicFramePr>
            <a:graphicFrameLocks noGrp="1"/>
          </p:cNvGraphicFramePr>
          <p:nvPr>
            <p:extLst>
              <p:ext uri="{D42A27DB-BD31-4B8C-83A1-F6EECF244321}">
                <p14:modId xmlns:p14="http://schemas.microsoft.com/office/powerpoint/2010/main" val="2677786466"/>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3145654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74DC0-0894-1974-03BB-C6D6B620D3B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11A966A-9FFA-A1B1-4208-EB2484AEFD00}"/>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C480B32C-DA09-91C7-64A7-E6B84323D5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F5C96F-EA54-94DB-0D99-5541D28C189F}"/>
              </a:ext>
            </a:extLst>
          </p:cNvPr>
          <p:cNvSpPr>
            <a:spLocks noGrp="1"/>
          </p:cNvSpPr>
          <p:nvPr>
            <p:ph type="sldNum" sz="quarter" idx="12"/>
          </p:nvPr>
        </p:nvSpPr>
        <p:spPr/>
        <p:txBody>
          <a:bodyPr/>
          <a:lstStyle/>
          <a:p>
            <a:fld id="{278C2DFF-2929-4678-B37F-0A4600396080}" type="slidenum">
              <a:rPr lang="en-GB" smtClean="0"/>
              <a:t>32</a:t>
            </a:fld>
            <a:endParaRPr lang="en-GB"/>
          </a:p>
        </p:txBody>
      </p:sp>
      <p:graphicFrame>
        <p:nvGraphicFramePr>
          <p:cNvPr id="7" name="Group 474">
            <a:extLst>
              <a:ext uri="{FF2B5EF4-FFF2-40B4-BE49-F238E27FC236}">
                <a16:creationId xmlns:a16="http://schemas.microsoft.com/office/drawing/2014/main" id="{6EE5149E-8978-E25C-9257-D926B2AFA714}"/>
              </a:ext>
            </a:extLst>
          </p:cNvPr>
          <p:cNvGraphicFramePr>
            <a:graphicFrameLocks/>
          </p:cNvGraphicFramePr>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474C1E77-A1AB-38EA-8DF4-EA15C3516E8D}"/>
              </a:ext>
            </a:extLst>
          </p:cNvPr>
          <p:cNvGraphicFramePr>
            <a:graphicFrameLocks noGrp="1"/>
          </p:cNvGraphicFramePr>
          <p:nvPr>
            <p:extLst>
              <p:ext uri="{D42A27DB-BD31-4B8C-83A1-F6EECF244321}">
                <p14:modId xmlns:p14="http://schemas.microsoft.com/office/powerpoint/2010/main" val="3964569637"/>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3 -&gt; 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1 -&gt; 2</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1213114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30E7A-3993-2082-8F1E-17712DC3024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D124C2F-524F-C9AA-06B3-5CBE0D551278}"/>
              </a:ext>
            </a:extLst>
          </p:cNvPr>
          <p:cNvSpPr>
            <a:spLocks noGrp="1"/>
          </p:cNvSpPr>
          <p:nvPr>
            <p:ph type="dt" sz="half" idx="10"/>
          </p:nvPr>
        </p:nvSpPr>
        <p:spPr/>
        <p:txBody>
          <a:bodyPr/>
          <a:lstStyle/>
          <a:p>
            <a:fld id="{3E344E0F-5D6F-4D14-A08A-A4934703A666}" type="datetime1">
              <a:rPr lang="en-GB" smtClean="0"/>
              <a:t>20/10/2024</a:t>
            </a:fld>
            <a:endParaRPr lang="en-GB"/>
          </a:p>
        </p:txBody>
      </p:sp>
      <p:sp>
        <p:nvSpPr>
          <p:cNvPr id="5" name="Footer Placeholder 4">
            <a:extLst>
              <a:ext uri="{FF2B5EF4-FFF2-40B4-BE49-F238E27FC236}">
                <a16:creationId xmlns:a16="http://schemas.microsoft.com/office/drawing/2014/main" id="{9F26072C-447B-45F2-793F-0874AE3CC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BF5FBF-9FB9-517E-5133-5DC1548AF5EB}"/>
              </a:ext>
            </a:extLst>
          </p:cNvPr>
          <p:cNvSpPr>
            <a:spLocks noGrp="1"/>
          </p:cNvSpPr>
          <p:nvPr>
            <p:ph type="sldNum" sz="quarter" idx="12"/>
          </p:nvPr>
        </p:nvSpPr>
        <p:spPr/>
        <p:txBody>
          <a:bodyPr/>
          <a:lstStyle/>
          <a:p>
            <a:fld id="{278C2DFF-2929-4678-B37F-0A4600396080}" type="slidenum">
              <a:rPr lang="en-GB" smtClean="0"/>
              <a:t>33</a:t>
            </a:fld>
            <a:endParaRPr lang="en-GB"/>
          </a:p>
        </p:txBody>
      </p:sp>
      <p:graphicFrame>
        <p:nvGraphicFramePr>
          <p:cNvPr id="7" name="Group 474">
            <a:extLst>
              <a:ext uri="{FF2B5EF4-FFF2-40B4-BE49-F238E27FC236}">
                <a16:creationId xmlns:a16="http://schemas.microsoft.com/office/drawing/2014/main" id="{CF55AA6A-FB04-65C8-AD91-8AF689D36B0D}"/>
              </a:ext>
            </a:extLst>
          </p:cNvPr>
          <p:cNvGraphicFramePr>
            <a:graphicFrameLocks/>
          </p:cNvGraphicFramePr>
          <p:nvPr>
            <p:extLst>
              <p:ext uri="{D42A27DB-BD31-4B8C-83A1-F6EECF244321}">
                <p14:modId xmlns:p14="http://schemas.microsoft.com/office/powerpoint/2010/main" val="663987893"/>
              </p:ext>
            </p:extLst>
          </p:nvPr>
        </p:nvGraphicFramePr>
        <p:xfrm>
          <a:off x="793969" y="1676061"/>
          <a:ext cx="10604057" cy="4605773"/>
        </p:xfrm>
        <a:graphic>
          <a:graphicData uri="http://schemas.openxmlformats.org/drawingml/2006/table">
            <a:tbl>
              <a:tblPr/>
              <a:tblGrid>
                <a:gridCol w="1505273">
                  <a:extLst>
                    <a:ext uri="{9D8B030D-6E8A-4147-A177-3AD203B41FA5}">
                      <a16:colId xmlns:a16="http://schemas.microsoft.com/office/drawing/2014/main" val="20000"/>
                    </a:ext>
                  </a:extLst>
                </a:gridCol>
                <a:gridCol w="2029412">
                  <a:extLst>
                    <a:ext uri="{9D8B030D-6E8A-4147-A177-3AD203B41FA5}">
                      <a16:colId xmlns:a16="http://schemas.microsoft.com/office/drawing/2014/main" val="20001"/>
                    </a:ext>
                  </a:extLst>
                </a:gridCol>
                <a:gridCol w="1767343">
                  <a:extLst>
                    <a:ext uri="{9D8B030D-6E8A-4147-A177-3AD203B41FA5}">
                      <a16:colId xmlns:a16="http://schemas.microsoft.com/office/drawing/2014/main" val="20002"/>
                    </a:ext>
                  </a:extLst>
                </a:gridCol>
                <a:gridCol w="1767343">
                  <a:extLst>
                    <a:ext uri="{9D8B030D-6E8A-4147-A177-3AD203B41FA5}">
                      <a16:colId xmlns:a16="http://schemas.microsoft.com/office/drawing/2014/main" val="20003"/>
                    </a:ext>
                  </a:extLst>
                </a:gridCol>
                <a:gridCol w="1767343">
                  <a:extLst>
                    <a:ext uri="{9D8B030D-6E8A-4147-A177-3AD203B41FA5}">
                      <a16:colId xmlns:a16="http://schemas.microsoft.com/office/drawing/2014/main" val="20004"/>
                    </a:ext>
                  </a:extLst>
                </a:gridCol>
                <a:gridCol w="1767343">
                  <a:extLst>
                    <a:ext uri="{9D8B030D-6E8A-4147-A177-3AD203B41FA5}">
                      <a16:colId xmlns:a16="http://schemas.microsoft.com/office/drawing/2014/main" val="20005"/>
                    </a:ext>
                  </a:extLst>
                </a:gridCol>
              </a:tblGrid>
              <a:tr h="5597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a:ln>
                            <a:noFill/>
                          </a:ln>
                          <a:solidFill>
                            <a:srgbClr val="003399"/>
                          </a:solidFill>
                          <a:effectLst/>
                          <a:latin typeface="Arial" charset="0"/>
                        </a:rPr>
                        <a:t> </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(2)</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(5)</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a</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b</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Symbol" pitchFamily="18" charset="2"/>
                        </a:rPr>
                        <a:t>d</a:t>
                      </a:r>
                      <a:r>
                        <a:rPr kumimoji="0" lang="en-US" sz="2500" b="1" i="0" u="none" strike="noStrike" cap="none" normalizeH="0" baseline="0">
                          <a:ln>
                            <a:noFill/>
                          </a:ln>
                          <a:solidFill>
                            <a:srgbClr val="003399"/>
                          </a:solidFill>
                          <a:effectLst/>
                          <a:latin typeface="Tahoma" pitchFamily="34" charset="0"/>
                        </a:rPr>
                        <a:t> </a:t>
                      </a:r>
                      <a:endParaRPr kumimoji="0" lang="en-US" sz="2500" b="1" i="0" u="none" strike="noStrike" cap="none" normalizeH="0" baseline="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a</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b</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endParaRPr kumimoji="0" lang="en-US" sz="2500" b="1" i="0" u="none" strike="noStrike" cap="none" normalizeH="0" baseline="0" dirty="0">
                        <a:ln>
                          <a:noFill/>
                        </a:ln>
                        <a:solidFill>
                          <a:srgbClr val="003399"/>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S</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+1</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hC</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0</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FF0000"/>
                          </a:solidFill>
                          <a:effectLst/>
                          <a:latin typeface="Arial" charset="0"/>
                        </a:rPr>
                        <a:t>-1 -&gt; +1</a:t>
                      </a:r>
                      <a:endParaRPr kumimoji="0" lang="en-US" sz="2500" b="1" i="0" u="none" strike="noStrike" cap="none" normalizeH="0" baseline="0" dirty="0">
                        <a:ln>
                          <a:noFill/>
                        </a:ln>
                        <a:solidFill>
                          <a:srgbClr val="FF0000"/>
                        </a:solidFill>
                        <a:effectLs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03716DD5-9397-1896-5501-F551C2DD94AD}"/>
              </a:ext>
            </a:extLst>
          </p:cNvPr>
          <p:cNvGraphicFramePr>
            <a:graphicFrameLocks noGrp="1"/>
          </p:cNvGraphicFramePr>
          <p:nvPr>
            <p:extLst>
              <p:ext uri="{D42A27DB-BD31-4B8C-83A1-F6EECF244321}">
                <p14:modId xmlns:p14="http://schemas.microsoft.com/office/powerpoint/2010/main" val="1119792918"/>
              </p:ext>
            </p:extLst>
          </p:nvPr>
        </p:nvGraphicFramePr>
        <p:xfrm>
          <a:off x="793970" y="210208"/>
          <a:ext cx="10604057" cy="1346784"/>
        </p:xfrm>
        <a:graphic>
          <a:graphicData uri="http://schemas.openxmlformats.org/drawingml/2006/table">
            <a:tbl>
              <a:tblPr/>
              <a:tblGrid>
                <a:gridCol w="1505273">
                  <a:extLst>
                    <a:ext uri="{9D8B030D-6E8A-4147-A177-3AD203B41FA5}">
                      <a16:colId xmlns:a16="http://schemas.microsoft.com/office/drawing/2014/main" val="2400588324"/>
                    </a:ext>
                  </a:extLst>
                </a:gridCol>
                <a:gridCol w="2029412">
                  <a:extLst>
                    <a:ext uri="{9D8B030D-6E8A-4147-A177-3AD203B41FA5}">
                      <a16:colId xmlns:a16="http://schemas.microsoft.com/office/drawing/2014/main" val="3402432820"/>
                    </a:ext>
                  </a:extLst>
                </a:gridCol>
                <a:gridCol w="1767343">
                  <a:extLst>
                    <a:ext uri="{9D8B030D-6E8A-4147-A177-3AD203B41FA5}">
                      <a16:colId xmlns:a16="http://schemas.microsoft.com/office/drawing/2014/main" val="223997999"/>
                    </a:ext>
                  </a:extLst>
                </a:gridCol>
                <a:gridCol w="1767343">
                  <a:extLst>
                    <a:ext uri="{9D8B030D-6E8A-4147-A177-3AD203B41FA5}">
                      <a16:colId xmlns:a16="http://schemas.microsoft.com/office/drawing/2014/main" val="3841197262"/>
                    </a:ext>
                  </a:extLst>
                </a:gridCol>
                <a:gridCol w="1767343">
                  <a:extLst>
                    <a:ext uri="{9D8B030D-6E8A-4147-A177-3AD203B41FA5}">
                      <a16:colId xmlns:a16="http://schemas.microsoft.com/office/drawing/2014/main" val="21398622"/>
                    </a:ext>
                  </a:extLst>
                </a:gridCol>
                <a:gridCol w="1767343">
                  <a:extLst>
                    <a:ext uri="{9D8B030D-6E8A-4147-A177-3AD203B41FA5}">
                      <a16:colId xmlns:a16="http://schemas.microsoft.com/office/drawing/2014/main" val="2181515802"/>
                    </a:ext>
                  </a:extLst>
                </a:gridCol>
              </a:tblGrid>
              <a:tr h="4639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3399"/>
                          </a:solidFill>
                          <a:effectLst/>
                          <a:latin typeface="+mj-lt"/>
                        </a:rPr>
                        <a:t>Số biến liên quan</a:t>
                      </a:r>
                      <a:endParaRPr kumimoji="0" lang="en-US" sz="2500" b="1" i="0" u="none" strike="noStrike" cap="none" normalizeH="0" baseline="0">
                        <a:ln>
                          <a:noFill/>
                        </a:ln>
                        <a:solidFill>
                          <a:srgbClr val="003399"/>
                        </a:solidFill>
                        <a:effectLst/>
                        <a:latin typeface="+mj-lt"/>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920665"/>
                  </a:ext>
                </a:extLst>
              </a:tr>
              <a:tr h="4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a:ln>
                            <a:noFill/>
                          </a:ln>
                          <a:solidFill>
                            <a:srgbClr val="003399"/>
                          </a:solidFill>
                          <a:effectLst/>
                          <a:latin typeface="+mj-lt"/>
                          <a:ea typeface="+mn-ea"/>
                          <a:cs typeface="+mn-cs"/>
                        </a:rPr>
                        <a:t>Số biến đã kích hoạt</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4</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latin typeface="Arial" charset="0"/>
                        </a:rPr>
                        <a:t>3</a:t>
                      </a: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a:ln>
                            <a:noFill/>
                          </a:ln>
                          <a:solidFill>
                            <a:srgbClr val="003399"/>
                          </a:solidFill>
                          <a:effectLst/>
                          <a:highlight>
                            <a:srgbClr val="FFFF00"/>
                          </a:highlight>
                          <a:latin typeface="Arial" charset="0"/>
                        </a:rPr>
                        <a:t>2</a:t>
                      </a:r>
                      <a:endParaRPr kumimoji="0" lang="en-US" sz="2500" b="1" i="0" u="none" strike="noStrike" cap="none" normalizeH="0" baseline="0" dirty="0">
                        <a:ln>
                          <a:noFill/>
                        </a:ln>
                        <a:solidFill>
                          <a:srgbClr val="003399"/>
                        </a:solidFill>
                        <a:effectLst/>
                        <a:highlight>
                          <a:srgbClr val="FFFF00"/>
                        </a:highlight>
                        <a:latin typeface="Arial" charset="0"/>
                      </a:endParaRPr>
                    </a:p>
                  </a:txBody>
                  <a:tcPr marL="124754" marR="124754" marT="62376" marB="62376"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585275"/>
                  </a:ext>
                </a:extLst>
              </a:tr>
            </a:tbl>
          </a:graphicData>
        </a:graphic>
      </p:graphicFrame>
    </p:spTree>
    <p:extLst>
      <p:ext uri="{BB962C8B-B14F-4D97-AF65-F5344CB8AC3E}">
        <p14:creationId xmlns:p14="http://schemas.microsoft.com/office/powerpoint/2010/main" val="153384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1512EA-EC1E-5E4E-2DDC-EBC8BCFC63BF}"/>
              </a:ext>
            </a:extLst>
          </p:cNvPr>
          <p:cNvSpPr>
            <a:spLocks noGrp="1"/>
          </p:cNvSpPr>
          <p:nvPr>
            <p:ph type="title"/>
          </p:nvPr>
        </p:nvSpPr>
        <p:spPr/>
        <p:txBody>
          <a:bodyPr/>
          <a:lstStyle/>
          <a:p>
            <a:r>
              <a:rPr lang="en-GB" b="1" err="1"/>
              <a:t>ỨNG</a:t>
            </a:r>
            <a:r>
              <a:rPr lang="en-GB" b="1"/>
              <a:t> </a:t>
            </a:r>
            <a:r>
              <a:rPr lang="en-GB" b="1" err="1"/>
              <a:t>DỤNG</a:t>
            </a:r>
            <a:endParaRPr lang="en-GB" b="1"/>
          </a:p>
        </p:txBody>
      </p:sp>
      <p:sp>
        <p:nvSpPr>
          <p:cNvPr id="9" name="Text Placeholder 8">
            <a:extLst>
              <a:ext uri="{FF2B5EF4-FFF2-40B4-BE49-F238E27FC236}">
                <a16:creationId xmlns:a16="http://schemas.microsoft.com/office/drawing/2014/main" id="{5E15BDBB-14F3-424A-101C-8BD1C2DE7BDA}"/>
              </a:ext>
            </a:extLst>
          </p:cNvPr>
          <p:cNvSpPr>
            <a:spLocks noGrp="1"/>
          </p:cNvSpPr>
          <p:nvPr>
            <p:ph type="body" sz="quarter" idx="14"/>
          </p:nvPr>
        </p:nvSpPr>
        <p:spPr>
          <a:xfrm>
            <a:off x="2015822" y="1772981"/>
            <a:ext cx="2514600" cy="2084832"/>
          </a:xfrm>
        </p:spPr>
        <p:txBody>
          <a:bodyPr/>
          <a:lstStyle/>
          <a:p>
            <a:r>
              <a:rPr lang="en-GB" sz="2000" err="1"/>
              <a:t>Tìm</a:t>
            </a:r>
            <a:r>
              <a:rPr lang="en-GB" sz="2000"/>
              <a:t> </a:t>
            </a:r>
            <a:r>
              <a:rPr lang="en-GB" sz="2000" err="1"/>
              <a:t>kiếm</a:t>
            </a:r>
            <a:r>
              <a:rPr lang="en-GB" sz="2000"/>
              <a:t> </a:t>
            </a:r>
            <a:r>
              <a:rPr lang="en-GB" sz="2000" err="1"/>
              <a:t>ngữ</a:t>
            </a:r>
            <a:r>
              <a:rPr lang="en-GB" sz="2000"/>
              <a:t> </a:t>
            </a:r>
            <a:r>
              <a:rPr lang="en-GB" sz="2000" err="1"/>
              <a:t>nghĩa</a:t>
            </a:r>
            <a:endParaRPr lang="en-GB" sz="2000"/>
          </a:p>
        </p:txBody>
      </p:sp>
      <p:sp>
        <p:nvSpPr>
          <p:cNvPr id="11" name="Text Placeholder 10">
            <a:extLst>
              <a:ext uri="{FF2B5EF4-FFF2-40B4-BE49-F238E27FC236}">
                <a16:creationId xmlns:a16="http://schemas.microsoft.com/office/drawing/2014/main" id="{18136296-AB1E-6F09-FE0C-63D7E39F4B30}"/>
              </a:ext>
            </a:extLst>
          </p:cNvPr>
          <p:cNvSpPr>
            <a:spLocks noGrp="1"/>
          </p:cNvSpPr>
          <p:nvPr>
            <p:ph type="body" sz="quarter" idx="16"/>
          </p:nvPr>
        </p:nvSpPr>
        <p:spPr>
          <a:xfrm>
            <a:off x="4869862" y="1772981"/>
            <a:ext cx="2514600" cy="2084832"/>
          </a:xfrm>
        </p:spPr>
        <p:txBody>
          <a:bodyPr/>
          <a:lstStyle/>
          <a:p>
            <a:r>
              <a:rPr lang="en-GB" sz="2000" err="1"/>
              <a:t>Trợ</a:t>
            </a:r>
            <a:r>
              <a:rPr lang="en-GB" sz="2000"/>
              <a:t> </a:t>
            </a:r>
            <a:r>
              <a:rPr lang="en-GB" sz="2000" err="1"/>
              <a:t>lí</a:t>
            </a:r>
            <a:r>
              <a:rPr lang="en-GB" sz="2000"/>
              <a:t> </a:t>
            </a:r>
            <a:r>
              <a:rPr lang="en-GB" sz="2000" err="1"/>
              <a:t>ảo</a:t>
            </a:r>
            <a:r>
              <a:rPr lang="en-GB" sz="2000"/>
              <a:t>, </a:t>
            </a:r>
            <a:r>
              <a:rPr lang="en-GB" sz="2000" err="1"/>
              <a:t>chatbox</a:t>
            </a:r>
            <a:endParaRPr lang="en-GB"/>
          </a:p>
        </p:txBody>
      </p:sp>
      <p:sp>
        <p:nvSpPr>
          <p:cNvPr id="14" name="Text Placeholder 13">
            <a:extLst>
              <a:ext uri="{FF2B5EF4-FFF2-40B4-BE49-F238E27FC236}">
                <a16:creationId xmlns:a16="http://schemas.microsoft.com/office/drawing/2014/main" id="{8EE62749-FCC1-6226-C107-EC2120CA798C}"/>
              </a:ext>
            </a:extLst>
          </p:cNvPr>
          <p:cNvSpPr>
            <a:spLocks noGrp="1"/>
          </p:cNvSpPr>
          <p:nvPr>
            <p:ph type="body" sz="quarter" idx="19"/>
          </p:nvPr>
        </p:nvSpPr>
        <p:spPr>
          <a:xfrm>
            <a:off x="7723902" y="1763837"/>
            <a:ext cx="2514600" cy="2084832"/>
          </a:xfrm>
        </p:spPr>
        <p:txBody>
          <a:bodyPr/>
          <a:lstStyle/>
          <a:p>
            <a:r>
              <a:rPr lang="en-GB" err="1"/>
              <a:t>Hệ</a:t>
            </a:r>
            <a:r>
              <a:rPr lang="en-GB"/>
              <a:t> </a:t>
            </a:r>
            <a:r>
              <a:rPr lang="en-GB" err="1"/>
              <a:t>thống</a:t>
            </a:r>
            <a:r>
              <a:rPr lang="en-GB"/>
              <a:t> </a:t>
            </a:r>
            <a:r>
              <a:rPr lang="en-GB" err="1"/>
              <a:t>khuyến</a:t>
            </a:r>
            <a:r>
              <a:rPr lang="en-GB"/>
              <a:t> </a:t>
            </a:r>
            <a:r>
              <a:rPr lang="en-GB" err="1"/>
              <a:t>nghị</a:t>
            </a:r>
            <a:endParaRPr lang="en-GB"/>
          </a:p>
        </p:txBody>
      </p:sp>
      <p:sp>
        <p:nvSpPr>
          <p:cNvPr id="4" name="Date Placeholder 3">
            <a:extLst>
              <a:ext uri="{FF2B5EF4-FFF2-40B4-BE49-F238E27FC236}">
                <a16:creationId xmlns:a16="http://schemas.microsoft.com/office/drawing/2014/main" id="{75565F7F-4DB9-1006-BBD6-C36E81CBC337}"/>
              </a:ext>
            </a:extLst>
          </p:cNvPr>
          <p:cNvSpPr>
            <a:spLocks noGrp="1"/>
          </p:cNvSpPr>
          <p:nvPr>
            <p:ph type="dt" sz="half" idx="4294967295"/>
          </p:nvPr>
        </p:nvSpPr>
        <p:spPr>
          <a:xfrm>
            <a:off x="11552238" y="6400800"/>
            <a:ext cx="639762" cy="247650"/>
          </a:xfrm>
        </p:spPr>
        <p:txBody>
          <a:bodyPr/>
          <a:lstStyle/>
          <a:p>
            <a:fld id="{BDD9D39A-E907-42EF-A711-3561673F108D}" type="datetime1">
              <a:rPr lang="en-GB" smtClean="0"/>
              <a:t>20/10/2024</a:t>
            </a:fld>
            <a:endParaRPr lang="en-GB"/>
          </a:p>
        </p:txBody>
      </p:sp>
      <p:sp>
        <p:nvSpPr>
          <p:cNvPr id="6" name="Slide Number Placeholder 5">
            <a:extLst>
              <a:ext uri="{FF2B5EF4-FFF2-40B4-BE49-F238E27FC236}">
                <a16:creationId xmlns:a16="http://schemas.microsoft.com/office/drawing/2014/main" id="{7A575E82-4A81-98D1-AA40-8ED0D33313D1}"/>
              </a:ext>
            </a:extLst>
          </p:cNvPr>
          <p:cNvSpPr>
            <a:spLocks noGrp="1"/>
          </p:cNvSpPr>
          <p:nvPr>
            <p:ph type="sldNum" sz="quarter" idx="4294967295"/>
          </p:nvPr>
        </p:nvSpPr>
        <p:spPr>
          <a:xfrm>
            <a:off x="0" y="6400800"/>
            <a:ext cx="365125" cy="247650"/>
          </a:xfrm>
        </p:spPr>
        <p:txBody>
          <a:bodyPr/>
          <a:lstStyle/>
          <a:p>
            <a:fld id="{278C2DFF-2929-4678-B37F-0A4600396080}" type="slidenum">
              <a:rPr lang="en-GB" smtClean="0"/>
              <a:t>34</a:t>
            </a:fld>
            <a:endParaRPr lang="en-GB"/>
          </a:p>
        </p:txBody>
      </p:sp>
      <p:pic>
        <p:nvPicPr>
          <p:cNvPr id="4098" name="Picture 2" descr="What Is Semantic Search?">
            <a:extLst>
              <a:ext uri="{FF2B5EF4-FFF2-40B4-BE49-F238E27FC236}">
                <a16:creationId xmlns:a16="http://schemas.microsoft.com/office/drawing/2014/main" id="{A50DBA05-9B26-6F47-7ACA-B32A0737020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1293" r="11293"/>
          <a:stretch>
            <a:fillRect/>
          </a:stretch>
        </p:blipFill>
        <p:spPr bwMode="auto">
          <a:xfrm>
            <a:off x="2029538" y="1782125"/>
            <a:ext cx="2487168" cy="12801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rợ lý ảo là gì? Có những tiện ích gì? Hỗ trợ trên những nền tảng nào? -  Thegioididong.com">
            <a:extLst>
              <a:ext uri="{FF2B5EF4-FFF2-40B4-BE49-F238E27FC236}">
                <a16:creationId xmlns:a16="http://schemas.microsoft.com/office/drawing/2014/main" id="{D95BD4C1-4BA7-0439-4451-16E03D179B51}"/>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4279" b="4279"/>
          <a:stretch>
            <a:fillRect/>
          </a:stretch>
        </p:blipFill>
        <p:spPr bwMode="auto">
          <a:xfrm>
            <a:off x="4883578" y="1782125"/>
            <a:ext cx="2487168" cy="12801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hân loại hệ thống gợi ý Recommender System | TGROUP - Smart Tourism">
            <a:extLst>
              <a:ext uri="{FF2B5EF4-FFF2-40B4-BE49-F238E27FC236}">
                <a16:creationId xmlns:a16="http://schemas.microsoft.com/office/drawing/2014/main" id="{2A40E22C-7002-A685-3E8A-9C04BF378599}"/>
              </a:ext>
            </a:extLst>
          </p:cNvPr>
          <p:cNvPicPr>
            <a:picLocks noGrp="1" noChangeAspect="1" noChangeArrowheads="1"/>
          </p:cNvPicPr>
          <p:nvPr>
            <p:ph type="pic" sz="quarter" idx="20"/>
          </p:nvPr>
        </p:nvPicPr>
        <p:blipFill>
          <a:blip r:embed="rId4">
            <a:extLst>
              <a:ext uri="{28A0092B-C50C-407E-A947-70E740481C1C}">
                <a14:useLocalDpi xmlns:a14="http://schemas.microsoft.com/office/drawing/2010/main" val="0"/>
              </a:ext>
            </a:extLst>
          </a:blip>
          <a:srcRect t="4994" b="4994"/>
          <a:stretch>
            <a:fillRect/>
          </a:stretch>
        </p:blipFill>
        <p:spPr bwMode="auto">
          <a:xfrm>
            <a:off x="7737618" y="1772981"/>
            <a:ext cx="2487168"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069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23B31-EDB7-D9E6-A2F2-8A3D72B879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86F33B3-7D87-4597-69FC-321612D57E2A}"/>
              </a:ext>
            </a:extLst>
          </p:cNvPr>
          <p:cNvSpPr>
            <a:spLocks noGrp="1"/>
          </p:cNvSpPr>
          <p:nvPr>
            <p:ph type="title"/>
          </p:nvPr>
        </p:nvSpPr>
        <p:spPr/>
        <p:txBody>
          <a:bodyPr/>
          <a:lstStyle/>
          <a:p>
            <a:r>
              <a:rPr lang="en-GB" b="1" err="1"/>
              <a:t>ỨNG</a:t>
            </a:r>
            <a:r>
              <a:rPr lang="en-GB" b="1"/>
              <a:t> </a:t>
            </a:r>
            <a:r>
              <a:rPr lang="en-GB" b="1" err="1"/>
              <a:t>DỤNG</a:t>
            </a:r>
            <a:endParaRPr lang="en-GB" b="1"/>
          </a:p>
        </p:txBody>
      </p:sp>
      <p:sp>
        <p:nvSpPr>
          <p:cNvPr id="9" name="Text Placeholder 8">
            <a:extLst>
              <a:ext uri="{FF2B5EF4-FFF2-40B4-BE49-F238E27FC236}">
                <a16:creationId xmlns:a16="http://schemas.microsoft.com/office/drawing/2014/main" id="{C00E000F-0DA6-D142-B3FB-22D433E00B69}"/>
              </a:ext>
            </a:extLst>
          </p:cNvPr>
          <p:cNvSpPr>
            <a:spLocks noGrp="1"/>
          </p:cNvSpPr>
          <p:nvPr>
            <p:ph type="body" sz="quarter" idx="14"/>
          </p:nvPr>
        </p:nvSpPr>
        <p:spPr>
          <a:xfrm>
            <a:off x="5473029" y="1413636"/>
            <a:ext cx="6079209" cy="4492104"/>
          </a:xfrm>
        </p:spPr>
        <p:txBody>
          <a:bodyPr anchor="ctr" anchorCtr="0"/>
          <a:lstStyle/>
          <a:p>
            <a:pPr algn="l">
              <a:lnSpc>
                <a:spcPct val="150000"/>
              </a:lnSpc>
              <a:spcBef>
                <a:spcPts val="0"/>
              </a:spcBef>
            </a:pPr>
            <a:r>
              <a:rPr lang="en-GB" sz="2000"/>
              <a:t> </a:t>
            </a:r>
            <a:endParaRPr lang="vi-VN" sz="2000" err="1"/>
          </a:p>
        </p:txBody>
      </p:sp>
      <p:sp>
        <p:nvSpPr>
          <p:cNvPr id="4" name="Date Placeholder 3">
            <a:extLst>
              <a:ext uri="{FF2B5EF4-FFF2-40B4-BE49-F238E27FC236}">
                <a16:creationId xmlns:a16="http://schemas.microsoft.com/office/drawing/2014/main" id="{C028206D-96B8-5D62-BD35-05C84E85957F}"/>
              </a:ext>
            </a:extLst>
          </p:cNvPr>
          <p:cNvSpPr>
            <a:spLocks noGrp="1"/>
          </p:cNvSpPr>
          <p:nvPr>
            <p:ph type="dt" sz="half" idx="4294967295"/>
          </p:nvPr>
        </p:nvSpPr>
        <p:spPr>
          <a:xfrm>
            <a:off x="11552238" y="6400800"/>
            <a:ext cx="639762" cy="247650"/>
          </a:xfrm>
        </p:spPr>
        <p:txBody>
          <a:bodyPr/>
          <a:lstStyle/>
          <a:p>
            <a:fld id="{BDD9D39A-E907-42EF-A711-3561673F108D}" type="datetime1">
              <a:rPr lang="en-GB" smtClean="0"/>
              <a:t>20/10/2024</a:t>
            </a:fld>
            <a:endParaRPr lang="en-GB"/>
          </a:p>
        </p:txBody>
      </p:sp>
      <p:sp>
        <p:nvSpPr>
          <p:cNvPr id="6" name="Slide Number Placeholder 5">
            <a:extLst>
              <a:ext uri="{FF2B5EF4-FFF2-40B4-BE49-F238E27FC236}">
                <a16:creationId xmlns:a16="http://schemas.microsoft.com/office/drawing/2014/main" id="{95334739-7C4E-47DC-05A6-82CEB1B7AE2C}"/>
              </a:ext>
            </a:extLst>
          </p:cNvPr>
          <p:cNvSpPr>
            <a:spLocks noGrp="1"/>
          </p:cNvSpPr>
          <p:nvPr>
            <p:ph type="sldNum" sz="quarter" idx="4294967295"/>
          </p:nvPr>
        </p:nvSpPr>
        <p:spPr>
          <a:xfrm>
            <a:off x="0" y="6400800"/>
            <a:ext cx="365125" cy="247650"/>
          </a:xfrm>
        </p:spPr>
        <p:txBody>
          <a:bodyPr/>
          <a:lstStyle/>
          <a:p>
            <a:fld id="{278C2DFF-2929-4678-B37F-0A4600396080}" type="slidenum">
              <a:rPr lang="en-GB" smtClean="0"/>
              <a:t>35</a:t>
            </a:fld>
            <a:endParaRPr lang="en-GB"/>
          </a:p>
        </p:txBody>
      </p:sp>
      <p:pic>
        <p:nvPicPr>
          <p:cNvPr id="4098" name="Picture 2" descr="What Is Semantic Search?">
            <a:extLst>
              <a:ext uri="{FF2B5EF4-FFF2-40B4-BE49-F238E27FC236}">
                <a16:creationId xmlns:a16="http://schemas.microsoft.com/office/drawing/2014/main" id="{9A23A450-7FC4-C4E8-FA82-2AE37EB25103}"/>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1293" r="11293"/>
          <a:stretch>
            <a:fillRect/>
          </a:stretch>
        </p:blipFill>
        <p:spPr bwMode="auto">
          <a:xfrm>
            <a:off x="640546" y="1427284"/>
            <a:ext cx="4204410" cy="21640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26DC504-3227-7ED6-407D-C21971904FEC}"/>
              </a:ext>
            </a:extLst>
          </p:cNvPr>
          <p:cNvSpPr txBox="1"/>
          <p:nvPr/>
        </p:nvSpPr>
        <p:spPr>
          <a:xfrm>
            <a:off x="5473029" y="1527048"/>
            <a:ext cx="6078425" cy="3730317"/>
          </a:xfrm>
          <a:prstGeom prst="rect">
            <a:avLst/>
          </a:prstGeom>
          <a:noFill/>
        </p:spPr>
        <p:txBody>
          <a:bodyPr wrap="square">
            <a:spAutoFit/>
          </a:bodyPr>
          <a:lstStyle/>
          <a:p>
            <a:pPr algn="just">
              <a:lnSpc>
                <a:spcPct val="150000"/>
              </a:lnSpc>
              <a:spcBef>
                <a:spcPts val="0"/>
              </a:spcBef>
            </a:pPr>
            <a:r>
              <a:rPr lang="vi-VN" sz="2000" b="1"/>
              <a:t>Cách hoạt động: </a:t>
            </a:r>
            <a:r>
              <a:rPr lang="vi-VN" sz="2000"/>
              <a:t>Mạng ngữ nghĩa giúp cải thiện khả năng tìm kiếm thông tin bằng cách hiểu ngữ nghĩa của truy vấn thay vì chỉ tìm kiếm từ khóa. Điều này giúp đưa ra các kết quả tìm kiếm có liên quan hơn.</a:t>
            </a:r>
          </a:p>
          <a:p>
            <a:pPr algn="just">
              <a:lnSpc>
                <a:spcPct val="150000"/>
              </a:lnSpc>
              <a:spcBef>
                <a:spcPts val="0"/>
              </a:spcBef>
            </a:pPr>
            <a:r>
              <a:rPr lang="vi-VN" sz="2000" b="1"/>
              <a:t>Ví dụ: </a:t>
            </a:r>
            <a:r>
              <a:rPr lang="vi-VN" sz="2000"/>
              <a:t>Khi tìm kiếm "hệ mặt trời", hệ thống có thể liên kết đến các thông tin về các hành tinh, ngôi sao, và các khái niệm liên quan nhờ mạng ngữ nghĩa hiểu được ngữ cảnh. </a:t>
            </a:r>
            <a:endParaRPr lang="vi-VN" sz="2000" err="1"/>
          </a:p>
        </p:txBody>
      </p:sp>
    </p:spTree>
    <p:extLst>
      <p:ext uri="{BB962C8B-B14F-4D97-AF65-F5344CB8AC3E}">
        <p14:creationId xmlns:p14="http://schemas.microsoft.com/office/powerpoint/2010/main" val="212393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C0F88-8427-0DD3-4C22-6C14951C221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1234F0A-75CD-D3A2-89F8-8EF78FF9B1C4}"/>
              </a:ext>
            </a:extLst>
          </p:cNvPr>
          <p:cNvSpPr>
            <a:spLocks noGrp="1"/>
          </p:cNvSpPr>
          <p:nvPr>
            <p:ph type="title"/>
          </p:nvPr>
        </p:nvSpPr>
        <p:spPr/>
        <p:txBody>
          <a:bodyPr/>
          <a:lstStyle/>
          <a:p>
            <a:r>
              <a:rPr lang="en-GB" b="1" err="1"/>
              <a:t>ỨNG</a:t>
            </a:r>
            <a:r>
              <a:rPr lang="en-GB" b="1"/>
              <a:t> </a:t>
            </a:r>
            <a:r>
              <a:rPr lang="en-GB" b="1" err="1"/>
              <a:t>DỤNG</a:t>
            </a:r>
            <a:endParaRPr lang="en-GB" b="1"/>
          </a:p>
        </p:txBody>
      </p:sp>
      <p:sp>
        <p:nvSpPr>
          <p:cNvPr id="9" name="Text Placeholder 8">
            <a:extLst>
              <a:ext uri="{FF2B5EF4-FFF2-40B4-BE49-F238E27FC236}">
                <a16:creationId xmlns:a16="http://schemas.microsoft.com/office/drawing/2014/main" id="{9C45AF46-08E9-31DF-2623-E0511D3C8C81}"/>
              </a:ext>
            </a:extLst>
          </p:cNvPr>
          <p:cNvSpPr>
            <a:spLocks noGrp="1"/>
          </p:cNvSpPr>
          <p:nvPr>
            <p:ph type="body" sz="quarter" idx="14"/>
          </p:nvPr>
        </p:nvSpPr>
        <p:spPr>
          <a:xfrm>
            <a:off x="5473029" y="1413636"/>
            <a:ext cx="6079209" cy="4492104"/>
          </a:xfrm>
        </p:spPr>
        <p:txBody>
          <a:bodyPr anchor="ctr" anchorCtr="0"/>
          <a:lstStyle/>
          <a:p>
            <a:pPr algn="l">
              <a:lnSpc>
                <a:spcPct val="150000"/>
              </a:lnSpc>
              <a:spcBef>
                <a:spcPts val="0"/>
              </a:spcBef>
            </a:pPr>
            <a:r>
              <a:rPr lang="en-GB" sz="2000"/>
              <a:t> </a:t>
            </a:r>
            <a:endParaRPr lang="vi-VN" sz="2000" err="1"/>
          </a:p>
        </p:txBody>
      </p:sp>
      <p:sp>
        <p:nvSpPr>
          <p:cNvPr id="4" name="Date Placeholder 3">
            <a:extLst>
              <a:ext uri="{FF2B5EF4-FFF2-40B4-BE49-F238E27FC236}">
                <a16:creationId xmlns:a16="http://schemas.microsoft.com/office/drawing/2014/main" id="{617E01DF-C7D9-5EA2-A6C7-91F1A53DE40F}"/>
              </a:ext>
            </a:extLst>
          </p:cNvPr>
          <p:cNvSpPr>
            <a:spLocks noGrp="1"/>
          </p:cNvSpPr>
          <p:nvPr>
            <p:ph type="dt" sz="half" idx="4294967295"/>
          </p:nvPr>
        </p:nvSpPr>
        <p:spPr>
          <a:xfrm>
            <a:off x="11552238" y="6400800"/>
            <a:ext cx="639762" cy="247650"/>
          </a:xfrm>
        </p:spPr>
        <p:txBody>
          <a:bodyPr/>
          <a:lstStyle/>
          <a:p>
            <a:fld id="{BDD9D39A-E907-42EF-A711-3561673F108D}" type="datetime1">
              <a:rPr lang="en-GB" smtClean="0"/>
              <a:t>20/10/2024</a:t>
            </a:fld>
            <a:endParaRPr lang="en-GB"/>
          </a:p>
        </p:txBody>
      </p:sp>
      <p:sp>
        <p:nvSpPr>
          <p:cNvPr id="6" name="Slide Number Placeholder 5">
            <a:extLst>
              <a:ext uri="{FF2B5EF4-FFF2-40B4-BE49-F238E27FC236}">
                <a16:creationId xmlns:a16="http://schemas.microsoft.com/office/drawing/2014/main" id="{B60C6E45-0E98-2A2F-9487-DBB5B2F89CC2}"/>
              </a:ext>
            </a:extLst>
          </p:cNvPr>
          <p:cNvSpPr>
            <a:spLocks noGrp="1"/>
          </p:cNvSpPr>
          <p:nvPr>
            <p:ph type="sldNum" sz="quarter" idx="4294967295"/>
          </p:nvPr>
        </p:nvSpPr>
        <p:spPr>
          <a:xfrm>
            <a:off x="0" y="6400800"/>
            <a:ext cx="365125" cy="247650"/>
          </a:xfrm>
        </p:spPr>
        <p:txBody>
          <a:bodyPr/>
          <a:lstStyle/>
          <a:p>
            <a:fld id="{278C2DFF-2929-4678-B37F-0A4600396080}" type="slidenum">
              <a:rPr lang="en-GB" smtClean="0"/>
              <a:t>36</a:t>
            </a:fld>
            <a:endParaRPr lang="en-GB"/>
          </a:p>
        </p:txBody>
      </p:sp>
      <p:pic>
        <p:nvPicPr>
          <p:cNvPr id="3" name="Picture 2">
            <a:extLst>
              <a:ext uri="{FF2B5EF4-FFF2-40B4-BE49-F238E27FC236}">
                <a16:creationId xmlns:a16="http://schemas.microsoft.com/office/drawing/2014/main" id="{478F4FC3-FAFD-A352-79FC-272EA4EA4011}"/>
              </a:ext>
            </a:extLst>
          </p:cNvPr>
          <p:cNvPicPr>
            <a:picLocks noChangeAspect="1"/>
          </p:cNvPicPr>
          <p:nvPr/>
        </p:nvPicPr>
        <p:blipFill>
          <a:blip r:embed="rId2"/>
          <a:stretch>
            <a:fillRect/>
          </a:stretch>
        </p:blipFill>
        <p:spPr>
          <a:xfrm>
            <a:off x="590672" y="1413636"/>
            <a:ext cx="4254284" cy="2239096"/>
          </a:xfrm>
          <a:prstGeom prst="rect">
            <a:avLst/>
          </a:prstGeom>
        </p:spPr>
      </p:pic>
      <p:sp>
        <p:nvSpPr>
          <p:cNvPr id="13" name="Rectangle 5">
            <a:extLst>
              <a:ext uri="{FF2B5EF4-FFF2-40B4-BE49-F238E27FC236}">
                <a16:creationId xmlns:a16="http://schemas.microsoft.com/office/drawing/2014/main" id="{CE4FF28E-C9F2-2EA7-40A0-2385BE060E4D}"/>
              </a:ext>
            </a:extLst>
          </p:cNvPr>
          <p:cNvSpPr>
            <a:spLocks noChangeArrowheads="1"/>
          </p:cNvSpPr>
          <p:nvPr/>
        </p:nvSpPr>
        <p:spPr bwMode="auto">
          <a:xfrm>
            <a:off x="5473029" y="1563841"/>
            <a:ext cx="6079209"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a:ln>
                  <a:noFill/>
                </a:ln>
                <a:solidFill>
                  <a:schemeClr val="tx1"/>
                </a:solidFill>
                <a:effectLst/>
                <a:latin typeface="+mj-lt"/>
              </a:rPr>
              <a:t>Cách hoạt động</a:t>
            </a:r>
            <a:r>
              <a:rPr kumimoji="0" lang="en-US" altLang="en-US" sz="2000" b="0" i="0" u="none" strike="noStrike" cap="none" normalizeH="0" baseline="0">
                <a:ln>
                  <a:noFill/>
                </a:ln>
                <a:solidFill>
                  <a:schemeClr val="tx1"/>
                </a:solidFill>
                <a:effectLst/>
                <a:latin typeface="+mj-lt"/>
              </a:rPr>
              <a:t>: Trợ lý ảo như Siri, Google Assistant sử dụng mạng ngữ nghĩa để hiểu và xử lý các câu lệnh tự nhiên của người dùng. Hệ thống sẽ phân tích câu nói của người dùng để tìm các mối quan hệ giữa các khái niệm, từ đó phản hồi chính xác.</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a:ln>
                  <a:noFill/>
                </a:ln>
                <a:solidFill>
                  <a:schemeClr val="tx1"/>
                </a:solidFill>
                <a:effectLst/>
                <a:latin typeface="+mj-lt"/>
              </a:rPr>
              <a:t>Ví dụ</a:t>
            </a:r>
            <a:r>
              <a:rPr kumimoji="0" lang="en-US" altLang="en-US" sz="2000" b="0" i="0" u="none" strike="noStrike" cap="none" normalizeH="0" baseline="0">
                <a:ln>
                  <a:noFill/>
                </a:ln>
                <a:solidFill>
                  <a:schemeClr val="tx1"/>
                </a:solidFill>
                <a:effectLst/>
                <a:latin typeface="+mj-lt"/>
              </a:rPr>
              <a:t>: Khi người dùng yêu cầu "Mở nhạc yêu thích", trợ lý ảo có thể hiểu "nhạc" là một thể loại âm nhạc và "yêu thích" là thuộc tính cá nhân của người dùng. </a:t>
            </a:r>
          </a:p>
        </p:txBody>
      </p:sp>
      <p:pic>
        <p:nvPicPr>
          <p:cNvPr id="14" name="Picture 6" descr="Phân loại hệ thống gợi ý Recommender System | TGROUP - Smart Tourism">
            <a:extLst>
              <a:ext uri="{FF2B5EF4-FFF2-40B4-BE49-F238E27FC236}">
                <a16:creationId xmlns:a16="http://schemas.microsoft.com/office/drawing/2014/main" id="{3A1F0A15-27C4-23AD-486F-A5B8D5567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94" b="4994"/>
          <a:stretch>
            <a:fillRect/>
          </a:stretch>
        </p:blipFill>
        <p:spPr bwMode="auto">
          <a:xfrm>
            <a:off x="639762" y="-3544276"/>
            <a:ext cx="4350244" cy="2239096"/>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descr="What Is Semantic Search?">
            <a:extLst>
              <a:ext uri="{FF2B5EF4-FFF2-40B4-BE49-F238E27FC236}">
                <a16:creationId xmlns:a16="http://schemas.microsoft.com/office/drawing/2014/main" id="{D6F3096B-A752-A846-78D0-FB4BC704BB99}"/>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l="11293" r="11293"/>
          <a:stretch>
            <a:fillRect/>
          </a:stretch>
        </p:blipFill>
        <p:spPr bwMode="auto">
          <a:xfrm>
            <a:off x="640546" y="8640884"/>
            <a:ext cx="4204410" cy="216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607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22596-FDAC-BA12-9BCB-87BF4BC71C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FB215AF-0E22-11DF-EB2D-855B9F02E807}"/>
              </a:ext>
            </a:extLst>
          </p:cNvPr>
          <p:cNvSpPr>
            <a:spLocks noGrp="1"/>
          </p:cNvSpPr>
          <p:nvPr>
            <p:ph type="title"/>
          </p:nvPr>
        </p:nvSpPr>
        <p:spPr/>
        <p:txBody>
          <a:bodyPr/>
          <a:lstStyle/>
          <a:p>
            <a:r>
              <a:rPr lang="en-GB" b="1" err="1"/>
              <a:t>ỨNG</a:t>
            </a:r>
            <a:r>
              <a:rPr lang="en-GB" b="1"/>
              <a:t> </a:t>
            </a:r>
            <a:r>
              <a:rPr lang="en-GB" b="1" err="1"/>
              <a:t>DỤNG</a:t>
            </a:r>
            <a:endParaRPr lang="en-GB" b="1"/>
          </a:p>
        </p:txBody>
      </p:sp>
      <p:sp>
        <p:nvSpPr>
          <p:cNvPr id="9" name="Text Placeholder 8">
            <a:extLst>
              <a:ext uri="{FF2B5EF4-FFF2-40B4-BE49-F238E27FC236}">
                <a16:creationId xmlns:a16="http://schemas.microsoft.com/office/drawing/2014/main" id="{68D23CB3-E609-C86A-4FF2-D9B9C203BEDD}"/>
              </a:ext>
            </a:extLst>
          </p:cNvPr>
          <p:cNvSpPr>
            <a:spLocks noGrp="1"/>
          </p:cNvSpPr>
          <p:nvPr>
            <p:ph type="body" sz="quarter" idx="14"/>
          </p:nvPr>
        </p:nvSpPr>
        <p:spPr>
          <a:xfrm>
            <a:off x="5473029" y="1413636"/>
            <a:ext cx="6079209" cy="4492104"/>
          </a:xfrm>
        </p:spPr>
        <p:txBody>
          <a:bodyPr anchor="ctr" anchorCtr="0"/>
          <a:lstStyle/>
          <a:p>
            <a:pPr algn="l">
              <a:lnSpc>
                <a:spcPct val="150000"/>
              </a:lnSpc>
              <a:spcBef>
                <a:spcPts val="0"/>
              </a:spcBef>
            </a:pPr>
            <a:r>
              <a:rPr lang="en-GB" sz="2000"/>
              <a:t> </a:t>
            </a:r>
            <a:endParaRPr lang="vi-VN" sz="2000" err="1"/>
          </a:p>
        </p:txBody>
      </p:sp>
      <p:sp>
        <p:nvSpPr>
          <p:cNvPr id="4" name="Date Placeholder 3">
            <a:extLst>
              <a:ext uri="{FF2B5EF4-FFF2-40B4-BE49-F238E27FC236}">
                <a16:creationId xmlns:a16="http://schemas.microsoft.com/office/drawing/2014/main" id="{EA42616A-B226-895E-4499-012C7CA73D1A}"/>
              </a:ext>
            </a:extLst>
          </p:cNvPr>
          <p:cNvSpPr>
            <a:spLocks noGrp="1"/>
          </p:cNvSpPr>
          <p:nvPr>
            <p:ph type="dt" sz="half" idx="4294967295"/>
          </p:nvPr>
        </p:nvSpPr>
        <p:spPr>
          <a:xfrm>
            <a:off x="11552238" y="6400800"/>
            <a:ext cx="639762" cy="247650"/>
          </a:xfrm>
        </p:spPr>
        <p:txBody>
          <a:bodyPr/>
          <a:lstStyle/>
          <a:p>
            <a:fld id="{BDD9D39A-E907-42EF-A711-3561673F108D}" type="datetime1">
              <a:rPr lang="en-GB" smtClean="0"/>
              <a:t>20/10/2024</a:t>
            </a:fld>
            <a:endParaRPr lang="en-GB"/>
          </a:p>
        </p:txBody>
      </p:sp>
      <p:sp>
        <p:nvSpPr>
          <p:cNvPr id="6" name="Slide Number Placeholder 5">
            <a:extLst>
              <a:ext uri="{FF2B5EF4-FFF2-40B4-BE49-F238E27FC236}">
                <a16:creationId xmlns:a16="http://schemas.microsoft.com/office/drawing/2014/main" id="{051E9B57-3BF8-EC79-D04B-129971B4E7EF}"/>
              </a:ext>
            </a:extLst>
          </p:cNvPr>
          <p:cNvSpPr>
            <a:spLocks noGrp="1"/>
          </p:cNvSpPr>
          <p:nvPr>
            <p:ph type="sldNum" sz="quarter" idx="4294967295"/>
          </p:nvPr>
        </p:nvSpPr>
        <p:spPr>
          <a:xfrm>
            <a:off x="0" y="6400800"/>
            <a:ext cx="365125" cy="247650"/>
          </a:xfrm>
        </p:spPr>
        <p:txBody>
          <a:bodyPr/>
          <a:lstStyle/>
          <a:p>
            <a:fld id="{278C2DFF-2929-4678-B37F-0A4600396080}" type="slidenum">
              <a:rPr lang="en-GB" smtClean="0"/>
              <a:t>37</a:t>
            </a:fld>
            <a:endParaRPr lang="en-GB"/>
          </a:p>
        </p:txBody>
      </p:sp>
      <p:pic>
        <p:nvPicPr>
          <p:cNvPr id="2" name="Picture 6" descr="Phân loại hệ thống gợi ý Recommender System | TGROUP - Smart Tourism">
            <a:extLst>
              <a:ext uri="{FF2B5EF4-FFF2-40B4-BE49-F238E27FC236}">
                <a16:creationId xmlns:a16="http://schemas.microsoft.com/office/drawing/2014/main" id="{47A44917-CB2E-8D4C-EC21-7A582A194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94" b="4994"/>
          <a:stretch>
            <a:fillRect/>
          </a:stretch>
        </p:blipFill>
        <p:spPr bwMode="auto">
          <a:xfrm>
            <a:off x="639762" y="1432686"/>
            <a:ext cx="4350244" cy="2239096"/>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5F8B2AD1-5D39-3774-C815-58B6085BCAAE}"/>
              </a:ext>
            </a:extLst>
          </p:cNvPr>
          <p:cNvSpPr>
            <a:spLocks noChangeArrowheads="1"/>
          </p:cNvSpPr>
          <p:nvPr/>
        </p:nvSpPr>
        <p:spPr bwMode="auto">
          <a:xfrm>
            <a:off x="5473028" y="1550034"/>
            <a:ext cx="6079209"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a:ln>
                  <a:noFill/>
                </a:ln>
                <a:solidFill>
                  <a:schemeClr val="tx1"/>
                </a:solidFill>
                <a:effectLst/>
                <a:latin typeface="+mj-lt"/>
              </a:rPr>
              <a:t>Cách hoạt động</a:t>
            </a:r>
            <a:r>
              <a:rPr kumimoji="0" lang="en-US" altLang="en-US" sz="2000" b="0" i="0" u="none" strike="noStrike" cap="none" normalizeH="0" baseline="0">
                <a:ln>
                  <a:noFill/>
                </a:ln>
                <a:solidFill>
                  <a:schemeClr val="tx1"/>
                </a:solidFill>
                <a:effectLst/>
                <a:latin typeface="+mj-lt"/>
              </a:rPr>
              <a:t>: Mạng ngữ nghĩa có thể được áp dụng để phân tích và hiểu các mối quan hệ giữa người dùng, thông tin và sở thích trong mạng xã hội.</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a:ln>
                  <a:noFill/>
                </a:ln>
                <a:solidFill>
                  <a:schemeClr val="tx1"/>
                </a:solidFill>
                <a:effectLst/>
                <a:latin typeface="+mj-lt"/>
              </a:rPr>
              <a:t>Ví dụ</a:t>
            </a:r>
            <a:r>
              <a:rPr kumimoji="0" lang="en-US" altLang="en-US" sz="2000" b="0" i="0" u="none" strike="noStrike" cap="none" normalizeH="0" baseline="0">
                <a:ln>
                  <a:noFill/>
                </a:ln>
                <a:solidFill>
                  <a:schemeClr val="tx1"/>
                </a:solidFill>
                <a:effectLst/>
                <a:latin typeface="+mj-lt"/>
              </a:rPr>
              <a:t>: Facebook sử dụng các thuật toán mạng ngữ nghĩa để hiểu sở thích, hành vi người dùng và từ đó đề xuất bạn bè, bài viết hoặc quảng cáo phù hợp. </a:t>
            </a:r>
          </a:p>
        </p:txBody>
      </p:sp>
      <p:pic>
        <p:nvPicPr>
          <p:cNvPr id="8" name="Picture 7">
            <a:extLst>
              <a:ext uri="{FF2B5EF4-FFF2-40B4-BE49-F238E27FC236}">
                <a16:creationId xmlns:a16="http://schemas.microsoft.com/office/drawing/2014/main" id="{78E78307-1CF9-1CBF-55DF-FFA549A538F3}"/>
              </a:ext>
            </a:extLst>
          </p:cNvPr>
          <p:cNvPicPr>
            <a:picLocks noChangeAspect="1"/>
          </p:cNvPicPr>
          <p:nvPr/>
        </p:nvPicPr>
        <p:blipFill>
          <a:blip r:embed="rId3"/>
          <a:stretch>
            <a:fillRect/>
          </a:stretch>
        </p:blipFill>
        <p:spPr>
          <a:xfrm>
            <a:off x="590672" y="7224500"/>
            <a:ext cx="4254284" cy="2239096"/>
          </a:xfrm>
          <a:prstGeom prst="rect">
            <a:avLst/>
          </a:prstGeom>
        </p:spPr>
      </p:pic>
    </p:spTree>
    <p:extLst>
      <p:ext uri="{BB962C8B-B14F-4D97-AF65-F5344CB8AC3E}">
        <p14:creationId xmlns:p14="http://schemas.microsoft.com/office/powerpoint/2010/main" val="1565367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r>
              <a:rPr lang="en-US" sz="3600"/>
              <a:t> – </a:t>
            </a:r>
            <a:r>
              <a:rPr lang="en-US" sz="3600" err="1"/>
              <a:t>Cú</a:t>
            </a:r>
            <a:r>
              <a:rPr lang="en-US" sz="3600"/>
              <a:t> </a:t>
            </a:r>
            <a:r>
              <a:rPr lang="en-US" sz="3600" err="1"/>
              <a:t>pháp</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4</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5E55F9D8-5FCC-4E34-848F-064E976BFBEF}"/>
              </a:ext>
            </a:extLst>
          </p:cNvPr>
          <p:cNvSpPr txBox="1"/>
          <p:nvPr/>
        </p:nvSpPr>
        <p:spPr>
          <a:xfrm>
            <a:off x="319453" y="492018"/>
            <a:ext cx="11394831" cy="4158831"/>
          </a:xfrm>
          <a:prstGeom prst="rect">
            <a:avLst/>
          </a:prstGeom>
          <a:noFill/>
        </p:spPr>
        <p:txBody>
          <a:bodyPr wrap="square" rtlCol="0">
            <a:spAutoFit/>
          </a:bodyPr>
          <a:lstStyle/>
          <a:p>
            <a:pPr algn="just">
              <a:lnSpc>
                <a:spcPct val="150000"/>
              </a:lnSpc>
              <a:spcBef>
                <a:spcPts val="600"/>
              </a:spcBef>
              <a:spcAft>
                <a:spcPts val="1200"/>
              </a:spcAft>
            </a:pPr>
            <a:r>
              <a:rPr lang="vi-VN" sz="3200"/>
              <a:t>Các nút (nodes) biểu diễn các khái niệm (concepts), hành động (actions) hoặc đối tượng (objects) trong lĩnh vực bài toán đang xét </a:t>
            </a:r>
            <a:endParaRPr lang="en-US" sz="3200"/>
          </a:p>
          <a:p>
            <a:pPr marL="457200" indent="-457200" algn="just">
              <a:lnSpc>
                <a:spcPct val="150000"/>
              </a:lnSpc>
              <a:spcBef>
                <a:spcPts val="600"/>
              </a:spcBef>
              <a:spcAft>
                <a:spcPts val="1200"/>
              </a:spcAft>
              <a:buFont typeface="Arial" panose="020B0604020202020204" pitchFamily="34" charset="0"/>
              <a:buChar char="•"/>
            </a:pPr>
            <a:r>
              <a:rPr lang="vi-VN" sz="3200"/>
              <a:t>Các liên kết (links) là các quan hệ được gán nhãn và có chiều (directional and labeled) giữa các nút </a:t>
            </a:r>
            <a:endParaRPr lang="en-US" sz="3200"/>
          </a:p>
          <a:p>
            <a:pPr marL="457200" indent="-457200" algn="just">
              <a:lnSpc>
                <a:spcPct val="150000"/>
              </a:lnSpc>
              <a:spcBef>
                <a:spcPts val="600"/>
              </a:spcBef>
              <a:spcAft>
                <a:spcPts val="1200"/>
              </a:spcAft>
              <a:buFont typeface="Arial" panose="020B0604020202020204" pitchFamily="34" charset="0"/>
              <a:buChar char="•"/>
            </a:pPr>
            <a:r>
              <a:rPr lang="vi-VN" sz="3200"/>
              <a:t>Hai kiểu liên kết: kế thừa và cụ thể</a:t>
            </a:r>
            <a:endParaRPr lang="en-US" sz="3200"/>
          </a:p>
        </p:txBody>
      </p:sp>
    </p:spTree>
    <p:extLst>
      <p:ext uri="{BB962C8B-B14F-4D97-AF65-F5344CB8AC3E}">
        <p14:creationId xmlns:p14="http://schemas.microsoft.com/office/powerpoint/2010/main" val="299908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r>
              <a:rPr lang="en-US" sz="3600"/>
              <a:t> – </a:t>
            </a:r>
            <a:r>
              <a:rPr lang="en-US" sz="3600" err="1"/>
              <a:t>Cú</a:t>
            </a:r>
            <a:r>
              <a:rPr lang="en-US" sz="3600"/>
              <a:t> </a:t>
            </a:r>
            <a:r>
              <a:rPr lang="en-US" sz="3600" err="1"/>
              <a:t>pháp</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5</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4880FE82-3007-4232-9A52-F3543A9D9732}"/>
              </a:ext>
            </a:extLst>
          </p:cNvPr>
          <p:cNvPicPr>
            <a:picLocks noChangeAspect="1"/>
          </p:cNvPicPr>
          <p:nvPr/>
        </p:nvPicPr>
        <p:blipFill>
          <a:blip r:embed="rId2"/>
          <a:stretch>
            <a:fillRect/>
          </a:stretch>
        </p:blipFill>
        <p:spPr>
          <a:xfrm>
            <a:off x="357554" y="630159"/>
            <a:ext cx="7933666" cy="5770745"/>
          </a:xfrm>
          <a:prstGeom prst="rect">
            <a:avLst/>
          </a:prstGeom>
        </p:spPr>
      </p:pic>
    </p:spTree>
    <p:extLst>
      <p:ext uri="{BB962C8B-B14F-4D97-AF65-F5344CB8AC3E}">
        <p14:creationId xmlns:p14="http://schemas.microsoft.com/office/powerpoint/2010/main" val="29355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r>
              <a:rPr lang="en-US" sz="3600"/>
              <a:t> – </a:t>
            </a:r>
            <a:r>
              <a:rPr lang="en-US" sz="3600" err="1"/>
              <a:t>Cú</a:t>
            </a:r>
            <a:r>
              <a:rPr lang="en-US" sz="3600"/>
              <a:t> </a:t>
            </a:r>
            <a:r>
              <a:rPr lang="en-US" sz="3600" err="1"/>
              <a:t>pháp</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6</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5E55F9D8-5FCC-4E34-848F-064E976BFBEF}"/>
              </a:ext>
            </a:extLst>
          </p:cNvPr>
          <p:cNvSpPr txBox="1"/>
          <p:nvPr/>
        </p:nvSpPr>
        <p:spPr>
          <a:xfrm>
            <a:off x="319453" y="492018"/>
            <a:ext cx="11872547" cy="5943935"/>
          </a:xfrm>
          <a:prstGeom prst="rect">
            <a:avLst/>
          </a:prstGeom>
          <a:noFill/>
        </p:spPr>
        <p:txBody>
          <a:bodyPr wrap="square" rtlCol="0">
            <a:spAutoFit/>
          </a:bodyPr>
          <a:lstStyle/>
          <a:p>
            <a:pPr algn="just">
              <a:lnSpc>
                <a:spcPct val="150000"/>
              </a:lnSpc>
              <a:spcBef>
                <a:spcPts val="600"/>
              </a:spcBef>
              <a:spcAft>
                <a:spcPts val="600"/>
              </a:spcAft>
            </a:pPr>
            <a:r>
              <a:rPr lang="vi-VN" sz="3200"/>
              <a:t>◼ Liên kết kế thừa (Inheritance-oriented link) biểu diễn: </a:t>
            </a:r>
            <a:endParaRPr lang="en-US" sz="3200"/>
          </a:p>
          <a:p>
            <a:pPr marL="914400" lvl="1" indent="-457200" algn="just">
              <a:lnSpc>
                <a:spcPct val="150000"/>
              </a:lnSpc>
              <a:spcBef>
                <a:spcPts val="600"/>
              </a:spcBef>
              <a:spcAft>
                <a:spcPts val="600"/>
              </a:spcAft>
              <a:buFont typeface="Wingdings" panose="05000000000000000000" pitchFamily="2" charset="2"/>
              <a:buChar char="§"/>
            </a:pPr>
            <a:r>
              <a:rPr lang="vi-VN" sz="3200"/>
              <a:t>Nút A là một lớp (loại) con của nút B (vd: liên kết IS-A) </a:t>
            </a:r>
            <a:endParaRPr lang="en-US" sz="3200"/>
          </a:p>
          <a:p>
            <a:pPr marL="914400" lvl="1" indent="-457200" algn="just">
              <a:lnSpc>
                <a:spcPct val="150000"/>
              </a:lnSpc>
              <a:spcBef>
                <a:spcPts val="600"/>
              </a:spcBef>
              <a:spcAft>
                <a:spcPts val="600"/>
              </a:spcAft>
              <a:buFont typeface="Wingdings" panose="05000000000000000000" pitchFamily="2" charset="2"/>
              <a:buChar char="§"/>
            </a:pPr>
            <a:r>
              <a:rPr lang="vi-VN" sz="3200"/>
              <a:t>Nút A là một ví dụ (instance) của nút B (vd: liên kết INSTANCE-OF)</a:t>
            </a:r>
            <a:endParaRPr lang="en-US" sz="3200"/>
          </a:p>
          <a:p>
            <a:pPr algn="just">
              <a:lnSpc>
                <a:spcPct val="150000"/>
              </a:lnSpc>
              <a:spcBef>
                <a:spcPts val="600"/>
              </a:spcBef>
              <a:spcAft>
                <a:spcPts val="600"/>
              </a:spcAft>
            </a:pPr>
            <a:r>
              <a:rPr lang="vi-VN" sz="3200"/>
              <a:t> ◼ Liên kết cụ thể (Domain-specific link) biểu diễn: </a:t>
            </a:r>
            <a:endParaRPr lang="en-US" sz="3200"/>
          </a:p>
          <a:p>
            <a:pPr marL="914400" lvl="1" indent="-457200" algn="just">
              <a:lnSpc>
                <a:spcPct val="150000"/>
              </a:lnSpc>
              <a:spcBef>
                <a:spcPts val="600"/>
              </a:spcBef>
              <a:spcAft>
                <a:spcPts val="600"/>
              </a:spcAft>
              <a:buFont typeface="Arial" panose="020B0604020202020204" pitchFamily="34" charset="0"/>
              <a:buChar char="•"/>
            </a:pPr>
            <a:r>
              <a:rPr lang="vi-VN" sz="3200"/>
              <a:t>Nút A liên quan tới (có quan hệ với) nút B </a:t>
            </a:r>
            <a:endParaRPr lang="en-US" sz="3200"/>
          </a:p>
          <a:p>
            <a:pPr marL="914400" lvl="1" indent="-457200" algn="just">
              <a:lnSpc>
                <a:spcPct val="150000"/>
              </a:lnSpc>
              <a:spcBef>
                <a:spcPts val="600"/>
              </a:spcBef>
              <a:spcAft>
                <a:spcPts val="600"/>
              </a:spcAft>
              <a:buFont typeface="Arial" panose="020B0604020202020204" pitchFamily="34" charset="0"/>
              <a:buChar char="•"/>
            </a:pPr>
            <a:r>
              <a:rPr lang="vi-VN" sz="3200"/>
              <a:t>Ví dụ: HAS, CAN, HAS-PART, CAUSES, HAS-COLOR, …</a:t>
            </a:r>
            <a:endParaRPr lang="en-US" sz="3200"/>
          </a:p>
        </p:txBody>
      </p:sp>
    </p:spTree>
    <p:extLst>
      <p:ext uri="{BB962C8B-B14F-4D97-AF65-F5344CB8AC3E}">
        <p14:creationId xmlns:p14="http://schemas.microsoft.com/office/powerpoint/2010/main" val="288932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1.Khái </a:t>
            </a:r>
            <a:r>
              <a:rPr lang="en-US" sz="3600" err="1"/>
              <a:t>niệm</a:t>
            </a:r>
            <a:r>
              <a:rPr lang="en-US" sz="3600"/>
              <a:t> – </a:t>
            </a:r>
            <a:r>
              <a:rPr lang="en-US" sz="3600" err="1"/>
              <a:t>Cú</a:t>
            </a:r>
            <a:r>
              <a:rPr lang="en-US" sz="3600"/>
              <a:t> </a:t>
            </a:r>
            <a:r>
              <a:rPr lang="en-US" sz="3600" err="1"/>
              <a:t>pháp</a:t>
            </a:r>
            <a:endParaRPr lang="en-US" sz="3600"/>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7</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4880FE82-3007-4232-9A52-F3543A9D9732}"/>
              </a:ext>
            </a:extLst>
          </p:cNvPr>
          <p:cNvPicPr>
            <a:picLocks noChangeAspect="1"/>
          </p:cNvPicPr>
          <p:nvPr/>
        </p:nvPicPr>
        <p:blipFill>
          <a:blip r:embed="rId2"/>
          <a:stretch>
            <a:fillRect/>
          </a:stretch>
        </p:blipFill>
        <p:spPr>
          <a:xfrm>
            <a:off x="357554" y="630159"/>
            <a:ext cx="7933666" cy="5770745"/>
          </a:xfrm>
          <a:prstGeom prst="rect">
            <a:avLst/>
          </a:prstGeom>
        </p:spPr>
      </p:pic>
    </p:spTree>
    <p:extLst>
      <p:ext uri="{BB962C8B-B14F-4D97-AF65-F5344CB8AC3E}">
        <p14:creationId xmlns:p14="http://schemas.microsoft.com/office/powerpoint/2010/main" val="175690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2. Tính chất – Lan truyền tác động</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8</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738248D8-5042-462F-8E58-B046C80E4DAF}"/>
              </a:ext>
            </a:extLst>
          </p:cNvPr>
          <p:cNvSpPr txBox="1"/>
          <p:nvPr/>
        </p:nvSpPr>
        <p:spPr>
          <a:xfrm>
            <a:off x="319453" y="492018"/>
            <a:ext cx="11394831" cy="5636158"/>
          </a:xfrm>
          <a:prstGeom prst="rect">
            <a:avLst/>
          </a:prstGeom>
          <a:noFill/>
        </p:spPr>
        <p:txBody>
          <a:bodyPr wrap="square" rtlCol="0">
            <a:spAutoFit/>
          </a:bodyPr>
          <a:lstStyle/>
          <a:p>
            <a:pPr marL="457200" indent="-457200" algn="just">
              <a:lnSpc>
                <a:spcPct val="150000"/>
              </a:lnSpc>
              <a:spcBef>
                <a:spcPts val="600"/>
              </a:spcBef>
              <a:spcAft>
                <a:spcPts val="1200"/>
              </a:spcAft>
              <a:buFont typeface="Arial" panose="020B0604020202020204" pitchFamily="34" charset="0"/>
              <a:buChar char="•"/>
            </a:pPr>
            <a:r>
              <a:rPr lang="vi-VN" sz="3200"/>
              <a:t>Đối với 2 khái niệm, việc lan truyền tác động (spreading activation) sẽ kích hoạt tác động từ khái niệm này tới khái niệm kia, hoặc theo cả 2 hướng </a:t>
            </a:r>
            <a:endParaRPr lang="en-US" sz="3200"/>
          </a:p>
          <a:p>
            <a:pPr marL="457200" indent="-457200" algn="just">
              <a:lnSpc>
                <a:spcPct val="150000"/>
              </a:lnSpc>
              <a:spcBef>
                <a:spcPts val="600"/>
              </a:spcBef>
              <a:spcAft>
                <a:spcPts val="1200"/>
              </a:spcAft>
              <a:buFont typeface="Arial" panose="020B0604020202020204" pitchFamily="34" charset="0"/>
              <a:buChar char="•"/>
            </a:pPr>
            <a:r>
              <a:rPr lang="vi-VN" sz="3200"/>
              <a:t>Cho phép xác định các khái niệm “nằm giữa” liên quan đến cả 2 khái niệm đó </a:t>
            </a:r>
            <a:endParaRPr lang="en-US" sz="3200"/>
          </a:p>
          <a:p>
            <a:pPr algn="just">
              <a:lnSpc>
                <a:spcPct val="150000"/>
              </a:lnSpc>
              <a:spcBef>
                <a:spcPts val="600"/>
              </a:spcBef>
              <a:spcAft>
                <a:spcPts val="1200"/>
              </a:spcAft>
            </a:pPr>
            <a:r>
              <a:rPr lang="vi-VN" sz="3200"/>
              <a:t>❑ Ví dụ: Xét việc lan truyền tác động giữa 2 khái niệm “Elephant” và “Plant”</a:t>
            </a:r>
            <a:endParaRPr lang="en-US" sz="3200"/>
          </a:p>
        </p:txBody>
      </p:sp>
    </p:spTree>
    <p:extLst>
      <p:ext uri="{BB962C8B-B14F-4D97-AF65-F5344CB8AC3E}">
        <p14:creationId xmlns:p14="http://schemas.microsoft.com/office/powerpoint/2010/main" val="297115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331-5B54-4543-BA67-F0673127115A}"/>
              </a:ext>
            </a:extLst>
          </p:cNvPr>
          <p:cNvSpPr>
            <a:spLocks noGrp="1"/>
          </p:cNvSpPr>
          <p:nvPr>
            <p:ph type="title"/>
          </p:nvPr>
        </p:nvSpPr>
        <p:spPr>
          <a:xfrm>
            <a:off x="0" y="-15474"/>
            <a:ext cx="9912096" cy="1014984"/>
          </a:xfrm>
        </p:spPr>
        <p:txBody>
          <a:bodyPr/>
          <a:lstStyle/>
          <a:p>
            <a:pPr algn="l"/>
            <a:r>
              <a:rPr lang="en-US" sz="3600"/>
              <a:t>2. Tính chất – Lan truyền tác động</a:t>
            </a:r>
          </a:p>
        </p:txBody>
      </p:sp>
      <p:sp>
        <p:nvSpPr>
          <p:cNvPr id="3" name="Slide Number Placeholder 2">
            <a:extLst>
              <a:ext uri="{FF2B5EF4-FFF2-40B4-BE49-F238E27FC236}">
                <a16:creationId xmlns:a16="http://schemas.microsoft.com/office/drawing/2014/main" id="{2520FB00-4F81-41CC-A186-5B2F1F88C241}"/>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872733EF-4313-4985-BA9B-CFB91905F9E3}"/>
              </a:ext>
            </a:extLst>
          </p:cNvPr>
          <p:cNvSpPr>
            <a:spLocks noGrp="1"/>
          </p:cNvSpPr>
          <p:nvPr>
            <p:ph type="ftr" sz="quarter" idx="11"/>
          </p:nvPr>
        </p:nvSpPr>
        <p:spPr>
          <a:xfrm>
            <a:off x="5364480" y="6400904"/>
            <a:ext cx="1463040" cy="246888"/>
          </a:xfrm>
        </p:spPr>
        <p:txBody>
          <a:bodyPr/>
          <a:lstStyle/>
          <a:p>
            <a:r>
              <a:rPr lang="en-US" noProof="0"/>
              <a:t>Presentation title</a:t>
            </a:r>
          </a:p>
        </p:txBody>
      </p:sp>
      <p:sp>
        <p:nvSpPr>
          <p:cNvPr id="5" name="Date Placeholder 4">
            <a:extLst>
              <a:ext uri="{FF2B5EF4-FFF2-40B4-BE49-F238E27FC236}">
                <a16:creationId xmlns:a16="http://schemas.microsoft.com/office/drawing/2014/main" id="{F4F1A26A-C82C-43A6-8D14-57654DF00494}"/>
              </a:ext>
            </a:extLst>
          </p:cNvPr>
          <p:cNvSpPr>
            <a:spLocks noGrp="1"/>
          </p:cNvSpPr>
          <p:nvPr>
            <p:ph type="dt" sz="half" idx="10"/>
          </p:nvPr>
        </p:nvSpPr>
        <p:spPr>
          <a:xfrm>
            <a:off x="10629145" y="6400904"/>
            <a:ext cx="640080" cy="246888"/>
          </a:xfrm>
        </p:spPr>
        <p:txBody>
          <a:bodyPr/>
          <a:lstStyle/>
          <a:p>
            <a:r>
              <a:rPr lang="en-US" noProof="0"/>
              <a:t>20XX</a:t>
            </a:r>
          </a:p>
        </p:txBody>
      </p:sp>
      <p:sp>
        <p:nvSpPr>
          <p:cNvPr id="6" name="TextBox 5">
            <a:extLst>
              <a:ext uri="{FF2B5EF4-FFF2-40B4-BE49-F238E27FC236}">
                <a16:creationId xmlns:a16="http://schemas.microsoft.com/office/drawing/2014/main" id="{1AFBA00D-1C30-411F-AB41-F75E891B7752}"/>
              </a:ext>
            </a:extLst>
          </p:cNvPr>
          <p:cNvSpPr txBox="1"/>
          <p:nvPr/>
        </p:nvSpPr>
        <p:spPr>
          <a:xfrm>
            <a:off x="439615" y="888023"/>
            <a:ext cx="11394831"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738248D8-5042-462F-8E58-B046C80E4DAF}"/>
              </a:ext>
            </a:extLst>
          </p:cNvPr>
          <p:cNvSpPr txBox="1"/>
          <p:nvPr/>
        </p:nvSpPr>
        <p:spPr>
          <a:xfrm>
            <a:off x="319453" y="492018"/>
            <a:ext cx="6313617" cy="6636432"/>
          </a:xfrm>
          <a:prstGeom prst="rect">
            <a:avLst/>
          </a:prstGeom>
          <a:noFill/>
        </p:spPr>
        <p:txBody>
          <a:bodyPr wrap="square" rtlCol="0">
            <a:spAutoFit/>
          </a:bodyPr>
          <a:lstStyle/>
          <a:p>
            <a:pPr algn="just">
              <a:lnSpc>
                <a:spcPct val="150000"/>
              </a:lnSpc>
              <a:spcBef>
                <a:spcPts val="600"/>
              </a:spcBef>
              <a:spcAft>
                <a:spcPts val="1200"/>
              </a:spcAft>
            </a:pPr>
            <a:r>
              <a:rPr lang="vi-VN" sz="3200"/>
              <a:t>❑ Ví dụ: Xét việc lan truyền tác động giữa 2 khái niệm “Elephant” và “Plant”</a:t>
            </a:r>
            <a:endParaRPr lang="en-US" sz="3200"/>
          </a:p>
          <a:p>
            <a:pPr algn="just"/>
            <a:r>
              <a:rPr lang="vi-VN" sz="3200"/>
              <a:t>Việc xác định các khái niệm “nằm giữa” làm sáng tỏ các mối quan hệ phức tạp giữa các đối tượng và khái niệm. Giúp hệ thống hiểu sâu hơn về mối quan hệ giữa các khái niệm mà không cần phải có sự liên kết trực tiếp.</a:t>
            </a:r>
          </a:p>
          <a:p>
            <a:pPr algn="just">
              <a:lnSpc>
                <a:spcPct val="150000"/>
              </a:lnSpc>
              <a:spcBef>
                <a:spcPts val="600"/>
              </a:spcBef>
              <a:spcAft>
                <a:spcPts val="1200"/>
              </a:spcAft>
            </a:pPr>
            <a:endParaRPr lang="en-US" sz="3200"/>
          </a:p>
        </p:txBody>
      </p:sp>
      <p:pic>
        <p:nvPicPr>
          <p:cNvPr id="8" name="Picture 7">
            <a:extLst>
              <a:ext uri="{FF2B5EF4-FFF2-40B4-BE49-F238E27FC236}">
                <a16:creationId xmlns:a16="http://schemas.microsoft.com/office/drawing/2014/main" id="{4E93D95C-D8E0-4704-956C-972B8FE4164C}"/>
              </a:ext>
            </a:extLst>
          </p:cNvPr>
          <p:cNvPicPr>
            <a:picLocks noChangeAspect="1"/>
          </p:cNvPicPr>
          <p:nvPr/>
        </p:nvPicPr>
        <p:blipFill>
          <a:blip r:embed="rId2"/>
          <a:stretch>
            <a:fillRect/>
          </a:stretch>
        </p:blipFill>
        <p:spPr>
          <a:xfrm>
            <a:off x="6827520" y="754672"/>
            <a:ext cx="5201376" cy="5512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026496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{11405614-D794-4DFB-A52E-E9AD8028BB2F}tf11429527_win32</Template>
  <TotalTime>2396</TotalTime>
  <Words>2587</Words>
  <Application>Microsoft Office PowerPoint</Application>
  <PresentationFormat>Widescreen</PresentationFormat>
  <Paragraphs>802</Paragraphs>
  <Slides>37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Calibri</vt:lpstr>
      <vt:lpstr>Cambria Math</vt:lpstr>
      <vt:lpstr>Karla</vt:lpstr>
      <vt:lpstr>Symbol</vt:lpstr>
      <vt:lpstr>Tahoma</vt:lpstr>
      <vt:lpstr>Times New Roman</vt:lpstr>
      <vt:lpstr>Wingdings</vt:lpstr>
      <vt:lpstr>Office Theme</vt:lpstr>
      <vt:lpstr>Worksheet</vt:lpstr>
      <vt:lpstr>MẠNG NGỮ NGHĨA </vt:lpstr>
      <vt:lpstr>1.Khái niệm</vt:lpstr>
      <vt:lpstr>1.Khái niệm</vt:lpstr>
      <vt:lpstr>1.Khái niệm – Cú pháp</vt:lpstr>
      <vt:lpstr>1.Khái niệm – Cú pháp</vt:lpstr>
      <vt:lpstr>1.Khái niệm – Cú pháp</vt:lpstr>
      <vt:lpstr>1.Khái niệm – Cú pháp</vt:lpstr>
      <vt:lpstr>2. Tính chất – Lan truyền tác động</vt:lpstr>
      <vt:lpstr>2. Tính chất – Lan truyền tác động</vt:lpstr>
      <vt:lpstr>2. Tính chất – Tính kế thừa</vt:lpstr>
      <vt:lpstr>2. Tính chất – Tính kế thừa</vt:lpstr>
      <vt:lpstr>3. Bài toán tam giác áp dụng mạng ngữ nghĩa</vt:lpstr>
      <vt:lpstr>3. Bài toán tam giác áp dụng mạng ngữ nghĩa</vt:lpstr>
      <vt:lpstr>3. Bài toán tam giác áp dụng mạng ngữ nghĩa</vt:lpstr>
      <vt:lpstr>3. Bài toán tam giác áp dụng mạng ngữ nghĩa</vt:lpstr>
      <vt:lpstr>3. Bài toán tam giác áp dụng mạng ngữ nghĩa</vt:lpstr>
      <vt:lpstr>3. Bài toán tam giác áp dụng mạng ngữ nghĩa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ỨNG DỤNG</vt:lpstr>
      <vt:lpstr>ỨNG DỤNG</vt:lpstr>
      <vt:lpstr>ỨNG DỤNG</vt:lpstr>
      <vt:lpstr>ỨNG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ngữ nghĩa</dc:title>
  <dc:creator>CuzIovyou103 J</dc:creator>
  <cp:lastModifiedBy>VanThanh</cp:lastModifiedBy>
  <cp:revision>71</cp:revision>
  <dcterms:created xsi:type="dcterms:W3CDTF">2024-10-17T03:04:21Z</dcterms:created>
  <dcterms:modified xsi:type="dcterms:W3CDTF">2024-10-20T17:05:00Z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