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7E6"/>
    <a:srgbClr val="B3A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solidFill>
                  <a:srgbClr val="EAE7E6"/>
                </a:solidFill>
              </a:defRPr>
            </a:lvl1pPr>
          </a:lstStyle>
          <a:p>
            <a:r>
              <a:rPr lang="en-US" dirty="0"/>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September 14,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6372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September 14,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209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September 14,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6353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September 14,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7420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September 14,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69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September 14,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810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September 14,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2431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September 14,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06344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September 14,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7574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September 14,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850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September 14,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0425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14906"/>
            <a:ext cx="2628900" cy="138499"/>
          </a:xfrm>
          <a:prstGeom prst="rect">
            <a:avLst/>
          </a:prstGeom>
        </p:spPr>
        <p:txBody>
          <a:bodyPr vert="horz" wrap="square" lIns="0" tIns="0" rIns="0" bIns="0" rtlCol="0" anchor="ctr">
            <a:spAutoFit/>
          </a:bodyPr>
          <a:lstStyle>
            <a:lvl1pPr algn="l">
              <a:defRPr sz="900">
                <a:solidFill>
                  <a:srgbClr val="EAE7E6"/>
                </a:solidFill>
              </a:defRPr>
            </a:lvl1pPr>
          </a:lstStyle>
          <a:p>
            <a:fld id="{246CB39B-5F4C-4A7E-9BE3-AAFD45576D16}" type="datetime2">
              <a:rPr lang="en-US" smtClean="0"/>
              <a:pPr/>
              <a:t>Saturday, September 14,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14906"/>
            <a:ext cx="6379210" cy="138499"/>
          </a:xfrm>
          <a:prstGeom prst="rect">
            <a:avLst/>
          </a:prstGeom>
        </p:spPr>
        <p:txBody>
          <a:bodyPr vert="horz" wrap="square" lIns="0" tIns="0" rIns="0" bIns="0" rtlCol="0" anchor="ctr">
            <a:spAutoFit/>
          </a:bodyPr>
          <a:lstStyle>
            <a:lvl1pPr algn="l">
              <a:defRPr sz="900">
                <a:solidFill>
                  <a:srgbClr val="EAE7E6"/>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14906"/>
            <a:ext cx="1692274" cy="138499"/>
          </a:xfrm>
          <a:prstGeom prst="rect">
            <a:avLst/>
          </a:prstGeom>
        </p:spPr>
        <p:txBody>
          <a:bodyPr vert="horz" wrap="square" lIns="0" tIns="0" rIns="0" bIns="0" rtlCol="0" anchor="ctr">
            <a:spAutoFit/>
          </a:bodyPr>
          <a:lstStyle>
            <a:lvl1pPr algn="r">
              <a:defRPr sz="900">
                <a:solidFill>
                  <a:srgbClr val="EAE7E6"/>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56080690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lang="en-US" sz="4800" kern="1200" dirty="0">
          <a:solidFill>
            <a:srgbClr val="EAE7E6"/>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rgbClr val="EAE7E6"/>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rgbClr val="EAE7E6"/>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rgbClr val="EAE7E6"/>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rgbClr val="EAE7E6"/>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rgbClr val="EAE7E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5EB59-F964-0720-310A-F89D4FB3390B}"/>
              </a:ext>
            </a:extLst>
          </p:cNvPr>
          <p:cNvSpPr>
            <a:spLocks noGrp="1"/>
          </p:cNvSpPr>
          <p:nvPr>
            <p:ph type="ctrTitle"/>
          </p:nvPr>
        </p:nvSpPr>
        <p:spPr>
          <a:xfrm>
            <a:off x="550864" y="1051551"/>
            <a:ext cx="3565524" cy="2384898"/>
          </a:xfrm>
        </p:spPr>
        <p:txBody>
          <a:bodyPr anchor="b">
            <a:normAutofit/>
          </a:bodyPr>
          <a:lstStyle/>
          <a:p>
            <a:r>
              <a:rPr lang="en-GB" sz="4800" dirty="0" err="1"/>
              <a:t>Kỹ</a:t>
            </a:r>
            <a:r>
              <a:rPr lang="en-GB" sz="4800" dirty="0"/>
              <a:t> </a:t>
            </a:r>
            <a:r>
              <a:rPr lang="en-GB" sz="4800" dirty="0" err="1"/>
              <a:t>thật</a:t>
            </a:r>
            <a:r>
              <a:rPr lang="en-GB" sz="4800" dirty="0"/>
              <a:t>  </a:t>
            </a:r>
            <a:r>
              <a:rPr lang="en-GB" sz="4800" dirty="0" err="1"/>
              <a:t>Luyện</a:t>
            </a:r>
            <a:r>
              <a:rPr lang="en-GB" sz="4800" dirty="0"/>
              <a:t> </a:t>
            </a:r>
            <a:r>
              <a:rPr lang="en-GB" sz="4800" dirty="0" err="1"/>
              <a:t>kim</a:t>
            </a:r>
            <a:endParaRPr lang="en-GB" sz="4800" dirty="0"/>
          </a:p>
        </p:txBody>
      </p:sp>
      <p:sp>
        <p:nvSpPr>
          <p:cNvPr id="3" name="Subtitle 2">
            <a:extLst>
              <a:ext uri="{FF2B5EF4-FFF2-40B4-BE49-F238E27FC236}">
                <a16:creationId xmlns:a16="http://schemas.microsoft.com/office/drawing/2014/main" id="{DB390ADD-5EBB-E968-01D5-0DE945CD0D33}"/>
              </a:ext>
            </a:extLst>
          </p:cNvPr>
          <p:cNvSpPr>
            <a:spLocks noGrp="1"/>
          </p:cNvSpPr>
          <p:nvPr>
            <p:ph type="subTitle" idx="1"/>
          </p:nvPr>
        </p:nvSpPr>
        <p:spPr>
          <a:xfrm>
            <a:off x="550863" y="3569008"/>
            <a:ext cx="3565525" cy="1731656"/>
          </a:xfrm>
        </p:spPr>
        <p:txBody>
          <a:bodyPr>
            <a:normAutofit/>
          </a:bodyPr>
          <a:lstStyle/>
          <a:p>
            <a:r>
              <a:rPr lang="en-GB" sz="2000" dirty="0" err="1">
                <a:solidFill>
                  <a:schemeClr val="tx1">
                    <a:alpha val="60000"/>
                  </a:schemeClr>
                </a:solidFill>
              </a:rPr>
              <a:t>Trí</a:t>
            </a:r>
            <a:r>
              <a:rPr lang="en-GB" sz="2000" dirty="0">
                <a:solidFill>
                  <a:schemeClr val="tx1">
                    <a:alpha val="60000"/>
                  </a:schemeClr>
                </a:solidFill>
              </a:rPr>
              <a:t> </a:t>
            </a:r>
            <a:r>
              <a:rPr lang="en-GB" sz="2000" dirty="0" err="1">
                <a:solidFill>
                  <a:schemeClr val="tx1">
                    <a:alpha val="60000"/>
                  </a:schemeClr>
                </a:solidFill>
              </a:rPr>
              <a:t>tuệ</a:t>
            </a:r>
            <a:r>
              <a:rPr lang="en-GB" sz="2000" dirty="0">
                <a:solidFill>
                  <a:schemeClr val="tx1">
                    <a:alpha val="60000"/>
                  </a:schemeClr>
                </a:solidFill>
              </a:rPr>
              <a:t> </a:t>
            </a:r>
            <a:r>
              <a:rPr lang="en-GB" sz="2000" dirty="0" err="1">
                <a:solidFill>
                  <a:schemeClr val="tx1">
                    <a:alpha val="60000"/>
                  </a:schemeClr>
                </a:solidFill>
              </a:rPr>
              <a:t>nhân</a:t>
            </a:r>
            <a:r>
              <a:rPr lang="en-GB" sz="2000" dirty="0">
                <a:solidFill>
                  <a:schemeClr val="tx1">
                    <a:alpha val="60000"/>
                  </a:schemeClr>
                </a:solidFill>
              </a:rPr>
              <a:t> </a:t>
            </a:r>
            <a:r>
              <a:rPr lang="en-GB" sz="2000" dirty="0" err="1">
                <a:solidFill>
                  <a:schemeClr val="tx1">
                    <a:alpha val="60000"/>
                  </a:schemeClr>
                </a:solidFill>
              </a:rPr>
              <a:t>tạo</a:t>
            </a:r>
            <a:endParaRPr lang="en-GB" sz="2000" dirty="0">
              <a:solidFill>
                <a:schemeClr val="tx1">
                  <a:alpha val="60000"/>
                </a:schemeClr>
              </a:solidFill>
            </a:endParaRP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Quy trình nhiệt luyện hợp kim đồng diễn ra như thế nào?">
            <a:extLst>
              <a:ext uri="{FF2B5EF4-FFF2-40B4-BE49-F238E27FC236}">
                <a16:creationId xmlns:a16="http://schemas.microsoft.com/office/drawing/2014/main" id="{21ADA879-8D1F-5ABD-8E80-AC1FE7526F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20" b="12815"/>
          <a:stretch/>
        </p:blipFill>
        <p:spPr bwMode="auto">
          <a:xfrm>
            <a:off x="3390228" y="433080"/>
            <a:ext cx="8801772" cy="59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51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sp>
        <p:nvSpPr>
          <p:cNvPr id="3" name="Content Placeholder 2">
            <a:extLst>
              <a:ext uri="{FF2B5EF4-FFF2-40B4-BE49-F238E27FC236}">
                <a16:creationId xmlns:a16="http://schemas.microsoft.com/office/drawing/2014/main" id="{CDED68A7-943F-4B6D-B3EC-50A4B4161712}"/>
              </a:ext>
            </a:extLst>
          </p:cNvPr>
          <p:cNvSpPr>
            <a:spLocks noGrp="1"/>
          </p:cNvSpPr>
          <p:nvPr>
            <p:ph idx="1"/>
          </p:nvPr>
        </p:nvSpPr>
        <p:spPr>
          <a:xfrm>
            <a:off x="549538" y="1562692"/>
            <a:ext cx="10824478" cy="3979625"/>
          </a:xfrm>
        </p:spPr>
        <p:txBody>
          <a:bodyPr>
            <a:normAutofit fontScale="77500" lnSpcReduction="20000"/>
          </a:bodyPr>
          <a:lstStyle/>
          <a:p>
            <a:pPr algn="just"/>
            <a:r>
              <a:rPr lang="en-US" sz="4000" dirty="0"/>
              <a:t>Các khái niệm</a:t>
            </a:r>
          </a:p>
          <a:p>
            <a:pPr algn="just"/>
            <a:r>
              <a:rPr lang="vi-VN" sz="4000" dirty="0"/>
              <a:t>Cây trò chơi (Game tree) - Đại khái là một sơ đồ hình cây thể hiện từng trạng thái, từng trường hợp của trò chơi theo từng nước đi.</a:t>
            </a:r>
          </a:p>
          <a:p>
            <a:pPr algn="just"/>
            <a:r>
              <a:rPr lang="vi-VN" sz="4000" dirty="0"/>
              <a:t>Mỗi node biểu diễn 1 trạng thái của trò chơi hiện tại trên cây trò chơi.</a:t>
            </a:r>
          </a:p>
          <a:p>
            <a:pPr algn="just"/>
            <a:r>
              <a:rPr lang="vi-VN" sz="4000" dirty="0"/>
              <a:t>Node được gọi nút lá là tại đó trò chơi kết thúc (trạng thái trò chơi lúc đó có thể thắng, thua hoặc hòa).</a:t>
            </a:r>
            <a:endParaRPr lang="en-US" sz="4000" dirty="0"/>
          </a:p>
        </p:txBody>
      </p:sp>
    </p:spTree>
    <p:extLst>
      <p:ext uri="{BB962C8B-B14F-4D97-AF65-F5344CB8AC3E}">
        <p14:creationId xmlns:p14="http://schemas.microsoft.com/office/powerpoint/2010/main" val="459385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sp>
        <p:nvSpPr>
          <p:cNvPr id="3" name="Content Placeholder 2">
            <a:extLst>
              <a:ext uri="{FF2B5EF4-FFF2-40B4-BE49-F238E27FC236}">
                <a16:creationId xmlns:a16="http://schemas.microsoft.com/office/drawing/2014/main" id="{CDED68A7-943F-4B6D-B3EC-50A4B4161712}"/>
              </a:ext>
            </a:extLst>
          </p:cNvPr>
          <p:cNvSpPr>
            <a:spLocks noGrp="1"/>
          </p:cNvSpPr>
          <p:nvPr>
            <p:ph idx="1"/>
          </p:nvPr>
        </p:nvSpPr>
        <p:spPr>
          <a:xfrm>
            <a:off x="549538" y="1562692"/>
            <a:ext cx="10824478" cy="3979625"/>
          </a:xfrm>
        </p:spPr>
        <p:txBody>
          <a:bodyPr>
            <a:noAutofit/>
          </a:bodyPr>
          <a:lstStyle/>
          <a:p>
            <a:pPr algn="just"/>
            <a:r>
              <a:rPr lang="vi-VN" sz="2400" dirty="0"/>
              <a:t>Hai đối thủ trong trò chơi được gọi là MIN và MAX luân phiên thay thế nhau đi. MAX đại diện cho người quyết dành thắng lợi và cố gắng tối đa hóa ưu thế của mình, ngược lại người chơi đại diện cho MIN lại cố gắng giảm điểm số của MAX và cố gắng làm cho điểm số của mình càng âm càng tốt. Giả thiết đưa ra MIN và MAX có kiến thức như nhau về không gian trạng thái trò chơi và cả hai đối thủ đều cố gắng như nhau.</a:t>
            </a:r>
          </a:p>
          <a:p>
            <a:pPr algn="just"/>
            <a:r>
              <a:rPr lang="vi-VN" sz="2400" dirty="0"/>
              <a:t>Mỗi Node biểu diễn cho một trạng thái trên cây trò chơi. Node lá là Node chứa trạng thái kết thúc của trò chơi.</a:t>
            </a:r>
          </a:p>
          <a:p>
            <a:pPr algn="just"/>
            <a:endParaRPr lang="en-US" sz="2400" dirty="0"/>
          </a:p>
        </p:txBody>
      </p:sp>
    </p:spTree>
    <p:extLst>
      <p:ext uri="{BB962C8B-B14F-4D97-AF65-F5344CB8AC3E}">
        <p14:creationId xmlns:p14="http://schemas.microsoft.com/office/powerpoint/2010/main" val="1919991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sp>
        <p:nvSpPr>
          <p:cNvPr id="3" name="Content Placeholder 2">
            <a:extLst>
              <a:ext uri="{FF2B5EF4-FFF2-40B4-BE49-F238E27FC236}">
                <a16:creationId xmlns:a16="http://schemas.microsoft.com/office/drawing/2014/main" id="{CDED68A7-943F-4B6D-B3EC-50A4B4161712}"/>
              </a:ext>
            </a:extLst>
          </p:cNvPr>
          <p:cNvSpPr>
            <a:spLocks noGrp="1"/>
          </p:cNvSpPr>
          <p:nvPr>
            <p:ph idx="1"/>
          </p:nvPr>
        </p:nvSpPr>
        <p:spPr>
          <a:xfrm>
            <a:off x="549538" y="1562692"/>
            <a:ext cx="10824478" cy="3979625"/>
          </a:xfrm>
        </p:spPr>
        <p:txBody>
          <a:bodyPr>
            <a:noAutofit/>
          </a:bodyPr>
          <a:lstStyle/>
          <a:p>
            <a:pPr algn="just"/>
            <a:endParaRPr lang="vi-VN" sz="2400" dirty="0"/>
          </a:p>
          <a:p>
            <a:pPr algn="just"/>
            <a:endParaRPr lang="en-US" sz="2400" dirty="0"/>
          </a:p>
        </p:txBody>
      </p:sp>
      <p:pic>
        <p:nvPicPr>
          <p:cNvPr id="5" name="Picture 4">
            <a:extLst>
              <a:ext uri="{FF2B5EF4-FFF2-40B4-BE49-F238E27FC236}">
                <a16:creationId xmlns:a16="http://schemas.microsoft.com/office/drawing/2014/main" id="{D092D03F-84B1-4158-8A11-49499E43DBAE}"/>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E112A6BE-4A20-414B-9D83-CE3973C0DC46}"/>
              </a:ext>
            </a:extLst>
          </p:cNvPr>
          <p:cNvSpPr/>
          <p:nvPr/>
        </p:nvSpPr>
        <p:spPr>
          <a:xfrm>
            <a:off x="7780119" y="2155572"/>
            <a:ext cx="1502335"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2700">
                  <a:solidFill>
                    <a:srgbClr val="D74839">
                      <a:lumMod val="50000"/>
                    </a:srgbClr>
                  </a:solidFill>
                  <a:prstDash val="solid"/>
                </a:ln>
                <a:solidFill>
                  <a:srgbClr val="0070C0"/>
                </a:solidFill>
                <a:effectLst>
                  <a:innerShdw blurRad="177800">
                    <a:srgbClr val="D74839">
                      <a:lumMod val="50000"/>
                    </a:srgbClr>
                  </a:innerShdw>
                </a:effectLst>
                <a:uLnTx/>
                <a:uFillTx/>
                <a:latin typeface="Source Sans Pro"/>
                <a:ea typeface="+mn-ea"/>
                <a:cs typeface="+mn-cs"/>
              </a:rPr>
              <a:t>MAX</a:t>
            </a:r>
          </a:p>
        </p:txBody>
      </p:sp>
      <p:sp>
        <p:nvSpPr>
          <p:cNvPr id="7" name="Rectangle 6">
            <a:extLst>
              <a:ext uri="{FF2B5EF4-FFF2-40B4-BE49-F238E27FC236}">
                <a16:creationId xmlns:a16="http://schemas.microsoft.com/office/drawing/2014/main" id="{7D2DAB44-85A0-46C1-AB82-200A9E0692EA}"/>
              </a:ext>
            </a:extLst>
          </p:cNvPr>
          <p:cNvSpPr/>
          <p:nvPr/>
        </p:nvSpPr>
        <p:spPr>
          <a:xfrm>
            <a:off x="3135086" y="2276669"/>
            <a:ext cx="3629608" cy="3018639"/>
          </a:xfrm>
          <a:custGeom>
            <a:avLst/>
            <a:gdLst>
              <a:gd name="connsiteX0" fmla="*/ 0 w 3629608"/>
              <a:gd name="connsiteY0" fmla="*/ 0 h 3018639"/>
              <a:gd name="connsiteX1" fmla="*/ 482219 w 3629608"/>
              <a:gd name="connsiteY1" fmla="*/ 0 h 3018639"/>
              <a:gd name="connsiteX2" fmla="*/ 1000735 w 3629608"/>
              <a:gd name="connsiteY2" fmla="*/ 0 h 3018639"/>
              <a:gd name="connsiteX3" fmla="*/ 1482954 w 3629608"/>
              <a:gd name="connsiteY3" fmla="*/ 0 h 3018639"/>
              <a:gd name="connsiteX4" fmla="*/ 1965173 w 3629608"/>
              <a:gd name="connsiteY4" fmla="*/ 0 h 3018639"/>
              <a:gd name="connsiteX5" fmla="*/ 2374801 w 3629608"/>
              <a:gd name="connsiteY5" fmla="*/ 0 h 3018639"/>
              <a:gd name="connsiteX6" fmla="*/ 2820724 w 3629608"/>
              <a:gd name="connsiteY6" fmla="*/ 0 h 3018639"/>
              <a:gd name="connsiteX7" fmla="*/ 3629608 w 3629608"/>
              <a:gd name="connsiteY7" fmla="*/ 0 h 3018639"/>
              <a:gd name="connsiteX8" fmla="*/ 3629608 w 3629608"/>
              <a:gd name="connsiteY8" fmla="*/ 563479 h 3018639"/>
              <a:gd name="connsiteX9" fmla="*/ 3629608 w 3629608"/>
              <a:gd name="connsiteY9" fmla="*/ 976027 h 3018639"/>
              <a:gd name="connsiteX10" fmla="*/ 3629608 w 3629608"/>
              <a:gd name="connsiteY10" fmla="*/ 1539506 h 3018639"/>
              <a:gd name="connsiteX11" fmla="*/ 3629608 w 3629608"/>
              <a:gd name="connsiteY11" fmla="*/ 1982240 h 3018639"/>
              <a:gd name="connsiteX12" fmla="*/ 3629608 w 3629608"/>
              <a:gd name="connsiteY12" fmla="*/ 2515533 h 3018639"/>
              <a:gd name="connsiteX13" fmla="*/ 3629608 w 3629608"/>
              <a:gd name="connsiteY13" fmla="*/ 3018639 h 3018639"/>
              <a:gd name="connsiteX14" fmla="*/ 3074796 w 3629608"/>
              <a:gd name="connsiteY14" fmla="*/ 3018639 h 3018639"/>
              <a:gd name="connsiteX15" fmla="*/ 2556281 w 3629608"/>
              <a:gd name="connsiteY15" fmla="*/ 3018639 h 3018639"/>
              <a:gd name="connsiteX16" fmla="*/ 2146654 w 3629608"/>
              <a:gd name="connsiteY16" fmla="*/ 3018639 h 3018639"/>
              <a:gd name="connsiteX17" fmla="*/ 1555546 w 3629608"/>
              <a:gd name="connsiteY17" fmla="*/ 3018639 h 3018639"/>
              <a:gd name="connsiteX18" fmla="*/ 1037031 w 3629608"/>
              <a:gd name="connsiteY18" fmla="*/ 3018639 h 3018639"/>
              <a:gd name="connsiteX19" fmla="*/ 591108 w 3629608"/>
              <a:gd name="connsiteY19" fmla="*/ 3018639 h 3018639"/>
              <a:gd name="connsiteX20" fmla="*/ 0 w 3629608"/>
              <a:gd name="connsiteY20" fmla="*/ 3018639 h 3018639"/>
              <a:gd name="connsiteX21" fmla="*/ 0 w 3629608"/>
              <a:gd name="connsiteY21" fmla="*/ 2515533 h 3018639"/>
              <a:gd name="connsiteX22" fmla="*/ 0 w 3629608"/>
              <a:gd name="connsiteY22" fmla="*/ 2102985 h 3018639"/>
              <a:gd name="connsiteX23" fmla="*/ 0 w 3629608"/>
              <a:gd name="connsiteY23" fmla="*/ 1630065 h 3018639"/>
              <a:gd name="connsiteX24" fmla="*/ 0 w 3629608"/>
              <a:gd name="connsiteY24" fmla="*/ 1066586 h 3018639"/>
              <a:gd name="connsiteX25" fmla="*/ 0 w 3629608"/>
              <a:gd name="connsiteY25" fmla="*/ 593666 h 3018639"/>
              <a:gd name="connsiteX26" fmla="*/ 0 w 3629608"/>
              <a:gd name="connsiteY26" fmla="*/ 0 h 301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29608" h="3018639" extrusionOk="0">
                <a:moveTo>
                  <a:pt x="0" y="0"/>
                </a:moveTo>
                <a:cubicBezTo>
                  <a:pt x="183756" y="-2229"/>
                  <a:pt x="279930" y="42777"/>
                  <a:pt x="482219" y="0"/>
                </a:cubicBezTo>
                <a:cubicBezTo>
                  <a:pt x="684508" y="-42777"/>
                  <a:pt x="821626" y="47574"/>
                  <a:pt x="1000735" y="0"/>
                </a:cubicBezTo>
                <a:cubicBezTo>
                  <a:pt x="1179844" y="-47574"/>
                  <a:pt x="1325479" y="42620"/>
                  <a:pt x="1482954" y="0"/>
                </a:cubicBezTo>
                <a:cubicBezTo>
                  <a:pt x="1640429" y="-42620"/>
                  <a:pt x="1774696" y="35733"/>
                  <a:pt x="1965173" y="0"/>
                </a:cubicBezTo>
                <a:cubicBezTo>
                  <a:pt x="2155650" y="-35733"/>
                  <a:pt x="2179167" y="45717"/>
                  <a:pt x="2374801" y="0"/>
                </a:cubicBezTo>
                <a:cubicBezTo>
                  <a:pt x="2570435" y="-45717"/>
                  <a:pt x="2666542" y="13595"/>
                  <a:pt x="2820724" y="0"/>
                </a:cubicBezTo>
                <a:cubicBezTo>
                  <a:pt x="2974906" y="-13595"/>
                  <a:pt x="3453600" y="87312"/>
                  <a:pt x="3629608" y="0"/>
                </a:cubicBezTo>
                <a:cubicBezTo>
                  <a:pt x="3674935" y="270082"/>
                  <a:pt x="3625381" y="388806"/>
                  <a:pt x="3629608" y="563479"/>
                </a:cubicBezTo>
                <a:cubicBezTo>
                  <a:pt x="3633835" y="738152"/>
                  <a:pt x="3601208" y="876595"/>
                  <a:pt x="3629608" y="976027"/>
                </a:cubicBezTo>
                <a:cubicBezTo>
                  <a:pt x="3658008" y="1075459"/>
                  <a:pt x="3615154" y="1292641"/>
                  <a:pt x="3629608" y="1539506"/>
                </a:cubicBezTo>
                <a:cubicBezTo>
                  <a:pt x="3644062" y="1786371"/>
                  <a:pt x="3610238" y="1884402"/>
                  <a:pt x="3629608" y="1982240"/>
                </a:cubicBezTo>
                <a:cubicBezTo>
                  <a:pt x="3648978" y="2080078"/>
                  <a:pt x="3606581" y="2289367"/>
                  <a:pt x="3629608" y="2515533"/>
                </a:cubicBezTo>
                <a:cubicBezTo>
                  <a:pt x="3652635" y="2741699"/>
                  <a:pt x="3625250" y="2846777"/>
                  <a:pt x="3629608" y="3018639"/>
                </a:cubicBezTo>
                <a:cubicBezTo>
                  <a:pt x="3385950" y="3056341"/>
                  <a:pt x="3284742" y="3009803"/>
                  <a:pt x="3074796" y="3018639"/>
                </a:cubicBezTo>
                <a:cubicBezTo>
                  <a:pt x="2864850" y="3027475"/>
                  <a:pt x="2677254" y="2978164"/>
                  <a:pt x="2556281" y="3018639"/>
                </a:cubicBezTo>
                <a:cubicBezTo>
                  <a:pt x="2435309" y="3059114"/>
                  <a:pt x="2296671" y="2979007"/>
                  <a:pt x="2146654" y="3018639"/>
                </a:cubicBezTo>
                <a:cubicBezTo>
                  <a:pt x="1996637" y="3058271"/>
                  <a:pt x="1729576" y="2960728"/>
                  <a:pt x="1555546" y="3018639"/>
                </a:cubicBezTo>
                <a:cubicBezTo>
                  <a:pt x="1381516" y="3076550"/>
                  <a:pt x="1279785" y="2977547"/>
                  <a:pt x="1037031" y="3018639"/>
                </a:cubicBezTo>
                <a:cubicBezTo>
                  <a:pt x="794277" y="3059731"/>
                  <a:pt x="775622" y="3013710"/>
                  <a:pt x="591108" y="3018639"/>
                </a:cubicBezTo>
                <a:cubicBezTo>
                  <a:pt x="406594" y="3023568"/>
                  <a:pt x="245807" y="3002150"/>
                  <a:pt x="0" y="3018639"/>
                </a:cubicBezTo>
                <a:cubicBezTo>
                  <a:pt x="-18657" y="2899437"/>
                  <a:pt x="40105" y="2729066"/>
                  <a:pt x="0" y="2515533"/>
                </a:cubicBezTo>
                <a:cubicBezTo>
                  <a:pt x="-40105" y="2302000"/>
                  <a:pt x="46567" y="2300501"/>
                  <a:pt x="0" y="2102985"/>
                </a:cubicBezTo>
                <a:cubicBezTo>
                  <a:pt x="-46567" y="1905469"/>
                  <a:pt x="24460" y="1818374"/>
                  <a:pt x="0" y="1630065"/>
                </a:cubicBezTo>
                <a:cubicBezTo>
                  <a:pt x="-24460" y="1441756"/>
                  <a:pt x="35100" y="1292574"/>
                  <a:pt x="0" y="1066586"/>
                </a:cubicBezTo>
                <a:cubicBezTo>
                  <a:pt x="-35100" y="840598"/>
                  <a:pt x="27503" y="773397"/>
                  <a:pt x="0" y="593666"/>
                </a:cubicBezTo>
                <a:cubicBezTo>
                  <a:pt x="-27503" y="413935"/>
                  <a:pt x="43999" y="223177"/>
                  <a:pt x="0" y="0"/>
                </a:cubicBezTo>
                <a:close/>
              </a:path>
            </a:pathLst>
          </a:custGeom>
          <a:noFill/>
          <a:ln w="57150">
            <a:solidFill>
              <a:srgbClr val="FF0000"/>
            </a:solidFill>
            <a:prstDash val="lgDashDot"/>
            <a:extLst>
              <a:ext uri="{C807C97D-BFC1-408E-A445-0C87EB9F89A2}">
                <ask:lineSketchStyleProps xmlns:ask="http://schemas.microsoft.com/office/drawing/2018/sketchyshapes" sd="1660082848">
                  <a:prstGeom prst="rect">
                    <a:avLst/>
                  </a:prstGeom>
                  <ask:type>
                    <ask:lineSketchScribble/>
                  </ask:type>
                </ask:lineSketchStyleProps>
              </a:ext>
            </a:extLst>
          </a:ln>
          <a:effectLst>
            <a:glow rad="228600">
              <a:srgbClr val="0070C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35631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sp>
        <p:nvSpPr>
          <p:cNvPr id="3" name="Content Placeholder 2">
            <a:extLst>
              <a:ext uri="{FF2B5EF4-FFF2-40B4-BE49-F238E27FC236}">
                <a16:creationId xmlns:a16="http://schemas.microsoft.com/office/drawing/2014/main" id="{CDED68A7-943F-4B6D-B3EC-50A4B4161712}"/>
              </a:ext>
            </a:extLst>
          </p:cNvPr>
          <p:cNvSpPr>
            <a:spLocks noGrp="1"/>
          </p:cNvSpPr>
          <p:nvPr>
            <p:ph idx="1"/>
          </p:nvPr>
        </p:nvSpPr>
        <p:spPr>
          <a:xfrm>
            <a:off x="549538" y="1562692"/>
            <a:ext cx="10824478" cy="3979625"/>
          </a:xfrm>
        </p:spPr>
        <p:txBody>
          <a:bodyPr>
            <a:noAutofit/>
          </a:bodyPr>
          <a:lstStyle/>
          <a:p>
            <a:pPr algn="just"/>
            <a:endParaRPr lang="vi-VN" sz="2400" dirty="0"/>
          </a:p>
          <a:p>
            <a:pPr algn="just"/>
            <a:endParaRPr lang="en-US" sz="2400" dirty="0"/>
          </a:p>
        </p:txBody>
      </p:sp>
      <p:pic>
        <p:nvPicPr>
          <p:cNvPr id="5" name="Picture 4">
            <a:extLst>
              <a:ext uri="{FF2B5EF4-FFF2-40B4-BE49-F238E27FC236}">
                <a16:creationId xmlns:a16="http://schemas.microsoft.com/office/drawing/2014/main" id="{D092D03F-84B1-4158-8A11-49499E43DBAE}"/>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E112A6BE-4A20-414B-9D83-CE3973C0DC46}"/>
              </a:ext>
            </a:extLst>
          </p:cNvPr>
          <p:cNvSpPr/>
          <p:nvPr/>
        </p:nvSpPr>
        <p:spPr>
          <a:xfrm>
            <a:off x="10061719" y="2115225"/>
            <a:ext cx="1380507"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2700">
                  <a:solidFill>
                    <a:srgbClr val="D74839">
                      <a:lumMod val="50000"/>
                    </a:srgbClr>
                  </a:solidFill>
                  <a:prstDash val="solid"/>
                </a:ln>
                <a:solidFill>
                  <a:srgbClr val="D74839">
                    <a:lumMod val="75000"/>
                  </a:srgbClr>
                </a:solidFill>
                <a:effectLst>
                  <a:innerShdw blurRad="177800">
                    <a:srgbClr val="D74839">
                      <a:lumMod val="50000"/>
                    </a:srgbClr>
                  </a:innerShdw>
                </a:effectLst>
                <a:uLnTx/>
                <a:uFillTx/>
                <a:latin typeface="Source Sans Pro"/>
                <a:ea typeface="+mn-ea"/>
                <a:cs typeface="+mn-cs"/>
              </a:rPr>
              <a:t>MIN</a:t>
            </a:r>
          </a:p>
        </p:txBody>
      </p:sp>
      <p:sp>
        <p:nvSpPr>
          <p:cNvPr id="7" name="Rectangle 6">
            <a:extLst>
              <a:ext uri="{FF2B5EF4-FFF2-40B4-BE49-F238E27FC236}">
                <a16:creationId xmlns:a16="http://schemas.microsoft.com/office/drawing/2014/main" id="{7D2DAB44-85A0-46C1-AB82-200A9E0692EA}"/>
              </a:ext>
            </a:extLst>
          </p:cNvPr>
          <p:cNvSpPr/>
          <p:nvPr/>
        </p:nvSpPr>
        <p:spPr>
          <a:xfrm>
            <a:off x="1203649" y="2202476"/>
            <a:ext cx="3629608" cy="3018639"/>
          </a:xfrm>
          <a:custGeom>
            <a:avLst/>
            <a:gdLst>
              <a:gd name="connsiteX0" fmla="*/ 0 w 3629608"/>
              <a:gd name="connsiteY0" fmla="*/ 0 h 3018639"/>
              <a:gd name="connsiteX1" fmla="*/ 482219 w 3629608"/>
              <a:gd name="connsiteY1" fmla="*/ 0 h 3018639"/>
              <a:gd name="connsiteX2" fmla="*/ 1000735 w 3629608"/>
              <a:gd name="connsiteY2" fmla="*/ 0 h 3018639"/>
              <a:gd name="connsiteX3" fmla="*/ 1482954 w 3629608"/>
              <a:gd name="connsiteY3" fmla="*/ 0 h 3018639"/>
              <a:gd name="connsiteX4" fmla="*/ 1965173 w 3629608"/>
              <a:gd name="connsiteY4" fmla="*/ 0 h 3018639"/>
              <a:gd name="connsiteX5" fmla="*/ 2374801 w 3629608"/>
              <a:gd name="connsiteY5" fmla="*/ 0 h 3018639"/>
              <a:gd name="connsiteX6" fmla="*/ 2820724 w 3629608"/>
              <a:gd name="connsiteY6" fmla="*/ 0 h 3018639"/>
              <a:gd name="connsiteX7" fmla="*/ 3629608 w 3629608"/>
              <a:gd name="connsiteY7" fmla="*/ 0 h 3018639"/>
              <a:gd name="connsiteX8" fmla="*/ 3629608 w 3629608"/>
              <a:gd name="connsiteY8" fmla="*/ 563479 h 3018639"/>
              <a:gd name="connsiteX9" fmla="*/ 3629608 w 3629608"/>
              <a:gd name="connsiteY9" fmla="*/ 976027 h 3018639"/>
              <a:gd name="connsiteX10" fmla="*/ 3629608 w 3629608"/>
              <a:gd name="connsiteY10" fmla="*/ 1539506 h 3018639"/>
              <a:gd name="connsiteX11" fmla="*/ 3629608 w 3629608"/>
              <a:gd name="connsiteY11" fmla="*/ 1982240 h 3018639"/>
              <a:gd name="connsiteX12" fmla="*/ 3629608 w 3629608"/>
              <a:gd name="connsiteY12" fmla="*/ 2515533 h 3018639"/>
              <a:gd name="connsiteX13" fmla="*/ 3629608 w 3629608"/>
              <a:gd name="connsiteY13" fmla="*/ 3018639 h 3018639"/>
              <a:gd name="connsiteX14" fmla="*/ 3074796 w 3629608"/>
              <a:gd name="connsiteY14" fmla="*/ 3018639 h 3018639"/>
              <a:gd name="connsiteX15" fmla="*/ 2556281 w 3629608"/>
              <a:gd name="connsiteY15" fmla="*/ 3018639 h 3018639"/>
              <a:gd name="connsiteX16" fmla="*/ 2146654 w 3629608"/>
              <a:gd name="connsiteY16" fmla="*/ 3018639 h 3018639"/>
              <a:gd name="connsiteX17" fmla="*/ 1555546 w 3629608"/>
              <a:gd name="connsiteY17" fmla="*/ 3018639 h 3018639"/>
              <a:gd name="connsiteX18" fmla="*/ 1037031 w 3629608"/>
              <a:gd name="connsiteY18" fmla="*/ 3018639 h 3018639"/>
              <a:gd name="connsiteX19" fmla="*/ 591108 w 3629608"/>
              <a:gd name="connsiteY19" fmla="*/ 3018639 h 3018639"/>
              <a:gd name="connsiteX20" fmla="*/ 0 w 3629608"/>
              <a:gd name="connsiteY20" fmla="*/ 3018639 h 3018639"/>
              <a:gd name="connsiteX21" fmla="*/ 0 w 3629608"/>
              <a:gd name="connsiteY21" fmla="*/ 2515533 h 3018639"/>
              <a:gd name="connsiteX22" fmla="*/ 0 w 3629608"/>
              <a:gd name="connsiteY22" fmla="*/ 2102985 h 3018639"/>
              <a:gd name="connsiteX23" fmla="*/ 0 w 3629608"/>
              <a:gd name="connsiteY23" fmla="*/ 1630065 h 3018639"/>
              <a:gd name="connsiteX24" fmla="*/ 0 w 3629608"/>
              <a:gd name="connsiteY24" fmla="*/ 1066586 h 3018639"/>
              <a:gd name="connsiteX25" fmla="*/ 0 w 3629608"/>
              <a:gd name="connsiteY25" fmla="*/ 593666 h 3018639"/>
              <a:gd name="connsiteX26" fmla="*/ 0 w 3629608"/>
              <a:gd name="connsiteY26" fmla="*/ 0 h 301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29608" h="3018639" extrusionOk="0">
                <a:moveTo>
                  <a:pt x="0" y="0"/>
                </a:moveTo>
                <a:cubicBezTo>
                  <a:pt x="183756" y="-2229"/>
                  <a:pt x="279930" y="42777"/>
                  <a:pt x="482219" y="0"/>
                </a:cubicBezTo>
                <a:cubicBezTo>
                  <a:pt x="684508" y="-42777"/>
                  <a:pt x="821626" y="47574"/>
                  <a:pt x="1000735" y="0"/>
                </a:cubicBezTo>
                <a:cubicBezTo>
                  <a:pt x="1179844" y="-47574"/>
                  <a:pt x="1325479" y="42620"/>
                  <a:pt x="1482954" y="0"/>
                </a:cubicBezTo>
                <a:cubicBezTo>
                  <a:pt x="1640429" y="-42620"/>
                  <a:pt x="1774696" y="35733"/>
                  <a:pt x="1965173" y="0"/>
                </a:cubicBezTo>
                <a:cubicBezTo>
                  <a:pt x="2155650" y="-35733"/>
                  <a:pt x="2179167" y="45717"/>
                  <a:pt x="2374801" y="0"/>
                </a:cubicBezTo>
                <a:cubicBezTo>
                  <a:pt x="2570435" y="-45717"/>
                  <a:pt x="2666542" y="13595"/>
                  <a:pt x="2820724" y="0"/>
                </a:cubicBezTo>
                <a:cubicBezTo>
                  <a:pt x="2974906" y="-13595"/>
                  <a:pt x="3453600" y="87312"/>
                  <a:pt x="3629608" y="0"/>
                </a:cubicBezTo>
                <a:cubicBezTo>
                  <a:pt x="3674935" y="270082"/>
                  <a:pt x="3625381" y="388806"/>
                  <a:pt x="3629608" y="563479"/>
                </a:cubicBezTo>
                <a:cubicBezTo>
                  <a:pt x="3633835" y="738152"/>
                  <a:pt x="3601208" y="876595"/>
                  <a:pt x="3629608" y="976027"/>
                </a:cubicBezTo>
                <a:cubicBezTo>
                  <a:pt x="3658008" y="1075459"/>
                  <a:pt x="3615154" y="1292641"/>
                  <a:pt x="3629608" y="1539506"/>
                </a:cubicBezTo>
                <a:cubicBezTo>
                  <a:pt x="3644062" y="1786371"/>
                  <a:pt x="3610238" y="1884402"/>
                  <a:pt x="3629608" y="1982240"/>
                </a:cubicBezTo>
                <a:cubicBezTo>
                  <a:pt x="3648978" y="2080078"/>
                  <a:pt x="3606581" y="2289367"/>
                  <a:pt x="3629608" y="2515533"/>
                </a:cubicBezTo>
                <a:cubicBezTo>
                  <a:pt x="3652635" y="2741699"/>
                  <a:pt x="3625250" y="2846777"/>
                  <a:pt x="3629608" y="3018639"/>
                </a:cubicBezTo>
                <a:cubicBezTo>
                  <a:pt x="3385950" y="3056341"/>
                  <a:pt x="3284742" y="3009803"/>
                  <a:pt x="3074796" y="3018639"/>
                </a:cubicBezTo>
                <a:cubicBezTo>
                  <a:pt x="2864850" y="3027475"/>
                  <a:pt x="2677254" y="2978164"/>
                  <a:pt x="2556281" y="3018639"/>
                </a:cubicBezTo>
                <a:cubicBezTo>
                  <a:pt x="2435309" y="3059114"/>
                  <a:pt x="2296671" y="2979007"/>
                  <a:pt x="2146654" y="3018639"/>
                </a:cubicBezTo>
                <a:cubicBezTo>
                  <a:pt x="1996637" y="3058271"/>
                  <a:pt x="1729576" y="2960728"/>
                  <a:pt x="1555546" y="3018639"/>
                </a:cubicBezTo>
                <a:cubicBezTo>
                  <a:pt x="1381516" y="3076550"/>
                  <a:pt x="1279785" y="2977547"/>
                  <a:pt x="1037031" y="3018639"/>
                </a:cubicBezTo>
                <a:cubicBezTo>
                  <a:pt x="794277" y="3059731"/>
                  <a:pt x="775622" y="3013710"/>
                  <a:pt x="591108" y="3018639"/>
                </a:cubicBezTo>
                <a:cubicBezTo>
                  <a:pt x="406594" y="3023568"/>
                  <a:pt x="245807" y="3002150"/>
                  <a:pt x="0" y="3018639"/>
                </a:cubicBezTo>
                <a:cubicBezTo>
                  <a:pt x="-18657" y="2899437"/>
                  <a:pt x="40105" y="2729066"/>
                  <a:pt x="0" y="2515533"/>
                </a:cubicBezTo>
                <a:cubicBezTo>
                  <a:pt x="-40105" y="2302000"/>
                  <a:pt x="46567" y="2300501"/>
                  <a:pt x="0" y="2102985"/>
                </a:cubicBezTo>
                <a:cubicBezTo>
                  <a:pt x="-46567" y="1905469"/>
                  <a:pt x="24460" y="1818374"/>
                  <a:pt x="0" y="1630065"/>
                </a:cubicBezTo>
                <a:cubicBezTo>
                  <a:pt x="-24460" y="1441756"/>
                  <a:pt x="35100" y="1292574"/>
                  <a:pt x="0" y="1066586"/>
                </a:cubicBezTo>
                <a:cubicBezTo>
                  <a:pt x="-35100" y="840598"/>
                  <a:pt x="27503" y="773397"/>
                  <a:pt x="0" y="593666"/>
                </a:cubicBezTo>
                <a:cubicBezTo>
                  <a:pt x="-27503" y="413935"/>
                  <a:pt x="43999" y="223177"/>
                  <a:pt x="0" y="0"/>
                </a:cubicBezTo>
                <a:close/>
              </a:path>
            </a:pathLst>
          </a:custGeom>
          <a:noFill/>
          <a:ln w="57150">
            <a:solidFill>
              <a:schemeClr val="accent2">
                <a:lumMod val="20000"/>
                <a:lumOff val="80000"/>
              </a:schemeClr>
            </a:solidFill>
            <a:prstDash val="lgDashDot"/>
            <a:extLst>
              <a:ext uri="{C807C97D-BFC1-408E-A445-0C87EB9F89A2}">
                <ask:lineSketchStyleProps xmlns:ask="http://schemas.microsoft.com/office/drawing/2018/sketchyshapes" sd="1660082848">
                  <a:prstGeom prst="rect">
                    <a:avLst/>
                  </a:prstGeom>
                  <ask:type>
                    <ask:lineSketchScribble/>
                  </ask:type>
                </ask:lineSketchStyleProps>
              </a:ext>
            </a:extLst>
          </a:ln>
          <a:effectLst>
            <a:glow rad="2286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597775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sp>
        <p:nvSpPr>
          <p:cNvPr id="3" name="Content Placeholder 2">
            <a:extLst>
              <a:ext uri="{FF2B5EF4-FFF2-40B4-BE49-F238E27FC236}">
                <a16:creationId xmlns:a16="http://schemas.microsoft.com/office/drawing/2014/main" id="{CDED68A7-943F-4B6D-B3EC-50A4B4161712}"/>
              </a:ext>
            </a:extLst>
          </p:cNvPr>
          <p:cNvSpPr>
            <a:spLocks noGrp="1"/>
          </p:cNvSpPr>
          <p:nvPr>
            <p:ph idx="1"/>
          </p:nvPr>
        </p:nvSpPr>
        <p:spPr>
          <a:xfrm>
            <a:off x="549538" y="1562692"/>
            <a:ext cx="10824478" cy="3979625"/>
          </a:xfrm>
        </p:spPr>
        <p:txBody>
          <a:bodyPr>
            <a:noAutofit/>
          </a:bodyPr>
          <a:lstStyle/>
          <a:p>
            <a:pPr algn="just"/>
            <a:r>
              <a:rPr lang="vi-VN" sz="2400" dirty="0"/>
              <a:t>Giải thuật Minimax thể hiện bằng cách định trị các Node trên cây trò chơi:</a:t>
            </a:r>
          </a:p>
          <a:p>
            <a:pPr lvl="1" algn="just"/>
            <a:r>
              <a:rPr lang="vi-VN" sz="3200" dirty="0"/>
              <a:t>Node thuộc lớp MAX thì gán cho nó giá trị lớn nhất của con Node đó.</a:t>
            </a:r>
          </a:p>
          <a:p>
            <a:pPr lvl="1" algn="just"/>
            <a:r>
              <a:rPr lang="vi-VN" sz="3200" dirty="0"/>
              <a:t>Node thuộc lớp MIN thì gán cho nó giá trị nhỏ nhất của con Node đó.</a:t>
            </a:r>
          </a:p>
          <a:p>
            <a:pPr lvl="1" algn="just"/>
            <a:r>
              <a:rPr lang="vi-VN" sz="3200" dirty="0"/>
              <a:t>Từ các giá trị này người chơi sẽ lựa chọn cho mình nước đi tiếp theo hợp lý nhất.</a:t>
            </a:r>
            <a:endParaRPr lang="en-US" sz="3200" dirty="0"/>
          </a:p>
        </p:txBody>
      </p:sp>
    </p:spTree>
    <p:extLst>
      <p:ext uri="{BB962C8B-B14F-4D97-AF65-F5344CB8AC3E}">
        <p14:creationId xmlns:p14="http://schemas.microsoft.com/office/powerpoint/2010/main" val="2916408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pic>
        <p:nvPicPr>
          <p:cNvPr id="2050" name="Picture 2" descr="MiniMax Algorithm – Theory of Coding">
            <a:extLst>
              <a:ext uri="{FF2B5EF4-FFF2-40B4-BE49-F238E27FC236}">
                <a16:creationId xmlns:a16="http://schemas.microsoft.com/office/drawing/2014/main" id="{9BEF83ED-8E1F-4F11-AA81-F7626208C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092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sp>
        <p:nvSpPr>
          <p:cNvPr id="3" name="Content Placeholder 2">
            <a:extLst>
              <a:ext uri="{FF2B5EF4-FFF2-40B4-BE49-F238E27FC236}">
                <a16:creationId xmlns:a16="http://schemas.microsoft.com/office/drawing/2014/main" id="{CDED68A7-943F-4B6D-B3EC-50A4B4161712}"/>
              </a:ext>
            </a:extLst>
          </p:cNvPr>
          <p:cNvSpPr>
            <a:spLocks noGrp="1"/>
          </p:cNvSpPr>
          <p:nvPr>
            <p:ph idx="1"/>
          </p:nvPr>
        </p:nvSpPr>
        <p:spPr>
          <a:xfrm>
            <a:off x="549538" y="1562692"/>
            <a:ext cx="10824478" cy="3979625"/>
          </a:xfrm>
        </p:spPr>
        <p:txBody>
          <a:bodyPr>
            <a:noAutofit/>
          </a:bodyPr>
          <a:lstStyle/>
          <a:p>
            <a:pPr algn="just"/>
            <a:r>
              <a:rPr lang="vi-VN" sz="3200" dirty="0"/>
              <a:t>Ưu điểm và khuyết điểm</a:t>
            </a:r>
          </a:p>
          <a:p>
            <a:pPr algn="just"/>
            <a:r>
              <a:rPr lang="vi-VN" sz="3200" dirty="0"/>
              <a:t>Ưu điểm</a:t>
            </a:r>
          </a:p>
          <a:p>
            <a:pPr algn="just"/>
            <a:r>
              <a:rPr lang="vi-VN" sz="3200" dirty="0"/>
              <a:t>Tìm kiếm được mọi nước đi tiếp theo sau đó lựa chọn nước đi tốt nhất, vì giải thuật có tính chất vét cạn nên không bỏ soát trạng thái.</a:t>
            </a:r>
            <a:endParaRPr lang="en-US" sz="3200" dirty="0"/>
          </a:p>
        </p:txBody>
      </p:sp>
    </p:spTree>
    <p:extLst>
      <p:ext uri="{BB962C8B-B14F-4D97-AF65-F5344CB8AC3E}">
        <p14:creationId xmlns:p14="http://schemas.microsoft.com/office/powerpoint/2010/main" val="4047764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sp>
        <p:nvSpPr>
          <p:cNvPr id="3" name="Content Placeholder 2">
            <a:extLst>
              <a:ext uri="{FF2B5EF4-FFF2-40B4-BE49-F238E27FC236}">
                <a16:creationId xmlns:a16="http://schemas.microsoft.com/office/drawing/2014/main" id="{CDED68A7-943F-4B6D-B3EC-50A4B4161712}"/>
              </a:ext>
            </a:extLst>
          </p:cNvPr>
          <p:cNvSpPr>
            <a:spLocks noGrp="1"/>
          </p:cNvSpPr>
          <p:nvPr>
            <p:ph idx="1"/>
          </p:nvPr>
        </p:nvSpPr>
        <p:spPr>
          <a:xfrm>
            <a:off x="549538" y="1562692"/>
            <a:ext cx="10824478" cy="3979625"/>
          </a:xfrm>
        </p:spPr>
        <p:txBody>
          <a:bodyPr>
            <a:noAutofit/>
          </a:bodyPr>
          <a:lstStyle/>
          <a:p>
            <a:pPr algn="just"/>
            <a:r>
              <a:rPr lang="vi-VN" sz="3200" dirty="0"/>
              <a:t>Ưu điểm và khuyết điểm</a:t>
            </a:r>
          </a:p>
          <a:p>
            <a:pPr algn="just"/>
            <a:r>
              <a:rPr lang="vi-VN" sz="3200" dirty="0"/>
              <a:t>Khuyết điểm</a:t>
            </a:r>
          </a:p>
          <a:p>
            <a:pPr algn="just"/>
            <a:r>
              <a:rPr lang="vi-VN" sz="3200" dirty="0"/>
              <a:t>Đối với các trò chơi có không gian trạng thái lớn như caro, cờ tướng… việc chỉ áp dụng giải thuật Minimax có lẽ không còn hiệu quả nữa do sự bùng nổ tổ hợp quá lớn.</a:t>
            </a:r>
          </a:p>
          <a:p>
            <a:pPr algn="just"/>
            <a:r>
              <a:rPr lang="vi-VN" sz="3200" dirty="0"/>
              <a:t>Giải thuật áp dụng nguyên lý vét cạn không tận dụng được thông tin của trạng thái hiện tại để lựa chọn nước đi, vì duyệt hết các trạng thái nên tốn thời gian.</a:t>
            </a:r>
            <a:endParaRPr lang="en-US" sz="3200" dirty="0"/>
          </a:p>
        </p:txBody>
      </p:sp>
    </p:spTree>
    <p:extLst>
      <p:ext uri="{BB962C8B-B14F-4D97-AF65-F5344CB8AC3E}">
        <p14:creationId xmlns:p14="http://schemas.microsoft.com/office/powerpoint/2010/main" val="346157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381B-E0A6-0E1E-9151-1E509D73E426}"/>
              </a:ext>
            </a:extLst>
          </p:cNvPr>
          <p:cNvSpPr>
            <a:spLocks noGrp="1"/>
          </p:cNvSpPr>
          <p:nvPr>
            <p:ph type="title"/>
          </p:nvPr>
        </p:nvSpPr>
        <p:spPr/>
        <p:txBody>
          <a:bodyPr>
            <a:normAutofit/>
          </a:bodyPr>
          <a:lstStyle/>
          <a:p>
            <a:r>
              <a:rPr lang="en-GB" b="1" dirty="0">
                <a:solidFill>
                  <a:srgbClr val="EAE7E6"/>
                </a:solidFill>
                <a:latin typeface="+mn-lt"/>
                <a:ea typeface="+mn-ea"/>
                <a:cs typeface="+mn-cs"/>
              </a:rPr>
              <a:t>Ý </a:t>
            </a:r>
            <a:r>
              <a:rPr lang="en-GB" b="1" dirty="0" err="1">
                <a:solidFill>
                  <a:srgbClr val="EAE7E6"/>
                </a:solidFill>
                <a:latin typeface="+mn-lt"/>
                <a:ea typeface="+mn-ea"/>
                <a:cs typeface="+mn-cs"/>
              </a:rPr>
              <a:t>tưởng</a:t>
            </a:r>
            <a:r>
              <a:rPr lang="en-GB" b="1" dirty="0">
                <a:solidFill>
                  <a:srgbClr val="EAE7E6"/>
                </a:solidFill>
                <a:latin typeface="+mn-lt"/>
                <a:ea typeface="+mn-ea"/>
                <a:cs typeface="+mn-cs"/>
              </a:rPr>
              <a:t> </a:t>
            </a:r>
            <a:r>
              <a:rPr lang="en-GB" b="1" dirty="0" err="1">
                <a:solidFill>
                  <a:srgbClr val="EAE7E6"/>
                </a:solidFill>
                <a:latin typeface="+mn-lt"/>
                <a:ea typeface="+mn-ea"/>
                <a:cs typeface="+mn-cs"/>
              </a:rPr>
              <a:t>của</a:t>
            </a:r>
            <a:r>
              <a:rPr lang="en-GB" b="1" dirty="0">
                <a:solidFill>
                  <a:srgbClr val="EAE7E6"/>
                </a:solidFill>
                <a:latin typeface="+mn-lt"/>
                <a:ea typeface="+mn-ea"/>
                <a:cs typeface="+mn-cs"/>
              </a:rPr>
              <a:t> </a:t>
            </a:r>
            <a:r>
              <a:rPr lang="en-GB" b="1" dirty="0" err="1">
                <a:solidFill>
                  <a:srgbClr val="EAE7E6"/>
                </a:solidFill>
                <a:latin typeface="+mn-lt"/>
                <a:ea typeface="+mn-ea"/>
                <a:cs typeface="+mn-cs"/>
              </a:rPr>
              <a:t>thuật</a:t>
            </a:r>
            <a:r>
              <a:rPr lang="en-GB" b="1" dirty="0">
                <a:solidFill>
                  <a:srgbClr val="EAE7E6"/>
                </a:solidFill>
                <a:latin typeface="+mn-lt"/>
                <a:ea typeface="+mn-ea"/>
                <a:cs typeface="+mn-cs"/>
              </a:rPr>
              <a:t> </a:t>
            </a:r>
            <a:r>
              <a:rPr lang="en-GB" b="1" dirty="0" err="1">
                <a:solidFill>
                  <a:srgbClr val="EAE7E6"/>
                </a:solidFill>
                <a:latin typeface="+mn-lt"/>
                <a:ea typeface="+mn-ea"/>
                <a:cs typeface="+mn-cs"/>
              </a:rPr>
              <a:t>toán</a:t>
            </a:r>
            <a:r>
              <a:rPr lang="en-GB" b="1" dirty="0">
                <a:solidFill>
                  <a:srgbClr val="EAE7E6"/>
                </a:solidFill>
                <a:latin typeface="+mn-lt"/>
                <a:ea typeface="+mn-ea"/>
                <a:cs typeface="+mn-cs"/>
              </a:rPr>
              <a:t> </a:t>
            </a:r>
            <a:r>
              <a:rPr lang="en-GB" b="1" dirty="0" err="1">
                <a:solidFill>
                  <a:srgbClr val="EAE7E6"/>
                </a:solidFill>
                <a:latin typeface="+mn-lt"/>
                <a:ea typeface="+mn-ea"/>
                <a:cs typeface="+mn-cs"/>
              </a:rPr>
              <a:t>luyện</a:t>
            </a:r>
            <a:r>
              <a:rPr lang="en-GB" b="1" dirty="0">
                <a:solidFill>
                  <a:srgbClr val="EAE7E6"/>
                </a:solidFill>
                <a:latin typeface="+mn-lt"/>
                <a:ea typeface="+mn-ea"/>
                <a:cs typeface="+mn-cs"/>
              </a:rPr>
              <a:t> </a:t>
            </a:r>
            <a:r>
              <a:rPr lang="en-GB" b="1" dirty="0" err="1">
                <a:solidFill>
                  <a:srgbClr val="EAE7E6"/>
                </a:solidFill>
                <a:latin typeface="+mn-lt"/>
                <a:ea typeface="+mn-ea"/>
                <a:cs typeface="+mn-cs"/>
              </a:rPr>
              <a:t>kim</a:t>
            </a:r>
            <a:r>
              <a:rPr lang="en-GB" b="1" dirty="0">
                <a:solidFill>
                  <a:srgbClr val="EAE7E6"/>
                </a:solidFill>
                <a:latin typeface="+mn-lt"/>
                <a:ea typeface="+mn-ea"/>
                <a:cs typeface="+mn-cs"/>
              </a:rPr>
              <a:t> (SA)</a:t>
            </a:r>
          </a:p>
        </p:txBody>
      </p:sp>
      <p:sp>
        <p:nvSpPr>
          <p:cNvPr id="4" name="TextBox 3">
            <a:extLst>
              <a:ext uri="{FF2B5EF4-FFF2-40B4-BE49-F238E27FC236}">
                <a16:creationId xmlns:a16="http://schemas.microsoft.com/office/drawing/2014/main" id="{96CF2837-37AB-D654-0D38-667DDDF174B9}"/>
              </a:ext>
            </a:extLst>
          </p:cNvPr>
          <p:cNvSpPr txBox="1"/>
          <p:nvPr/>
        </p:nvSpPr>
        <p:spPr>
          <a:xfrm>
            <a:off x="804921" y="1645301"/>
            <a:ext cx="10836217" cy="391203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GB" sz="2400" dirty="0" err="1">
                <a:solidFill>
                  <a:srgbClr val="EAE7E6"/>
                </a:solidFill>
              </a:rPr>
              <a:t>Đầu</a:t>
            </a:r>
            <a:r>
              <a:rPr lang="en-GB" sz="2400" dirty="0">
                <a:solidFill>
                  <a:srgbClr val="EAE7E6"/>
                </a:solidFill>
              </a:rPr>
              <a:t> </a:t>
            </a:r>
            <a:r>
              <a:rPr lang="en-GB" sz="2400" dirty="0" err="1">
                <a:solidFill>
                  <a:srgbClr val="EAE7E6"/>
                </a:solidFill>
              </a:rPr>
              <a:t>tiên</a:t>
            </a:r>
            <a:r>
              <a:rPr lang="en-GB" sz="2400" dirty="0">
                <a:solidFill>
                  <a:srgbClr val="EAE7E6"/>
                </a:solidFill>
              </a:rPr>
              <a:t> </a:t>
            </a:r>
            <a:r>
              <a:rPr lang="en-GB" sz="2400" dirty="0" err="1">
                <a:solidFill>
                  <a:srgbClr val="EAE7E6"/>
                </a:solidFill>
              </a:rPr>
              <a:t>lựa</a:t>
            </a:r>
            <a:r>
              <a:rPr lang="en-GB" sz="2400" dirty="0">
                <a:solidFill>
                  <a:srgbClr val="EAE7E6"/>
                </a:solidFill>
              </a:rPr>
              <a:t> </a:t>
            </a:r>
            <a:r>
              <a:rPr lang="en-GB" sz="2400" dirty="0" err="1">
                <a:solidFill>
                  <a:srgbClr val="EAE7E6"/>
                </a:solidFill>
              </a:rPr>
              <a:t>chọn</a:t>
            </a:r>
            <a:r>
              <a:rPr lang="en-GB" sz="2400" dirty="0">
                <a:solidFill>
                  <a:srgbClr val="EAE7E6"/>
                </a:solidFill>
              </a:rPr>
              <a:t> </a:t>
            </a:r>
            <a:r>
              <a:rPr lang="en-GB" sz="2400" dirty="0" err="1">
                <a:solidFill>
                  <a:srgbClr val="EAE7E6"/>
                </a:solidFill>
              </a:rPr>
              <a:t>một</a:t>
            </a:r>
            <a:r>
              <a:rPr lang="en-GB" sz="2400" dirty="0">
                <a:solidFill>
                  <a:srgbClr val="EAE7E6"/>
                </a:solidFill>
              </a:rPr>
              <a:t> </a:t>
            </a:r>
            <a:r>
              <a:rPr lang="en-GB" sz="2400" dirty="0" err="1">
                <a:solidFill>
                  <a:srgbClr val="EAE7E6"/>
                </a:solidFill>
              </a:rPr>
              <a:t>nghiệm</a:t>
            </a:r>
            <a:r>
              <a:rPr lang="en-GB" sz="2400" dirty="0">
                <a:solidFill>
                  <a:srgbClr val="EAE7E6"/>
                </a:solidFill>
              </a:rPr>
              <a:t> </a:t>
            </a:r>
            <a:r>
              <a:rPr lang="en-GB" sz="2400" dirty="0" err="1">
                <a:solidFill>
                  <a:srgbClr val="EAE7E6"/>
                </a:solidFill>
              </a:rPr>
              <a:t>ngẫu</a:t>
            </a:r>
            <a:r>
              <a:rPr lang="en-GB" sz="2400" dirty="0">
                <a:solidFill>
                  <a:srgbClr val="EAE7E6"/>
                </a:solidFill>
              </a:rPr>
              <a:t> </a:t>
            </a:r>
            <a:r>
              <a:rPr lang="en-GB" sz="2400" dirty="0" err="1">
                <a:solidFill>
                  <a:srgbClr val="EAE7E6"/>
                </a:solidFill>
              </a:rPr>
              <a:t>nhiên</a:t>
            </a:r>
            <a:r>
              <a:rPr lang="en-GB" sz="2400" dirty="0">
                <a:solidFill>
                  <a:srgbClr val="EAE7E6"/>
                </a:solidFill>
              </a:rPr>
              <a:t> </a:t>
            </a:r>
            <a:r>
              <a:rPr lang="en-GB" sz="2400" dirty="0" err="1">
                <a:solidFill>
                  <a:srgbClr val="EAE7E6"/>
                </a:solidFill>
              </a:rPr>
              <a:t>từ</a:t>
            </a:r>
            <a:r>
              <a:rPr lang="en-GB" sz="2400" dirty="0">
                <a:solidFill>
                  <a:srgbClr val="EAE7E6"/>
                </a:solidFill>
              </a:rPr>
              <a:t> </a:t>
            </a:r>
            <a:r>
              <a:rPr lang="en-GB" sz="2400" dirty="0" err="1">
                <a:solidFill>
                  <a:srgbClr val="EAE7E6"/>
                </a:solidFill>
              </a:rPr>
              <a:t>đó</a:t>
            </a:r>
            <a:r>
              <a:rPr lang="en-GB" sz="2400" dirty="0">
                <a:solidFill>
                  <a:srgbClr val="EAE7E6"/>
                </a:solidFill>
              </a:rPr>
              <a:t> </a:t>
            </a:r>
            <a:r>
              <a:rPr lang="en-GB" sz="2400" dirty="0" err="1">
                <a:solidFill>
                  <a:srgbClr val="EAE7E6"/>
                </a:solidFill>
              </a:rPr>
              <a:t>tìm</a:t>
            </a:r>
            <a:r>
              <a:rPr lang="en-GB" sz="2400" dirty="0">
                <a:solidFill>
                  <a:srgbClr val="EAE7E6"/>
                </a:solidFill>
              </a:rPr>
              <a:t> </a:t>
            </a:r>
            <a:r>
              <a:rPr lang="en-GB" sz="2400" dirty="0" err="1">
                <a:solidFill>
                  <a:srgbClr val="EAE7E6"/>
                </a:solidFill>
              </a:rPr>
              <a:t>ra</a:t>
            </a:r>
            <a:r>
              <a:rPr lang="en-GB" sz="2400" dirty="0">
                <a:solidFill>
                  <a:srgbClr val="EAE7E6"/>
                </a:solidFill>
              </a:rPr>
              <a:t> </a:t>
            </a:r>
            <a:r>
              <a:rPr lang="en-GB" sz="2400" dirty="0" err="1">
                <a:solidFill>
                  <a:srgbClr val="EAE7E6"/>
                </a:solidFill>
              </a:rPr>
              <a:t>những</a:t>
            </a:r>
            <a:r>
              <a:rPr lang="en-GB" sz="2400" dirty="0">
                <a:solidFill>
                  <a:srgbClr val="EAE7E6"/>
                </a:solidFill>
              </a:rPr>
              <a:t> </a:t>
            </a:r>
            <a:r>
              <a:rPr lang="en-GB" sz="2400" dirty="0" err="1">
                <a:solidFill>
                  <a:srgbClr val="EAE7E6"/>
                </a:solidFill>
              </a:rPr>
              <a:t>nghiệm</a:t>
            </a:r>
            <a:r>
              <a:rPr lang="en-GB" sz="2400" dirty="0">
                <a:solidFill>
                  <a:srgbClr val="EAE7E6"/>
                </a:solidFill>
              </a:rPr>
              <a:t> </a:t>
            </a:r>
            <a:r>
              <a:rPr lang="en-GB" sz="2400" dirty="0" err="1">
                <a:solidFill>
                  <a:srgbClr val="EAE7E6"/>
                </a:solidFill>
              </a:rPr>
              <a:t>lân</a:t>
            </a:r>
            <a:r>
              <a:rPr lang="en-GB" sz="2400" dirty="0">
                <a:solidFill>
                  <a:srgbClr val="EAE7E6"/>
                </a:solidFill>
              </a:rPr>
              <a:t> </a:t>
            </a:r>
            <a:r>
              <a:rPr lang="en-GB" sz="2400" dirty="0" err="1">
                <a:solidFill>
                  <a:srgbClr val="EAE7E6"/>
                </a:solidFill>
              </a:rPr>
              <a:t>cận</a:t>
            </a:r>
            <a:r>
              <a:rPr lang="en-GB" sz="2400" dirty="0">
                <a:solidFill>
                  <a:srgbClr val="EAE7E6"/>
                </a:solidFill>
              </a:rPr>
              <a:t> </a:t>
            </a:r>
          </a:p>
          <a:p>
            <a:pPr marL="342900" indent="-342900" algn="just">
              <a:lnSpc>
                <a:spcPct val="150000"/>
              </a:lnSpc>
              <a:buFont typeface="Arial" panose="020B0604020202020204" pitchFamily="34" charset="0"/>
              <a:buChar char="•"/>
            </a:pPr>
            <a:r>
              <a:rPr lang="en-GB" sz="2400" dirty="0" err="1">
                <a:solidFill>
                  <a:srgbClr val="EAE7E6"/>
                </a:solidFill>
              </a:rPr>
              <a:t>Kể</a:t>
            </a:r>
            <a:r>
              <a:rPr lang="en-GB" sz="2400" dirty="0">
                <a:solidFill>
                  <a:srgbClr val="EAE7E6"/>
                </a:solidFill>
              </a:rPr>
              <a:t> </a:t>
            </a:r>
            <a:r>
              <a:rPr lang="en-GB" sz="2400" dirty="0" err="1">
                <a:solidFill>
                  <a:srgbClr val="EAE7E6"/>
                </a:solidFill>
              </a:rPr>
              <a:t>cả</a:t>
            </a:r>
            <a:r>
              <a:rPr lang="en-GB" sz="2400" dirty="0">
                <a:solidFill>
                  <a:srgbClr val="EAE7E6"/>
                </a:solidFill>
              </a:rPr>
              <a:t> </a:t>
            </a:r>
            <a:r>
              <a:rPr lang="en-GB" sz="2400" dirty="0" err="1">
                <a:solidFill>
                  <a:srgbClr val="EAE7E6"/>
                </a:solidFill>
              </a:rPr>
              <a:t>khi</a:t>
            </a:r>
            <a:r>
              <a:rPr lang="en-GB" sz="2400" dirty="0">
                <a:solidFill>
                  <a:srgbClr val="EAE7E6"/>
                </a:solidFill>
              </a:rPr>
              <a:t> </a:t>
            </a:r>
            <a:r>
              <a:rPr lang="en-GB" sz="2400" dirty="0" err="1">
                <a:solidFill>
                  <a:srgbClr val="EAE7E6"/>
                </a:solidFill>
              </a:rPr>
              <a:t>gặp</a:t>
            </a:r>
            <a:r>
              <a:rPr lang="en-GB" sz="2400" dirty="0">
                <a:solidFill>
                  <a:srgbClr val="EAE7E6"/>
                </a:solidFill>
              </a:rPr>
              <a:t> </a:t>
            </a:r>
            <a:r>
              <a:rPr lang="en-GB" sz="2400" dirty="0" err="1">
                <a:solidFill>
                  <a:srgbClr val="EAE7E6"/>
                </a:solidFill>
              </a:rPr>
              <a:t>nghiệm</a:t>
            </a:r>
            <a:r>
              <a:rPr lang="en-GB" sz="2400" dirty="0">
                <a:solidFill>
                  <a:srgbClr val="EAE7E6"/>
                </a:solidFill>
              </a:rPr>
              <a:t> </a:t>
            </a:r>
            <a:r>
              <a:rPr lang="en-GB" sz="2400" dirty="0" err="1">
                <a:solidFill>
                  <a:srgbClr val="EAE7E6"/>
                </a:solidFill>
              </a:rPr>
              <a:t>tệ</a:t>
            </a:r>
            <a:r>
              <a:rPr lang="en-GB" sz="2400" dirty="0">
                <a:solidFill>
                  <a:srgbClr val="EAE7E6"/>
                </a:solidFill>
              </a:rPr>
              <a:t> </a:t>
            </a:r>
            <a:r>
              <a:rPr lang="en-GB" sz="2400" dirty="0" err="1">
                <a:solidFill>
                  <a:srgbClr val="EAE7E6"/>
                </a:solidFill>
              </a:rPr>
              <a:t>hơn</a:t>
            </a:r>
            <a:r>
              <a:rPr lang="en-GB" sz="2400" dirty="0">
                <a:solidFill>
                  <a:srgbClr val="EAE7E6"/>
                </a:solidFill>
              </a:rPr>
              <a:t> </a:t>
            </a:r>
            <a:r>
              <a:rPr lang="en-GB" sz="2400" dirty="0" err="1">
                <a:solidFill>
                  <a:srgbClr val="EAE7E6"/>
                </a:solidFill>
              </a:rPr>
              <a:t>nghiệm</a:t>
            </a:r>
            <a:r>
              <a:rPr lang="en-GB" sz="2400" dirty="0">
                <a:solidFill>
                  <a:srgbClr val="EAE7E6"/>
                </a:solidFill>
              </a:rPr>
              <a:t> </a:t>
            </a:r>
            <a:r>
              <a:rPr lang="en-GB" sz="2400" dirty="0" err="1">
                <a:solidFill>
                  <a:srgbClr val="EAE7E6"/>
                </a:solidFill>
              </a:rPr>
              <a:t>hiện</a:t>
            </a:r>
            <a:r>
              <a:rPr lang="en-GB" sz="2400" dirty="0">
                <a:solidFill>
                  <a:srgbClr val="EAE7E6"/>
                </a:solidFill>
              </a:rPr>
              <a:t> </a:t>
            </a:r>
            <a:r>
              <a:rPr lang="en-GB" sz="2400" dirty="0" err="1">
                <a:solidFill>
                  <a:srgbClr val="EAE7E6"/>
                </a:solidFill>
              </a:rPr>
              <a:t>tại</a:t>
            </a:r>
            <a:r>
              <a:rPr lang="en-GB" sz="2400" dirty="0">
                <a:solidFill>
                  <a:srgbClr val="EAE7E6"/>
                </a:solidFill>
              </a:rPr>
              <a:t> ở </a:t>
            </a:r>
            <a:r>
              <a:rPr lang="en-GB" sz="2400" dirty="0" err="1">
                <a:solidFill>
                  <a:srgbClr val="EAE7E6"/>
                </a:solidFill>
              </a:rPr>
              <a:t>nhiệt</a:t>
            </a:r>
            <a:r>
              <a:rPr lang="en-GB" sz="2400" dirty="0">
                <a:solidFill>
                  <a:srgbClr val="EAE7E6"/>
                </a:solidFill>
              </a:rPr>
              <a:t> </a:t>
            </a:r>
            <a:r>
              <a:rPr lang="en-GB" sz="2400" dirty="0" err="1">
                <a:solidFill>
                  <a:srgbClr val="EAE7E6"/>
                </a:solidFill>
              </a:rPr>
              <a:t>độ</a:t>
            </a:r>
            <a:r>
              <a:rPr lang="en-GB" sz="2400" dirty="0">
                <a:solidFill>
                  <a:srgbClr val="EAE7E6"/>
                </a:solidFill>
              </a:rPr>
              <a:t> </a:t>
            </a:r>
            <a:r>
              <a:rPr lang="en-GB" sz="2400" dirty="0" err="1">
                <a:solidFill>
                  <a:srgbClr val="EAE7E6"/>
                </a:solidFill>
              </a:rPr>
              <a:t>cao</a:t>
            </a:r>
            <a:r>
              <a:rPr lang="en-GB" sz="2400" dirty="0">
                <a:solidFill>
                  <a:srgbClr val="EAE7E6"/>
                </a:solidFill>
              </a:rPr>
              <a:t> </a:t>
            </a:r>
            <a:r>
              <a:rPr lang="en-GB" sz="2400" dirty="0" err="1">
                <a:solidFill>
                  <a:srgbClr val="EAE7E6"/>
                </a:solidFill>
              </a:rPr>
              <a:t>thì</a:t>
            </a:r>
            <a:r>
              <a:rPr lang="en-GB" sz="2400" dirty="0">
                <a:solidFill>
                  <a:srgbClr val="EAE7E6"/>
                </a:solidFill>
              </a:rPr>
              <a:t> </a:t>
            </a:r>
            <a:r>
              <a:rPr lang="en-GB" sz="2400" dirty="0" err="1">
                <a:solidFill>
                  <a:srgbClr val="EAE7E6"/>
                </a:solidFill>
              </a:rPr>
              <a:t>vẫn</a:t>
            </a:r>
            <a:r>
              <a:rPr lang="en-GB" sz="2400" dirty="0">
                <a:solidFill>
                  <a:srgbClr val="EAE7E6"/>
                </a:solidFill>
              </a:rPr>
              <a:t> </a:t>
            </a:r>
            <a:r>
              <a:rPr lang="en-GB" sz="2400" dirty="0" err="1">
                <a:solidFill>
                  <a:srgbClr val="EAE7E6"/>
                </a:solidFill>
              </a:rPr>
              <a:t>chấp</a:t>
            </a:r>
            <a:r>
              <a:rPr lang="en-GB" sz="2400" dirty="0">
                <a:solidFill>
                  <a:srgbClr val="EAE7E6"/>
                </a:solidFill>
              </a:rPr>
              <a:t> </a:t>
            </a:r>
            <a:r>
              <a:rPr lang="en-GB" sz="2400" dirty="0" err="1">
                <a:solidFill>
                  <a:srgbClr val="EAE7E6"/>
                </a:solidFill>
              </a:rPr>
              <a:t>nhận</a:t>
            </a:r>
            <a:r>
              <a:rPr lang="en-GB" sz="2400" dirty="0">
                <a:solidFill>
                  <a:srgbClr val="EAE7E6"/>
                </a:solidFill>
              </a:rPr>
              <a:t> </a:t>
            </a:r>
            <a:r>
              <a:rPr lang="en-GB" sz="2400" dirty="0" err="1">
                <a:solidFill>
                  <a:srgbClr val="EAE7E6"/>
                </a:solidFill>
              </a:rPr>
              <a:t>để</a:t>
            </a:r>
            <a:r>
              <a:rPr lang="en-GB" sz="2400" dirty="0">
                <a:solidFill>
                  <a:srgbClr val="EAE7E6"/>
                </a:solidFill>
              </a:rPr>
              <a:t> </a:t>
            </a:r>
            <a:r>
              <a:rPr lang="en-GB" sz="2400" dirty="0" err="1">
                <a:solidFill>
                  <a:srgbClr val="EAE7E6"/>
                </a:solidFill>
              </a:rPr>
              <a:t>khám</a:t>
            </a:r>
            <a:r>
              <a:rPr lang="en-GB" sz="2400" dirty="0">
                <a:solidFill>
                  <a:srgbClr val="EAE7E6"/>
                </a:solidFill>
              </a:rPr>
              <a:t> </a:t>
            </a:r>
            <a:r>
              <a:rPr lang="en-GB" sz="2400" dirty="0" err="1">
                <a:solidFill>
                  <a:srgbClr val="EAE7E6"/>
                </a:solidFill>
              </a:rPr>
              <a:t>phá</a:t>
            </a:r>
            <a:r>
              <a:rPr lang="en-GB" sz="2400" dirty="0">
                <a:solidFill>
                  <a:srgbClr val="EAE7E6"/>
                </a:solidFill>
              </a:rPr>
              <a:t> </a:t>
            </a:r>
            <a:r>
              <a:rPr lang="en-GB" sz="2400" dirty="0" err="1">
                <a:solidFill>
                  <a:srgbClr val="EAE7E6"/>
                </a:solidFill>
              </a:rPr>
              <a:t>tiếp</a:t>
            </a:r>
            <a:r>
              <a:rPr lang="en-GB" sz="2400" dirty="0">
                <a:solidFill>
                  <a:srgbClr val="EAE7E6"/>
                </a:solidFill>
              </a:rPr>
              <a:t>.</a:t>
            </a:r>
          </a:p>
          <a:p>
            <a:pPr marL="342900" indent="-342900" algn="just">
              <a:lnSpc>
                <a:spcPct val="150000"/>
              </a:lnSpc>
              <a:buFont typeface="Arial" panose="020B0604020202020204" pitchFamily="34" charset="0"/>
              <a:buChar char="•"/>
            </a:pPr>
            <a:r>
              <a:rPr lang="vi-VN" sz="2400" dirty="0">
                <a:solidFill>
                  <a:srgbClr val="EAE7E6"/>
                </a:solidFill>
              </a:rPr>
              <a:t>Khi nhiệt độ cao, khả năng chấp nhận nghiệm tệ hơn cao, giúp thuật toán tránh rơi vào nghiệm cục bộ. </a:t>
            </a:r>
            <a:endParaRPr lang="en-GB" sz="2400" dirty="0">
              <a:solidFill>
                <a:srgbClr val="EAE7E6"/>
              </a:solidFill>
            </a:endParaRPr>
          </a:p>
          <a:p>
            <a:pPr marL="342900" indent="-342900" algn="just">
              <a:lnSpc>
                <a:spcPct val="150000"/>
              </a:lnSpc>
              <a:buFont typeface="Arial" panose="020B0604020202020204" pitchFamily="34" charset="0"/>
              <a:buChar char="•"/>
            </a:pPr>
            <a:r>
              <a:rPr lang="vi-VN" sz="2400" dirty="0">
                <a:solidFill>
                  <a:srgbClr val="EAE7E6"/>
                </a:solidFill>
              </a:rPr>
              <a:t>Khi nhiệt độ giảm, thuật toán dần dần tập trung vào các nghiệm tốt hơn và cuối cùng hội tụ về nghiệm tối ưu hoặc gần tối ưu.</a:t>
            </a:r>
            <a:endParaRPr lang="en-GB" sz="2400" dirty="0">
              <a:solidFill>
                <a:srgbClr val="EAE7E6"/>
              </a:solidFill>
            </a:endParaRPr>
          </a:p>
        </p:txBody>
      </p:sp>
    </p:spTree>
    <p:extLst>
      <p:ext uri="{BB962C8B-B14F-4D97-AF65-F5344CB8AC3E}">
        <p14:creationId xmlns:p14="http://schemas.microsoft.com/office/powerpoint/2010/main" val="245910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933DD2-EFB8-F315-C4B2-DB35963B157C}"/>
                  </a:ext>
                </a:extLst>
              </p:cNvPr>
              <p:cNvSpPr>
                <a:spLocks noGrp="1"/>
              </p:cNvSpPr>
              <p:nvPr>
                <p:ph idx="1"/>
              </p:nvPr>
            </p:nvSpPr>
            <p:spPr>
              <a:xfrm>
                <a:off x="550863" y="634181"/>
                <a:ext cx="11090274" cy="5458643"/>
              </a:xfrm>
            </p:spPr>
            <p:txBody>
              <a:bodyPr/>
              <a:lstStyle/>
              <a:p>
                <a:r>
                  <a:rPr lang="en-GB" sz="2400" dirty="0"/>
                  <a:t>Xác </a:t>
                </a:r>
                <a:r>
                  <a:rPr lang="en-GB" sz="2400" dirty="0" err="1"/>
                  <a:t>suất</a:t>
                </a:r>
                <a:r>
                  <a:rPr lang="en-GB" sz="2400" dirty="0"/>
                  <a:t>  P </a:t>
                </a:r>
                <a:r>
                  <a:rPr lang="en-GB" sz="2400" dirty="0" err="1"/>
                  <a:t>được</a:t>
                </a:r>
                <a:r>
                  <a:rPr lang="en-GB" sz="2400" dirty="0"/>
                  <a:t> </a:t>
                </a:r>
                <a:r>
                  <a:rPr lang="en-GB" sz="2400" dirty="0" err="1"/>
                  <a:t>tính</a:t>
                </a:r>
                <a:r>
                  <a:rPr lang="en-GB" sz="2400" dirty="0"/>
                  <a:t> </a:t>
                </a:r>
                <a:r>
                  <a:rPr lang="en-GB" sz="2400" dirty="0" err="1"/>
                  <a:t>với</a:t>
                </a:r>
                <a:r>
                  <a:rPr lang="en-GB" sz="2400" dirty="0"/>
                  <a:t> </a:t>
                </a:r>
                <a:r>
                  <a:rPr lang="en-GB" sz="2400" dirty="0" err="1"/>
                  <a:t>công</a:t>
                </a:r>
                <a:r>
                  <a:rPr lang="en-GB" sz="2400" dirty="0"/>
                  <a:t> </a:t>
                </a:r>
                <a:r>
                  <a:rPr lang="en-GB" sz="2400" dirty="0" err="1"/>
                  <a:t>thức</a:t>
                </a:r>
                <a:endParaRPr lang="en-GB" sz="3600" dirty="0"/>
              </a:p>
              <a:p>
                <a:pPr marL="457200" lvl="1" indent="0" algn="ctr">
                  <a:buNone/>
                </a:pPr>
                <a:r>
                  <a:rPr lang="en-GB" sz="3600" dirty="0"/>
                  <a:t>P = </a:t>
                </a:r>
                <a14:m>
                  <m:oMath xmlns:m="http://schemas.openxmlformats.org/officeDocument/2006/math">
                    <m:sSup>
                      <m:sSupPr>
                        <m:ctrlPr>
                          <a:rPr lang="en-GB" sz="3600" i="1" smtClean="0">
                            <a:latin typeface="Cambria Math" panose="02040503050406030204" pitchFamily="18" charset="0"/>
                          </a:rPr>
                        </m:ctrlPr>
                      </m:sSupPr>
                      <m:e>
                        <m:r>
                          <a:rPr lang="en-GB" sz="3600" b="0" i="1" smtClean="0">
                            <a:latin typeface="Cambria Math" panose="02040503050406030204" pitchFamily="18" charset="0"/>
                          </a:rPr>
                          <m:t>𝑒</m:t>
                        </m:r>
                      </m:e>
                      <m:sup>
                        <m:r>
                          <a:rPr lang="en-GB" sz="3600" b="0" i="1" smtClean="0">
                            <a:latin typeface="Cambria Math" panose="02040503050406030204" pitchFamily="18" charset="0"/>
                          </a:rPr>
                          <m:t>− </m:t>
                        </m:r>
                        <m:f>
                          <m:fPr>
                            <m:ctrlPr>
                              <a:rPr lang="en-GB" sz="3600" b="0" i="1" smtClean="0">
                                <a:latin typeface="Cambria Math" panose="02040503050406030204" pitchFamily="18" charset="0"/>
                              </a:rPr>
                            </m:ctrlPr>
                          </m:fPr>
                          <m:num>
                            <m:r>
                              <a:rPr lang="en-GB" sz="3600" b="0" i="1" smtClean="0">
                                <a:latin typeface="Cambria Math" panose="02040503050406030204" pitchFamily="18" charset="0"/>
                                <a:ea typeface="Cambria Math" panose="02040503050406030204" pitchFamily="18" charset="0"/>
                              </a:rPr>
                              <m:t>∆</m:t>
                            </m:r>
                          </m:num>
                          <m:den>
                            <m:r>
                              <a:rPr lang="en-GB" sz="3600" b="0" i="1" smtClean="0">
                                <a:latin typeface="Cambria Math" panose="02040503050406030204" pitchFamily="18" charset="0"/>
                              </a:rPr>
                              <m:t>𝑇</m:t>
                            </m:r>
                          </m:den>
                        </m:f>
                      </m:sup>
                    </m:sSup>
                  </m:oMath>
                </a14:m>
                <a:endParaRPr lang="en-GB" sz="3600" dirty="0"/>
              </a:p>
              <a:p>
                <a:pPr marL="457200" lvl="1" indent="0">
                  <a:buNone/>
                </a:pPr>
                <a:r>
                  <a:rPr lang="en-GB" sz="2000" dirty="0"/>
                  <a:t>Trong </a:t>
                </a:r>
                <a:r>
                  <a:rPr lang="en-GB" sz="2000" dirty="0" err="1"/>
                  <a:t>đó</a:t>
                </a:r>
                <a:r>
                  <a:rPr lang="en-GB" sz="2000" dirty="0"/>
                  <a:t> </a:t>
                </a:r>
                <a14:m>
                  <m:oMath xmlns:m="http://schemas.openxmlformats.org/officeDocument/2006/math">
                    <m:r>
                      <a:rPr lang="en-GB" sz="2000" i="1" smtClean="0">
                        <a:latin typeface="Cambria Math" panose="02040503050406030204" pitchFamily="18" charset="0"/>
                        <a:ea typeface="Cambria Math" panose="02040503050406030204" pitchFamily="18" charset="0"/>
                      </a:rPr>
                      <m:t>∆</m:t>
                    </m:r>
                  </m:oMath>
                </a14:m>
                <a:r>
                  <a:rPr lang="en-GB" sz="2000" dirty="0"/>
                  <a:t> </a:t>
                </a:r>
                <a:r>
                  <a:rPr lang="en-GB" sz="2000" dirty="0" err="1"/>
                  <a:t>là</a:t>
                </a:r>
                <a:r>
                  <a:rPr lang="en-GB" sz="2000" dirty="0"/>
                  <a:t> </a:t>
                </a:r>
                <a:r>
                  <a:rPr lang="en-GB" sz="2000" dirty="0" err="1"/>
                  <a:t>sự</a:t>
                </a:r>
                <a:r>
                  <a:rPr lang="en-GB" sz="2000" dirty="0"/>
                  <a:t> </a:t>
                </a:r>
                <a:r>
                  <a:rPr lang="en-GB" sz="2000" dirty="0" err="1"/>
                  <a:t>chênh</a:t>
                </a:r>
                <a:r>
                  <a:rPr lang="en-GB" sz="2000" dirty="0"/>
                  <a:t> </a:t>
                </a:r>
                <a:r>
                  <a:rPr lang="en-GB" sz="2000" dirty="0" err="1"/>
                  <a:t>lệch</a:t>
                </a:r>
                <a:r>
                  <a:rPr lang="en-GB" sz="2000" dirty="0"/>
                  <a:t> </a:t>
                </a:r>
                <a:r>
                  <a:rPr lang="en-GB" sz="2000" dirty="0" err="1"/>
                  <a:t>giữa</a:t>
                </a:r>
                <a:r>
                  <a:rPr lang="en-GB" sz="2000" dirty="0"/>
                  <a:t> 2 </a:t>
                </a:r>
                <a:r>
                  <a:rPr lang="en-GB" sz="2000" dirty="0" err="1"/>
                  <a:t>nghiệm</a:t>
                </a:r>
                <a:r>
                  <a:rPr lang="en-GB" sz="2000" dirty="0"/>
                  <a:t> </a:t>
                </a:r>
                <a:r>
                  <a:rPr lang="en-GB" sz="2000" dirty="0" err="1"/>
                  <a:t>đang</a:t>
                </a:r>
                <a:r>
                  <a:rPr lang="en-GB" sz="2000" dirty="0"/>
                  <a:t> </a:t>
                </a:r>
                <a:r>
                  <a:rPr lang="en-GB" sz="2000" dirty="0" err="1"/>
                  <a:t>xét</a:t>
                </a:r>
                <a:r>
                  <a:rPr lang="en-GB" sz="2000" dirty="0"/>
                  <a:t>  </a:t>
                </a:r>
                <a:r>
                  <a:rPr lang="en-GB" sz="2000" dirty="0" err="1"/>
                  <a:t>và</a:t>
                </a:r>
                <a:r>
                  <a:rPr lang="en-GB" sz="2000" dirty="0"/>
                  <a:t> T </a:t>
                </a:r>
                <a:r>
                  <a:rPr lang="en-GB" sz="2000" dirty="0" err="1"/>
                  <a:t>là</a:t>
                </a:r>
                <a:r>
                  <a:rPr lang="en-GB" sz="2000" dirty="0"/>
                  <a:t> </a:t>
                </a:r>
                <a:r>
                  <a:rPr lang="en-GB" sz="2000" dirty="0" err="1"/>
                  <a:t>nhiệt</a:t>
                </a:r>
                <a:r>
                  <a:rPr lang="en-GB" sz="2000" dirty="0"/>
                  <a:t> </a:t>
                </a:r>
                <a:r>
                  <a:rPr lang="en-GB" sz="2000" dirty="0" err="1"/>
                  <a:t>độ</a:t>
                </a:r>
                <a:r>
                  <a:rPr lang="en-GB" sz="2000" dirty="0"/>
                  <a:t> </a:t>
                </a:r>
                <a:r>
                  <a:rPr lang="en-GB" sz="2000" dirty="0" err="1"/>
                  <a:t>hiện</a:t>
                </a:r>
                <a:r>
                  <a:rPr lang="en-GB" sz="2000" dirty="0"/>
                  <a:t> </a:t>
                </a:r>
                <a:r>
                  <a:rPr lang="en-GB" sz="2000" dirty="0" err="1"/>
                  <a:t>tại</a:t>
                </a:r>
                <a:endParaRPr lang="en-GB" sz="2000" dirty="0"/>
              </a:p>
              <a:p>
                <a:pPr marL="457200" lvl="1" indent="0">
                  <a:buNone/>
                </a:pPr>
                <a:r>
                  <a:rPr lang="en-GB" sz="2000" dirty="0"/>
                  <a:t>e </a:t>
                </a:r>
                <a:r>
                  <a:rPr lang="en-GB" sz="2000" dirty="0" err="1"/>
                  <a:t>là</a:t>
                </a:r>
                <a:r>
                  <a:rPr lang="en-GB" sz="2000" dirty="0"/>
                  <a:t> </a:t>
                </a:r>
                <a:r>
                  <a:rPr lang="en-GB" sz="2000" dirty="0" err="1"/>
                  <a:t>hằng</a:t>
                </a:r>
                <a:r>
                  <a:rPr lang="en-GB" sz="2000" dirty="0"/>
                  <a:t> </a:t>
                </a:r>
                <a:r>
                  <a:rPr lang="en-GB" sz="2000" dirty="0" err="1"/>
                  <a:t>số</a:t>
                </a:r>
                <a:r>
                  <a:rPr lang="en-GB" sz="2000" dirty="0"/>
                  <a:t> Euler = ~2.718</a:t>
                </a:r>
              </a:p>
              <a:p>
                <a:pPr marL="457200" lvl="1" indent="0" algn="just">
                  <a:buNone/>
                </a:pPr>
                <a:r>
                  <a:rPr lang="vi-VN" sz="2800" dirty="0"/>
                  <a:t>Nếu </a:t>
                </a:r>
                <a:r>
                  <a:rPr lang="en-GB" sz="2800" dirty="0"/>
                  <a:t>P</a:t>
                </a:r>
                <a:r>
                  <a:rPr lang="vi-VN" sz="2800" dirty="0"/>
                  <a:t> lớn hơn một số ngẫu nhiên trong khoảng [0, 1], thuật toán sẽ chấp nhận nghiệm tệ hơn, cho phép nó thoát khỏi nghiệm cục bộ và tìm kiếm nghiệm tốt hơn trong tương lai. Khi nhiệt độ giảm, xác suất chấp nhận nghiệm xấu cũng giảm dần, dẫn đến thuật toán tập trung hơn vào việc chọn các nghiệm tốt hơn.</a:t>
                </a:r>
                <a:endParaRPr lang="en-GB" sz="2800" dirty="0"/>
              </a:p>
              <a:p>
                <a:pPr marL="457200" lvl="1" indent="0">
                  <a:buNone/>
                </a:pPr>
                <a:endParaRPr lang="en-GB" sz="2000" dirty="0"/>
              </a:p>
            </p:txBody>
          </p:sp>
        </mc:Choice>
        <mc:Fallback xmlns="">
          <p:sp>
            <p:nvSpPr>
              <p:cNvPr id="3" name="Content Placeholder 2">
                <a:extLst>
                  <a:ext uri="{FF2B5EF4-FFF2-40B4-BE49-F238E27FC236}">
                    <a16:creationId xmlns:a16="http://schemas.microsoft.com/office/drawing/2014/main" id="{71933DD2-EFB8-F315-C4B2-DB35963B157C}"/>
                  </a:ext>
                </a:extLst>
              </p:cNvPr>
              <p:cNvSpPr>
                <a:spLocks noGrp="1" noRot="1" noChangeAspect="1" noMove="1" noResize="1" noEditPoints="1" noAdjustHandles="1" noChangeArrowheads="1" noChangeShapeType="1" noTextEdit="1"/>
              </p:cNvSpPr>
              <p:nvPr>
                <p:ph idx="1"/>
              </p:nvPr>
            </p:nvSpPr>
            <p:spPr>
              <a:xfrm>
                <a:off x="550863" y="634181"/>
                <a:ext cx="11090274" cy="5458643"/>
              </a:xfrm>
              <a:blipFill>
                <a:blip r:embed="rId2"/>
                <a:stretch>
                  <a:fillRect l="-1538" t="-1341" r="-1923"/>
                </a:stretch>
              </a:blipFill>
            </p:spPr>
            <p:txBody>
              <a:bodyPr/>
              <a:lstStyle/>
              <a:p>
                <a:r>
                  <a:rPr lang="en-GB">
                    <a:noFill/>
                  </a:rPr>
                  <a:t> </a:t>
                </a:r>
              </a:p>
            </p:txBody>
          </p:sp>
        </mc:Fallback>
      </mc:AlternateContent>
    </p:spTree>
    <p:extLst>
      <p:ext uri="{BB962C8B-B14F-4D97-AF65-F5344CB8AC3E}">
        <p14:creationId xmlns:p14="http://schemas.microsoft.com/office/powerpoint/2010/main" val="152358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0D0F32-14EC-C821-48CE-A09DB9E55C8E}"/>
                  </a:ext>
                </a:extLst>
              </p:cNvPr>
              <p:cNvSpPr>
                <a:spLocks noGrp="1"/>
              </p:cNvSpPr>
              <p:nvPr>
                <p:ph idx="1"/>
              </p:nvPr>
            </p:nvSpPr>
            <p:spPr>
              <a:xfrm>
                <a:off x="550863" y="663677"/>
                <a:ext cx="11090274" cy="5429147"/>
              </a:xfrm>
            </p:spPr>
            <p:txBody>
              <a:bodyPr/>
              <a:lstStyle/>
              <a:p>
                <a:r>
                  <a:rPr lang="en-GB" dirty="0" err="1"/>
                  <a:t>Bước</a:t>
                </a:r>
                <a:r>
                  <a:rPr lang="en-GB" dirty="0"/>
                  <a:t> 1: </a:t>
                </a:r>
                <a:r>
                  <a:rPr lang="en-GB" dirty="0" err="1"/>
                  <a:t>Khởi</a:t>
                </a:r>
                <a:r>
                  <a:rPr lang="en-GB" dirty="0"/>
                  <a:t> </a:t>
                </a:r>
                <a:r>
                  <a:rPr lang="en-GB" dirty="0" err="1"/>
                  <a:t>tạo</a:t>
                </a:r>
                <a:r>
                  <a:rPr lang="en-GB" dirty="0"/>
                  <a:t> </a:t>
                </a:r>
                <a:r>
                  <a:rPr lang="en-GB" dirty="0" err="1"/>
                  <a:t>nghiệm</a:t>
                </a:r>
                <a:r>
                  <a:rPr lang="en-GB" dirty="0"/>
                  <a:t> ban </a:t>
                </a:r>
                <a:r>
                  <a:rPr lang="en-GB" dirty="0" err="1"/>
                  <a:t>đầu</a:t>
                </a:r>
                <a:r>
                  <a:rPr lang="en-GB" dirty="0"/>
                  <a:t> </a:t>
                </a:r>
                <a:r>
                  <a:rPr lang="en-GB" dirty="0" err="1"/>
                  <a:t>và</a:t>
                </a:r>
                <a:r>
                  <a:rPr lang="en-GB" dirty="0"/>
                  <a:t> </a:t>
                </a:r>
                <a:r>
                  <a:rPr lang="en-GB" dirty="0" err="1"/>
                  <a:t>nhiệt</a:t>
                </a:r>
                <a:r>
                  <a:rPr lang="en-GB" dirty="0"/>
                  <a:t> </a:t>
                </a:r>
                <a:r>
                  <a:rPr lang="en-GB" dirty="0" err="1"/>
                  <a:t>độ</a:t>
                </a:r>
                <a:r>
                  <a:rPr lang="en-GB" dirty="0"/>
                  <a:t> -&gt; </a:t>
                </a:r>
                <a:r>
                  <a:rPr lang="en-GB" dirty="0" err="1"/>
                  <a:t>tính</a:t>
                </a:r>
                <a:r>
                  <a:rPr lang="en-GB" dirty="0"/>
                  <a:t> chi </a:t>
                </a:r>
                <a:r>
                  <a:rPr lang="en-GB" dirty="0" err="1"/>
                  <a:t>phí</a:t>
                </a:r>
                <a:endParaRPr lang="en-GB" dirty="0"/>
              </a:p>
              <a:p>
                <a:r>
                  <a:rPr lang="en-GB" dirty="0" err="1"/>
                  <a:t>Bước</a:t>
                </a:r>
                <a:r>
                  <a:rPr lang="en-GB" dirty="0"/>
                  <a:t> 2: </a:t>
                </a:r>
                <a:r>
                  <a:rPr lang="en-GB" dirty="0" err="1"/>
                  <a:t>Tìm</a:t>
                </a:r>
                <a:r>
                  <a:rPr lang="en-GB" dirty="0"/>
                  <a:t> </a:t>
                </a:r>
                <a:r>
                  <a:rPr lang="en-GB" dirty="0" err="1"/>
                  <a:t>những</a:t>
                </a:r>
                <a:r>
                  <a:rPr lang="en-GB" dirty="0"/>
                  <a:t> </a:t>
                </a:r>
                <a:r>
                  <a:rPr lang="en-GB" dirty="0" err="1"/>
                  <a:t>nghiệm</a:t>
                </a:r>
                <a:r>
                  <a:rPr lang="en-GB" dirty="0"/>
                  <a:t> </a:t>
                </a:r>
                <a:r>
                  <a:rPr lang="en-GB" dirty="0" err="1"/>
                  <a:t>lân</a:t>
                </a:r>
                <a:r>
                  <a:rPr lang="en-GB" dirty="0"/>
                  <a:t> </a:t>
                </a:r>
                <a:r>
                  <a:rPr lang="en-GB" dirty="0" err="1"/>
                  <a:t>cận</a:t>
                </a:r>
                <a:r>
                  <a:rPr lang="en-GB" dirty="0"/>
                  <a:t> (</a:t>
                </a:r>
                <a:r>
                  <a:rPr lang="en-GB" dirty="0" err="1"/>
                  <a:t>biến</a:t>
                </a:r>
                <a:r>
                  <a:rPr lang="en-GB" dirty="0"/>
                  <a:t> </a:t>
                </a:r>
                <a:r>
                  <a:rPr lang="en-GB" dirty="0" err="1"/>
                  <a:t>đổi</a:t>
                </a:r>
                <a:r>
                  <a:rPr lang="en-GB" dirty="0"/>
                  <a:t> </a:t>
                </a:r>
                <a:r>
                  <a:rPr lang="en-GB" dirty="0" err="1"/>
                  <a:t>từ</a:t>
                </a:r>
                <a:r>
                  <a:rPr lang="en-GB" dirty="0"/>
                  <a:t> </a:t>
                </a:r>
                <a:r>
                  <a:rPr lang="en-GB" dirty="0" err="1"/>
                  <a:t>nghiệm</a:t>
                </a:r>
                <a:r>
                  <a:rPr lang="en-GB" dirty="0"/>
                  <a:t> </a:t>
                </a:r>
                <a:r>
                  <a:rPr lang="en-GB" dirty="0" err="1"/>
                  <a:t>hiện</a:t>
                </a:r>
                <a:r>
                  <a:rPr lang="en-GB" dirty="0"/>
                  <a:t> </a:t>
                </a:r>
                <a:r>
                  <a:rPr lang="en-GB" dirty="0" err="1"/>
                  <a:t>tại</a:t>
                </a:r>
                <a:r>
                  <a:rPr lang="en-GB" dirty="0"/>
                  <a:t>)</a:t>
                </a:r>
              </a:p>
              <a:p>
                <a:pPr marL="914400" lvl="2" indent="0">
                  <a:buNone/>
                </a:pPr>
                <a:r>
                  <a:rPr lang="en-GB" sz="2000" dirty="0"/>
                  <a:t>Tính </a:t>
                </a:r>
                <a:r>
                  <a:rPr lang="en-GB" sz="2000" dirty="0" err="1"/>
                  <a:t>độ</a:t>
                </a:r>
                <a:r>
                  <a:rPr lang="en-GB" sz="2000" dirty="0"/>
                  <a:t> </a:t>
                </a:r>
                <a:r>
                  <a:rPr lang="en-GB" sz="2000" dirty="0" err="1"/>
                  <a:t>chênh</a:t>
                </a:r>
                <a:r>
                  <a:rPr lang="en-GB" sz="2000" dirty="0"/>
                  <a:t> </a:t>
                </a:r>
                <a:r>
                  <a:rPr lang="en-GB" sz="2000" dirty="0" err="1"/>
                  <a:t>lệch</a:t>
                </a:r>
                <a:r>
                  <a:rPr lang="en-GB" sz="2000" dirty="0"/>
                  <a:t> </a:t>
                </a:r>
                <a14:m>
                  <m:oMath xmlns:m="http://schemas.openxmlformats.org/officeDocument/2006/math">
                    <m:r>
                      <a:rPr lang="en-GB" sz="2000" i="1" smtClean="0">
                        <a:latin typeface="Cambria Math" panose="02040503050406030204" pitchFamily="18" charset="0"/>
                        <a:ea typeface="Cambria Math" panose="02040503050406030204" pitchFamily="18" charset="0"/>
                      </a:rPr>
                      <m:t>∆</m:t>
                    </m:r>
                  </m:oMath>
                </a14:m>
                <a:r>
                  <a:rPr lang="en-GB" sz="2000" dirty="0"/>
                  <a:t> </a:t>
                </a:r>
                <a:r>
                  <a:rPr lang="en-GB" sz="2000" dirty="0" err="1"/>
                  <a:t>và</a:t>
                </a:r>
                <a:r>
                  <a:rPr lang="en-GB" sz="2000" dirty="0"/>
                  <a:t> </a:t>
                </a:r>
                <a:r>
                  <a:rPr lang="en-GB" sz="2000" dirty="0" err="1"/>
                  <a:t>xác</a:t>
                </a:r>
                <a:r>
                  <a:rPr lang="en-GB" sz="2000" dirty="0"/>
                  <a:t> </a:t>
                </a:r>
                <a:r>
                  <a:rPr lang="en-GB" sz="2000" dirty="0" err="1"/>
                  <a:t>suất</a:t>
                </a:r>
                <a:r>
                  <a:rPr lang="en-GB" sz="2000" dirty="0"/>
                  <a:t> P </a:t>
                </a:r>
                <a:r>
                  <a:rPr lang="en-GB" sz="2000" dirty="0" err="1"/>
                  <a:t>để</a:t>
                </a:r>
                <a:r>
                  <a:rPr lang="en-GB" sz="2000" dirty="0"/>
                  <a:t> </a:t>
                </a:r>
                <a:r>
                  <a:rPr lang="en-GB" sz="2000" dirty="0" err="1"/>
                  <a:t>quyết</a:t>
                </a:r>
                <a:r>
                  <a:rPr lang="en-GB" sz="2000" dirty="0"/>
                  <a:t> </a:t>
                </a:r>
                <a:r>
                  <a:rPr lang="en-GB" sz="2000" dirty="0" err="1"/>
                  <a:t>định</a:t>
                </a:r>
                <a:r>
                  <a:rPr lang="en-GB" sz="2000" dirty="0"/>
                  <a:t> </a:t>
                </a:r>
                <a:r>
                  <a:rPr lang="en-GB" sz="2000" dirty="0" err="1"/>
                  <a:t>chấp</a:t>
                </a:r>
                <a:r>
                  <a:rPr lang="en-GB" sz="2000" dirty="0"/>
                  <a:t> </a:t>
                </a:r>
                <a:r>
                  <a:rPr lang="en-GB" sz="2000" dirty="0" err="1"/>
                  <a:t>nhận</a:t>
                </a:r>
                <a:r>
                  <a:rPr lang="en-GB" sz="2000" dirty="0"/>
                  <a:t> </a:t>
                </a:r>
                <a:r>
                  <a:rPr lang="en-GB" sz="2000" dirty="0" err="1"/>
                  <a:t>nghiệm</a:t>
                </a:r>
                <a:endParaRPr lang="en-GB" sz="2000" dirty="0"/>
              </a:p>
              <a:p>
                <a:pPr marL="914400" lvl="2" indent="0">
                  <a:buNone/>
                </a:pPr>
                <a:r>
                  <a:rPr lang="en-GB" sz="2000" dirty="0" err="1"/>
                  <a:t>Giảm</a:t>
                </a:r>
                <a:r>
                  <a:rPr lang="en-GB" sz="2000" dirty="0"/>
                  <a:t> </a:t>
                </a:r>
                <a:r>
                  <a:rPr lang="en-GB" sz="2000" dirty="0" err="1"/>
                  <a:t>nhiệt</a:t>
                </a:r>
                <a:r>
                  <a:rPr lang="en-GB" sz="2000" dirty="0"/>
                  <a:t> </a:t>
                </a:r>
                <a:r>
                  <a:rPr lang="en-GB" sz="2000" dirty="0" err="1"/>
                  <a:t>độ</a:t>
                </a:r>
                <a:r>
                  <a:rPr lang="en-GB" sz="2000" dirty="0"/>
                  <a:t> T = </a:t>
                </a:r>
                <a14:m>
                  <m:oMath xmlns:m="http://schemas.openxmlformats.org/officeDocument/2006/math">
                    <m:r>
                      <a:rPr lang="en-GB" sz="2000" i="1" smtClean="0">
                        <a:latin typeface="Cambria Math" panose="02040503050406030204" pitchFamily="18" charset="0"/>
                        <a:ea typeface="Cambria Math" panose="02040503050406030204" pitchFamily="18" charset="0"/>
                      </a:rPr>
                      <m:t>𝛼</m:t>
                    </m:r>
                  </m:oMath>
                </a14:m>
                <a:r>
                  <a:rPr lang="en-GB" sz="2000" dirty="0"/>
                  <a:t>.T </a:t>
                </a:r>
                <a:r>
                  <a:rPr lang="en-GB" sz="2000" dirty="0" err="1"/>
                  <a:t>trong</a:t>
                </a:r>
                <a:r>
                  <a:rPr lang="en-GB" sz="2000" dirty="0"/>
                  <a:t> </a:t>
                </a:r>
                <a:r>
                  <a:rPr lang="en-GB" sz="2000" dirty="0" err="1"/>
                  <a:t>đó</a:t>
                </a:r>
                <a:r>
                  <a:rPr lang="en-GB" sz="2000" dirty="0"/>
                  <a:t> </a:t>
                </a:r>
                <a14:m>
                  <m:oMath xmlns:m="http://schemas.openxmlformats.org/officeDocument/2006/math">
                    <m:r>
                      <a:rPr lang="en-GB" sz="2000" i="1" smtClean="0">
                        <a:latin typeface="Cambria Math" panose="02040503050406030204" pitchFamily="18" charset="0"/>
                        <a:ea typeface="Cambria Math" panose="02040503050406030204" pitchFamily="18" charset="0"/>
                      </a:rPr>
                      <m:t>𝛼</m:t>
                    </m:r>
                  </m:oMath>
                </a14:m>
                <a:r>
                  <a:rPr lang="en-GB" sz="2000" dirty="0"/>
                  <a:t> = [0.8, 0.99]</a:t>
                </a:r>
              </a:p>
              <a:p>
                <a:pPr lvl="2"/>
                <a:endParaRPr lang="en-GB" dirty="0"/>
              </a:p>
              <a:p>
                <a:r>
                  <a:rPr lang="en-GB" dirty="0" err="1"/>
                  <a:t>Bước</a:t>
                </a:r>
                <a:r>
                  <a:rPr lang="en-GB" dirty="0"/>
                  <a:t> 3: </a:t>
                </a:r>
                <a:r>
                  <a:rPr lang="en-GB" dirty="0" err="1"/>
                  <a:t>lặp</a:t>
                </a:r>
                <a:r>
                  <a:rPr lang="en-GB" dirty="0"/>
                  <a:t> </a:t>
                </a:r>
                <a:r>
                  <a:rPr lang="en-GB" dirty="0" err="1"/>
                  <a:t>lại</a:t>
                </a:r>
                <a:r>
                  <a:rPr lang="en-GB" dirty="0"/>
                  <a:t> </a:t>
                </a:r>
                <a:r>
                  <a:rPr lang="en-GB" dirty="0" err="1"/>
                  <a:t>bước</a:t>
                </a:r>
                <a:r>
                  <a:rPr lang="en-GB" dirty="0"/>
                  <a:t> 2 </a:t>
                </a:r>
              </a:p>
              <a:p>
                <a:pPr marL="914400" lvl="2" indent="0">
                  <a:buNone/>
                </a:pPr>
                <a:r>
                  <a:rPr lang="en-GB" sz="2000" dirty="0" err="1"/>
                  <a:t>Dừng</a:t>
                </a:r>
                <a:r>
                  <a:rPr lang="en-GB" sz="2000" dirty="0"/>
                  <a:t> </a:t>
                </a:r>
                <a:r>
                  <a:rPr lang="en-GB" sz="2000" dirty="0" err="1"/>
                  <a:t>thuật</a:t>
                </a:r>
                <a:r>
                  <a:rPr lang="en-GB" sz="2000" dirty="0"/>
                  <a:t> </a:t>
                </a:r>
                <a:r>
                  <a:rPr lang="en-GB" sz="2000" dirty="0" err="1"/>
                  <a:t>toán</a:t>
                </a:r>
                <a:r>
                  <a:rPr lang="en-GB" sz="2000" dirty="0"/>
                  <a:t> </a:t>
                </a:r>
                <a:r>
                  <a:rPr lang="en-GB" sz="2000" dirty="0" err="1"/>
                  <a:t>khi</a:t>
                </a:r>
                <a:r>
                  <a:rPr lang="en-GB" sz="2000" dirty="0"/>
                  <a:t> T </a:t>
                </a:r>
                <a:r>
                  <a:rPr lang="en-GB" sz="2000" dirty="0" err="1"/>
                  <a:t>thấp</a:t>
                </a:r>
                <a:r>
                  <a:rPr lang="en-GB" sz="2000" dirty="0"/>
                  <a:t> </a:t>
                </a:r>
                <a:r>
                  <a:rPr lang="en-GB" sz="2000" dirty="0" err="1"/>
                  <a:t>nhất</a:t>
                </a:r>
                <a:r>
                  <a:rPr lang="en-GB" sz="2000" dirty="0"/>
                  <a:t> </a:t>
                </a:r>
                <a:r>
                  <a:rPr lang="en-GB" sz="2000" dirty="0" err="1"/>
                  <a:t>hoặc</a:t>
                </a:r>
                <a:r>
                  <a:rPr lang="en-GB" sz="2000" dirty="0"/>
                  <a:t> </a:t>
                </a:r>
                <a:r>
                  <a:rPr lang="en-GB" sz="2000" dirty="0" err="1"/>
                  <a:t>đủ</a:t>
                </a:r>
                <a:r>
                  <a:rPr lang="en-GB" sz="2000" dirty="0"/>
                  <a:t> </a:t>
                </a:r>
                <a:r>
                  <a:rPr lang="en-GB" sz="2000" dirty="0" err="1"/>
                  <a:t>số</a:t>
                </a:r>
                <a:r>
                  <a:rPr lang="en-GB" sz="2000" dirty="0"/>
                  <a:t> </a:t>
                </a:r>
                <a:r>
                  <a:rPr lang="en-GB" sz="2000" dirty="0" err="1"/>
                  <a:t>vòng</a:t>
                </a:r>
                <a:r>
                  <a:rPr lang="en-GB" sz="2000" dirty="0"/>
                  <a:t> </a:t>
                </a:r>
                <a:r>
                  <a:rPr lang="en-GB" sz="2000" dirty="0" err="1"/>
                  <a:t>lặp</a:t>
                </a:r>
                <a:endParaRPr lang="en-GB" sz="2000" dirty="0"/>
              </a:p>
              <a:p>
                <a:pPr marL="914400" lvl="2" indent="0">
                  <a:buNone/>
                </a:pPr>
                <a:endParaRPr lang="en-GB" sz="2000" dirty="0"/>
              </a:p>
              <a:p>
                <a:pPr marL="914400" lvl="2" indent="0">
                  <a:buNone/>
                </a:pPr>
                <a:r>
                  <a:rPr lang="en-GB" sz="2000" dirty="0" err="1"/>
                  <a:t>Kết</a:t>
                </a:r>
                <a:r>
                  <a:rPr lang="en-GB" sz="2000" dirty="0"/>
                  <a:t> </a:t>
                </a:r>
                <a:r>
                  <a:rPr lang="en-GB" sz="2000" dirty="0" err="1"/>
                  <a:t>quả</a:t>
                </a:r>
                <a:r>
                  <a:rPr lang="en-GB" sz="2000" dirty="0"/>
                  <a:t> </a:t>
                </a:r>
                <a:r>
                  <a:rPr lang="en-GB" sz="2000" dirty="0" err="1"/>
                  <a:t>tốt</a:t>
                </a:r>
                <a:r>
                  <a:rPr lang="en-GB" sz="2000" dirty="0"/>
                  <a:t> </a:t>
                </a:r>
                <a:r>
                  <a:rPr lang="en-GB" sz="2000" dirty="0" err="1"/>
                  <a:t>nhất</a:t>
                </a:r>
                <a:r>
                  <a:rPr lang="en-GB" sz="2000" dirty="0"/>
                  <a:t> </a:t>
                </a:r>
                <a:r>
                  <a:rPr lang="en-GB" sz="2000" dirty="0" err="1"/>
                  <a:t>sẽ</a:t>
                </a:r>
                <a:r>
                  <a:rPr lang="en-GB" sz="2000" dirty="0"/>
                  <a:t> </a:t>
                </a:r>
                <a:r>
                  <a:rPr lang="en-GB" sz="2000" dirty="0" err="1"/>
                  <a:t>là</a:t>
                </a:r>
                <a:r>
                  <a:rPr lang="en-GB" sz="2000" dirty="0"/>
                  <a:t> </a:t>
                </a:r>
                <a:r>
                  <a:rPr lang="en-GB" sz="2000" dirty="0" err="1"/>
                  <a:t>nghiệm</a:t>
                </a:r>
                <a:r>
                  <a:rPr lang="en-GB" sz="2000" dirty="0"/>
                  <a:t> </a:t>
                </a:r>
                <a:r>
                  <a:rPr lang="en-GB" sz="2000" dirty="0" err="1"/>
                  <a:t>tìm</a:t>
                </a:r>
                <a:r>
                  <a:rPr lang="en-GB" sz="2000" dirty="0"/>
                  <a:t> </a:t>
                </a:r>
                <a:r>
                  <a:rPr lang="en-GB" sz="2000" dirty="0" err="1"/>
                  <a:t>được</a:t>
                </a:r>
                <a:r>
                  <a:rPr lang="en-GB" sz="2000" dirty="0"/>
                  <a:t> </a:t>
                </a:r>
                <a:r>
                  <a:rPr lang="en-GB" sz="2000" dirty="0" err="1"/>
                  <a:t>sau</a:t>
                </a:r>
                <a:r>
                  <a:rPr lang="en-GB" sz="2000" dirty="0"/>
                  <a:t> </a:t>
                </a:r>
                <a:r>
                  <a:rPr lang="en-GB" sz="2000" dirty="0" err="1"/>
                  <a:t>khi</a:t>
                </a:r>
                <a:r>
                  <a:rPr lang="en-GB" sz="2000" dirty="0"/>
                  <a:t> </a:t>
                </a:r>
                <a:r>
                  <a:rPr lang="en-GB" sz="2000" dirty="0" err="1"/>
                  <a:t>dừng</a:t>
                </a:r>
                <a:r>
                  <a:rPr lang="en-GB" sz="2000" dirty="0"/>
                  <a:t> </a:t>
                </a:r>
                <a:r>
                  <a:rPr lang="en-GB" sz="2000" dirty="0" err="1"/>
                  <a:t>thuật</a:t>
                </a:r>
                <a:r>
                  <a:rPr lang="en-GB" sz="2000" dirty="0"/>
                  <a:t> </a:t>
                </a:r>
                <a:r>
                  <a:rPr lang="en-GB" sz="2000" dirty="0" err="1"/>
                  <a:t>toán</a:t>
                </a:r>
                <a:endParaRPr lang="en-GB" sz="2000" dirty="0"/>
              </a:p>
              <a:p>
                <a:pPr marL="914400" lvl="2" indent="0">
                  <a:buNone/>
                </a:pPr>
                <a:endParaRPr lang="en-GB" sz="2000" dirty="0"/>
              </a:p>
            </p:txBody>
          </p:sp>
        </mc:Choice>
        <mc:Fallback xmlns="">
          <p:sp>
            <p:nvSpPr>
              <p:cNvPr id="3" name="Content Placeholder 2">
                <a:extLst>
                  <a:ext uri="{FF2B5EF4-FFF2-40B4-BE49-F238E27FC236}">
                    <a16:creationId xmlns:a16="http://schemas.microsoft.com/office/drawing/2014/main" id="{530D0F32-14EC-C821-48CE-A09DB9E55C8E}"/>
                  </a:ext>
                </a:extLst>
              </p:cNvPr>
              <p:cNvSpPr>
                <a:spLocks noGrp="1" noRot="1" noChangeAspect="1" noMove="1" noResize="1" noEditPoints="1" noAdjustHandles="1" noChangeArrowheads="1" noChangeShapeType="1" noTextEdit="1"/>
              </p:cNvSpPr>
              <p:nvPr>
                <p:ph idx="1"/>
              </p:nvPr>
            </p:nvSpPr>
            <p:spPr>
              <a:xfrm>
                <a:off x="550863" y="663677"/>
                <a:ext cx="11090274" cy="5429147"/>
              </a:xfrm>
              <a:blipFill>
                <a:blip r:embed="rId2"/>
                <a:stretch>
                  <a:fillRect l="-1319" t="-1236"/>
                </a:stretch>
              </a:blipFill>
            </p:spPr>
            <p:txBody>
              <a:bodyPr/>
              <a:lstStyle/>
              <a:p>
                <a:r>
                  <a:rPr lang="en-GB">
                    <a:noFill/>
                  </a:rPr>
                  <a:t> </a:t>
                </a:r>
              </a:p>
            </p:txBody>
          </p:sp>
        </mc:Fallback>
      </mc:AlternateContent>
    </p:spTree>
    <p:extLst>
      <p:ext uri="{BB962C8B-B14F-4D97-AF65-F5344CB8AC3E}">
        <p14:creationId xmlns:p14="http://schemas.microsoft.com/office/powerpoint/2010/main" val="397229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9951F968-66E6-3013-5204-D611871B5C86}"/>
              </a:ext>
            </a:extLst>
          </p:cNvPr>
          <p:cNvGrpSpPr/>
          <p:nvPr/>
        </p:nvGrpSpPr>
        <p:grpSpPr>
          <a:xfrm>
            <a:off x="666580" y="2050269"/>
            <a:ext cx="3988993" cy="2757461"/>
            <a:chOff x="1949689" y="779531"/>
            <a:chExt cx="3988993" cy="2757461"/>
          </a:xfrm>
        </p:grpSpPr>
        <p:sp>
          <p:nvSpPr>
            <p:cNvPr id="4" name="Oval 3">
              <a:extLst>
                <a:ext uri="{FF2B5EF4-FFF2-40B4-BE49-F238E27FC236}">
                  <a16:creationId xmlns:a16="http://schemas.microsoft.com/office/drawing/2014/main" id="{791D2FEA-EFDE-BFE3-6615-84517AC99E4A}"/>
                </a:ext>
              </a:extLst>
            </p:cNvPr>
            <p:cNvSpPr/>
            <p:nvPr/>
          </p:nvSpPr>
          <p:spPr>
            <a:xfrm>
              <a:off x="2177927" y="779531"/>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5" name="Oval 4">
              <a:extLst>
                <a:ext uri="{FF2B5EF4-FFF2-40B4-BE49-F238E27FC236}">
                  <a16:creationId xmlns:a16="http://schemas.microsoft.com/office/drawing/2014/main" id="{B0F20EF6-C624-CC95-3107-659939936D99}"/>
                </a:ext>
              </a:extLst>
            </p:cNvPr>
            <p:cNvSpPr/>
            <p:nvPr/>
          </p:nvSpPr>
          <p:spPr>
            <a:xfrm>
              <a:off x="2448800" y="2799573"/>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6" name="Oval 5">
              <a:extLst>
                <a:ext uri="{FF2B5EF4-FFF2-40B4-BE49-F238E27FC236}">
                  <a16:creationId xmlns:a16="http://schemas.microsoft.com/office/drawing/2014/main" id="{5594B736-96AD-0C25-D6FE-22802C0F7E20}"/>
                </a:ext>
              </a:extLst>
            </p:cNvPr>
            <p:cNvSpPr/>
            <p:nvPr/>
          </p:nvSpPr>
          <p:spPr>
            <a:xfrm>
              <a:off x="4822883" y="2654710"/>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7" name="Oval 6">
              <a:extLst>
                <a:ext uri="{FF2B5EF4-FFF2-40B4-BE49-F238E27FC236}">
                  <a16:creationId xmlns:a16="http://schemas.microsoft.com/office/drawing/2014/main" id="{866F6A11-6B7B-DCE4-6282-D75F308166E6}"/>
                </a:ext>
              </a:extLst>
            </p:cNvPr>
            <p:cNvSpPr/>
            <p:nvPr/>
          </p:nvSpPr>
          <p:spPr>
            <a:xfrm>
              <a:off x="4930877" y="779531"/>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Connector 8">
              <a:extLst>
                <a:ext uri="{FF2B5EF4-FFF2-40B4-BE49-F238E27FC236}">
                  <a16:creationId xmlns:a16="http://schemas.microsoft.com/office/drawing/2014/main" id="{DA387CF0-AFFA-3473-1D2E-15BE0D16F8EF}"/>
                </a:ext>
              </a:extLst>
            </p:cNvPr>
            <p:cNvCxnSpPr>
              <a:stCxn id="4" idx="4"/>
              <a:endCxn id="5" idx="0"/>
            </p:cNvCxnSpPr>
            <p:nvPr/>
          </p:nvCxnSpPr>
          <p:spPr>
            <a:xfrm>
              <a:off x="2546637" y="1516950"/>
              <a:ext cx="270873" cy="1282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542E62-7FC0-4D75-3AD7-9FA0067EC9F6}"/>
                </a:ext>
              </a:extLst>
            </p:cNvPr>
            <p:cNvCxnSpPr>
              <a:cxnSpLocks/>
              <a:stCxn id="4" idx="6"/>
              <a:endCxn id="7" idx="2"/>
            </p:cNvCxnSpPr>
            <p:nvPr/>
          </p:nvCxnSpPr>
          <p:spPr>
            <a:xfrm>
              <a:off x="2915346" y="1148241"/>
              <a:ext cx="2015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C38AB9-5C25-0A38-AEC0-73F3D8D95EFD}"/>
                </a:ext>
              </a:extLst>
            </p:cNvPr>
            <p:cNvCxnSpPr>
              <a:stCxn id="7" idx="4"/>
              <a:endCxn id="6" idx="0"/>
            </p:cNvCxnSpPr>
            <p:nvPr/>
          </p:nvCxnSpPr>
          <p:spPr>
            <a:xfrm flipH="1">
              <a:off x="5191593" y="1516950"/>
              <a:ext cx="107994" cy="1137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6FA0EF-B91E-62CE-7633-D4CA221286C2}"/>
                </a:ext>
              </a:extLst>
            </p:cNvPr>
            <p:cNvCxnSpPr>
              <a:cxnSpLocks/>
              <a:stCxn id="6" idx="2"/>
              <a:endCxn id="5" idx="6"/>
            </p:cNvCxnSpPr>
            <p:nvPr/>
          </p:nvCxnSpPr>
          <p:spPr>
            <a:xfrm flipH="1">
              <a:off x="3186219" y="3023420"/>
              <a:ext cx="1636664" cy="144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70BB2A-037D-E06E-E049-085906846C50}"/>
                </a:ext>
              </a:extLst>
            </p:cNvPr>
            <p:cNvCxnSpPr>
              <a:cxnSpLocks/>
              <a:stCxn id="4" idx="5"/>
              <a:endCxn id="6" idx="1"/>
            </p:cNvCxnSpPr>
            <p:nvPr/>
          </p:nvCxnSpPr>
          <p:spPr>
            <a:xfrm>
              <a:off x="2807353" y="1408957"/>
              <a:ext cx="2123523" cy="1353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01F659-7EC8-88DA-5C1D-0A7EA1E333C8}"/>
                </a:ext>
              </a:extLst>
            </p:cNvPr>
            <p:cNvCxnSpPr>
              <a:stCxn id="7" idx="3"/>
              <a:endCxn id="5" idx="7"/>
            </p:cNvCxnSpPr>
            <p:nvPr/>
          </p:nvCxnSpPr>
          <p:spPr>
            <a:xfrm flipH="1">
              <a:off x="3078226" y="1408957"/>
              <a:ext cx="1960644" cy="1498609"/>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56015B6-03C3-6BC3-86D5-9538B687AE9F}"/>
                </a:ext>
              </a:extLst>
            </p:cNvPr>
            <p:cNvSpPr txBox="1"/>
            <p:nvPr/>
          </p:nvSpPr>
          <p:spPr>
            <a:xfrm>
              <a:off x="3583858" y="779531"/>
              <a:ext cx="943897" cy="369332"/>
            </a:xfrm>
            <a:prstGeom prst="rect">
              <a:avLst/>
            </a:prstGeom>
            <a:noFill/>
          </p:spPr>
          <p:txBody>
            <a:bodyPr wrap="square" rtlCol="0">
              <a:spAutoFit/>
            </a:bodyPr>
            <a:lstStyle/>
            <a:p>
              <a:pPr algn="ctr"/>
              <a:r>
                <a:rPr lang="en-GB" dirty="0"/>
                <a:t>20</a:t>
              </a:r>
            </a:p>
          </p:txBody>
        </p:sp>
        <p:sp>
          <p:nvSpPr>
            <p:cNvPr id="44" name="TextBox 43">
              <a:extLst>
                <a:ext uri="{FF2B5EF4-FFF2-40B4-BE49-F238E27FC236}">
                  <a16:creationId xmlns:a16="http://schemas.microsoft.com/office/drawing/2014/main" id="{5C259FDA-171F-CD29-04F8-58ACE588D1A4}"/>
                </a:ext>
              </a:extLst>
            </p:cNvPr>
            <p:cNvSpPr txBox="1"/>
            <p:nvPr/>
          </p:nvSpPr>
          <p:spPr>
            <a:xfrm>
              <a:off x="3532602" y="3099471"/>
              <a:ext cx="943897" cy="369332"/>
            </a:xfrm>
            <a:prstGeom prst="rect">
              <a:avLst/>
            </a:prstGeom>
            <a:noFill/>
          </p:spPr>
          <p:txBody>
            <a:bodyPr wrap="square" rtlCol="0">
              <a:spAutoFit/>
            </a:bodyPr>
            <a:lstStyle/>
            <a:p>
              <a:pPr algn="ctr"/>
              <a:r>
                <a:rPr lang="en-GB" dirty="0"/>
                <a:t>12</a:t>
              </a:r>
            </a:p>
          </p:txBody>
        </p:sp>
        <p:sp>
          <p:nvSpPr>
            <p:cNvPr id="45" name="TextBox 44">
              <a:extLst>
                <a:ext uri="{FF2B5EF4-FFF2-40B4-BE49-F238E27FC236}">
                  <a16:creationId xmlns:a16="http://schemas.microsoft.com/office/drawing/2014/main" id="{8EEE499D-A21C-FB4E-0B2F-3CD2AFA6093F}"/>
                </a:ext>
              </a:extLst>
            </p:cNvPr>
            <p:cNvSpPr txBox="1"/>
            <p:nvPr/>
          </p:nvSpPr>
          <p:spPr>
            <a:xfrm>
              <a:off x="3014317" y="2187648"/>
              <a:ext cx="943897" cy="369332"/>
            </a:xfrm>
            <a:prstGeom prst="rect">
              <a:avLst/>
            </a:prstGeom>
            <a:noFill/>
          </p:spPr>
          <p:txBody>
            <a:bodyPr wrap="square" rtlCol="0">
              <a:spAutoFit/>
            </a:bodyPr>
            <a:lstStyle/>
            <a:p>
              <a:pPr algn="ctr"/>
              <a:r>
                <a:rPr lang="en-GB" dirty="0"/>
                <a:t>30</a:t>
              </a:r>
            </a:p>
          </p:txBody>
        </p:sp>
        <p:sp>
          <p:nvSpPr>
            <p:cNvPr id="46" name="TextBox 45">
              <a:extLst>
                <a:ext uri="{FF2B5EF4-FFF2-40B4-BE49-F238E27FC236}">
                  <a16:creationId xmlns:a16="http://schemas.microsoft.com/office/drawing/2014/main" id="{B31C8962-95A3-5DD7-0038-238B80A62B80}"/>
                </a:ext>
              </a:extLst>
            </p:cNvPr>
            <p:cNvSpPr txBox="1"/>
            <p:nvPr/>
          </p:nvSpPr>
          <p:spPr>
            <a:xfrm>
              <a:off x="4135842" y="2187648"/>
              <a:ext cx="943897" cy="369332"/>
            </a:xfrm>
            <a:prstGeom prst="rect">
              <a:avLst/>
            </a:prstGeom>
            <a:noFill/>
          </p:spPr>
          <p:txBody>
            <a:bodyPr wrap="square" rtlCol="0">
              <a:spAutoFit/>
            </a:bodyPr>
            <a:lstStyle/>
            <a:p>
              <a:pPr algn="ctr"/>
              <a:r>
                <a:rPr lang="en-GB" dirty="0"/>
                <a:t>35</a:t>
              </a:r>
            </a:p>
          </p:txBody>
        </p:sp>
        <p:sp>
          <p:nvSpPr>
            <p:cNvPr id="47" name="TextBox 46">
              <a:extLst>
                <a:ext uri="{FF2B5EF4-FFF2-40B4-BE49-F238E27FC236}">
                  <a16:creationId xmlns:a16="http://schemas.microsoft.com/office/drawing/2014/main" id="{7FCD8DD4-0576-3F0A-79D9-6DAE8BDB78B7}"/>
                </a:ext>
              </a:extLst>
            </p:cNvPr>
            <p:cNvSpPr txBox="1"/>
            <p:nvPr/>
          </p:nvSpPr>
          <p:spPr>
            <a:xfrm>
              <a:off x="1949689" y="1831595"/>
              <a:ext cx="943897" cy="369332"/>
            </a:xfrm>
            <a:prstGeom prst="rect">
              <a:avLst/>
            </a:prstGeom>
            <a:noFill/>
          </p:spPr>
          <p:txBody>
            <a:bodyPr wrap="square" rtlCol="0">
              <a:spAutoFit/>
            </a:bodyPr>
            <a:lstStyle/>
            <a:p>
              <a:pPr algn="ctr"/>
              <a:r>
                <a:rPr lang="en-GB" dirty="0"/>
                <a:t>42</a:t>
              </a:r>
            </a:p>
          </p:txBody>
        </p:sp>
        <p:sp>
          <p:nvSpPr>
            <p:cNvPr id="48" name="TextBox 47">
              <a:extLst>
                <a:ext uri="{FF2B5EF4-FFF2-40B4-BE49-F238E27FC236}">
                  <a16:creationId xmlns:a16="http://schemas.microsoft.com/office/drawing/2014/main" id="{08C18582-C6C7-AF34-7F51-19B7F817315B}"/>
                </a:ext>
              </a:extLst>
            </p:cNvPr>
            <p:cNvSpPr txBox="1"/>
            <p:nvPr/>
          </p:nvSpPr>
          <p:spPr>
            <a:xfrm>
              <a:off x="4994785" y="1930794"/>
              <a:ext cx="943897" cy="369332"/>
            </a:xfrm>
            <a:prstGeom prst="rect">
              <a:avLst/>
            </a:prstGeom>
            <a:noFill/>
          </p:spPr>
          <p:txBody>
            <a:bodyPr wrap="square" rtlCol="0">
              <a:spAutoFit/>
            </a:bodyPr>
            <a:lstStyle/>
            <a:p>
              <a:pPr algn="ctr"/>
              <a:r>
                <a:rPr lang="en-GB" dirty="0"/>
                <a:t>34</a:t>
              </a:r>
            </a:p>
          </p:txBody>
        </p:sp>
      </p:grpSp>
      <p:sp>
        <p:nvSpPr>
          <p:cNvPr id="50" name="TextBox 49">
            <a:extLst>
              <a:ext uri="{FF2B5EF4-FFF2-40B4-BE49-F238E27FC236}">
                <a16:creationId xmlns:a16="http://schemas.microsoft.com/office/drawing/2014/main" id="{9181C6EF-1FF7-DD92-F0F4-A23B376669F8}"/>
              </a:ext>
            </a:extLst>
          </p:cNvPr>
          <p:cNvSpPr txBox="1"/>
          <p:nvPr/>
        </p:nvSpPr>
        <p:spPr>
          <a:xfrm>
            <a:off x="6912443" y="417150"/>
            <a:ext cx="4069825" cy="461665"/>
          </a:xfrm>
          <a:prstGeom prst="rect">
            <a:avLst/>
          </a:prstGeom>
          <a:noFill/>
        </p:spPr>
        <p:txBody>
          <a:bodyPr wrap="square" rtlCol="0">
            <a:spAutoFit/>
          </a:bodyPr>
          <a:lstStyle/>
          <a:p>
            <a:r>
              <a:rPr lang="en-GB" sz="2400" dirty="0" err="1">
                <a:solidFill>
                  <a:srgbClr val="EAE7E6"/>
                </a:solidFill>
              </a:rPr>
              <a:t>Bài</a:t>
            </a:r>
            <a:r>
              <a:rPr lang="en-GB" sz="2400" dirty="0">
                <a:solidFill>
                  <a:srgbClr val="EAE7E6"/>
                </a:solidFill>
              </a:rPr>
              <a:t> </a:t>
            </a:r>
            <a:r>
              <a:rPr lang="en-GB" sz="2400" dirty="0" err="1">
                <a:solidFill>
                  <a:srgbClr val="EAE7E6"/>
                </a:solidFill>
              </a:rPr>
              <a:t>toán</a:t>
            </a:r>
            <a:r>
              <a:rPr lang="en-GB" sz="2400" dirty="0">
                <a:solidFill>
                  <a:srgbClr val="EAE7E6"/>
                </a:solidFill>
              </a:rPr>
              <a:t> </a:t>
            </a:r>
            <a:r>
              <a:rPr lang="en-GB" sz="2400" dirty="0" err="1">
                <a:solidFill>
                  <a:srgbClr val="EAE7E6"/>
                </a:solidFill>
              </a:rPr>
              <a:t>người</a:t>
            </a:r>
            <a:r>
              <a:rPr lang="en-GB" sz="2400" dirty="0">
                <a:solidFill>
                  <a:srgbClr val="EAE7E6"/>
                </a:solidFill>
              </a:rPr>
              <a:t> du </a:t>
            </a:r>
            <a:r>
              <a:rPr lang="en-GB" sz="2400" dirty="0" err="1">
                <a:solidFill>
                  <a:srgbClr val="EAE7E6"/>
                </a:solidFill>
              </a:rPr>
              <a:t>lịch</a:t>
            </a:r>
            <a:r>
              <a:rPr lang="en-GB" sz="2400" dirty="0">
                <a:solidFill>
                  <a:srgbClr val="EAE7E6"/>
                </a:solidFill>
              </a:rPr>
              <a:t> (TSP)</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538C421-EB89-556F-5302-A2C004E507D9}"/>
                  </a:ext>
                </a:extLst>
              </p:cNvPr>
              <p:cNvSpPr txBox="1"/>
              <p:nvPr/>
            </p:nvSpPr>
            <p:spPr>
              <a:xfrm>
                <a:off x="5533303" y="1040248"/>
                <a:ext cx="5992117" cy="5583708"/>
              </a:xfrm>
              <a:prstGeom prst="rect">
                <a:avLst/>
              </a:prstGeom>
              <a:noFill/>
            </p:spPr>
            <p:txBody>
              <a:bodyPr wrap="square" rtlCol="0">
                <a:spAutoFit/>
              </a:bodyPr>
              <a:lstStyle/>
              <a:p>
                <a:pPr>
                  <a:lnSpc>
                    <a:spcPct val="150000"/>
                  </a:lnSpc>
                </a:pPr>
                <a:r>
                  <a:rPr lang="en-GB" sz="2000" dirty="0">
                    <a:solidFill>
                      <a:srgbClr val="EAE7E6"/>
                    </a:solidFill>
                  </a:rPr>
                  <a:t>Bước 1: </a:t>
                </a:r>
                <a:r>
                  <a:rPr lang="en-GB" sz="2000" dirty="0" err="1">
                    <a:solidFill>
                      <a:srgbClr val="EAE7E6"/>
                    </a:solidFill>
                  </a:rPr>
                  <a:t>Khởi</a:t>
                </a:r>
                <a:r>
                  <a:rPr lang="en-GB" sz="2000" dirty="0">
                    <a:solidFill>
                      <a:srgbClr val="EAE7E6"/>
                    </a:solidFill>
                  </a:rPr>
                  <a:t> </a:t>
                </a:r>
                <a:r>
                  <a:rPr lang="en-GB" sz="2000" dirty="0" err="1">
                    <a:solidFill>
                      <a:srgbClr val="EAE7E6"/>
                    </a:solidFill>
                  </a:rPr>
                  <a:t>tạo</a:t>
                </a:r>
                <a:r>
                  <a:rPr lang="en-GB" sz="2000" dirty="0">
                    <a:solidFill>
                      <a:srgbClr val="EAE7E6"/>
                    </a:solidFill>
                  </a:rPr>
                  <a:t> </a:t>
                </a:r>
                <a:r>
                  <a:rPr lang="en-GB" sz="2000" dirty="0" err="1">
                    <a:solidFill>
                      <a:srgbClr val="EAE7E6"/>
                    </a:solidFill>
                  </a:rPr>
                  <a:t>nghiệm</a:t>
                </a:r>
                <a:r>
                  <a:rPr lang="en-GB" sz="2000" dirty="0">
                    <a:solidFill>
                      <a:srgbClr val="EAE7E6"/>
                    </a:solidFill>
                  </a:rPr>
                  <a:t> </a:t>
                </a:r>
                <a:r>
                  <a:rPr lang="en-GB" sz="2000" dirty="0" err="1">
                    <a:solidFill>
                      <a:srgbClr val="EAE7E6"/>
                    </a:solidFill>
                  </a:rPr>
                  <a:t>và</a:t>
                </a:r>
                <a:r>
                  <a:rPr lang="en-GB" sz="2000" dirty="0">
                    <a:solidFill>
                      <a:srgbClr val="EAE7E6"/>
                    </a:solidFill>
                  </a:rPr>
                  <a:t> </a:t>
                </a:r>
                <a:r>
                  <a:rPr lang="en-GB" sz="2000" dirty="0" err="1">
                    <a:solidFill>
                      <a:srgbClr val="EAE7E6"/>
                    </a:solidFill>
                  </a:rPr>
                  <a:t>giá</a:t>
                </a:r>
                <a:r>
                  <a:rPr lang="en-GB" sz="2000" dirty="0">
                    <a:solidFill>
                      <a:srgbClr val="EAE7E6"/>
                    </a:solidFill>
                  </a:rPr>
                  <a:t> </a:t>
                </a:r>
                <a:r>
                  <a:rPr lang="en-GB" sz="2000" dirty="0" err="1">
                    <a:solidFill>
                      <a:srgbClr val="EAE7E6"/>
                    </a:solidFill>
                  </a:rPr>
                  <a:t>trị</a:t>
                </a:r>
                <a:r>
                  <a:rPr lang="en-GB" sz="2000" dirty="0">
                    <a:solidFill>
                      <a:srgbClr val="EAE7E6"/>
                    </a:solidFill>
                  </a:rPr>
                  <a:t> ban </a:t>
                </a:r>
                <a:r>
                  <a:rPr lang="en-GB" sz="2000" dirty="0" err="1">
                    <a:solidFill>
                      <a:srgbClr val="EAE7E6"/>
                    </a:solidFill>
                  </a:rPr>
                  <a:t>đầu</a:t>
                </a:r>
                <a:endParaRPr lang="en-GB" sz="2000" dirty="0">
                  <a:solidFill>
                    <a:srgbClr val="EAE7E6"/>
                  </a:solidFill>
                </a:endParaRPr>
              </a:p>
              <a:p>
                <a:pPr>
                  <a:lnSpc>
                    <a:spcPct val="150000"/>
                  </a:lnSpc>
                </a:pPr>
                <a:r>
                  <a:rPr lang="en-GB" sz="2000" dirty="0">
                    <a:solidFill>
                      <a:srgbClr val="EAE7E6"/>
                    </a:solidFill>
                  </a:rPr>
                  <a:t>	A -&gt; B -&gt; D -&gt; C -&gt; A = 108</a:t>
                </a:r>
              </a:p>
              <a:p>
                <a:pPr>
                  <a:lnSpc>
                    <a:spcPct val="150000"/>
                  </a:lnSpc>
                </a:pPr>
                <a:r>
                  <a:rPr lang="en-GB" sz="2000" dirty="0">
                    <a:solidFill>
                      <a:srgbClr val="EAE7E6"/>
                    </a:solidFill>
                  </a:rPr>
                  <a:t>	T = 100		</a:t>
                </a:r>
                <a14:m>
                  <m:oMath xmlns:m="http://schemas.openxmlformats.org/officeDocument/2006/math">
                    <m:r>
                      <a:rPr lang="en-GB" sz="2000" i="1" smtClean="0">
                        <a:solidFill>
                          <a:srgbClr val="EAE7E6"/>
                        </a:solidFill>
                        <a:latin typeface="Cambria Math" panose="02040503050406030204" pitchFamily="18" charset="0"/>
                        <a:ea typeface="Cambria Math" panose="02040503050406030204" pitchFamily="18" charset="0"/>
                      </a:rPr>
                      <m:t>𝛼</m:t>
                    </m:r>
                    <m:r>
                      <a:rPr lang="en-GB" sz="2000" b="0" i="1" smtClean="0">
                        <a:solidFill>
                          <a:srgbClr val="EAE7E6"/>
                        </a:solidFill>
                        <a:latin typeface="Cambria Math" panose="02040503050406030204" pitchFamily="18" charset="0"/>
                        <a:ea typeface="Cambria Math" panose="02040503050406030204" pitchFamily="18" charset="0"/>
                      </a:rPr>
                      <m:t>=0.9</m:t>
                    </m:r>
                  </m:oMath>
                </a14:m>
                <a:endParaRPr lang="en-GB" sz="2000" dirty="0">
                  <a:solidFill>
                    <a:srgbClr val="EAE7E6"/>
                  </a:solidFill>
                </a:endParaRPr>
              </a:p>
              <a:p>
                <a:pPr>
                  <a:lnSpc>
                    <a:spcPct val="150000"/>
                  </a:lnSpc>
                </a:pPr>
                <a:r>
                  <a:rPr lang="en-GB" sz="2000" dirty="0">
                    <a:solidFill>
                      <a:srgbClr val="EAE7E6"/>
                    </a:solidFill>
                  </a:rPr>
                  <a:t>	</a:t>
                </a:r>
                <a:r>
                  <a:rPr lang="en-GB" sz="2000" dirty="0" err="1">
                    <a:solidFill>
                      <a:srgbClr val="EAE7E6"/>
                    </a:solidFill>
                  </a:rPr>
                  <a:t>Số</a:t>
                </a:r>
                <a:r>
                  <a:rPr lang="en-GB" sz="2000" dirty="0">
                    <a:solidFill>
                      <a:srgbClr val="EAE7E6"/>
                    </a:solidFill>
                  </a:rPr>
                  <a:t> </a:t>
                </a:r>
                <a:r>
                  <a:rPr lang="en-GB" sz="2000" dirty="0" err="1">
                    <a:solidFill>
                      <a:srgbClr val="EAE7E6"/>
                    </a:solidFill>
                  </a:rPr>
                  <a:t>vòng</a:t>
                </a:r>
                <a:r>
                  <a:rPr lang="en-GB" sz="2000" dirty="0">
                    <a:solidFill>
                      <a:srgbClr val="EAE7E6"/>
                    </a:solidFill>
                  </a:rPr>
                  <a:t> </a:t>
                </a:r>
                <a:r>
                  <a:rPr lang="en-GB" sz="2000" dirty="0" err="1">
                    <a:solidFill>
                      <a:srgbClr val="EAE7E6"/>
                    </a:solidFill>
                  </a:rPr>
                  <a:t>lặp</a:t>
                </a:r>
                <a:r>
                  <a:rPr lang="en-GB" sz="2000" dirty="0">
                    <a:solidFill>
                      <a:srgbClr val="EAE7E6"/>
                    </a:solidFill>
                  </a:rPr>
                  <a:t> </a:t>
                </a:r>
                <a:r>
                  <a:rPr lang="en-GB" sz="2000" dirty="0" err="1">
                    <a:solidFill>
                      <a:srgbClr val="EAE7E6"/>
                    </a:solidFill>
                  </a:rPr>
                  <a:t>tối</a:t>
                </a:r>
                <a:r>
                  <a:rPr lang="en-GB" sz="2000" dirty="0">
                    <a:solidFill>
                      <a:srgbClr val="EAE7E6"/>
                    </a:solidFill>
                  </a:rPr>
                  <a:t> </a:t>
                </a:r>
                <a:r>
                  <a:rPr lang="en-GB" sz="2000" dirty="0" err="1">
                    <a:solidFill>
                      <a:srgbClr val="EAE7E6"/>
                    </a:solidFill>
                  </a:rPr>
                  <a:t>đa</a:t>
                </a:r>
                <a:r>
                  <a:rPr lang="en-GB" sz="2000" dirty="0">
                    <a:solidFill>
                      <a:srgbClr val="EAE7E6"/>
                    </a:solidFill>
                  </a:rPr>
                  <a:t> </a:t>
                </a:r>
                <a:r>
                  <a:rPr lang="en-GB" sz="2000">
                    <a:solidFill>
                      <a:srgbClr val="EAE7E6"/>
                    </a:solidFill>
                  </a:rPr>
                  <a:t>= 1000</a:t>
                </a:r>
                <a:endParaRPr lang="en-GB" sz="2000" dirty="0">
                  <a:solidFill>
                    <a:srgbClr val="EAE7E6"/>
                  </a:solidFill>
                </a:endParaRPr>
              </a:p>
              <a:p>
                <a:pPr>
                  <a:lnSpc>
                    <a:spcPct val="150000"/>
                  </a:lnSpc>
                </a:pPr>
                <a:r>
                  <a:rPr lang="en-GB" sz="2000" dirty="0" err="1">
                    <a:solidFill>
                      <a:srgbClr val="EAE7E6"/>
                    </a:solidFill>
                  </a:rPr>
                  <a:t>Bước</a:t>
                </a:r>
                <a:r>
                  <a:rPr lang="en-GB" sz="2000" dirty="0">
                    <a:solidFill>
                      <a:srgbClr val="EAE7E6"/>
                    </a:solidFill>
                  </a:rPr>
                  <a:t> 2: </a:t>
                </a:r>
                <a:r>
                  <a:rPr lang="en-GB" sz="2000" dirty="0" err="1">
                    <a:solidFill>
                      <a:srgbClr val="EAE7E6"/>
                    </a:solidFill>
                  </a:rPr>
                  <a:t>Tạo</a:t>
                </a:r>
                <a:r>
                  <a:rPr lang="en-GB" sz="2000" dirty="0">
                    <a:solidFill>
                      <a:srgbClr val="EAE7E6"/>
                    </a:solidFill>
                  </a:rPr>
                  <a:t> </a:t>
                </a:r>
                <a:r>
                  <a:rPr lang="en-GB" sz="2000" dirty="0" err="1">
                    <a:solidFill>
                      <a:srgbClr val="EAE7E6"/>
                    </a:solidFill>
                  </a:rPr>
                  <a:t>nghiệm</a:t>
                </a:r>
                <a:r>
                  <a:rPr lang="en-GB" sz="2000" dirty="0">
                    <a:solidFill>
                      <a:srgbClr val="EAE7E6"/>
                    </a:solidFill>
                  </a:rPr>
                  <a:t> </a:t>
                </a:r>
                <a:r>
                  <a:rPr lang="en-GB" sz="2000" dirty="0" err="1">
                    <a:solidFill>
                      <a:srgbClr val="EAE7E6"/>
                    </a:solidFill>
                  </a:rPr>
                  <a:t>lân</a:t>
                </a:r>
                <a:r>
                  <a:rPr lang="en-GB" sz="2000" dirty="0">
                    <a:solidFill>
                      <a:srgbClr val="EAE7E6"/>
                    </a:solidFill>
                  </a:rPr>
                  <a:t> </a:t>
                </a:r>
                <a:r>
                  <a:rPr lang="en-GB" sz="2000" dirty="0" err="1">
                    <a:solidFill>
                      <a:srgbClr val="EAE7E6"/>
                    </a:solidFill>
                  </a:rPr>
                  <a:t>cận</a:t>
                </a:r>
                <a:r>
                  <a:rPr lang="en-GB" sz="2000" dirty="0">
                    <a:solidFill>
                      <a:srgbClr val="EAE7E6"/>
                    </a:solidFill>
                  </a:rPr>
                  <a:t> </a:t>
                </a:r>
                <a:r>
                  <a:rPr lang="en-GB" sz="2000" dirty="0" err="1">
                    <a:solidFill>
                      <a:srgbClr val="EAE7E6"/>
                    </a:solidFill>
                  </a:rPr>
                  <a:t>và</a:t>
                </a:r>
                <a:r>
                  <a:rPr lang="en-GB" sz="2000" dirty="0">
                    <a:solidFill>
                      <a:srgbClr val="EAE7E6"/>
                    </a:solidFill>
                  </a:rPr>
                  <a:t> </a:t>
                </a:r>
                <a:r>
                  <a:rPr lang="en-GB" sz="2000" dirty="0" err="1">
                    <a:solidFill>
                      <a:srgbClr val="EAE7E6"/>
                    </a:solidFill>
                  </a:rPr>
                  <a:t>tính</a:t>
                </a:r>
                <a:r>
                  <a:rPr lang="en-GB" sz="2000" dirty="0">
                    <a:solidFill>
                      <a:srgbClr val="EAE7E6"/>
                    </a:solidFill>
                  </a:rPr>
                  <a:t> </a:t>
                </a:r>
                <a:r>
                  <a:rPr lang="en-GB" sz="2000" dirty="0" err="1">
                    <a:solidFill>
                      <a:srgbClr val="EAE7E6"/>
                    </a:solidFill>
                  </a:rPr>
                  <a:t>chênh</a:t>
                </a:r>
                <a:r>
                  <a:rPr lang="en-GB" sz="2000" dirty="0">
                    <a:solidFill>
                      <a:srgbClr val="EAE7E6"/>
                    </a:solidFill>
                  </a:rPr>
                  <a:t> </a:t>
                </a:r>
                <a:r>
                  <a:rPr lang="en-GB" sz="2000" dirty="0" err="1">
                    <a:solidFill>
                      <a:srgbClr val="EAE7E6"/>
                    </a:solidFill>
                  </a:rPr>
                  <a:t>lệch</a:t>
                </a:r>
                <a:r>
                  <a:rPr lang="en-GB" sz="2000" dirty="0">
                    <a:solidFill>
                      <a:srgbClr val="EAE7E6"/>
                    </a:solidFill>
                  </a:rPr>
                  <a:t> </a:t>
                </a:r>
                <a14:m>
                  <m:oMath xmlns:m="http://schemas.openxmlformats.org/officeDocument/2006/math">
                    <m:r>
                      <a:rPr lang="en-GB" sz="2000" i="1" smtClean="0">
                        <a:solidFill>
                          <a:srgbClr val="EAE7E6"/>
                        </a:solidFill>
                        <a:latin typeface="Cambria Math" panose="02040503050406030204" pitchFamily="18" charset="0"/>
                        <a:ea typeface="Cambria Math" panose="02040503050406030204" pitchFamily="18" charset="0"/>
                      </a:rPr>
                      <m:t>∆</m:t>
                    </m:r>
                  </m:oMath>
                </a14:m>
                <a:endParaRPr lang="en-GB" sz="2000" dirty="0">
                  <a:solidFill>
                    <a:srgbClr val="EAE7E6"/>
                  </a:solidFill>
                  <a:ea typeface="Cambria Math" panose="02040503050406030204" pitchFamily="18" charset="0"/>
                </a:endParaRPr>
              </a:p>
              <a:p>
                <a:pPr>
                  <a:lnSpc>
                    <a:spcPct val="150000"/>
                  </a:lnSpc>
                </a:pPr>
                <a:r>
                  <a:rPr lang="en-GB" sz="2000" dirty="0">
                    <a:solidFill>
                      <a:srgbClr val="EAE7E6"/>
                    </a:solidFill>
                  </a:rPr>
                  <a:t>	A -&gt; C -&gt; B -&gt; D -&gt; A = 141</a:t>
                </a:r>
              </a:p>
              <a:p>
                <a:pPr>
                  <a:lnSpc>
                    <a:spcPct val="150000"/>
                  </a:lnSpc>
                </a:pPr>
                <a:r>
                  <a:rPr lang="en-GB" sz="2000" dirty="0">
                    <a:solidFill>
                      <a:srgbClr val="EAE7E6"/>
                    </a:solidFill>
                  </a:rPr>
                  <a:t>	</a:t>
                </a:r>
                <a14:m>
                  <m:oMath xmlns:m="http://schemas.openxmlformats.org/officeDocument/2006/math">
                    <m:r>
                      <a:rPr lang="en-GB" sz="2000" i="1" smtClean="0">
                        <a:solidFill>
                          <a:srgbClr val="EAE7E6"/>
                        </a:solidFill>
                        <a:latin typeface="Cambria Math" panose="02040503050406030204" pitchFamily="18" charset="0"/>
                        <a:ea typeface="Cambria Math" panose="02040503050406030204" pitchFamily="18" charset="0"/>
                      </a:rPr>
                      <m:t>∆</m:t>
                    </m:r>
                    <m:r>
                      <a:rPr lang="en-GB" sz="2000" b="0" i="1" smtClean="0">
                        <a:solidFill>
                          <a:srgbClr val="EAE7E6"/>
                        </a:solidFill>
                        <a:latin typeface="Cambria Math" panose="02040503050406030204" pitchFamily="18" charset="0"/>
                        <a:ea typeface="Cambria Math" panose="02040503050406030204" pitchFamily="18" charset="0"/>
                      </a:rPr>
                      <m:t> =141 −108=33</m:t>
                    </m:r>
                  </m:oMath>
                </a14:m>
                <a:endParaRPr lang="en-GB" sz="2000" b="0" dirty="0">
                  <a:solidFill>
                    <a:srgbClr val="EAE7E6"/>
                  </a:solidFill>
                  <a:ea typeface="Cambria Math" panose="02040503050406030204" pitchFamily="18" charset="0"/>
                </a:endParaRPr>
              </a:p>
              <a:p>
                <a:pPr>
                  <a:lnSpc>
                    <a:spcPct val="150000"/>
                  </a:lnSpc>
                </a:pPr>
                <a:r>
                  <a:rPr lang="en-GB" sz="2000" dirty="0">
                    <a:solidFill>
                      <a:srgbClr val="EAE7E6"/>
                    </a:solidFill>
                  </a:rPr>
                  <a:t>	</a:t>
                </a:r>
                <a:r>
                  <a:rPr lang="en-GB" sz="2000" dirty="0" err="1">
                    <a:solidFill>
                      <a:srgbClr val="EAE7E6"/>
                    </a:solidFill>
                  </a:rPr>
                  <a:t>Nếu</a:t>
                </a:r>
                <a:r>
                  <a:rPr lang="en-GB" sz="2000" dirty="0">
                    <a:solidFill>
                      <a:srgbClr val="EAE7E6"/>
                    </a:solidFill>
                  </a:rPr>
                  <a:t> </a:t>
                </a:r>
                <a14:m>
                  <m:oMath xmlns:m="http://schemas.openxmlformats.org/officeDocument/2006/math">
                    <m:r>
                      <a:rPr lang="en-GB" sz="2000" i="1" smtClean="0">
                        <a:solidFill>
                          <a:srgbClr val="EAE7E6"/>
                        </a:solidFill>
                        <a:latin typeface="Cambria Math" panose="02040503050406030204" pitchFamily="18" charset="0"/>
                        <a:ea typeface="Cambria Math" panose="02040503050406030204" pitchFamily="18" charset="0"/>
                      </a:rPr>
                      <m:t>∆</m:t>
                    </m:r>
                    <m:r>
                      <a:rPr lang="en-GB" sz="2000" b="0" i="1" smtClean="0">
                        <a:solidFill>
                          <a:srgbClr val="EAE7E6"/>
                        </a:solidFill>
                        <a:latin typeface="Cambria Math" panose="02040503050406030204" pitchFamily="18" charset="0"/>
                        <a:ea typeface="Cambria Math" panose="02040503050406030204" pitchFamily="18" charset="0"/>
                      </a:rPr>
                      <m:t> &lt;0, </m:t>
                    </m:r>
                    <m:r>
                      <a:rPr lang="en-GB" sz="2000" b="0" i="1" smtClean="0">
                        <a:solidFill>
                          <a:srgbClr val="EAE7E6"/>
                        </a:solidFill>
                        <a:latin typeface="Cambria Math" panose="02040503050406030204" pitchFamily="18" charset="0"/>
                        <a:ea typeface="Cambria Math" panose="02040503050406030204" pitchFamily="18" charset="0"/>
                      </a:rPr>
                      <m:t>𝑛𝑔h𝑖</m:t>
                    </m:r>
                    <m:r>
                      <a:rPr lang="en-GB" sz="2000" b="0" i="1" smtClean="0">
                        <a:solidFill>
                          <a:srgbClr val="EAE7E6"/>
                        </a:solidFill>
                        <a:latin typeface="Cambria Math" panose="02040503050406030204" pitchFamily="18" charset="0"/>
                        <a:ea typeface="Cambria Math" panose="02040503050406030204" pitchFamily="18" charset="0"/>
                      </a:rPr>
                      <m:t>ệ</m:t>
                    </m:r>
                    <m:r>
                      <a:rPr lang="en-GB" sz="2000" b="0" i="1" smtClean="0">
                        <a:solidFill>
                          <a:srgbClr val="EAE7E6"/>
                        </a:solidFill>
                        <a:latin typeface="Cambria Math" panose="02040503050406030204" pitchFamily="18" charset="0"/>
                        <a:ea typeface="Cambria Math" panose="02040503050406030204" pitchFamily="18" charset="0"/>
                      </a:rPr>
                      <m:t>𝑚</m:t>
                    </m:r>
                    <m:r>
                      <a:rPr lang="en-GB" sz="2000" b="0" i="1" smtClean="0">
                        <a:solidFill>
                          <a:srgbClr val="EAE7E6"/>
                        </a:solidFill>
                        <a:latin typeface="Cambria Math" panose="02040503050406030204" pitchFamily="18" charset="0"/>
                        <a:ea typeface="Cambria Math" panose="02040503050406030204" pitchFamily="18" charset="0"/>
                      </a:rPr>
                      <m:t> đượ</m:t>
                    </m:r>
                    <m:r>
                      <a:rPr lang="en-GB" sz="2000" b="0" i="1" smtClean="0">
                        <a:solidFill>
                          <a:srgbClr val="EAE7E6"/>
                        </a:solidFill>
                        <a:latin typeface="Cambria Math" panose="02040503050406030204" pitchFamily="18" charset="0"/>
                        <a:ea typeface="Cambria Math" panose="02040503050406030204" pitchFamily="18" charset="0"/>
                      </a:rPr>
                      <m:t>𝑐</m:t>
                    </m:r>
                    <m:r>
                      <a:rPr lang="en-GB" sz="2000" b="0" i="1" smtClean="0">
                        <a:solidFill>
                          <a:srgbClr val="EAE7E6"/>
                        </a:solidFill>
                        <a:latin typeface="Cambria Math" panose="02040503050406030204" pitchFamily="18" charset="0"/>
                        <a:ea typeface="Cambria Math" panose="02040503050406030204" pitchFamily="18" charset="0"/>
                      </a:rPr>
                      <m:t> </m:t>
                    </m:r>
                    <m:r>
                      <a:rPr lang="en-GB" sz="2000" b="0" i="1" smtClean="0">
                        <a:solidFill>
                          <a:srgbClr val="EAE7E6"/>
                        </a:solidFill>
                        <a:latin typeface="Cambria Math" panose="02040503050406030204" pitchFamily="18" charset="0"/>
                        <a:ea typeface="Cambria Math" panose="02040503050406030204" pitchFamily="18" charset="0"/>
                      </a:rPr>
                      <m:t>𝑐h</m:t>
                    </m:r>
                    <m:r>
                      <a:rPr lang="en-GB" sz="2000" b="0" i="1" smtClean="0">
                        <a:solidFill>
                          <a:srgbClr val="EAE7E6"/>
                        </a:solidFill>
                        <a:latin typeface="Cambria Math" panose="02040503050406030204" pitchFamily="18" charset="0"/>
                        <a:ea typeface="Cambria Math" panose="02040503050406030204" pitchFamily="18" charset="0"/>
                      </a:rPr>
                      <m:t>ấ</m:t>
                    </m:r>
                    <m:r>
                      <a:rPr lang="en-GB" sz="2000" b="0" i="1" smtClean="0">
                        <a:solidFill>
                          <a:srgbClr val="EAE7E6"/>
                        </a:solidFill>
                        <a:latin typeface="Cambria Math" panose="02040503050406030204" pitchFamily="18" charset="0"/>
                        <a:ea typeface="Cambria Math" panose="02040503050406030204" pitchFamily="18" charset="0"/>
                      </a:rPr>
                      <m:t>𝑝</m:t>
                    </m:r>
                    <m:r>
                      <a:rPr lang="en-GB" sz="2000" b="0" i="1" smtClean="0">
                        <a:solidFill>
                          <a:srgbClr val="EAE7E6"/>
                        </a:solidFill>
                        <a:latin typeface="Cambria Math" panose="02040503050406030204" pitchFamily="18" charset="0"/>
                        <a:ea typeface="Cambria Math" panose="02040503050406030204" pitchFamily="18" charset="0"/>
                      </a:rPr>
                      <m:t> </m:t>
                    </m:r>
                    <m:r>
                      <a:rPr lang="en-GB" sz="2000" b="0" i="1" smtClean="0">
                        <a:solidFill>
                          <a:srgbClr val="EAE7E6"/>
                        </a:solidFill>
                        <a:latin typeface="Cambria Math" panose="02040503050406030204" pitchFamily="18" charset="0"/>
                        <a:ea typeface="Cambria Math" panose="02040503050406030204" pitchFamily="18" charset="0"/>
                      </a:rPr>
                      <m:t>𝑛h</m:t>
                    </m:r>
                    <m:r>
                      <a:rPr lang="en-GB" sz="2000" b="0" i="1" smtClean="0">
                        <a:solidFill>
                          <a:srgbClr val="EAE7E6"/>
                        </a:solidFill>
                        <a:latin typeface="Cambria Math" panose="02040503050406030204" pitchFamily="18" charset="0"/>
                        <a:ea typeface="Cambria Math" panose="02040503050406030204" pitchFamily="18" charset="0"/>
                      </a:rPr>
                      <m:t>ậ</m:t>
                    </m:r>
                    <m:r>
                      <a:rPr lang="en-GB" sz="2000" b="0" i="1" smtClean="0">
                        <a:solidFill>
                          <a:srgbClr val="EAE7E6"/>
                        </a:solidFill>
                        <a:latin typeface="Cambria Math" panose="02040503050406030204" pitchFamily="18" charset="0"/>
                        <a:ea typeface="Cambria Math" panose="02040503050406030204" pitchFamily="18" charset="0"/>
                      </a:rPr>
                      <m:t>𝑛</m:t>
                    </m:r>
                  </m:oMath>
                </a14:m>
                <a:endParaRPr lang="en-GB" sz="2000" b="0" dirty="0">
                  <a:solidFill>
                    <a:srgbClr val="EAE7E6"/>
                  </a:solidFill>
                  <a:ea typeface="Cambria Math" panose="02040503050406030204" pitchFamily="18" charset="0"/>
                </a:endParaRPr>
              </a:p>
              <a:p>
                <a:pPr>
                  <a:lnSpc>
                    <a:spcPct val="150000"/>
                  </a:lnSpc>
                </a:pPr>
                <a:r>
                  <a:rPr lang="en-GB" sz="2000" dirty="0">
                    <a:solidFill>
                      <a:srgbClr val="EAE7E6"/>
                    </a:solidFill>
                  </a:rPr>
                  <a:t>	</a:t>
                </a:r>
                <a:r>
                  <a:rPr lang="en-GB" sz="2000" dirty="0" err="1">
                    <a:solidFill>
                      <a:srgbClr val="EAE7E6"/>
                    </a:solidFill>
                  </a:rPr>
                  <a:t>Ngược</a:t>
                </a:r>
                <a:r>
                  <a:rPr lang="en-GB" sz="2000" dirty="0">
                    <a:solidFill>
                      <a:srgbClr val="EAE7E6"/>
                    </a:solidFill>
                  </a:rPr>
                  <a:t> </a:t>
                </a:r>
                <a:r>
                  <a:rPr lang="en-GB" sz="2000" dirty="0" err="1">
                    <a:solidFill>
                      <a:srgbClr val="EAE7E6"/>
                    </a:solidFill>
                  </a:rPr>
                  <a:t>lại</a:t>
                </a:r>
                <a:r>
                  <a:rPr lang="en-GB" sz="2000" dirty="0">
                    <a:solidFill>
                      <a:srgbClr val="EAE7E6"/>
                    </a:solidFill>
                  </a:rPr>
                  <a:t> </a:t>
                </a:r>
                <a:r>
                  <a:rPr lang="en-GB" sz="2000" dirty="0" err="1">
                    <a:solidFill>
                      <a:srgbClr val="EAE7E6"/>
                    </a:solidFill>
                  </a:rPr>
                  <a:t>tính</a:t>
                </a:r>
                <a:r>
                  <a:rPr lang="en-GB" sz="2000" dirty="0">
                    <a:solidFill>
                      <a:srgbClr val="EAE7E6"/>
                    </a:solidFill>
                  </a:rPr>
                  <a:t> P = 0.72 (</a:t>
                </a:r>
                <a:r>
                  <a:rPr lang="en-GB" sz="2000" dirty="0" err="1">
                    <a:solidFill>
                      <a:srgbClr val="EAE7E6"/>
                    </a:solidFill>
                  </a:rPr>
                  <a:t>ngẫu</a:t>
                </a:r>
                <a:r>
                  <a:rPr lang="en-GB" sz="2000" dirty="0">
                    <a:solidFill>
                      <a:srgbClr val="EAE7E6"/>
                    </a:solidFill>
                  </a:rPr>
                  <a:t> </a:t>
                </a:r>
                <a:r>
                  <a:rPr lang="en-GB" sz="2000" dirty="0" err="1">
                    <a:solidFill>
                      <a:srgbClr val="EAE7E6"/>
                    </a:solidFill>
                  </a:rPr>
                  <a:t>nhiên</a:t>
                </a:r>
                <a:r>
                  <a:rPr lang="en-GB" sz="2000" dirty="0">
                    <a:solidFill>
                      <a:srgbClr val="EAE7E6"/>
                    </a:solidFill>
                  </a:rPr>
                  <a:t> r = [0,1])</a:t>
                </a:r>
              </a:p>
              <a:p>
                <a:pPr>
                  <a:lnSpc>
                    <a:spcPct val="150000"/>
                  </a:lnSpc>
                </a:pPr>
                <a:r>
                  <a:rPr lang="en-GB" sz="2000" dirty="0">
                    <a:solidFill>
                      <a:srgbClr val="EAE7E6"/>
                    </a:solidFill>
                  </a:rPr>
                  <a:t>		r &lt; P </a:t>
                </a:r>
                <a:r>
                  <a:rPr lang="en-GB" sz="2000" dirty="0" err="1">
                    <a:solidFill>
                      <a:srgbClr val="EAE7E6"/>
                    </a:solidFill>
                  </a:rPr>
                  <a:t>thì</a:t>
                </a:r>
                <a:r>
                  <a:rPr lang="en-GB" sz="2000" dirty="0">
                    <a:solidFill>
                      <a:srgbClr val="EAE7E6"/>
                    </a:solidFill>
                  </a:rPr>
                  <a:t> </a:t>
                </a:r>
                <a:r>
                  <a:rPr lang="en-GB" sz="2000" dirty="0" err="1">
                    <a:solidFill>
                      <a:srgbClr val="EAE7E6"/>
                    </a:solidFill>
                  </a:rPr>
                  <a:t>chấp</a:t>
                </a:r>
                <a:r>
                  <a:rPr lang="en-GB" sz="2000" dirty="0">
                    <a:solidFill>
                      <a:srgbClr val="EAE7E6"/>
                    </a:solidFill>
                  </a:rPr>
                  <a:t> </a:t>
                </a:r>
                <a:r>
                  <a:rPr lang="en-GB" sz="2000" dirty="0" err="1">
                    <a:solidFill>
                      <a:srgbClr val="EAE7E6"/>
                    </a:solidFill>
                  </a:rPr>
                  <a:t>nhận</a:t>
                </a:r>
                <a:r>
                  <a:rPr lang="en-GB" sz="2000" dirty="0">
                    <a:solidFill>
                      <a:srgbClr val="EAE7E6"/>
                    </a:solidFill>
                  </a:rPr>
                  <a:t> </a:t>
                </a:r>
                <a:r>
                  <a:rPr lang="en-GB" sz="2000" dirty="0" err="1">
                    <a:solidFill>
                      <a:srgbClr val="EAE7E6"/>
                    </a:solidFill>
                  </a:rPr>
                  <a:t>nghiệm</a:t>
                </a:r>
                <a:r>
                  <a:rPr lang="en-GB" sz="2000" dirty="0">
                    <a:solidFill>
                      <a:srgbClr val="EAE7E6"/>
                    </a:solidFill>
                  </a:rPr>
                  <a:t> </a:t>
                </a:r>
                <a:r>
                  <a:rPr lang="en-GB" sz="2000" dirty="0" err="1">
                    <a:solidFill>
                      <a:srgbClr val="EAE7E6"/>
                    </a:solidFill>
                  </a:rPr>
                  <a:t>tệ</a:t>
                </a:r>
                <a:r>
                  <a:rPr lang="en-GB" sz="2000" dirty="0">
                    <a:solidFill>
                      <a:srgbClr val="EAE7E6"/>
                    </a:solidFill>
                  </a:rPr>
                  <a:t> </a:t>
                </a:r>
                <a:r>
                  <a:rPr lang="en-GB" sz="2000" dirty="0" err="1">
                    <a:solidFill>
                      <a:srgbClr val="EAE7E6"/>
                    </a:solidFill>
                  </a:rPr>
                  <a:t>hơn</a:t>
                </a:r>
                <a:endParaRPr lang="en-GB" sz="2000" dirty="0">
                  <a:solidFill>
                    <a:srgbClr val="EAE7E6"/>
                  </a:solidFill>
                </a:endParaRPr>
              </a:p>
              <a:p>
                <a:pPr>
                  <a:lnSpc>
                    <a:spcPct val="150000"/>
                  </a:lnSpc>
                </a:pPr>
                <a:r>
                  <a:rPr lang="en-GB" sz="2000" dirty="0">
                    <a:solidFill>
                      <a:srgbClr val="EAE7E6"/>
                    </a:solidFill>
                  </a:rPr>
                  <a:t>	</a:t>
                </a:r>
                <a:r>
                  <a:rPr lang="en-GB" sz="2000" dirty="0" err="1">
                    <a:solidFill>
                      <a:srgbClr val="EAE7E6"/>
                    </a:solidFill>
                  </a:rPr>
                  <a:t>Giảm</a:t>
                </a:r>
                <a:r>
                  <a:rPr lang="en-GB" sz="2000" dirty="0">
                    <a:solidFill>
                      <a:srgbClr val="EAE7E6"/>
                    </a:solidFill>
                  </a:rPr>
                  <a:t> </a:t>
                </a:r>
                <a:r>
                  <a:rPr lang="en-GB" sz="2000" dirty="0" err="1">
                    <a:solidFill>
                      <a:srgbClr val="EAE7E6"/>
                    </a:solidFill>
                  </a:rPr>
                  <a:t>nhiệt</a:t>
                </a:r>
                <a:r>
                  <a:rPr lang="en-GB" sz="2000" dirty="0">
                    <a:solidFill>
                      <a:srgbClr val="EAE7E6"/>
                    </a:solidFill>
                  </a:rPr>
                  <a:t> </a:t>
                </a:r>
                <a:r>
                  <a:rPr lang="en-GB" sz="2000" dirty="0" err="1">
                    <a:solidFill>
                      <a:srgbClr val="EAE7E6"/>
                    </a:solidFill>
                  </a:rPr>
                  <a:t>độ</a:t>
                </a:r>
                <a:r>
                  <a:rPr lang="en-GB" sz="2000" dirty="0">
                    <a:solidFill>
                      <a:srgbClr val="EAE7E6"/>
                    </a:solidFill>
                  </a:rPr>
                  <a:t> T = 0.9*100 = 90</a:t>
                </a:r>
              </a:p>
              <a:p>
                <a:pPr>
                  <a:lnSpc>
                    <a:spcPct val="150000"/>
                  </a:lnSpc>
                </a:pPr>
                <a:r>
                  <a:rPr lang="en-GB" sz="2000" dirty="0" err="1">
                    <a:solidFill>
                      <a:srgbClr val="EAE7E6"/>
                    </a:solidFill>
                  </a:rPr>
                  <a:t>Bước</a:t>
                </a:r>
                <a:r>
                  <a:rPr lang="en-GB" sz="2000" dirty="0">
                    <a:solidFill>
                      <a:srgbClr val="EAE7E6"/>
                    </a:solidFill>
                  </a:rPr>
                  <a:t> 3: </a:t>
                </a:r>
                <a:r>
                  <a:rPr lang="en-GB" sz="2000" dirty="0" err="1">
                    <a:solidFill>
                      <a:srgbClr val="EAE7E6"/>
                    </a:solidFill>
                  </a:rPr>
                  <a:t>Lặp</a:t>
                </a:r>
                <a:r>
                  <a:rPr lang="en-GB" sz="2000" dirty="0">
                    <a:solidFill>
                      <a:srgbClr val="EAE7E6"/>
                    </a:solidFill>
                  </a:rPr>
                  <a:t> </a:t>
                </a:r>
                <a:r>
                  <a:rPr lang="en-GB" sz="2000" dirty="0" err="1">
                    <a:solidFill>
                      <a:srgbClr val="EAE7E6"/>
                    </a:solidFill>
                  </a:rPr>
                  <a:t>lại</a:t>
                </a:r>
                <a:r>
                  <a:rPr lang="en-GB" sz="2000" dirty="0">
                    <a:solidFill>
                      <a:srgbClr val="EAE7E6"/>
                    </a:solidFill>
                  </a:rPr>
                  <a:t> </a:t>
                </a:r>
                <a:r>
                  <a:rPr lang="en-GB" sz="2000" dirty="0" err="1">
                    <a:solidFill>
                      <a:srgbClr val="EAE7E6"/>
                    </a:solidFill>
                  </a:rPr>
                  <a:t>bước</a:t>
                </a:r>
                <a:r>
                  <a:rPr lang="en-GB" sz="2000" dirty="0">
                    <a:solidFill>
                      <a:srgbClr val="EAE7E6"/>
                    </a:solidFill>
                  </a:rPr>
                  <a:t> 2 </a:t>
                </a:r>
                <a:r>
                  <a:rPr lang="en-GB" sz="2000" dirty="0" err="1">
                    <a:solidFill>
                      <a:srgbClr val="EAE7E6"/>
                    </a:solidFill>
                  </a:rPr>
                  <a:t>đến</a:t>
                </a:r>
                <a:r>
                  <a:rPr lang="en-GB" sz="2000" dirty="0">
                    <a:solidFill>
                      <a:srgbClr val="EAE7E6"/>
                    </a:solidFill>
                  </a:rPr>
                  <a:t> </a:t>
                </a:r>
                <a:r>
                  <a:rPr lang="en-GB" sz="2000" dirty="0" err="1">
                    <a:solidFill>
                      <a:srgbClr val="EAE7E6"/>
                    </a:solidFill>
                  </a:rPr>
                  <a:t>khi</a:t>
                </a:r>
                <a:r>
                  <a:rPr lang="en-GB" sz="2000" dirty="0">
                    <a:solidFill>
                      <a:srgbClr val="EAE7E6"/>
                    </a:solidFill>
                  </a:rPr>
                  <a:t> </a:t>
                </a:r>
                <a:r>
                  <a:rPr lang="en-GB" sz="2000" dirty="0" err="1">
                    <a:solidFill>
                      <a:srgbClr val="EAE7E6"/>
                    </a:solidFill>
                  </a:rPr>
                  <a:t>dừng</a:t>
                </a:r>
                <a:r>
                  <a:rPr lang="en-GB" sz="2000" dirty="0">
                    <a:solidFill>
                      <a:srgbClr val="EAE7E6"/>
                    </a:solidFill>
                  </a:rPr>
                  <a:t> </a:t>
                </a:r>
                <a:r>
                  <a:rPr lang="en-GB" sz="2000" dirty="0" err="1">
                    <a:solidFill>
                      <a:srgbClr val="EAE7E6"/>
                    </a:solidFill>
                  </a:rPr>
                  <a:t>thuật</a:t>
                </a:r>
                <a:r>
                  <a:rPr lang="en-GB" sz="2000" dirty="0">
                    <a:solidFill>
                      <a:srgbClr val="EAE7E6"/>
                    </a:solidFill>
                  </a:rPr>
                  <a:t> </a:t>
                </a:r>
                <a:r>
                  <a:rPr lang="en-GB" sz="2000" dirty="0" err="1">
                    <a:solidFill>
                      <a:srgbClr val="EAE7E6"/>
                    </a:solidFill>
                  </a:rPr>
                  <a:t>toán</a:t>
                </a:r>
                <a:endParaRPr lang="en-GB" sz="2000" dirty="0">
                  <a:solidFill>
                    <a:srgbClr val="EAE7E6"/>
                  </a:solidFill>
                </a:endParaRPr>
              </a:p>
            </p:txBody>
          </p:sp>
        </mc:Choice>
        <mc:Fallback xmlns="">
          <p:sp>
            <p:nvSpPr>
              <p:cNvPr id="51" name="TextBox 50">
                <a:extLst>
                  <a:ext uri="{FF2B5EF4-FFF2-40B4-BE49-F238E27FC236}">
                    <a16:creationId xmlns:a16="http://schemas.microsoft.com/office/drawing/2014/main" id="{C538C421-EB89-556F-5302-A2C004E507D9}"/>
                  </a:ext>
                </a:extLst>
              </p:cNvPr>
              <p:cNvSpPr txBox="1">
                <a:spLocks noRot="1" noChangeAspect="1" noMove="1" noResize="1" noEditPoints="1" noAdjustHandles="1" noChangeArrowheads="1" noChangeShapeType="1" noTextEdit="1"/>
              </p:cNvSpPr>
              <p:nvPr/>
            </p:nvSpPr>
            <p:spPr>
              <a:xfrm>
                <a:off x="5533303" y="1040248"/>
                <a:ext cx="5992117" cy="5583708"/>
              </a:xfrm>
              <a:prstGeom prst="rect">
                <a:avLst/>
              </a:prstGeom>
              <a:blipFill>
                <a:blip r:embed="rId2"/>
                <a:stretch>
                  <a:fillRect l="-1119" b="-983"/>
                </a:stretch>
              </a:blipFill>
            </p:spPr>
            <p:txBody>
              <a:bodyPr/>
              <a:lstStyle/>
              <a:p>
                <a:r>
                  <a:rPr lang="en-GB">
                    <a:noFill/>
                  </a:rPr>
                  <a:t> </a:t>
                </a:r>
              </a:p>
            </p:txBody>
          </p:sp>
        </mc:Fallback>
      </mc:AlternateContent>
    </p:spTree>
    <p:extLst>
      <p:ext uri="{BB962C8B-B14F-4D97-AF65-F5344CB8AC3E}">
        <p14:creationId xmlns:p14="http://schemas.microsoft.com/office/powerpoint/2010/main" val="203198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C56FAE-1334-7B05-360C-51EBDF378FAC}"/>
              </a:ext>
            </a:extLst>
          </p:cNvPr>
          <p:cNvGrpSpPr/>
          <p:nvPr/>
        </p:nvGrpSpPr>
        <p:grpSpPr>
          <a:xfrm>
            <a:off x="9525205" y="118232"/>
            <a:ext cx="2666795" cy="1976040"/>
            <a:chOff x="1949689" y="779531"/>
            <a:chExt cx="3988993" cy="2757461"/>
          </a:xfrm>
        </p:grpSpPr>
        <p:sp>
          <p:nvSpPr>
            <p:cNvPr id="5" name="Oval 4">
              <a:extLst>
                <a:ext uri="{FF2B5EF4-FFF2-40B4-BE49-F238E27FC236}">
                  <a16:creationId xmlns:a16="http://schemas.microsoft.com/office/drawing/2014/main" id="{EF19679D-D8E6-2498-63BA-AF216C5638A1}"/>
                </a:ext>
              </a:extLst>
            </p:cNvPr>
            <p:cNvSpPr/>
            <p:nvPr/>
          </p:nvSpPr>
          <p:spPr>
            <a:xfrm>
              <a:off x="2177927" y="779531"/>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6" name="Oval 5">
              <a:extLst>
                <a:ext uri="{FF2B5EF4-FFF2-40B4-BE49-F238E27FC236}">
                  <a16:creationId xmlns:a16="http://schemas.microsoft.com/office/drawing/2014/main" id="{FB8B3902-C092-E65E-4248-188E2B16209D}"/>
                </a:ext>
              </a:extLst>
            </p:cNvPr>
            <p:cNvSpPr/>
            <p:nvPr/>
          </p:nvSpPr>
          <p:spPr>
            <a:xfrm>
              <a:off x="2448800" y="2799573"/>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7" name="Oval 6">
              <a:extLst>
                <a:ext uri="{FF2B5EF4-FFF2-40B4-BE49-F238E27FC236}">
                  <a16:creationId xmlns:a16="http://schemas.microsoft.com/office/drawing/2014/main" id="{1A81894B-0FC0-9787-A492-736CC778651F}"/>
                </a:ext>
              </a:extLst>
            </p:cNvPr>
            <p:cNvSpPr/>
            <p:nvPr/>
          </p:nvSpPr>
          <p:spPr>
            <a:xfrm>
              <a:off x="4822883" y="2654710"/>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8" name="Oval 7">
              <a:extLst>
                <a:ext uri="{FF2B5EF4-FFF2-40B4-BE49-F238E27FC236}">
                  <a16:creationId xmlns:a16="http://schemas.microsoft.com/office/drawing/2014/main" id="{76E71680-DC00-1CCC-CBDA-D156ABBFD8D3}"/>
                </a:ext>
              </a:extLst>
            </p:cNvPr>
            <p:cNvSpPr/>
            <p:nvPr/>
          </p:nvSpPr>
          <p:spPr>
            <a:xfrm>
              <a:off x="4930877" y="779531"/>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Connector 8">
              <a:extLst>
                <a:ext uri="{FF2B5EF4-FFF2-40B4-BE49-F238E27FC236}">
                  <a16:creationId xmlns:a16="http://schemas.microsoft.com/office/drawing/2014/main" id="{3DE10D5A-BB17-1E91-CBCC-DC2E06E791FA}"/>
                </a:ext>
              </a:extLst>
            </p:cNvPr>
            <p:cNvCxnSpPr>
              <a:stCxn id="5" idx="4"/>
              <a:endCxn id="6" idx="0"/>
            </p:cNvCxnSpPr>
            <p:nvPr/>
          </p:nvCxnSpPr>
          <p:spPr>
            <a:xfrm>
              <a:off x="2546637" y="1516950"/>
              <a:ext cx="270873" cy="1282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A029FD-2B00-B579-65D7-4E7CF3B235BC}"/>
                </a:ext>
              </a:extLst>
            </p:cNvPr>
            <p:cNvCxnSpPr>
              <a:cxnSpLocks/>
              <a:stCxn id="5" idx="6"/>
              <a:endCxn id="8" idx="2"/>
            </p:cNvCxnSpPr>
            <p:nvPr/>
          </p:nvCxnSpPr>
          <p:spPr>
            <a:xfrm>
              <a:off x="2915346" y="1148241"/>
              <a:ext cx="2015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7E9D62-F504-FBB1-E9F8-6F9E31F7BB84}"/>
                </a:ext>
              </a:extLst>
            </p:cNvPr>
            <p:cNvCxnSpPr>
              <a:stCxn id="8" idx="4"/>
              <a:endCxn id="7" idx="0"/>
            </p:cNvCxnSpPr>
            <p:nvPr/>
          </p:nvCxnSpPr>
          <p:spPr>
            <a:xfrm flipH="1">
              <a:off x="5191593" y="1516950"/>
              <a:ext cx="107994" cy="1137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297ED0-5B80-F9C0-1678-B50D3E9C3D84}"/>
                </a:ext>
              </a:extLst>
            </p:cNvPr>
            <p:cNvCxnSpPr>
              <a:cxnSpLocks/>
              <a:stCxn id="7" idx="2"/>
              <a:endCxn id="6" idx="6"/>
            </p:cNvCxnSpPr>
            <p:nvPr/>
          </p:nvCxnSpPr>
          <p:spPr>
            <a:xfrm flipH="1">
              <a:off x="3186219" y="3023420"/>
              <a:ext cx="1636664" cy="144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D1E17B3-6860-F176-FCB8-8FD7AD959F62}"/>
                </a:ext>
              </a:extLst>
            </p:cNvPr>
            <p:cNvCxnSpPr>
              <a:cxnSpLocks/>
              <a:stCxn id="5" idx="5"/>
              <a:endCxn id="7" idx="1"/>
            </p:cNvCxnSpPr>
            <p:nvPr/>
          </p:nvCxnSpPr>
          <p:spPr>
            <a:xfrm>
              <a:off x="2807353" y="1408957"/>
              <a:ext cx="2123523" cy="1353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D48502-A03B-B54B-D63B-9D88A602F2E6}"/>
                </a:ext>
              </a:extLst>
            </p:cNvPr>
            <p:cNvCxnSpPr>
              <a:stCxn id="8" idx="3"/>
              <a:endCxn id="6" idx="7"/>
            </p:cNvCxnSpPr>
            <p:nvPr/>
          </p:nvCxnSpPr>
          <p:spPr>
            <a:xfrm flipH="1">
              <a:off x="3078226" y="1408957"/>
              <a:ext cx="1960644" cy="149860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4C4216B-00B1-2268-C901-E306CD495201}"/>
                </a:ext>
              </a:extLst>
            </p:cNvPr>
            <p:cNvSpPr txBox="1"/>
            <p:nvPr/>
          </p:nvSpPr>
          <p:spPr>
            <a:xfrm>
              <a:off x="3583858" y="779531"/>
              <a:ext cx="943897" cy="369332"/>
            </a:xfrm>
            <a:prstGeom prst="rect">
              <a:avLst/>
            </a:prstGeom>
            <a:noFill/>
          </p:spPr>
          <p:txBody>
            <a:bodyPr wrap="square" rtlCol="0">
              <a:spAutoFit/>
            </a:bodyPr>
            <a:lstStyle/>
            <a:p>
              <a:pPr algn="ctr"/>
              <a:r>
                <a:rPr lang="en-GB" dirty="0"/>
                <a:t>20</a:t>
              </a:r>
            </a:p>
          </p:txBody>
        </p:sp>
        <p:sp>
          <p:nvSpPr>
            <p:cNvPr id="16" name="TextBox 15">
              <a:extLst>
                <a:ext uri="{FF2B5EF4-FFF2-40B4-BE49-F238E27FC236}">
                  <a16:creationId xmlns:a16="http://schemas.microsoft.com/office/drawing/2014/main" id="{1D650131-864E-A0BD-9483-851FD4A9978C}"/>
                </a:ext>
              </a:extLst>
            </p:cNvPr>
            <p:cNvSpPr txBox="1"/>
            <p:nvPr/>
          </p:nvSpPr>
          <p:spPr>
            <a:xfrm>
              <a:off x="3532602" y="3099471"/>
              <a:ext cx="943897" cy="369332"/>
            </a:xfrm>
            <a:prstGeom prst="rect">
              <a:avLst/>
            </a:prstGeom>
            <a:noFill/>
          </p:spPr>
          <p:txBody>
            <a:bodyPr wrap="square" rtlCol="0">
              <a:spAutoFit/>
            </a:bodyPr>
            <a:lstStyle/>
            <a:p>
              <a:pPr algn="ctr"/>
              <a:r>
                <a:rPr lang="en-GB" dirty="0"/>
                <a:t>12</a:t>
              </a:r>
            </a:p>
          </p:txBody>
        </p:sp>
        <p:sp>
          <p:nvSpPr>
            <p:cNvPr id="17" name="TextBox 16">
              <a:extLst>
                <a:ext uri="{FF2B5EF4-FFF2-40B4-BE49-F238E27FC236}">
                  <a16:creationId xmlns:a16="http://schemas.microsoft.com/office/drawing/2014/main" id="{B6949152-5F34-0C53-0E6B-750CD06AE9C4}"/>
                </a:ext>
              </a:extLst>
            </p:cNvPr>
            <p:cNvSpPr txBox="1"/>
            <p:nvPr/>
          </p:nvSpPr>
          <p:spPr>
            <a:xfrm>
              <a:off x="3014317" y="2187648"/>
              <a:ext cx="943897" cy="369332"/>
            </a:xfrm>
            <a:prstGeom prst="rect">
              <a:avLst/>
            </a:prstGeom>
            <a:noFill/>
          </p:spPr>
          <p:txBody>
            <a:bodyPr wrap="square" rtlCol="0">
              <a:spAutoFit/>
            </a:bodyPr>
            <a:lstStyle/>
            <a:p>
              <a:pPr algn="ctr"/>
              <a:r>
                <a:rPr lang="en-GB" dirty="0"/>
                <a:t>30</a:t>
              </a:r>
            </a:p>
          </p:txBody>
        </p:sp>
        <p:sp>
          <p:nvSpPr>
            <p:cNvPr id="18" name="TextBox 17">
              <a:extLst>
                <a:ext uri="{FF2B5EF4-FFF2-40B4-BE49-F238E27FC236}">
                  <a16:creationId xmlns:a16="http://schemas.microsoft.com/office/drawing/2014/main" id="{10D35E23-F089-5689-B0D4-CC4B5CB0983E}"/>
                </a:ext>
              </a:extLst>
            </p:cNvPr>
            <p:cNvSpPr txBox="1"/>
            <p:nvPr/>
          </p:nvSpPr>
          <p:spPr>
            <a:xfrm>
              <a:off x="4135842" y="2187648"/>
              <a:ext cx="943897" cy="369332"/>
            </a:xfrm>
            <a:prstGeom prst="rect">
              <a:avLst/>
            </a:prstGeom>
            <a:noFill/>
          </p:spPr>
          <p:txBody>
            <a:bodyPr wrap="square" rtlCol="0">
              <a:spAutoFit/>
            </a:bodyPr>
            <a:lstStyle/>
            <a:p>
              <a:pPr algn="ctr"/>
              <a:r>
                <a:rPr lang="en-GB" dirty="0"/>
                <a:t>35</a:t>
              </a:r>
            </a:p>
          </p:txBody>
        </p:sp>
        <p:sp>
          <p:nvSpPr>
            <p:cNvPr id="19" name="TextBox 18">
              <a:extLst>
                <a:ext uri="{FF2B5EF4-FFF2-40B4-BE49-F238E27FC236}">
                  <a16:creationId xmlns:a16="http://schemas.microsoft.com/office/drawing/2014/main" id="{B73068A6-DC77-8934-01F8-3BC756476ECC}"/>
                </a:ext>
              </a:extLst>
            </p:cNvPr>
            <p:cNvSpPr txBox="1"/>
            <p:nvPr/>
          </p:nvSpPr>
          <p:spPr>
            <a:xfrm>
              <a:off x="1949689" y="1831595"/>
              <a:ext cx="943897" cy="369332"/>
            </a:xfrm>
            <a:prstGeom prst="rect">
              <a:avLst/>
            </a:prstGeom>
            <a:noFill/>
          </p:spPr>
          <p:txBody>
            <a:bodyPr wrap="square" rtlCol="0">
              <a:spAutoFit/>
            </a:bodyPr>
            <a:lstStyle/>
            <a:p>
              <a:pPr algn="ctr"/>
              <a:r>
                <a:rPr lang="en-GB" dirty="0"/>
                <a:t>42</a:t>
              </a:r>
            </a:p>
          </p:txBody>
        </p:sp>
        <p:sp>
          <p:nvSpPr>
            <p:cNvPr id="20" name="TextBox 19">
              <a:extLst>
                <a:ext uri="{FF2B5EF4-FFF2-40B4-BE49-F238E27FC236}">
                  <a16:creationId xmlns:a16="http://schemas.microsoft.com/office/drawing/2014/main" id="{FEAA34A7-C831-FD10-72D3-DDEEA8D8EE73}"/>
                </a:ext>
              </a:extLst>
            </p:cNvPr>
            <p:cNvSpPr txBox="1"/>
            <p:nvPr/>
          </p:nvSpPr>
          <p:spPr>
            <a:xfrm>
              <a:off x="4994785" y="1930794"/>
              <a:ext cx="943897" cy="369332"/>
            </a:xfrm>
            <a:prstGeom prst="rect">
              <a:avLst/>
            </a:prstGeom>
            <a:noFill/>
          </p:spPr>
          <p:txBody>
            <a:bodyPr wrap="square" rtlCol="0">
              <a:spAutoFit/>
            </a:bodyPr>
            <a:lstStyle/>
            <a:p>
              <a:pPr algn="ctr"/>
              <a:r>
                <a:rPr lang="en-GB" dirty="0"/>
                <a:t>34</a:t>
              </a:r>
            </a:p>
          </p:txBody>
        </p:sp>
      </p:gr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D6B8A73E-E00B-50D2-DAAD-E8E7C825C507}"/>
                  </a:ext>
                </a:extLst>
              </p:cNvPr>
              <p:cNvGraphicFramePr>
                <a:graphicFrameLocks noGrp="1"/>
              </p:cNvGraphicFramePr>
              <p:nvPr>
                <p:extLst>
                  <p:ext uri="{D42A27DB-BD31-4B8C-83A1-F6EECF244321}">
                    <p14:modId xmlns:p14="http://schemas.microsoft.com/office/powerpoint/2010/main" val="1387760498"/>
                  </p:ext>
                </p:extLst>
              </p:nvPr>
            </p:nvGraphicFramePr>
            <p:xfrm>
              <a:off x="94891" y="123402"/>
              <a:ext cx="9430314" cy="6389395"/>
            </p:xfrm>
            <a:graphic>
              <a:graphicData uri="http://schemas.openxmlformats.org/drawingml/2006/table">
                <a:tbl>
                  <a:tblPr/>
                  <a:tblGrid>
                    <a:gridCol w="1129225">
                      <a:extLst>
                        <a:ext uri="{9D8B030D-6E8A-4147-A177-3AD203B41FA5}">
                          <a16:colId xmlns:a16="http://schemas.microsoft.com/office/drawing/2014/main" val="2047734884"/>
                        </a:ext>
                      </a:extLst>
                    </a:gridCol>
                    <a:gridCol w="1578078">
                      <a:extLst>
                        <a:ext uri="{9D8B030D-6E8A-4147-A177-3AD203B41FA5}">
                          <a16:colId xmlns:a16="http://schemas.microsoft.com/office/drawing/2014/main" val="1060812919"/>
                        </a:ext>
                      </a:extLst>
                    </a:gridCol>
                    <a:gridCol w="741197">
                      <a:extLst>
                        <a:ext uri="{9D8B030D-6E8A-4147-A177-3AD203B41FA5}">
                          <a16:colId xmlns:a16="http://schemas.microsoft.com/office/drawing/2014/main" val="201448956"/>
                        </a:ext>
                      </a:extLst>
                    </a:gridCol>
                    <a:gridCol w="623381">
                      <a:extLst>
                        <a:ext uri="{9D8B030D-6E8A-4147-A177-3AD203B41FA5}">
                          <a16:colId xmlns:a16="http://schemas.microsoft.com/office/drawing/2014/main" val="1909011003"/>
                        </a:ext>
                      </a:extLst>
                    </a:gridCol>
                    <a:gridCol w="1008023">
                      <a:extLst>
                        <a:ext uri="{9D8B030D-6E8A-4147-A177-3AD203B41FA5}">
                          <a16:colId xmlns:a16="http://schemas.microsoft.com/office/drawing/2014/main" val="872410753"/>
                        </a:ext>
                      </a:extLst>
                    </a:gridCol>
                    <a:gridCol w="1626055">
                      <a:extLst>
                        <a:ext uri="{9D8B030D-6E8A-4147-A177-3AD203B41FA5}">
                          <a16:colId xmlns:a16="http://schemas.microsoft.com/office/drawing/2014/main" val="412510051"/>
                        </a:ext>
                      </a:extLst>
                    </a:gridCol>
                    <a:gridCol w="814417">
                      <a:extLst>
                        <a:ext uri="{9D8B030D-6E8A-4147-A177-3AD203B41FA5}">
                          <a16:colId xmlns:a16="http://schemas.microsoft.com/office/drawing/2014/main" val="989609354"/>
                        </a:ext>
                      </a:extLst>
                    </a:gridCol>
                    <a:gridCol w="1909938">
                      <a:extLst>
                        <a:ext uri="{9D8B030D-6E8A-4147-A177-3AD203B41FA5}">
                          <a16:colId xmlns:a16="http://schemas.microsoft.com/office/drawing/2014/main" val="686710707"/>
                        </a:ext>
                      </a:extLst>
                    </a:gridCol>
                  </a:tblGrid>
                  <a:tr h="923733">
                    <a:tc>
                      <a:txBody>
                        <a:bodyPr/>
                        <a:lstStyle/>
                        <a:p>
                          <a:pPr marL="135103" algn="ctr" rtl="0" fontAlgn="t">
                            <a:spcBef>
                              <a:spcPts val="0"/>
                            </a:spcBef>
                            <a:spcAft>
                              <a:spcPts val="0"/>
                            </a:spcAft>
                          </a:pP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Lần</a:t>
                          </a:r>
                          <a:r>
                            <a:rPr lang="en-GB" sz="2000" b="1" i="0" u="none" strike="noStrike" dirty="0">
                              <a:solidFill>
                                <a:srgbClr val="EAE7E6"/>
                              </a:solidFill>
                              <a:effectLst/>
                              <a:latin typeface="Times New Roman" panose="02020603050405020304" pitchFamily="18" charset="0"/>
                              <a:cs typeface="Times New Roman" panose="02020603050405020304" pitchFamily="18" charset="0"/>
                            </a:rPr>
                            <a:t> </a:t>
                          </a: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lặp</a:t>
                          </a:r>
                          <a:r>
                            <a:rPr lang="en-GB" sz="2000" b="1" i="0" u="none" strike="noStrike" dirty="0">
                              <a:solidFill>
                                <a:srgbClr val="EAE7E6"/>
                              </a:solidFill>
                              <a:effectLst/>
                              <a:latin typeface="Times New Roman" panose="02020603050405020304" pitchFamily="18" charset="0"/>
                              <a:cs typeface="Times New Roman" panose="02020603050405020304" pitchFamily="18" charset="0"/>
                            </a:rPr>
                            <a:t> </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978" algn="ctr" rtl="0" fontAlgn="t">
                            <a:spcBef>
                              <a:spcPts val="0"/>
                            </a:spcBef>
                            <a:spcAft>
                              <a:spcPts val="0"/>
                            </a:spcAft>
                          </a:pP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Hành</a:t>
                          </a:r>
                          <a:r>
                            <a:rPr lang="en-GB" sz="2000" b="1" i="0" u="none" strike="noStrike" dirty="0">
                              <a:solidFill>
                                <a:srgbClr val="EAE7E6"/>
                              </a:solidFill>
                              <a:effectLst/>
                              <a:latin typeface="Times New Roman" panose="02020603050405020304" pitchFamily="18" charset="0"/>
                              <a:cs typeface="Times New Roman" panose="02020603050405020304" pitchFamily="18" charset="0"/>
                            </a:rPr>
                            <a:t> </a:t>
                          </a: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trình</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1590" marR="101498" indent="-3188" algn="ctr" rtl="0" fontAlgn="t">
                            <a:spcBef>
                              <a:spcPts val="0"/>
                            </a:spcBef>
                            <a:spcAft>
                              <a:spcPts val="0"/>
                            </a:spcAft>
                          </a:pPr>
                          <a:r>
                            <a:rPr lang="en-GB" sz="2000" b="1" i="0" u="none" strike="noStrike" dirty="0">
                              <a:solidFill>
                                <a:srgbClr val="EAE7E6"/>
                              </a:solidFill>
                              <a:effectLst/>
                              <a:latin typeface="Times New Roman" panose="02020603050405020304" pitchFamily="18" charset="0"/>
                              <a:cs typeface="Times New Roman" panose="02020603050405020304" pitchFamily="18" charset="0"/>
                            </a:rPr>
                            <a:t>Chi </a:t>
                          </a: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phí</a:t>
                          </a:r>
                          <a:endParaRPr lang="vi-VN"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l-GR" sz="2000" b="1" i="0" u="none" strike="noStrike" dirty="0">
                              <a:solidFill>
                                <a:srgbClr val="EAE7E6"/>
                              </a:solidFill>
                              <a:effectLst/>
                              <a:latin typeface="Times New Roman" panose="02020603050405020304" pitchFamily="18" charset="0"/>
                              <a:cs typeface="Times New Roman" panose="02020603050405020304" pitchFamily="18" charset="0"/>
                            </a:rPr>
                            <a:t>Δ</a:t>
                          </a:r>
                          <a:r>
                            <a:rPr lang="en-GB" sz="2000" b="1" i="1" u="none" strike="noStrike" dirty="0">
                              <a:solidFill>
                                <a:srgbClr val="EAE7E6"/>
                              </a:solidFill>
                              <a:effectLst/>
                              <a:latin typeface="Times New Roman" panose="02020603050405020304" pitchFamily="18" charset="0"/>
                              <a:cs typeface="Times New Roman" panose="02020603050405020304" pitchFamily="18" charset="0"/>
                            </a:rPr>
                            <a:t> </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7325" algn="ctr" rtl="0" fontAlgn="t">
                            <a:spcBef>
                              <a:spcPts val="0"/>
                            </a:spcBef>
                            <a:spcAft>
                              <a:spcPts val="0"/>
                            </a:spcAft>
                          </a:pPr>
                          <a:r>
                            <a:rPr lang="en-GB" sz="2000" b="1" i="1" u="none" strike="noStrike" dirty="0">
                              <a:solidFill>
                                <a:srgbClr val="EAE7E6"/>
                              </a:solidFill>
                              <a:effectLst/>
                              <a:latin typeface="Times New Roman" panose="02020603050405020304" pitchFamily="18" charset="0"/>
                              <a:cs typeface="Times New Roman" panose="02020603050405020304" pitchFamily="18" charset="0"/>
                            </a:rPr>
                            <a:t>T </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4397" algn="ctr" rtl="0" fontAlgn="t">
                            <a:spcBef>
                              <a:spcPts val="204"/>
                            </a:spcBef>
                            <a:spcAft>
                              <a:spcPts val="0"/>
                            </a:spcAft>
                          </a:pPr>
                          <a:r>
                            <a:rPr lang="en-GB" sz="2000" b="1" i="1" u="none" strike="noStrike" dirty="0">
                              <a:solidFill>
                                <a:srgbClr val="EAE7E6"/>
                              </a:solidFill>
                              <a:effectLst/>
                              <a:latin typeface="Times New Roman" panose="02020603050405020304" pitchFamily="18" charset="0"/>
                              <a:cs typeface="Times New Roman" panose="02020603050405020304" pitchFamily="18" charset="0"/>
                            </a:rPr>
                            <a:t>P </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8168" algn="ctr" rtl="0" fontAlgn="t">
                            <a:spcBef>
                              <a:spcPts val="0"/>
                            </a:spcBef>
                            <a:spcAft>
                              <a:spcPts val="0"/>
                            </a:spcAft>
                          </a:pPr>
                          <a:r>
                            <a:rPr lang="en-GB" sz="2000" b="1" i="1" u="none" strike="noStrike" dirty="0">
                              <a:solidFill>
                                <a:srgbClr val="EAE7E6"/>
                              </a:solidFill>
                              <a:effectLst/>
                              <a:latin typeface="Times New Roman" panose="02020603050405020304" pitchFamily="18" charset="0"/>
                              <a:cs typeface="Times New Roman" panose="02020603050405020304" pitchFamily="18" charset="0"/>
                            </a:rPr>
                            <a:t>r</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0721" algn="ctr" rtl="0" fontAlgn="t">
                            <a:spcBef>
                              <a:spcPts val="0"/>
                            </a:spcBef>
                            <a:spcAft>
                              <a:spcPts val="0"/>
                            </a:spcAft>
                          </a:pP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Quyết</a:t>
                          </a:r>
                          <a:r>
                            <a:rPr lang="en-GB" sz="2000" b="1" i="0" u="none" strike="noStrike" dirty="0">
                              <a:solidFill>
                                <a:srgbClr val="EAE7E6"/>
                              </a:solidFill>
                              <a:effectLst/>
                              <a:latin typeface="Times New Roman" panose="02020603050405020304" pitchFamily="18" charset="0"/>
                              <a:cs typeface="Times New Roman" panose="02020603050405020304" pitchFamily="18" charset="0"/>
                            </a:rPr>
                            <a:t> </a:t>
                          </a: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định</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1330267"/>
                      </a:ext>
                    </a:extLst>
                  </a:tr>
                  <a:tr h="1161380">
                    <a:tc>
                      <a:txBody>
                        <a:bodyPr/>
                        <a:lstStyle/>
                        <a:p>
                          <a:pPr marL="138430"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1 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1996" rtl="0" fontAlgn="t">
                            <a:spcBef>
                              <a:spcPts val="0"/>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A → B → C </a:t>
                          </a:r>
                          <a:endParaRPr lang="pt-BR" sz="2000" dirty="0">
                            <a:solidFill>
                              <a:srgbClr val="EAE7E6"/>
                            </a:solidFill>
                            <a:effectLst/>
                            <a:latin typeface="Times New Roman" panose="02020603050405020304" pitchFamily="18" charset="0"/>
                            <a:cs typeface="Times New Roman" panose="02020603050405020304" pitchFamily="18" charset="0"/>
                          </a:endParaRPr>
                        </a:p>
                        <a:p>
                          <a:pPr marL="135573" rtl="0" fontAlgn="t">
                            <a:spcBef>
                              <a:spcPts val="574"/>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 D → A</a:t>
                          </a:r>
                          <a:endParaRPr lang="pt-BR"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5311"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97 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2969"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40653"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100 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7427"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0289"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7389"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Khởi tạo</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968706"/>
                      </a:ext>
                    </a:extLst>
                  </a:tr>
                  <a:tr h="1571451">
                    <a:tc>
                      <a:txBody>
                        <a:bodyPr/>
                        <a:lstStyle/>
                        <a:p>
                          <a:pPr marL="130708"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2 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pt-BR" sz="2000" b="0" i="0" u="none" strike="noStrike">
                              <a:solidFill>
                                <a:srgbClr val="EAE7E6"/>
                              </a:solidFill>
                              <a:effectLst/>
                              <a:latin typeface="Times New Roman" panose="02020603050405020304" pitchFamily="18" charset="0"/>
                              <a:cs typeface="Times New Roman" panose="02020603050405020304" pitchFamily="18" charset="0"/>
                            </a:rPr>
                            <a:t>A → D → C </a:t>
                          </a:r>
                          <a:endParaRPr lang="pt-BR" sz="2000">
                            <a:solidFill>
                              <a:srgbClr val="EAE7E6"/>
                            </a:solidFill>
                            <a:effectLst/>
                            <a:latin typeface="Times New Roman" panose="02020603050405020304" pitchFamily="18" charset="0"/>
                            <a:cs typeface="Times New Roman" panose="02020603050405020304" pitchFamily="18" charset="0"/>
                          </a:endParaRPr>
                        </a:p>
                        <a:p>
                          <a:pPr marL="135573" rtl="0" fontAlgn="t">
                            <a:spcBef>
                              <a:spcPts val="574"/>
                            </a:spcBef>
                            <a:spcAft>
                              <a:spcPts val="0"/>
                            </a:spcAft>
                          </a:pPr>
                          <a:r>
                            <a:rPr lang="pt-BR" sz="2000" b="0" i="0" u="none" strike="noStrike">
                              <a:solidFill>
                                <a:srgbClr val="EAE7E6"/>
                              </a:solidFill>
                              <a:effectLst/>
                              <a:latin typeface="Times New Roman" panose="02020603050405020304" pitchFamily="18" charset="0"/>
                              <a:cs typeface="Times New Roman" panose="02020603050405020304" pitchFamily="18" charset="0"/>
                            </a:rPr>
                            <a:t>→ B → A</a:t>
                          </a:r>
                          <a:endParaRPr lang="pt-BR"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5311"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97 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9235"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0 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40653"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100 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GB" sz="2000" i="1" smtClean="0">
                                        <a:latin typeface="Cambria Math" panose="02040503050406030204" pitchFamily="18" charset="0"/>
                                      </a:rPr>
                                    </m:ctrlPr>
                                  </m:sSupPr>
                                  <m:e>
                                    <m:r>
                                      <a:rPr lang="en-GB" sz="2000" b="0" i="1" smtClean="0">
                                        <a:latin typeface="Cambria Math" panose="02040503050406030204" pitchFamily="18" charset="0"/>
                                      </a:rPr>
                                      <m:t>𝑒</m:t>
                                    </m:r>
                                  </m:e>
                                  <m:sup>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0</m:t>
                                        </m:r>
                                      </m:num>
                                      <m:den>
                                        <m:r>
                                          <a:rPr lang="en-GB" sz="2000" b="0" i="1" smtClean="0">
                                            <a:latin typeface="Cambria Math" panose="02040503050406030204" pitchFamily="18" charset="0"/>
                                            <a:ea typeface="Cambria Math" panose="02040503050406030204" pitchFamily="18" charset="0"/>
                                          </a:rPr>
                                          <m:t>100</m:t>
                                        </m:r>
                                      </m:den>
                                    </m:f>
                                  </m:sup>
                                </m:sSup>
                                <m:r>
                                  <a:rPr lang="en-GB" sz="2000" b="0" i="0" smtClean="0">
                                    <a:latin typeface="Cambria Math" panose="02040503050406030204" pitchFamily="18" charset="0"/>
                                  </a:rPr>
                                  <m:t>=1</m:t>
                                </m:r>
                              </m:oMath>
                            </m:oMathPara>
                          </a14:m>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6568"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0.3 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255" rtl="0" fontAlgn="t">
                            <a:spcBef>
                              <a:spcPts val="0"/>
                            </a:spcBef>
                            <a:spcAft>
                              <a:spcPts val="0"/>
                            </a:spcAft>
                          </a:pPr>
                          <a:r>
                            <a:rPr lang="vi-VN" sz="2000" b="0" i="0" u="none" strike="noStrike" dirty="0">
                              <a:solidFill>
                                <a:srgbClr val="EAE7E6"/>
                              </a:solidFill>
                              <a:effectLst/>
                              <a:latin typeface="Times New Roman" panose="02020603050405020304" pitchFamily="18" charset="0"/>
                              <a:cs typeface="Times New Roman" panose="02020603050405020304" pitchFamily="18" charset="0"/>
                            </a:rPr>
                            <a:t>Chấp nhận </a:t>
                          </a:r>
                          <a:endParaRPr lang="vi-VN" sz="2000" dirty="0">
                            <a:solidFill>
                              <a:srgbClr val="EAE7E6"/>
                            </a:solidFill>
                            <a:effectLst/>
                            <a:latin typeface="Times New Roman" panose="02020603050405020304" pitchFamily="18" charset="0"/>
                            <a:cs typeface="Times New Roman" panose="02020603050405020304" pitchFamily="18" charset="0"/>
                          </a:endParaRPr>
                        </a:p>
                        <a:p>
                          <a:pPr marL="134188" rtl="0" fontAlgn="t">
                            <a:spcBef>
                              <a:spcPts val="574"/>
                            </a:spcBef>
                            <a:spcAft>
                              <a:spcPts val="0"/>
                            </a:spcAft>
                          </a:pPr>
                          <a:r>
                            <a:rPr lang="vi-VN" sz="2000" b="0" i="0" u="none" strike="noStrike" dirty="0">
                              <a:solidFill>
                                <a:srgbClr val="EAE7E6"/>
                              </a:solidFill>
                              <a:effectLst/>
                              <a:latin typeface="Times New Roman" panose="02020603050405020304" pitchFamily="18" charset="0"/>
                              <a:cs typeface="Times New Roman" panose="02020603050405020304" pitchFamily="18" charset="0"/>
                            </a:rPr>
                            <a:t>(nghiệm mới tốt hơn)</a:t>
                          </a:r>
                          <a:endParaRPr lang="vi-VN"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7204163"/>
                      </a:ext>
                    </a:extLst>
                  </a:tr>
                  <a:tr h="1161380">
                    <a:tc>
                      <a:txBody>
                        <a:bodyPr/>
                        <a:lstStyle/>
                        <a:p>
                          <a:pPr marL="131636"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3 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1996" rtl="0" fontAlgn="t">
                            <a:spcBef>
                              <a:spcPts val="0"/>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A → C → B </a:t>
                          </a:r>
                          <a:endParaRPr lang="pt-BR" sz="2000" dirty="0">
                            <a:solidFill>
                              <a:srgbClr val="EAE7E6"/>
                            </a:solidFill>
                            <a:effectLst/>
                            <a:latin typeface="Times New Roman" panose="02020603050405020304" pitchFamily="18" charset="0"/>
                            <a:cs typeface="Times New Roman" panose="02020603050405020304" pitchFamily="18" charset="0"/>
                          </a:endParaRPr>
                        </a:p>
                        <a:p>
                          <a:pPr marL="135573" rtl="0" fontAlgn="t">
                            <a:spcBef>
                              <a:spcPts val="574"/>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 D → A</a:t>
                          </a:r>
                          <a:endParaRPr lang="pt-BR"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3972"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107 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10 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2004"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90 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01765"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GB" sz="2000" i="1" smtClean="0">
                                        <a:latin typeface="Cambria Math" panose="02040503050406030204" pitchFamily="18" charset="0"/>
                                      </a:rPr>
                                    </m:ctrlPr>
                                  </m:sSupPr>
                                  <m:e>
                                    <m:r>
                                      <a:rPr lang="en-GB" sz="2000" b="0" i="1" smtClean="0">
                                        <a:latin typeface="Cambria Math" panose="02040503050406030204" pitchFamily="18" charset="0"/>
                                      </a:rPr>
                                      <m:t>𝑒</m:t>
                                    </m:r>
                                  </m:e>
                                  <m:sup>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10</m:t>
                                        </m:r>
                                      </m:num>
                                      <m:den>
                                        <m:r>
                                          <a:rPr lang="en-GB" sz="2000" b="0" i="1" smtClean="0">
                                            <a:latin typeface="Cambria Math" panose="02040503050406030204" pitchFamily="18" charset="0"/>
                                          </a:rPr>
                                          <m:t>90</m:t>
                                        </m:r>
                                      </m:den>
                                    </m:f>
                                  </m:sup>
                                </m:sSup>
                                <m:r>
                                  <a:rPr lang="en-GB" b="0" i="1" smtClean="0">
                                    <a:latin typeface="Cambria Math" panose="02040503050406030204" pitchFamily="18" charset="0"/>
                                  </a:rPr>
                                  <m:t>=0.89</m:t>
                                </m:r>
                              </m:oMath>
                            </m:oMathPara>
                          </a14:m>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6568"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0.6 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255" rtl="0" fontAlgn="t">
                            <a:spcBef>
                              <a:spcPts val="0"/>
                            </a:spcBef>
                            <a:spcAft>
                              <a:spcPts val="0"/>
                            </a:spcAft>
                          </a:pPr>
                          <a:r>
                            <a:rPr lang="en-GB" sz="2000" b="0" i="0" u="none" strike="noStrike" dirty="0" err="1">
                              <a:solidFill>
                                <a:srgbClr val="EAE7E6"/>
                              </a:solidFill>
                              <a:effectLst/>
                              <a:latin typeface="Times New Roman" panose="02020603050405020304" pitchFamily="18" charset="0"/>
                              <a:cs typeface="Times New Roman" panose="02020603050405020304" pitchFamily="18" charset="0"/>
                            </a:rPr>
                            <a:t>Chấp</a:t>
                          </a:r>
                          <a:r>
                            <a:rPr lang="en-GB" sz="2000" b="0" i="0" u="none" strike="noStrike"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dirty="0" err="1">
                              <a:solidFill>
                                <a:srgbClr val="EAE7E6"/>
                              </a:solidFill>
                              <a:effectLst/>
                              <a:latin typeface="Times New Roman" panose="02020603050405020304" pitchFamily="18" charset="0"/>
                              <a:cs typeface="Times New Roman" panose="02020603050405020304" pitchFamily="18" charset="0"/>
                            </a:rPr>
                            <a:t>nhận</a:t>
                          </a:r>
                          <a:endParaRPr lang="en-GB" sz="2000" b="0" i="0" u="none" strike="noStrike" dirty="0">
                            <a:solidFill>
                              <a:srgbClr val="EAE7E6"/>
                            </a:solidFill>
                            <a:effectLst/>
                            <a:latin typeface="Times New Roman" panose="02020603050405020304" pitchFamily="18" charset="0"/>
                            <a:cs typeface="Times New Roman" panose="02020603050405020304" pitchFamily="18" charset="0"/>
                          </a:endParaRPr>
                        </a:p>
                        <a:p>
                          <a:pPr marL="131255"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(r &lt; P)</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4824048"/>
                      </a:ext>
                    </a:extLst>
                  </a:tr>
                  <a:tr h="1571451">
                    <a:tc>
                      <a:txBody>
                        <a:bodyPr/>
                        <a:lstStyle/>
                        <a:p>
                          <a:pPr marL="124574"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4 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A → B → D </a:t>
                          </a:r>
                          <a:endParaRPr lang="pt-BR" sz="2000" dirty="0">
                            <a:solidFill>
                              <a:srgbClr val="EAE7E6"/>
                            </a:solidFill>
                            <a:effectLst/>
                            <a:latin typeface="Times New Roman" panose="02020603050405020304" pitchFamily="18" charset="0"/>
                            <a:cs typeface="Times New Roman" panose="02020603050405020304" pitchFamily="18" charset="0"/>
                          </a:endParaRPr>
                        </a:p>
                        <a:p>
                          <a:pPr marL="135573" rtl="0" fontAlgn="t">
                            <a:spcBef>
                              <a:spcPts val="574"/>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 C → A</a:t>
                          </a:r>
                          <a:endParaRPr lang="pt-BR"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3972"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105 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-2 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737"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81 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GB" sz="2000" i="1" smtClean="0">
                                        <a:latin typeface="Cambria Math" panose="02040503050406030204" pitchFamily="18" charset="0"/>
                                      </a:rPr>
                                    </m:ctrlPr>
                                  </m:sSupPr>
                                  <m:e>
                                    <m:r>
                                      <a:rPr lang="en-GB" sz="2000" b="0" i="1" smtClean="0">
                                        <a:latin typeface="Cambria Math" panose="02040503050406030204" pitchFamily="18" charset="0"/>
                                      </a:rPr>
                                      <m:t>𝑒</m:t>
                                    </m:r>
                                  </m:e>
                                  <m:sup>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−2</m:t>
                                        </m:r>
                                      </m:num>
                                      <m:den>
                                        <m:r>
                                          <a:rPr lang="en-GB" sz="2000" b="0" i="1" smtClean="0">
                                            <a:latin typeface="Cambria Math" panose="02040503050406030204" pitchFamily="18" charset="0"/>
                                          </a:rPr>
                                          <m:t>81</m:t>
                                        </m:r>
                                      </m:den>
                                    </m:f>
                                  </m:sup>
                                </m:sSup>
                                <m:r>
                                  <a:rPr lang="en-GB" sz="2000" b="0" i="1" smtClean="0">
                                    <a:latin typeface="Cambria Math" panose="02040503050406030204" pitchFamily="18" charset="0"/>
                                  </a:rPr>
                                  <m:t>=1</m:t>
                                </m:r>
                              </m:oMath>
                            </m:oMathPara>
                          </a14:m>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0289"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255" rtl="0" fontAlgn="t">
                            <a:spcBef>
                              <a:spcPts val="0"/>
                            </a:spcBef>
                            <a:spcAft>
                              <a:spcPts val="0"/>
                            </a:spcAft>
                          </a:pPr>
                          <a:r>
                            <a:rPr lang="vi-VN" sz="2000" b="0" i="0" u="none" strike="noStrike" dirty="0">
                              <a:solidFill>
                                <a:srgbClr val="EAE7E6"/>
                              </a:solidFill>
                              <a:effectLst/>
                              <a:latin typeface="Times New Roman" panose="02020603050405020304" pitchFamily="18" charset="0"/>
                              <a:cs typeface="Times New Roman" panose="02020603050405020304" pitchFamily="18" charset="0"/>
                            </a:rPr>
                            <a:t>Chấp nhận </a:t>
                          </a:r>
                          <a:endParaRPr lang="vi-VN" sz="2000" dirty="0">
                            <a:solidFill>
                              <a:srgbClr val="EAE7E6"/>
                            </a:solidFill>
                            <a:effectLst/>
                            <a:latin typeface="Times New Roman" panose="02020603050405020304" pitchFamily="18" charset="0"/>
                            <a:cs typeface="Times New Roman" panose="02020603050405020304" pitchFamily="18" charset="0"/>
                          </a:endParaRPr>
                        </a:p>
                        <a:p>
                          <a:pPr marL="134188" rtl="0" fontAlgn="t">
                            <a:spcBef>
                              <a:spcPts val="574"/>
                            </a:spcBef>
                            <a:spcAft>
                              <a:spcPts val="0"/>
                            </a:spcAft>
                          </a:pPr>
                          <a:r>
                            <a:rPr lang="vi-VN" sz="2000" b="0" i="0" u="none" strike="noStrike" dirty="0">
                              <a:solidFill>
                                <a:srgbClr val="EAE7E6"/>
                              </a:solidFill>
                              <a:effectLst/>
                              <a:latin typeface="Times New Roman" panose="02020603050405020304" pitchFamily="18" charset="0"/>
                              <a:cs typeface="Times New Roman" panose="02020603050405020304" pitchFamily="18" charset="0"/>
                            </a:rPr>
                            <a:t>(nghiệm mới tốt hơn)</a:t>
                          </a:r>
                          <a:endParaRPr lang="vi-VN"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6040858"/>
                      </a:ext>
                    </a:extLst>
                  </a:tr>
                </a:tbl>
              </a:graphicData>
            </a:graphic>
          </p:graphicFrame>
        </mc:Choice>
        <mc:Fallback xmlns="">
          <p:graphicFrame>
            <p:nvGraphicFramePr>
              <p:cNvPr id="29" name="Table 28">
                <a:extLst>
                  <a:ext uri="{FF2B5EF4-FFF2-40B4-BE49-F238E27FC236}">
                    <a16:creationId xmlns:a16="http://schemas.microsoft.com/office/drawing/2014/main" id="{D6B8A73E-E00B-50D2-DAAD-E8E7C825C507}"/>
                  </a:ext>
                </a:extLst>
              </p:cNvPr>
              <p:cNvGraphicFramePr>
                <a:graphicFrameLocks noGrp="1"/>
              </p:cNvGraphicFramePr>
              <p:nvPr>
                <p:extLst>
                  <p:ext uri="{D42A27DB-BD31-4B8C-83A1-F6EECF244321}">
                    <p14:modId xmlns:p14="http://schemas.microsoft.com/office/powerpoint/2010/main" val="1387760498"/>
                  </p:ext>
                </p:extLst>
              </p:nvPr>
            </p:nvGraphicFramePr>
            <p:xfrm>
              <a:off x="94891" y="123402"/>
              <a:ext cx="9430314" cy="6389395"/>
            </p:xfrm>
            <a:graphic>
              <a:graphicData uri="http://schemas.openxmlformats.org/drawingml/2006/table">
                <a:tbl>
                  <a:tblPr/>
                  <a:tblGrid>
                    <a:gridCol w="1129225">
                      <a:extLst>
                        <a:ext uri="{9D8B030D-6E8A-4147-A177-3AD203B41FA5}">
                          <a16:colId xmlns:a16="http://schemas.microsoft.com/office/drawing/2014/main" val="2047734884"/>
                        </a:ext>
                      </a:extLst>
                    </a:gridCol>
                    <a:gridCol w="1578078">
                      <a:extLst>
                        <a:ext uri="{9D8B030D-6E8A-4147-A177-3AD203B41FA5}">
                          <a16:colId xmlns:a16="http://schemas.microsoft.com/office/drawing/2014/main" val="1060812919"/>
                        </a:ext>
                      </a:extLst>
                    </a:gridCol>
                    <a:gridCol w="741197">
                      <a:extLst>
                        <a:ext uri="{9D8B030D-6E8A-4147-A177-3AD203B41FA5}">
                          <a16:colId xmlns:a16="http://schemas.microsoft.com/office/drawing/2014/main" val="201448956"/>
                        </a:ext>
                      </a:extLst>
                    </a:gridCol>
                    <a:gridCol w="623381">
                      <a:extLst>
                        <a:ext uri="{9D8B030D-6E8A-4147-A177-3AD203B41FA5}">
                          <a16:colId xmlns:a16="http://schemas.microsoft.com/office/drawing/2014/main" val="1909011003"/>
                        </a:ext>
                      </a:extLst>
                    </a:gridCol>
                    <a:gridCol w="1008023">
                      <a:extLst>
                        <a:ext uri="{9D8B030D-6E8A-4147-A177-3AD203B41FA5}">
                          <a16:colId xmlns:a16="http://schemas.microsoft.com/office/drawing/2014/main" val="872410753"/>
                        </a:ext>
                      </a:extLst>
                    </a:gridCol>
                    <a:gridCol w="1626055">
                      <a:extLst>
                        <a:ext uri="{9D8B030D-6E8A-4147-A177-3AD203B41FA5}">
                          <a16:colId xmlns:a16="http://schemas.microsoft.com/office/drawing/2014/main" val="412510051"/>
                        </a:ext>
                      </a:extLst>
                    </a:gridCol>
                    <a:gridCol w="814417">
                      <a:extLst>
                        <a:ext uri="{9D8B030D-6E8A-4147-A177-3AD203B41FA5}">
                          <a16:colId xmlns:a16="http://schemas.microsoft.com/office/drawing/2014/main" val="989609354"/>
                        </a:ext>
                      </a:extLst>
                    </a:gridCol>
                    <a:gridCol w="1909938">
                      <a:extLst>
                        <a:ext uri="{9D8B030D-6E8A-4147-A177-3AD203B41FA5}">
                          <a16:colId xmlns:a16="http://schemas.microsoft.com/office/drawing/2014/main" val="686710707"/>
                        </a:ext>
                      </a:extLst>
                    </a:gridCol>
                  </a:tblGrid>
                  <a:tr h="923733">
                    <a:tc>
                      <a:txBody>
                        <a:bodyPr/>
                        <a:lstStyle/>
                        <a:p>
                          <a:pPr marL="135103" algn="ctr" rtl="0" fontAlgn="t">
                            <a:spcBef>
                              <a:spcPts val="0"/>
                            </a:spcBef>
                            <a:spcAft>
                              <a:spcPts val="0"/>
                            </a:spcAft>
                          </a:pP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Lần</a:t>
                          </a:r>
                          <a:r>
                            <a:rPr lang="en-GB" sz="2000" b="1" i="0" u="none" strike="noStrike" dirty="0">
                              <a:solidFill>
                                <a:srgbClr val="EAE7E6"/>
                              </a:solidFill>
                              <a:effectLst/>
                              <a:latin typeface="Times New Roman" panose="02020603050405020304" pitchFamily="18" charset="0"/>
                              <a:cs typeface="Times New Roman" panose="02020603050405020304" pitchFamily="18" charset="0"/>
                            </a:rPr>
                            <a:t> </a:t>
                          </a: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lặp</a:t>
                          </a:r>
                          <a:r>
                            <a:rPr lang="en-GB" sz="2000" b="1" i="0" u="none" strike="noStrike" dirty="0">
                              <a:solidFill>
                                <a:srgbClr val="EAE7E6"/>
                              </a:solidFill>
                              <a:effectLst/>
                              <a:latin typeface="Times New Roman" panose="02020603050405020304" pitchFamily="18" charset="0"/>
                              <a:cs typeface="Times New Roman" panose="02020603050405020304" pitchFamily="18" charset="0"/>
                            </a:rPr>
                            <a:t> </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978" algn="ctr" rtl="0" fontAlgn="t">
                            <a:spcBef>
                              <a:spcPts val="0"/>
                            </a:spcBef>
                            <a:spcAft>
                              <a:spcPts val="0"/>
                            </a:spcAft>
                          </a:pP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Hành</a:t>
                          </a:r>
                          <a:r>
                            <a:rPr lang="en-GB" sz="2000" b="1" i="0" u="none" strike="noStrike" dirty="0">
                              <a:solidFill>
                                <a:srgbClr val="EAE7E6"/>
                              </a:solidFill>
                              <a:effectLst/>
                              <a:latin typeface="Times New Roman" panose="02020603050405020304" pitchFamily="18" charset="0"/>
                              <a:cs typeface="Times New Roman" panose="02020603050405020304" pitchFamily="18" charset="0"/>
                            </a:rPr>
                            <a:t> </a:t>
                          </a: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trình</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1590" marR="101498" indent="-3188" algn="ctr" rtl="0" fontAlgn="t">
                            <a:spcBef>
                              <a:spcPts val="0"/>
                            </a:spcBef>
                            <a:spcAft>
                              <a:spcPts val="0"/>
                            </a:spcAft>
                          </a:pPr>
                          <a:r>
                            <a:rPr lang="en-GB" sz="2000" b="1" i="0" u="none" strike="noStrike" dirty="0">
                              <a:solidFill>
                                <a:srgbClr val="EAE7E6"/>
                              </a:solidFill>
                              <a:effectLst/>
                              <a:latin typeface="Times New Roman" panose="02020603050405020304" pitchFamily="18" charset="0"/>
                              <a:cs typeface="Times New Roman" panose="02020603050405020304" pitchFamily="18" charset="0"/>
                            </a:rPr>
                            <a:t>Chi </a:t>
                          </a: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phí</a:t>
                          </a:r>
                          <a:endParaRPr lang="vi-VN"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l-GR" sz="2000" b="1" i="0" u="none" strike="noStrike" dirty="0">
                              <a:solidFill>
                                <a:srgbClr val="EAE7E6"/>
                              </a:solidFill>
                              <a:effectLst/>
                              <a:latin typeface="Times New Roman" panose="02020603050405020304" pitchFamily="18" charset="0"/>
                              <a:cs typeface="Times New Roman" panose="02020603050405020304" pitchFamily="18" charset="0"/>
                            </a:rPr>
                            <a:t>Δ</a:t>
                          </a:r>
                          <a:r>
                            <a:rPr lang="en-GB" sz="2000" b="1" i="1" u="none" strike="noStrike" dirty="0">
                              <a:solidFill>
                                <a:srgbClr val="EAE7E6"/>
                              </a:solidFill>
                              <a:effectLst/>
                              <a:latin typeface="Times New Roman" panose="02020603050405020304" pitchFamily="18" charset="0"/>
                              <a:cs typeface="Times New Roman" panose="02020603050405020304" pitchFamily="18" charset="0"/>
                            </a:rPr>
                            <a:t> </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7325" algn="ctr" rtl="0" fontAlgn="t">
                            <a:spcBef>
                              <a:spcPts val="0"/>
                            </a:spcBef>
                            <a:spcAft>
                              <a:spcPts val="0"/>
                            </a:spcAft>
                          </a:pPr>
                          <a:r>
                            <a:rPr lang="en-GB" sz="2000" b="1" i="1" u="none" strike="noStrike" dirty="0">
                              <a:solidFill>
                                <a:srgbClr val="EAE7E6"/>
                              </a:solidFill>
                              <a:effectLst/>
                              <a:latin typeface="Times New Roman" panose="02020603050405020304" pitchFamily="18" charset="0"/>
                              <a:cs typeface="Times New Roman" panose="02020603050405020304" pitchFamily="18" charset="0"/>
                            </a:rPr>
                            <a:t>T </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4397" algn="ctr" rtl="0" fontAlgn="t">
                            <a:spcBef>
                              <a:spcPts val="204"/>
                            </a:spcBef>
                            <a:spcAft>
                              <a:spcPts val="0"/>
                            </a:spcAft>
                          </a:pPr>
                          <a:r>
                            <a:rPr lang="en-GB" sz="2000" b="1" i="1" u="none" strike="noStrike" dirty="0">
                              <a:solidFill>
                                <a:srgbClr val="EAE7E6"/>
                              </a:solidFill>
                              <a:effectLst/>
                              <a:latin typeface="Times New Roman" panose="02020603050405020304" pitchFamily="18" charset="0"/>
                              <a:cs typeface="Times New Roman" panose="02020603050405020304" pitchFamily="18" charset="0"/>
                            </a:rPr>
                            <a:t>P </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8168" algn="ctr" rtl="0" fontAlgn="t">
                            <a:spcBef>
                              <a:spcPts val="0"/>
                            </a:spcBef>
                            <a:spcAft>
                              <a:spcPts val="0"/>
                            </a:spcAft>
                          </a:pPr>
                          <a:r>
                            <a:rPr lang="en-GB" sz="2000" b="1" i="1" u="none" strike="noStrike" dirty="0">
                              <a:solidFill>
                                <a:srgbClr val="EAE7E6"/>
                              </a:solidFill>
                              <a:effectLst/>
                              <a:latin typeface="Times New Roman" panose="02020603050405020304" pitchFamily="18" charset="0"/>
                              <a:cs typeface="Times New Roman" panose="02020603050405020304" pitchFamily="18" charset="0"/>
                            </a:rPr>
                            <a:t>r</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0721" algn="ctr" rtl="0" fontAlgn="t">
                            <a:spcBef>
                              <a:spcPts val="0"/>
                            </a:spcBef>
                            <a:spcAft>
                              <a:spcPts val="0"/>
                            </a:spcAft>
                          </a:pP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Quyết</a:t>
                          </a:r>
                          <a:r>
                            <a:rPr lang="en-GB" sz="2000" b="1" i="0" u="none" strike="noStrike" dirty="0">
                              <a:solidFill>
                                <a:srgbClr val="EAE7E6"/>
                              </a:solidFill>
                              <a:effectLst/>
                              <a:latin typeface="Times New Roman" panose="02020603050405020304" pitchFamily="18" charset="0"/>
                              <a:cs typeface="Times New Roman" panose="02020603050405020304" pitchFamily="18" charset="0"/>
                            </a:rPr>
                            <a:t> </a:t>
                          </a:r>
                          <a:r>
                            <a:rPr lang="en-GB" sz="2000" b="1" i="0" u="none" strike="noStrike" dirty="0" err="1">
                              <a:solidFill>
                                <a:srgbClr val="EAE7E6"/>
                              </a:solidFill>
                              <a:effectLst/>
                              <a:latin typeface="Times New Roman" panose="02020603050405020304" pitchFamily="18" charset="0"/>
                              <a:cs typeface="Times New Roman" panose="02020603050405020304" pitchFamily="18" charset="0"/>
                            </a:rPr>
                            <a:t>định</a:t>
                          </a:r>
                          <a:endParaRPr lang="en-GB" sz="2000" b="1"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1330267"/>
                      </a:ext>
                    </a:extLst>
                  </a:tr>
                  <a:tr h="1161380">
                    <a:tc>
                      <a:txBody>
                        <a:bodyPr/>
                        <a:lstStyle/>
                        <a:p>
                          <a:pPr marL="138430"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1 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1996" rtl="0" fontAlgn="t">
                            <a:spcBef>
                              <a:spcPts val="0"/>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A → B → C </a:t>
                          </a:r>
                          <a:endParaRPr lang="pt-BR" sz="2000" dirty="0">
                            <a:solidFill>
                              <a:srgbClr val="EAE7E6"/>
                            </a:solidFill>
                            <a:effectLst/>
                            <a:latin typeface="Times New Roman" panose="02020603050405020304" pitchFamily="18" charset="0"/>
                            <a:cs typeface="Times New Roman" panose="02020603050405020304" pitchFamily="18" charset="0"/>
                          </a:endParaRPr>
                        </a:p>
                        <a:p>
                          <a:pPr marL="135573" rtl="0" fontAlgn="t">
                            <a:spcBef>
                              <a:spcPts val="574"/>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 D → A</a:t>
                          </a:r>
                          <a:endParaRPr lang="pt-BR"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5311"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97 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2969"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40653"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100 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7427"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0289"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7389"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Khởi tạo</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968706"/>
                      </a:ext>
                    </a:extLst>
                  </a:tr>
                  <a:tr h="1571451">
                    <a:tc>
                      <a:txBody>
                        <a:bodyPr/>
                        <a:lstStyle/>
                        <a:p>
                          <a:pPr marL="130708"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2 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pt-BR" sz="2000" b="0" i="0" u="none" strike="noStrike">
                              <a:solidFill>
                                <a:srgbClr val="EAE7E6"/>
                              </a:solidFill>
                              <a:effectLst/>
                              <a:latin typeface="Times New Roman" panose="02020603050405020304" pitchFamily="18" charset="0"/>
                              <a:cs typeface="Times New Roman" panose="02020603050405020304" pitchFamily="18" charset="0"/>
                            </a:rPr>
                            <a:t>A → D → C </a:t>
                          </a:r>
                          <a:endParaRPr lang="pt-BR" sz="2000">
                            <a:solidFill>
                              <a:srgbClr val="EAE7E6"/>
                            </a:solidFill>
                            <a:effectLst/>
                            <a:latin typeface="Times New Roman" panose="02020603050405020304" pitchFamily="18" charset="0"/>
                            <a:cs typeface="Times New Roman" panose="02020603050405020304" pitchFamily="18" charset="0"/>
                          </a:endParaRPr>
                        </a:p>
                        <a:p>
                          <a:pPr marL="135573" rtl="0" fontAlgn="t">
                            <a:spcBef>
                              <a:spcPts val="574"/>
                            </a:spcBef>
                            <a:spcAft>
                              <a:spcPts val="0"/>
                            </a:spcAft>
                          </a:pPr>
                          <a:r>
                            <a:rPr lang="pt-BR" sz="2000" b="0" i="0" u="none" strike="noStrike">
                              <a:solidFill>
                                <a:srgbClr val="EAE7E6"/>
                              </a:solidFill>
                              <a:effectLst/>
                              <a:latin typeface="Times New Roman" panose="02020603050405020304" pitchFamily="18" charset="0"/>
                              <a:cs typeface="Times New Roman" panose="02020603050405020304" pitchFamily="18" charset="0"/>
                            </a:rPr>
                            <a:t>→ B → A</a:t>
                          </a:r>
                          <a:endParaRPr lang="pt-BR"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5311"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97 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9235"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0 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40653"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100 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2734" t="-132946" r="-168165" b="-174806"/>
                          </a:stretch>
                        </a:blipFill>
                      </a:tcPr>
                    </a:tc>
                    <a:tc>
                      <a:txBody>
                        <a:bodyPr/>
                        <a:lstStyle/>
                        <a:p>
                          <a:pPr marL="126568"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0.3 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255" rtl="0" fontAlgn="t">
                            <a:spcBef>
                              <a:spcPts val="0"/>
                            </a:spcBef>
                            <a:spcAft>
                              <a:spcPts val="0"/>
                            </a:spcAft>
                          </a:pPr>
                          <a:r>
                            <a:rPr lang="vi-VN" sz="2000" b="0" i="0" u="none" strike="noStrike" dirty="0">
                              <a:solidFill>
                                <a:srgbClr val="EAE7E6"/>
                              </a:solidFill>
                              <a:effectLst/>
                              <a:latin typeface="Times New Roman" panose="02020603050405020304" pitchFamily="18" charset="0"/>
                              <a:cs typeface="Times New Roman" panose="02020603050405020304" pitchFamily="18" charset="0"/>
                            </a:rPr>
                            <a:t>Chấp nhận </a:t>
                          </a:r>
                          <a:endParaRPr lang="vi-VN" sz="2000" dirty="0">
                            <a:solidFill>
                              <a:srgbClr val="EAE7E6"/>
                            </a:solidFill>
                            <a:effectLst/>
                            <a:latin typeface="Times New Roman" panose="02020603050405020304" pitchFamily="18" charset="0"/>
                            <a:cs typeface="Times New Roman" panose="02020603050405020304" pitchFamily="18" charset="0"/>
                          </a:endParaRPr>
                        </a:p>
                        <a:p>
                          <a:pPr marL="134188" rtl="0" fontAlgn="t">
                            <a:spcBef>
                              <a:spcPts val="574"/>
                            </a:spcBef>
                            <a:spcAft>
                              <a:spcPts val="0"/>
                            </a:spcAft>
                          </a:pPr>
                          <a:r>
                            <a:rPr lang="vi-VN" sz="2000" b="0" i="0" u="none" strike="noStrike" dirty="0">
                              <a:solidFill>
                                <a:srgbClr val="EAE7E6"/>
                              </a:solidFill>
                              <a:effectLst/>
                              <a:latin typeface="Times New Roman" panose="02020603050405020304" pitchFamily="18" charset="0"/>
                              <a:cs typeface="Times New Roman" panose="02020603050405020304" pitchFamily="18" charset="0"/>
                            </a:rPr>
                            <a:t>(nghiệm mới tốt hơn)</a:t>
                          </a:r>
                          <a:endParaRPr lang="vi-VN"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7204163"/>
                      </a:ext>
                    </a:extLst>
                  </a:tr>
                  <a:tr h="1161380">
                    <a:tc>
                      <a:txBody>
                        <a:bodyPr/>
                        <a:lstStyle/>
                        <a:p>
                          <a:pPr marL="131636"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3 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21996" rtl="0" fontAlgn="t">
                            <a:spcBef>
                              <a:spcPts val="0"/>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A → C → B </a:t>
                          </a:r>
                          <a:endParaRPr lang="pt-BR" sz="2000" dirty="0">
                            <a:solidFill>
                              <a:srgbClr val="EAE7E6"/>
                            </a:solidFill>
                            <a:effectLst/>
                            <a:latin typeface="Times New Roman" panose="02020603050405020304" pitchFamily="18" charset="0"/>
                            <a:cs typeface="Times New Roman" panose="02020603050405020304" pitchFamily="18" charset="0"/>
                          </a:endParaRPr>
                        </a:p>
                        <a:p>
                          <a:pPr marL="135573" rtl="0" fontAlgn="t">
                            <a:spcBef>
                              <a:spcPts val="574"/>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 D → A</a:t>
                          </a:r>
                          <a:endParaRPr lang="pt-BR"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3972"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107 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GB" sz="2000" b="0" i="0" u="none" strike="noStrike">
                              <a:solidFill>
                                <a:srgbClr val="EAE7E6"/>
                              </a:solidFill>
                              <a:effectLst/>
                              <a:latin typeface="Times New Roman" panose="02020603050405020304" pitchFamily="18" charset="0"/>
                              <a:cs typeface="Times New Roman" panose="02020603050405020304" pitchFamily="18" charset="0"/>
                            </a:rPr>
                            <a:t>10 </a:t>
                          </a:r>
                          <a:endParaRPr lang="en-GB" sz="200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2004"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90 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2734" t="-314660" r="-168165" b="-136126"/>
                          </a:stretch>
                        </a:blipFill>
                      </a:tcPr>
                    </a:tc>
                    <a:tc>
                      <a:txBody>
                        <a:bodyPr/>
                        <a:lstStyle/>
                        <a:p>
                          <a:pPr marL="126568"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0.6 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255" rtl="0" fontAlgn="t">
                            <a:spcBef>
                              <a:spcPts val="0"/>
                            </a:spcBef>
                            <a:spcAft>
                              <a:spcPts val="0"/>
                            </a:spcAft>
                          </a:pPr>
                          <a:r>
                            <a:rPr lang="en-GB" sz="2000" b="0" i="0" u="none" strike="noStrike" dirty="0" err="1">
                              <a:solidFill>
                                <a:srgbClr val="EAE7E6"/>
                              </a:solidFill>
                              <a:effectLst/>
                              <a:latin typeface="Times New Roman" panose="02020603050405020304" pitchFamily="18" charset="0"/>
                              <a:cs typeface="Times New Roman" panose="02020603050405020304" pitchFamily="18" charset="0"/>
                            </a:rPr>
                            <a:t>Chấp</a:t>
                          </a:r>
                          <a:r>
                            <a:rPr lang="en-GB" sz="2000" b="0" i="0" u="none" strike="noStrike"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dirty="0" err="1">
                              <a:solidFill>
                                <a:srgbClr val="EAE7E6"/>
                              </a:solidFill>
                              <a:effectLst/>
                              <a:latin typeface="Times New Roman" panose="02020603050405020304" pitchFamily="18" charset="0"/>
                              <a:cs typeface="Times New Roman" panose="02020603050405020304" pitchFamily="18" charset="0"/>
                            </a:rPr>
                            <a:t>nhận</a:t>
                          </a:r>
                          <a:endParaRPr lang="en-GB" sz="2000" b="0" i="0" u="none" strike="noStrike" dirty="0">
                            <a:solidFill>
                              <a:srgbClr val="EAE7E6"/>
                            </a:solidFill>
                            <a:effectLst/>
                            <a:latin typeface="Times New Roman" panose="02020603050405020304" pitchFamily="18" charset="0"/>
                            <a:cs typeface="Times New Roman" panose="02020603050405020304" pitchFamily="18" charset="0"/>
                          </a:endParaRPr>
                        </a:p>
                        <a:p>
                          <a:pPr marL="131255"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(r &lt; P)</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4824048"/>
                      </a:ext>
                    </a:extLst>
                  </a:tr>
                  <a:tr h="1571451">
                    <a:tc>
                      <a:txBody>
                        <a:bodyPr/>
                        <a:lstStyle/>
                        <a:p>
                          <a:pPr marL="124574"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4 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A → B → D </a:t>
                          </a:r>
                          <a:endParaRPr lang="pt-BR" sz="2000" dirty="0">
                            <a:solidFill>
                              <a:srgbClr val="EAE7E6"/>
                            </a:solidFill>
                            <a:effectLst/>
                            <a:latin typeface="Times New Roman" panose="02020603050405020304" pitchFamily="18" charset="0"/>
                            <a:cs typeface="Times New Roman" panose="02020603050405020304" pitchFamily="18" charset="0"/>
                          </a:endParaRPr>
                        </a:p>
                        <a:p>
                          <a:pPr marL="135573" rtl="0" fontAlgn="t">
                            <a:spcBef>
                              <a:spcPts val="574"/>
                            </a:spcBef>
                            <a:spcAft>
                              <a:spcPts val="0"/>
                            </a:spcAft>
                          </a:pPr>
                          <a:r>
                            <a:rPr lang="pt-BR" sz="2000" b="0" i="0" u="none" strike="noStrike" dirty="0">
                              <a:solidFill>
                                <a:srgbClr val="EAE7E6"/>
                              </a:solidFill>
                              <a:effectLst/>
                              <a:latin typeface="Times New Roman" panose="02020603050405020304" pitchFamily="18" charset="0"/>
                              <a:cs typeface="Times New Roman" panose="02020603050405020304" pitchFamily="18" charset="0"/>
                            </a:rPr>
                            <a:t>→ C → A</a:t>
                          </a:r>
                          <a:endParaRPr lang="pt-BR"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3972"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105 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-2 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737"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81 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2734" t="-306977" r="-168165" b="-775"/>
                          </a:stretch>
                        </a:blipFill>
                      </a:tcPr>
                    </a:tc>
                    <a:tc>
                      <a:txBody>
                        <a:bodyPr/>
                        <a:lstStyle/>
                        <a:p>
                          <a:pPr marL="130289" rtl="0" fontAlgn="t">
                            <a:spcBef>
                              <a:spcPts val="0"/>
                            </a:spcBef>
                            <a:spcAft>
                              <a:spcPts val="0"/>
                            </a:spcAft>
                          </a:pPr>
                          <a:r>
                            <a:rPr lang="en-GB" sz="2000" b="0" i="0" u="none" strike="noStrike" dirty="0">
                              <a:solidFill>
                                <a:srgbClr val="EAE7E6"/>
                              </a:solidFill>
                              <a:effectLst/>
                              <a:latin typeface="Times New Roman" panose="02020603050405020304" pitchFamily="18" charset="0"/>
                              <a:cs typeface="Times New Roman" panose="02020603050405020304" pitchFamily="18" charset="0"/>
                            </a:rPr>
                            <a:t>- </a:t>
                          </a:r>
                          <a:endParaRPr lang="en-GB"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31255" rtl="0" fontAlgn="t">
                            <a:spcBef>
                              <a:spcPts val="0"/>
                            </a:spcBef>
                            <a:spcAft>
                              <a:spcPts val="0"/>
                            </a:spcAft>
                          </a:pPr>
                          <a:r>
                            <a:rPr lang="vi-VN" sz="2000" b="0" i="0" u="none" strike="noStrike" dirty="0">
                              <a:solidFill>
                                <a:srgbClr val="EAE7E6"/>
                              </a:solidFill>
                              <a:effectLst/>
                              <a:latin typeface="Times New Roman" panose="02020603050405020304" pitchFamily="18" charset="0"/>
                              <a:cs typeface="Times New Roman" panose="02020603050405020304" pitchFamily="18" charset="0"/>
                            </a:rPr>
                            <a:t>Chấp nhận </a:t>
                          </a:r>
                          <a:endParaRPr lang="vi-VN" sz="2000" dirty="0">
                            <a:solidFill>
                              <a:srgbClr val="EAE7E6"/>
                            </a:solidFill>
                            <a:effectLst/>
                            <a:latin typeface="Times New Roman" panose="02020603050405020304" pitchFamily="18" charset="0"/>
                            <a:cs typeface="Times New Roman" panose="02020603050405020304" pitchFamily="18" charset="0"/>
                          </a:endParaRPr>
                        </a:p>
                        <a:p>
                          <a:pPr marL="134188" rtl="0" fontAlgn="t">
                            <a:spcBef>
                              <a:spcPts val="574"/>
                            </a:spcBef>
                            <a:spcAft>
                              <a:spcPts val="0"/>
                            </a:spcAft>
                          </a:pPr>
                          <a:r>
                            <a:rPr lang="vi-VN" sz="2000" b="0" i="0" u="none" strike="noStrike" dirty="0">
                              <a:solidFill>
                                <a:srgbClr val="EAE7E6"/>
                              </a:solidFill>
                              <a:effectLst/>
                              <a:latin typeface="Times New Roman" panose="02020603050405020304" pitchFamily="18" charset="0"/>
                              <a:cs typeface="Times New Roman" panose="02020603050405020304" pitchFamily="18" charset="0"/>
                            </a:rPr>
                            <a:t>(nghiệm mới tốt hơn)</a:t>
                          </a:r>
                          <a:endParaRPr lang="vi-VN" sz="2000" dirty="0">
                            <a:solidFill>
                              <a:srgbClr val="EAE7E6"/>
                            </a:solidFill>
                            <a:effectLst/>
                            <a:latin typeface="Times New Roman" panose="02020603050405020304" pitchFamily="18" charset="0"/>
                            <a:cs typeface="Times New Roman" panose="02020603050405020304" pitchFamily="18" charset="0"/>
                          </a:endParaRPr>
                        </a:p>
                      </a:txBody>
                      <a:tcPr marL="44223" marR="44223" marT="44223" marB="442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6040858"/>
                      </a:ext>
                    </a:extLst>
                  </a:tr>
                </a:tbl>
              </a:graphicData>
            </a:graphic>
          </p:graphicFrame>
        </mc:Fallback>
      </mc:AlternateContent>
    </p:spTree>
    <p:extLst>
      <p:ext uri="{BB962C8B-B14F-4D97-AF65-F5344CB8AC3E}">
        <p14:creationId xmlns:p14="http://schemas.microsoft.com/office/powerpoint/2010/main" val="30710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1273444-ADDA-6379-966D-02E6DF1C48DD}"/>
                  </a:ext>
                </a:extLst>
              </p:cNvPr>
              <p:cNvGraphicFramePr>
                <a:graphicFrameLocks noGrp="1"/>
              </p:cNvGraphicFramePr>
              <p:nvPr>
                <p:extLst>
                  <p:ext uri="{D42A27DB-BD31-4B8C-83A1-F6EECF244321}">
                    <p14:modId xmlns:p14="http://schemas.microsoft.com/office/powerpoint/2010/main" val="1508307882"/>
                  </p:ext>
                </p:extLst>
              </p:nvPr>
            </p:nvGraphicFramePr>
            <p:xfrm>
              <a:off x="287363" y="336851"/>
              <a:ext cx="9436101" cy="3084576"/>
            </p:xfrm>
            <a:graphic>
              <a:graphicData uri="http://schemas.openxmlformats.org/drawingml/2006/table">
                <a:tbl>
                  <a:tblPr/>
                  <a:tblGrid>
                    <a:gridCol w="773919">
                      <a:extLst>
                        <a:ext uri="{9D8B030D-6E8A-4147-A177-3AD203B41FA5}">
                          <a16:colId xmlns:a16="http://schemas.microsoft.com/office/drawing/2014/main" val="3348569588"/>
                        </a:ext>
                      </a:extLst>
                    </a:gridCol>
                    <a:gridCol w="1313125">
                      <a:extLst>
                        <a:ext uri="{9D8B030D-6E8A-4147-A177-3AD203B41FA5}">
                          <a16:colId xmlns:a16="http://schemas.microsoft.com/office/drawing/2014/main" val="1448586866"/>
                        </a:ext>
                      </a:extLst>
                    </a:gridCol>
                    <a:gridCol w="1370217">
                      <a:extLst>
                        <a:ext uri="{9D8B030D-6E8A-4147-A177-3AD203B41FA5}">
                          <a16:colId xmlns:a16="http://schemas.microsoft.com/office/drawing/2014/main" val="1760030184"/>
                        </a:ext>
                      </a:extLst>
                    </a:gridCol>
                    <a:gridCol w="621672">
                      <a:extLst>
                        <a:ext uri="{9D8B030D-6E8A-4147-A177-3AD203B41FA5}">
                          <a16:colId xmlns:a16="http://schemas.microsoft.com/office/drawing/2014/main" val="1389917112"/>
                        </a:ext>
                      </a:extLst>
                    </a:gridCol>
                    <a:gridCol w="839885">
                      <a:extLst>
                        <a:ext uri="{9D8B030D-6E8A-4147-A177-3AD203B41FA5}">
                          <a16:colId xmlns:a16="http://schemas.microsoft.com/office/drawing/2014/main" val="2000054904"/>
                        </a:ext>
                      </a:extLst>
                    </a:gridCol>
                    <a:gridCol w="1887793">
                      <a:extLst>
                        <a:ext uri="{9D8B030D-6E8A-4147-A177-3AD203B41FA5}">
                          <a16:colId xmlns:a16="http://schemas.microsoft.com/office/drawing/2014/main" val="3545505142"/>
                        </a:ext>
                      </a:extLst>
                    </a:gridCol>
                    <a:gridCol w="716896">
                      <a:extLst>
                        <a:ext uri="{9D8B030D-6E8A-4147-A177-3AD203B41FA5}">
                          <a16:colId xmlns:a16="http://schemas.microsoft.com/office/drawing/2014/main" val="267178188"/>
                        </a:ext>
                      </a:extLst>
                    </a:gridCol>
                    <a:gridCol w="1912594">
                      <a:extLst>
                        <a:ext uri="{9D8B030D-6E8A-4147-A177-3AD203B41FA5}">
                          <a16:colId xmlns:a16="http://schemas.microsoft.com/office/drawing/2014/main" val="1700885298"/>
                        </a:ext>
                      </a:extLst>
                    </a:gridCol>
                  </a:tblGrid>
                  <a:tr h="620014">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5 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pt-BR" sz="2000" b="0" i="0" u="none" strike="noStrike" kern="1200" dirty="0">
                              <a:solidFill>
                                <a:srgbClr val="EAE7E6"/>
                              </a:solidFill>
                              <a:effectLst/>
                              <a:latin typeface="Times New Roman" panose="02020603050405020304" pitchFamily="18" charset="0"/>
                              <a:cs typeface="Times New Roman" panose="02020603050405020304" pitchFamily="18" charset="0"/>
                            </a:rPr>
                            <a:t>A → C → D → B → A</a:t>
                          </a:r>
                          <a:endParaRPr lang="pt-BR"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97 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-8 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72.9 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marR="18288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GB" sz="1800" i="1" kern="1200" smtClean="0">
                                        <a:solidFill>
                                          <a:schemeClr val="tx1"/>
                                        </a:solidFill>
                                        <a:effectLst/>
                                        <a:latin typeface="Cambria Math" panose="02040503050406030204" pitchFamily="18" charset="0"/>
                                        <a:ea typeface="+mn-ea"/>
                                        <a:cs typeface="+mn-cs"/>
                                      </a:rPr>
                                    </m:ctrlPr>
                                  </m:sSupPr>
                                  <m:e>
                                    <m:r>
                                      <a:rPr lang="en-GB" sz="1800" b="0" i="1" kern="1200">
                                        <a:solidFill>
                                          <a:schemeClr val="tx1"/>
                                        </a:solidFill>
                                        <a:effectLst/>
                                        <a:latin typeface="Cambria Math" panose="02040503050406030204" pitchFamily="18" charset="0"/>
                                        <a:ea typeface="+mn-ea"/>
                                        <a:cs typeface="+mn-cs"/>
                                      </a:rPr>
                                      <m:t>𝑒</m:t>
                                    </m:r>
                                  </m:e>
                                  <m:sup>
                                    <m:r>
                                      <a:rPr lang="en-GB" sz="1800" b="0" i="1" kern="1200">
                                        <a:solidFill>
                                          <a:schemeClr val="tx1"/>
                                        </a:solidFill>
                                        <a:effectLst/>
                                        <a:latin typeface="Cambria Math" panose="02040503050406030204" pitchFamily="18" charset="0"/>
                                        <a:ea typeface="+mn-ea"/>
                                        <a:cs typeface="+mn-cs"/>
                                      </a:rPr>
                                      <m:t>− </m:t>
                                    </m:r>
                                    <m:f>
                                      <m:fPr>
                                        <m:ctrlPr>
                                          <a:rPr lang="en-GB" sz="1800" b="0" i="1" kern="1200" smtClean="0">
                                            <a:solidFill>
                                              <a:schemeClr val="tx1"/>
                                            </a:solidFill>
                                            <a:effectLst/>
                                            <a:latin typeface="Cambria Math" panose="02040503050406030204" pitchFamily="18" charset="0"/>
                                            <a:ea typeface="+mn-ea"/>
                                            <a:cs typeface="+mn-cs"/>
                                          </a:rPr>
                                        </m:ctrlPr>
                                      </m:fPr>
                                      <m:num>
                                        <m:r>
                                          <a:rPr lang="en-GB" sz="1800" b="0" i="1" kern="1200" smtClean="0">
                                            <a:solidFill>
                                              <a:schemeClr val="tx1"/>
                                            </a:solidFill>
                                            <a:effectLst/>
                                            <a:latin typeface="Cambria Math" panose="02040503050406030204" pitchFamily="18" charset="0"/>
                                            <a:ea typeface="+mn-ea"/>
                                            <a:cs typeface="+mn-cs"/>
                                          </a:rPr>
                                          <m:t>−8</m:t>
                                        </m:r>
                                      </m:num>
                                      <m:den>
                                        <m:r>
                                          <a:rPr lang="en-GB" sz="1800" b="0" i="1" kern="1200" smtClean="0">
                                            <a:solidFill>
                                              <a:schemeClr val="tx1"/>
                                            </a:solidFill>
                                            <a:effectLst/>
                                            <a:latin typeface="Cambria Math" panose="02040503050406030204" pitchFamily="18" charset="0"/>
                                            <a:ea typeface="+mn-ea"/>
                                            <a:cs typeface="+mn-cs"/>
                                          </a:rPr>
                                          <m:t>72.9</m:t>
                                        </m:r>
                                      </m:den>
                                    </m:f>
                                  </m:sup>
                                </m:sSup>
                                <m:r>
                                  <a:rPr lang="en-GB" sz="1800" b="0" i="1" kern="1200">
                                    <a:solidFill>
                                      <a:schemeClr val="tx1"/>
                                    </a:solidFill>
                                    <a:effectLst/>
                                    <a:latin typeface="Cambria Math" panose="02040503050406030204" pitchFamily="18" charset="0"/>
                                    <a:ea typeface="+mn-ea"/>
                                    <a:cs typeface="+mn-cs"/>
                                  </a:rPr>
                                  <m:t>=</m:t>
                                </m:r>
                                <m:r>
                                  <a:rPr lang="en-GB" sz="1800" b="0" i="1" kern="1200" smtClean="0">
                                    <a:solidFill>
                                      <a:schemeClr val="tx1"/>
                                    </a:solidFill>
                                    <a:effectLst/>
                                    <a:latin typeface="Cambria Math" panose="02040503050406030204" pitchFamily="18" charset="0"/>
                                    <a:ea typeface="+mn-ea"/>
                                    <a:cs typeface="+mn-cs"/>
                                  </a:rPr>
                                  <m:t>1</m:t>
                                </m:r>
                              </m:oMath>
                            </m:oMathPara>
                          </a14:m>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vi-VN" sz="2000" b="0" i="0" u="none" strike="noStrike" kern="1200" dirty="0">
                              <a:solidFill>
                                <a:srgbClr val="EAE7E6"/>
                              </a:solidFill>
                              <a:effectLst/>
                              <a:latin typeface="Times New Roman" panose="02020603050405020304" pitchFamily="18" charset="0"/>
                              <a:cs typeface="Times New Roman" panose="02020603050405020304" pitchFamily="18" charset="0"/>
                            </a:rPr>
                            <a:t>Chấp nhận </a:t>
                          </a:r>
                          <a:endParaRPr lang="vi-VN" sz="1800" b="0" i="0" u="none" strike="noStrike" dirty="0">
                            <a:effectLst/>
                            <a:latin typeface="Arial" panose="020B0604020202020204" pitchFamily="34" charset="0"/>
                          </a:endParaRPr>
                        </a:p>
                        <a:p>
                          <a:pPr marL="137160" algn="l" rtl="0" eaLnBrk="1" fontAlgn="t" latinLnBrk="0" hangingPunct="1">
                            <a:spcBef>
                              <a:spcPts val="574"/>
                            </a:spcBef>
                            <a:spcAft>
                              <a:spcPts val="0"/>
                            </a:spcAft>
                          </a:pPr>
                          <a:r>
                            <a:rPr lang="vi-VN" sz="2000" b="0" i="0" u="none" strike="noStrike" kern="1200" dirty="0">
                              <a:solidFill>
                                <a:srgbClr val="EAE7E6"/>
                              </a:solidFill>
                              <a:effectLst/>
                              <a:latin typeface="Times New Roman" panose="02020603050405020304" pitchFamily="18" charset="0"/>
                              <a:cs typeface="Times New Roman" panose="02020603050405020304" pitchFamily="18" charset="0"/>
                            </a:rPr>
                            <a:t>(nghiệm mới tốt hơn)</a:t>
                          </a:r>
                          <a:endParaRPr lang="vi-VN"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749164081"/>
                      </a:ext>
                    </a:extLst>
                  </a:tr>
                  <a:tr h="654177">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6 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pt-BR" sz="2000" b="0" i="0" u="none" strike="noStrike" kern="1200" dirty="0">
                              <a:solidFill>
                                <a:srgbClr val="EAE7E6"/>
                              </a:solidFill>
                              <a:effectLst/>
                              <a:latin typeface="Times New Roman" panose="02020603050405020304" pitchFamily="18" charset="0"/>
                              <a:cs typeface="Times New Roman" panose="02020603050405020304" pitchFamily="18" charset="0"/>
                            </a:rPr>
                            <a:t>A → D → B → C → A</a:t>
                          </a:r>
                          <a:endParaRPr lang="pt-BR"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115 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18 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65.6 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32004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GB" sz="1800" i="1" kern="1200" smtClean="0">
                                        <a:solidFill>
                                          <a:schemeClr val="tx1"/>
                                        </a:solidFill>
                                        <a:effectLst/>
                                        <a:latin typeface="Cambria Math" panose="02040503050406030204" pitchFamily="18" charset="0"/>
                                        <a:ea typeface="+mn-ea"/>
                                        <a:cs typeface="+mn-cs"/>
                                      </a:rPr>
                                    </m:ctrlPr>
                                  </m:sSupPr>
                                  <m:e>
                                    <m:r>
                                      <a:rPr lang="en-GB" sz="1800" b="0" i="1" kern="1200">
                                        <a:solidFill>
                                          <a:schemeClr val="tx1"/>
                                        </a:solidFill>
                                        <a:effectLst/>
                                        <a:latin typeface="Cambria Math" panose="02040503050406030204" pitchFamily="18" charset="0"/>
                                        <a:ea typeface="+mn-ea"/>
                                        <a:cs typeface="+mn-cs"/>
                                      </a:rPr>
                                      <m:t>𝑒</m:t>
                                    </m:r>
                                  </m:e>
                                  <m:sup>
                                    <m:r>
                                      <a:rPr lang="en-GB" sz="1800" b="0" i="1" kern="1200">
                                        <a:solidFill>
                                          <a:schemeClr val="tx1"/>
                                        </a:solidFill>
                                        <a:effectLst/>
                                        <a:latin typeface="Cambria Math" panose="02040503050406030204" pitchFamily="18" charset="0"/>
                                        <a:ea typeface="+mn-ea"/>
                                        <a:cs typeface="+mn-cs"/>
                                      </a:rPr>
                                      <m:t>− </m:t>
                                    </m:r>
                                    <m:f>
                                      <m:fPr>
                                        <m:ctrlPr>
                                          <a:rPr lang="en-GB" sz="1800" b="0" i="1" kern="1200">
                                            <a:solidFill>
                                              <a:schemeClr val="tx1"/>
                                            </a:solidFill>
                                            <a:effectLst/>
                                            <a:latin typeface="Cambria Math" panose="02040503050406030204" pitchFamily="18" charset="0"/>
                                            <a:ea typeface="+mn-ea"/>
                                            <a:cs typeface="+mn-cs"/>
                                          </a:rPr>
                                        </m:ctrlPr>
                                      </m:fPr>
                                      <m:num>
                                        <m:r>
                                          <a:rPr lang="en-GB" sz="1800" b="0" i="1" kern="1200" smtClean="0">
                                            <a:solidFill>
                                              <a:schemeClr val="tx1"/>
                                            </a:solidFill>
                                            <a:effectLst/>
                                            <a:latin typeface="Cambria Math" panose="02040503050406030204" pitchFamily="18" charset="0"/>
                                            <a:ea typeface="+mn-ea"/>
                                            <a:cs typeface="+mn-cs"/>
                                          </a:rPr>
                                          <m:t>18</m:t>
                                        </m:r>
                                      </m:num>
                                      <m:den>
                                        <m:r>
                                          <a:rPr lang="en-GB" sz="1800" b="0" i="1" kern="1200" smtClean="0">
                                            <a:solidFill>
                                              <a:schemeClr val="tx1"/>
                                            </a:solidFill>
                                            <a:effectLst/>
                                            <a:latin typeface="Cambria Math" panose="02040503050406030204" pitchFamily="18" charset="0"/>
                                            <a:ea typeface="+mn-ea"/>
                                            <a:cs typeface="+mn-cs"/>
                                          </a:rPr>
                                          <m:t>65.5</m:t>
                                        </m:r>
                                      </m:den>
                                    </m:f>
                                  </m:sup>
                                </m:sSup>
                                <m:r>
                                  <a:rPr lang="en-GB" sz="1800" b="0" i="1" kern="1200" smtClean="0">
                                    <a:solidFill>
                                      <a:schemeClr val="tx1"/>
                                    </a:solidFill>
                                    <a:effectLst/>
                                    <a:latin typeface="Cambria Math" panose="02040503050406030204" pitchFamily="18" charset="0"/>
                                    <a:ea typeface="+mn-ea"/>
                                    <a:cs typeface="+mn-cs"/>
                                  </a:rPr>
                                  <m:t>=0.76</m:t>
                                </m:r>
                              </m:oMath>
                            </m:oMathPara>
                          </a14:m>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0.8 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Từ</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chối</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p>
                        <a:p>
                          <a:pPr marL="128016"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(r &gt; P)</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40731409"/>
                      </a:ext>
                    </a:extLst>
                  </a:tr>
                  <a:tr h="784352">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7 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18872" algn="l" rtl="0" eaLnBrk="1" fontAlgn="t" latinLnBrk="0" hangingPunct="1">
                            <a:spcBef>
                              <a:spcPts val="0"/>
                            </a:spcBef>
                            <a:spcAft>
                              <a:spcPts val="0"/>
                            </a:spcAft>
                          </a:pPr>
                          <a:r>
                            <a:rPr lang="pt-BR" sz="2000" b="0" i="0" u="none" strike="noStrike" kern="1200" dirty="0">
                              <a:solidFill>
                                <a:srgbClr val="EAE7E6"/>
                              </a:solidFill>
                              <a:effectLst/>
                              <a:latin typeface="Times New Roman" panose="02020603050405020304" pitchFamily="18" charset="0"/>
                              <a:cs typeface="Times New Roman" panose="02020603050405020304" pitchFamily="18" charset="0"/>
                            </a:rPr>
                            <a:t>A → B → C → D → A</a:t>
                          </a:r>
                          <a:endParaRPr lang="pt-BR"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97 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59 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Giữ</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nguyên</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dirty="0">
                            <a:effectLst/>
                            <a:latin typeface="Arial" panose="020B0604020202020204" pitchFamily="34" charset="0"/>
                          </a:endParaRPr>
                        </a:p>
                        <a:p>
                          <a:pPr marL="137160" algn="l" rtl="0" eaLnBrk="1" fontAlgn="t" latinLnBrk="0" hangingPunct="1">
                            <a:spcBef>
                              <a:spcPts val="574"/>
                            </a:spcBef>
                            <a:spcAft>
                              <a:spcPts val="0"/>
                            </a:spcAft>
                          </a:pP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nghiệm</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tốt</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nhất</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646938779"/>
                      </a:ext>
                    </a:extLst>
                  </a:tr>
                </a:tbl>
              </a:graphicData>
            </a:graphic>
          </p:graphicFrame>
        </mc:Choice>
        <mc:Fallback xmlns="">
          <p:graphicFrame>
            <p:nvGraphicFramePr>
              <p:cNvPr id="8" name="Table 7">
                <a:extLst>
                  <a:ext uri="{FF2B5EF4-FFF2-40B4-BE49-F238E27FC236}">
                    <a16:creationId xmlns:a16="http://schemas.microsoft.com/office/drawing/2014/main" id="{61273444-ADDA-6379-966D-02E6DF1C48DD}"/>
                  </a:ext>
                </a:extLst>
              </p:cNvPr>
              <p:cNvGraphicFramePr>
                <a:graphicFrameLocks noGrp="1"/>
              </p:cNvGraphicFramePr>
              <p:nvPr>
                <p:extLst>
                  <p:ext uri="{D42A27DB-BD31-4B8C-83A1-F6EECF244321}">
                    <p14:modId xmlns:p14="http://schemas.microsoft.com/office/powerpoint/2010/main" val="1508307882"/>
                  </p:ext>
                </p:extLst>
              </p:nvPr>
            </p:nvGraphicFramePr>
            <p:xfrm>
              <a:off x="287363" y="336851"/>
              <a:ext cx="9436101" cy="3084576"/>
            </p:xfrm>
            <a:graphic>
              <a:graphicData uri="http://schemas.openxmlformats.org/drawingml/2006/table">
                <a:tbl>
                  <a:tblPr/>
                  <a:tblGrid>
                    <a:gridCol w="773919">
                      <a:extLst>
                        <a:ext uri="{9D8B030D-6E8A-4147-A177-3AD203B41FA5}">
                          <a16:colId xmlns:a16="http://schemas.microsoft.com/office/drawing/2014/main" val="3348569588"/>
                        </a:ext>
                      </a:extLst>
                    </a:gridCol>
                    <a:gridCol w="1313125">
                      <a:extLst>
                        <a:ext uri="{9D8B030D-6E8A-4147-A177-3AD203B41FA5}">
                          <a16:colId xmlns:a16="http://schemas.microsoft.com/office/drawing/2014/main" val="1448586866"/>
                        </a:ext>
                      </a:extLst>
                    </a:gridCol>
                    <a:gridCol w="1370217">
                      <a:extLst>
                        <a:ext uri="{9D8B030D-6E8A-4147-A177-3AD203B41FA5}">
                          <a16:colId xmlns:a16="http://schemas.microsoft.com/office/drawing/2014/main" val="1760030184"/>
                        </a:ext>
                      </a:extLst>
                    </a:gridCol>
                    <a:gridCol w="621672">
                      <a:extLst>
                        <a:ext uri="{9D8B030D-6E8A-4147-A177-3AD203B41FA5}">
                          <a16:colId xmlns:a16="http://schemas.microsoft.com/office/drawing/2014/main" val="1389917112"/>
                        </a:ext>
                      </a:extLst>
                    </a:gridCol>
                    <a:gridCol w="839885">
                      <a:extLst>
                        <a:ext uri="{9D8B030D-6E8A-4147-A177-3AD203B41FA5}">
                          <a16:colId xmlns:a16="http://schemas.microsoft.com/office/drawing/2014/main" val="2000054904"/>
                        </a:ext>
                      </a:extLst>
                    </a:gridCol>
                    <a:gridCol w="1887793">
                      <a:extLst>
                        <a:ext uri="{9D8B030D-6E8A-4147-A177-3AD203B41FA5}">
                          <a16:colId xmlns:a16="http://schemas.microsoft.com/office/drawing/2014/main" val="3545505142"/>
                        </a:ext>
                      </a:extLst>
                    </a:gridCol>
                    <a:gridCol w="716896">
                      <a:extLst>
                        <a:ext uri="{9D8B030D-6E8A-4147-A177-3AD203B41FA5}">
                          <a16:colId xmlns:a16="http://schemas.microsoft.com/office/drawing/2014/main" val="267178188"/>
                        </a:ext>
                      </a:extLst>
                    </a:gridCol>
                    <a:gridCol w="1912594">
                      <a:extLst>
                        <a:ext uri="{9D8B030D-6E8A-4147-A177-3AD203B41FA5}">
                          <a16:colId xmlns:a16="http://schemas.microsoft.com/office/drawing/2014/main" val="1700885298"/>
                        </a:ext>
                      </a:extLst>
                    </a:gridCol>
                  </a:tblGrid>
                  <a:tr h="1078992">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5 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pt-BR" sz="2000" b="0" i="0" u="none" strike="noStrike" kern="1200" dirty="0">
                              <a:solidFill>
                                <a:srgbClr val="EAE7E6"/>
                              </a:solidFill>
                              <a:effectLst/>
                              <a:latin typeface="Times New Roman" panose="02020603050405020304" pitchFamily="18" charset="0"/>
                              <a:cs typeface="Times New Roman" panose="02020603050405020304" pitchFamily="18" charset="0"/>
                            </a:rPr>
                            <a:t>A → C → D → B → A</a:t>
                          </a:r>
                          <a:endParaRPr lang="pt-BR"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97 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-8 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72.9 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endParaRPr lang="en-US"/>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a:blip r:embed="rId2"/>
                          <a:stretch>
                            <a:fillRect l="-260645" t="-2825" r="-140000" b="-196610"/>
                          </a:stretch>
                        </a:blipFill>
                      </a:tcPr>
                    </a:tc>
                    <a:tc>
                      <a:txBody>
                        <a:bodyPr/>
                        <a:lstStyle/>
                        <a:p>
                          <a:pPr marL="128016"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vi-VN" sz="2000" b="0" i="0" u="none" strike="noStrike" kern="1200" dirty="0">
                              <a:solidFill>
                                <a:srgbClr val="EAE7E6"/>
                              </a:solidFill>
                              <a:effectLst/>
                              <a:latin typeface="Times New Roman" panose="02020603050405020304" pitchFamily="18" charset="0"/>
                              <a:cs typeface="Times New Roman" panose="02020603050405020304" pitchFamily="18" charset="0"/>
                            </a:rPr>
                            <a:t>Chấp nhận </a:t>
                          </a:r>
                          <a:endParaRPr lang="vi-VN" sz="1800" b="0" i="0" u="none" strike="noStrike" dirty="0">
                            <a:effectLst/>
                            <a:latin typeface="Arial" panose="020B0604020202020204" pitchFamily="34" charset="0"/>
                          </a:endParaRPr>
                        </a:p>
                        <a:p>
                          <a:pPr marL="137160" algn="l" rtl="0" eaLnBrk="1" fontAlgn="t" latinLnBrk="0" hangingPunct="1">
                            <a:spcBef>
                              <a:spcPts val="574"/>
                            </a:spcBef>
                            <a:spcAft>
                              <a:spcPts val="0"/>
                            </a:spcAft>
                          </a:pPr>
                          <a:r>
                            <a:rPr lang="vi-VN" sz="2000" b="0" i="0" u="none" strike="noStrike" kern="1200" dirty="0">
                              <a:solidFill>
                                <a:srgbClr val="EAE7E6"/>
                              </a:solidFill>
                              <a:effectLst/>
                              <a:latin typeface="Times New Roman" panose="02020603050405020304" pitchFamily="18" charset="0"/>
                              <a:cs typeface="Times New Roman" panose="02020603050405020304" pitchFamily="18" charset="0"/>
                            </a:rPr>
                            <a:t>(nghiệm mới tốt hơn)</a:t>
                          </a:r>
                          <a:endParaRPr lang="vi-VN"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749164081"/>
                      </a:ext>
                    </a:extLst>
                  </a:tr>
                  <a:tr h="1002792">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6 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pt-BR" sz="2000" b="0" i="0" u="none" strike="noStrike" kern="1200" dirty="0">
                              <a:solidFill>
                                <a:srgbClr val="EAE7E6"/>
                              </a:solidFill>
                              <a:effectLst/>
                              <a:latin typeface="Times New Roman" panose="02020603050405020304" pitchFamily="18" charset="0"/>
                              <a:cs typeface="Times New Roman" panose="02020603050405020304" pitchFamily="18" charset="0"/>
                            </a:rPr>
                            <a:t>A → D → B → C → A</a:t>
                          </a:r>
                          <a:endParaRPr lang="pt-BR"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115 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18 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65.6 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endParaRPr lang="en-US"/>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a:blip r:embed="rId2"/>
                          <a:stretch>
                            <a:fillRect l="-260645" t="-110303" r="-140000" b="-110909"/>
                          </a:stretch>
                        </a:blipFill>
                      </a:tcPr>
                    </a:tc>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0.8 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Từ</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chối</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p>
                        <a:p>
                          <a:pPr marL="128016"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(r &gt; P)</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40731409"/>
                      </a:ext>
                    </a:extLst>
                  </a:tr>
                  <a:tr h="1002792">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7 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18872" algn="l" rtl="0" eaLnBrk="1" fontAlgn="t" latinLnBrk="0" hangingPunct="1">
                            <a:spcBef>
                              <a:spcPts val="0"/>
                            </a:spcBef>
                            <a:spcAft>
                              <a:spcPts val="0"/>
                            </a:spcAft>
                          </a:pPr>
                          <a:r>
                            <a:rPr lang="pt-BR" sz="2000" b="0" i="0" u="none" strike="noStrike" kern="1200" dirty="0">
                              <a:solidFill>
                                <a:srgbClr val="EAE7E6"/>
                              </a:solidFill>
                              <a:effectLst/>
                              <a:latin typeface="Times New Roman" panose="02020603050405020304" pitchFamily="18" charset="0"/>
                              <a:cs typeface="Times New Roman" panose="02020603050405020304" pitchFamily="18" charset="0"/>
                            </a:rPr>
                            <a:t>A → B → C → D → A</a:t>
                          </a:r>
                          <a:endParaRPr lang="pt-BR"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97 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59 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37160"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128016" algn="l" rtl="0" eaLnBrk="1" fontAlgn="t" latinLnBrk="0" hangingPunct="1">
                            <a:spcBef>
                              <a:spcPts val="0"/>
                            </a:spcBef>
                            <a:spcAft>
                              <a:spcPts val="0"/>
                            </a:spcAft>
                          </a:pP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Giữ</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nguyên</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endParaRPr lang="en-GB" sz="1800" b="0" i="0" u="none" strike="noStrike" dirty="0">
                            <a:effectLst/>
                            <a:latin typeface="Arial" panose="020B0604020202020204" pitchFamily="34" charset="0"/>
                          </a:endParaRPr>
                        </a:p>
                        <a:p>
                          <a:pPr marL="137160" algn="l" rtl="0" eaLnBrk="1" fontAlgn="t" latinLnBrk="0" hangingPunct="1">
                            <a:spcBef>
                              <a:spcPts val="574"/>
                            </a:spcBef>
                            <a:spcAft>
                              <a:spcPts val="0"/>
                            </a:spcAft>
                          </a:pP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nghiệm</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tốt</a:t>
                          </a:r>
                          <a:r>
                            <a:rPr lang="en-GB" sz="2000" b="0" i="0" u="none" strike="noStrike" kern="1200" dirty="0">
                              <a:solidFill>
                                <a:srgbClr val="EAE7E6"/>
                              </a:solidFill>
                              <a:effectLst/>
                              <a:latin typeface="Times New Roman" panose="02020603050405020304" pitchFamily="18" charset="0"/>
                              <a:cs typeface="Times New Roman" panose="02020603050405020304" pitchFamily="18" charset="0"/>
                            </a:rPr>
                            <a:t> </a:t>
                          </a:r>
                          <a:r>
                            <a:rPr lang="en-GB" sz="2000" b="0" i="0" u="none" strike="noStrike" kern="1200" dirty="0" err="1">
                              <a:solidFill>
                                <a:srgbClr val="EAE7E6"/>
                              </a:solidFill>
                              <a:effectLst/>
                              <a:latin typeface="Times New Roman" panose="02020603050405020304" pitchFamily="18" charset="0"/>
                              <a:cs typeface="Times New Roman" panose="02020603050405020304" pitchFamily="18" charset="0"/>
                            </a:rPr>
                            <a:t>nhất</a:t>
                          </a:r>
                          <a:endParaRPr lang="en-GB" sz="1800" b="0" i="0" u="none" strike="noStrike" dirty="0">
                            <a:effectLst/>
                            <a:latin typeface="Arial" panose="020B0604020202020204" pitchFamily="34" charset="0"/>
                          </a:endParaRPr>
                        </a:p>
                      </a:txBody>
                      <a:tcPr marL="44196" marR="44196" marT="44196" marB="4419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646938779"/>
                      </a:ext>
                    </a:extLst>
                  </a:tr>
                </a:tbl>
              </a:graphicData>
            </a:graphic>
          </p:graphicFrame>
        </mc:Fallback>
      </mc:AlternateContent>
      <p:grpSp>
        <p:nvGrpSpPr>
          <p:cNvPr id="9" name="Group 8">
            <a:extLst>
              <a:ext uri="{FF2B5EF4-FFF2-40B4-BE49-F238E27FC236}">
                <a16:creationId xmlns:a16="http://schemas.microsoft.com/office/drawing/2014/main" id="{C2F99346-3C8F-9DCB-4C7C-BC8B85612EA7}"/>
              </a:ext>
            </a:extLst>
          </p:cNvPr>
          <p:cNvGrpSpPr/>
          <p:nvPr/>
        </p:nvGrpSpPr>
        <p:grpSpPr>
          <a:xfrm>
            <a:off x="9723464" y="284099"/>
            <a:ext cx="2666795" cy="1976040"/>
            <a:chOff x="1949689" y="779531"/>
            <a:chExt cx="3988993" cy="2757461"/>
          </a:xfrm>
        </p:grpSpPr>
        <p:sp>
          <p:nvSpPr>
            <p:cNvPr id="10" name="Oval 9">
              <a:extLst>
                <a:ext uri="{FF2B5EF4-FFF2-40B4-BE49-F238E27FC236}">
                  <a16:creationId xmlns:a16="http://schemas.microsoft.com/office/drawing/2014/main" id="{C56F0731-643C-7ED7-6924-C72E5F3CBE1F}"/>
                </a:ext>
              </a:extLst>
            </p:cNvPr>
            <p:cNvSpPr/>
            <p:nvPr/>
          </p:nvSpPr>
          <p:spPr>
            <a:xfrm>
              <a:off x="2177927" y="779531"/>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11" name="Oval 10">
              <a:extLst>
                <a:ext uri="{FF2B5EF4-FFF2-40B4-BE49-F238E27FC236}">
                  <a16:creationId xmlns:a16="http://schemas.microsoft.com/office/drawing/2014/main" id="{24D5FA94-7052-63A3-63DA-E27E5AACA468}"/>
                </a:ext>
              </a:extLst>
            </p:cNvPr>
            <p:cNvSpPr/>
            <p:nvPr/>
          </p:nvSpPr>
          <p:spPr>
            <a:xfrm>
              <a:off x="2448800" y="2799573"/>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12" name="Oval 11">
              <a:extLst>
                <a:ext uri="{FF2B5EF4-FFF2-40B4-BE49-F238E27FC236}">
                  <a16:creationId xmlns:a16="http://schemas.microsoft.com/office/drawing/2014/main" id="{E22D3CDC-2003-BB0B-EAA2-8C19D696D7E1}"/>
                </a:ext>
              </a:extLst>
            </p:cNvPr>
            <p:cNvSpPr/>
            <p:nvPr/>
          </p:nvSpPr>
          <p:spPr>
            <a:xfrm>
              <a:off x="4822883" y="2654710"/>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3" name="Oval 12">
              <a:extLst>
                <a:ext uri="{FF2B5EF4-FFF2-40B4-BE49-F238E27FC236}">
                  <a16:creationId xmlns:a16="http://schemas.microsoft.com/office/drawing/2014/main" id="{761C4E21-269F-DBAF-A699-6ABEA1629E1C}"/>
                </a:ext>
              </a:extLst>
            </p:cNvPr>
            <p:cNvSpPr/>
            <p:nvPr/>
          </p:nvSpPr>
          <p:spPr>
            <a:xfrm>
              <a:off x="4930877" y="779531"/>
              <a:ext cx="737419" cy="737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14" name="Straight Connector 13">
              <a:extLst>
                <a:ext uri="{FF2B5EF4-FFF2-40B4-BE49-F238E27FC236}">
                  <a16:creationId xmlns:a16="http://schemas.microsoft.com/office/drawing/2014/main" id="{960C2D54-1D88-414C-973B-7566D30ECCF2}"/>
                </a:ext>
              </a:extLst>
            </p:cNvPr>
            <p:cNvCxnSpPr>
              <a:stCxn id="10" idx="4"/>
              <a:endCxn id="11" idx="0"/>
            </p:cNvCxnSpPr>
            <p:nvPr/>
          </p:nvCxnSpPr>
          <p:spPr>
            <a:xfrm>
              <a:off x="2546637" y="1516950"/>
              <a:ext cx="270873" cy="1282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BC4618C-07A2-1998-F2BC-05AD298F1F0B}"/>
                </a:ext>
              </a:extLst>
            </p:cNvPr>
            <p:cNvCxnSpPr>
              <a:cxnSpLocks/>
              <a:stCxn id="10" idx="6"/>
              <a:endCxn id="13" idx="2"/>
            </p:cNvCxnSpPr>
            <p:nvPr/>
          </p:nvCxnSpPr>
          <p:spPr>
            <a:xfrm>
              <a:off x="2915346" y="1148241"/>
              <a:ext cx="2015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C1A0AB0-8DF4-B632-2A65-5DB031945B1F}"/>
                </a:ext>
              </a:extLst>
            </p:cNvPr>
            <p:cNvCxnSpPr>
              <a:stCxn id="13" idx="4"/>
              <a:endCxn id="12" idx="0"/>
            </p:cNvCxnSpPr>
            <p:nvPr/>
          </p:nvCxnSpPr>
          <p:spPr>
            <a:xfrm flipH="1">
              <a:off x="5191593" y="1516950"/>
              <a:ext cx="107994" cy="1137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CE251A-B99C-AFBB-7820-52B945B066B6}"/>
                </a:ext>
              </a:extLst>
            </p:cNvPr>
            <p:cNvCxnSpPr>
              <a:cxnSpLocks/>
              <a:stCxn id="12" idx="2"/>
              <a:endCxn id="11" idx="6"/>
            </p:cNvCxnSpPr>
            <p:nvPr/>
          </p:nvCxnSpPr>
          <p:spPr>
            <a:xfrm flipH="1">
              <a:off x="3186219" y="3023420"/>
              <a:ext cx="1636664" cy="144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D0F386-3D15-F32D-083E-A679724807BB}"/>
                </a:ext>
              </a:extLst>
            </p:cNvPr>
            <p:cNvCxnSpPr>
              <a:cxnSpLocks/>
              <a:stCxn id="10" idx="5"/>
              <a:endCxn id="12" idx="1"/>
            </p:cNvCxnSpPr>
            <p:nvPr/>
          </p:nvCxnSpPr>
          <p:spPr>
            <a:xfrm>
              <a:off x="2807353" y="1408957"/>
              <a:ext cx="2123523" cy="1353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0FCB265-69C7-9732-3928-B43D747C2C6E}"/>
                </a:ext>
              </a:extLst>
            </p:cNvPr>
            <p:cNvCxnSpPr>
              <a:stCxn id="13" idx="3"/>
              <a:endCxn id="11" idx="7"/>
            </p:cNvCxnSpPr>
            <p:nvPr/>
          </p:nvCxnSpPr>
          <p:spPr>
            <a:xfrm flipH="1">
              <a:off x="3078226" y="1408957"/>
              <a:ext cx="1960644" cy="1498609"/>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B05DCA6-7C8C-35E0-2C51-297FDC9D9242}"/>
                </a:ext>
              </a:extLst>
            </p:cNvPr>
            <p:cNvSpPr txBox="1"/>
            <p:nvPr/>
          </p:nvSpPr>
          <p:spPr>
            <a:xfrm>
              <a:off x="3583858" y="779531"/>
              <a:ext cx="943897" cy="369332"/>
            </a:xfrm>
            <a:prstGeom prst="rect">
              <a:avLst/>
            </a:prstGeom>
            <a:noFill/>
          </p:spPr>
          <p:txBody>
            <a:bodyPr wrap="square" rtlCol="0">
              <a:spAutoFit/>
            </a:bodyPr>
            <a:lstStyle/>
            <a:p>
              <a:pPr algn="ctr"/>
              <a:r>
                <a:rPr lang="en-GB" dirty="0"/>
                <a:t>20</a:t>
              </a:r>
            </a:p>
          </p:txBody>
        </p:sp>
        <p:sp>
          <p:nvSpPr>
            <p:cNvPr id="21" name="TextBox 20">
              <a:extLst>
                <a:ext uri="{FF2B5EF4-FFF2-40B4-BE49-F238E27FC236}">
                  <a16:creationId xmlns:a16="http://schemas.microsoft.com/office/drawing/2014/main" id="{C82E2588-AD35-693F-5ABB-17C250A32C4E}"/>
                </a:ext>
              </a:extLst>
            </p:cNvPr>
            <p:cNvSpPr txBox="1"/>
            <p:nvPr/>
          </p:nvSpPr>
          <p:spPr>
            <a:xfrm>
              <a:off x="3532602" y="3099471"/>
              <a:ext cx="943897" cy="369332"/>
            </a:xfrm>
            <a:prstGeom prst="rect">
              <a:avLst/>
            </a:prstGeom>
            <a:noFill/>
          </p:spPr>
          <p:txBody>
            <a:bodyPr wrap="square" rtlCol="0">
              <a:spAutoFit/>
            </a:bodyPr>
            <a:lstStyle/>
            <a:p>
              <a:pPr algn="ctr"/>
              <a:r>
                <a:rPr lang="en-GB" dirty="0"/>
                <a:t>12</a:t>
              </a:r>
            </a:p>
          </p:txBody>
        </p:sp>
        <p:sp>
          <p:nvSpPr>
            <p:cNvPr id="22" name="TextBox 21">
              <a:extLst>
                <a:ext uri="{FF2B5EF4-FFF2-40B4-BE49-F238E27FC236}">
                  <a16:creationId xmlns:a16="http://schemas.microsoft.com/office/drawing/2014/main" id="{885CA666-F392-11A8-DAE5-9F78A114839D}"/>
                </a:ext>
              </a:extLst>
            </p:cNvPr>
            <p:cNvSpPr txBox="1"/>
            <p:nvPr/>
          </p:nvSpPr>
          <p:spPr>
            <a:xfrm>
              <a:off x="3014317" y="2187648"/>
              <a:ext cx="943897" cy="369332"/>
            </a:xfrm>
            <a:prstGeom prst="rect">
              <a:avLst/>
            </a:prstGeom>
            <a:noFill/>
          </p:spPr>
          <p:txBody>
            <a:bodyPr wrap="square" rtlCol="0">
              <a:spAutoFit/>
            </a:bodyPr>
            <a:lstStyle/>
            <a:p>
              <a:pPr algn="ctr"/>
              <a:r>
                <a:rPr lang="en-GB" dirty="0"/>
                <a:t>30</a:t>
              </a:r>
            </a:p>
          </p:txBody>
        </p:sp>
        <p:sp>
          <p:nvSpPr>
            <p:cNvPr id="23" name="TextBox 22">
              <a:extLst>
                <a:ext uri="{FF2B5EF4-FFF2-40B4-BE49-F238E27FC236}">
                  <a16:creationId xmlns:a16="http://schemas.microsoft.com/office/drawing/2014/main" id="{87E85139-92D4-C2B1-DCC4-CF0D64D5DA33}"/>
                </a:ext>
              </a:extLst>
            </p:cNvPr>
            <p:cNvSpPr txBox="1"/>
            <p:nvPr/>
          </p:nvSpPr>
          <p:spPr>
            <a:xfrm>
              <a:off x="4135842" y="2187648"/>
              <a:ext cx="943897" cy="369332"/>
            </a:xfrm>
            <a:prstGeom prst="rect">
              <a:avLst/>
            </a:prstGeom>
            <a:noFill/>
          </p:spPr>
          <p:txBody>
            <a:bodyPr wrap="square" rtlCol="0">
              <a:spAutoFit/>
            </a:bodyPr>
            <a:lstStyle/>
            <a:p>
              <a:pPr algn="ctr"/>
              <a:r>
                <a:rPr lang="en-GB" dirty="0"/>
                <a:t>35</a:t>
              </a:r>
            </a:p>
          </p:txBody>
        </p:sp>
        <p:sp>
          <p:nvSpPr>
            <p:cNvPr id="24" name="TextBox 23">
              <a:extLst>
                <a:ext uri="{FF2B5EF4-FFF2-40B4-BE49-F238E27FC236}">
                  <a16:creationId xmlns:a16="http://schemas.microsoft.com/office/drawing/2014/main" id="{4F1707B1-AFB1-84A0-5048-E4A04543561E}"/>
                </a:ext>
              </a:extLst>
            </p:cNvPr>
            <p:cNvSpPr txBox="1"/>
            <p:nvPr/>
          </p:nvSpPr>
          <p:spPr>
            <a:xfrm>
              <a:off x="1949689" y="1831595"/>
              <a:ext cx="943897" cy="369332"/>
            </a:xfrm>
            <a:prstGeom prst="rect">
              <a:avLst/>
            </a:prstGeom>
            <a:noFill/>
          </p:spPr>
          <p:txBody>
            <a:bodyPr wrap="square" rtlCol="0">
              <a:spAutoFit/>
            </a:bodyPr>
            <a:lstStyle/>
            <a:p>
              <a:pPr algn="ctr"/>
              <a:r>
                <a:rPr lang="en-GB" dirty="0"/>
                <a:t>42</a:t>
              </a:r>
            </a:p>
          </p:txBody>
        </p:sp>
        <p:sp>
          <p:nvSpPr>
            <p:cNvPr id="25" name="TextBox 24">
              <a:extLst>
                <a:ext uri="{FF2B5EF4-FFF2-40B4-BE49-F238E27FC236}">
                  <a16:creationId xmlns:a16="http://schemas.microsoft.com/office/drawing/2014/main" id="{4AE336AF-9168-289E-DF5E-E302BB6A740E}"/>
                </a:ext>
              </a:extLst>
            </p:cNvPr>
            <p:cNvSpPr txBox="1"/>
            <p:nvPr/>
          </p:nvSpPr>
          <p:spPr>
            <a:xfrm>
              <a:off x="4994785" y="1930794"/>
              <a:ext cx="943897" cy="369332"/>
            </a:xfrm>
            <a:prstGeom prst="rect">
              <a:avLst/>
            </a:prstGeom>
            <a:noFill/>
          </p:spPr>
          <p:txBody>
            <a:bodyPr wrap="square" rtlCol="0">
              <a:spAutoFit/>
            </a:bodyPr>
            <a:lstStyle/>
            <a:p>
              <a:pPr algn="ctr"/>
              <a:r>
                <a:rPr lang="en-GB" dirty="0"/>
                <a:t>34</a:t>
              </a:r>
            </a:p>
          </p:txBody>
        </p:sp>
      </p:grpSp>
    </p:spTree>
    <p:extLst>
      <p:ext uri="{BB962C8B-B14F-4D97-AF65-F5344CB8AC3E}">
        <p14:creationId xmlns:p14="http://schemas.microsoft.com/office/powerpoint/2010/main" val="73842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sp>
        <p:nvSpPr>
          <p:cNvPr id="3" name="Content Placeholder 2">
            <a:extLst>
              <a:ext uri="{FF2B5EF4-FFF2-40B4-BE49-F238E27FC236}">
                <a16:creationId xmlns:a16="http://schemas.microsoft.com/office/drawing/2014/main" id="{CDED68A7-943F-4B6D-B3EC-50A4B4161712}"/>
              </a:ext>
            </a:extLst>
          </p:cNvPr>
          <p:cNvSpPr>
            <a:spLocks noGrp="1"/>
          </p:cNvSpPr>
          <p:nvPr>
            <p:ph idx="1"/>
          </p:nvPr>
        </p:nvSpPr>
        <p:spPr>
          <a:xfrm>
            <a:off x="549538" y="1562692"/>
            <a:ext cx="11090274" cy="3979625"/>
          </a:xfrm>
        </p:spPr>
        <p:txBody>
          <a:bodyPr>
            <a:normAutofit/>
          </a:bodyPr>
          <a:lstStyle/>
          <a:p>
            <a:pPr algn="just"/>
            <a:r>
              <a:rPr lang="vi-VN" sz="4000" dirty="0"/>
              <a:t>Thuật toán minimax là gì? Minimax là giải thuật là một thuật toán đệ quy lựa chọn bước đi kế tiếp trong một trò chơi có hai người bằng cách định giá trị cho các Node trên cây trò chơi sau đó tìm Node có giá trị phù hợp để đi bước tiếp theo.</a:t>
            </a:r>
            <a:endParaRPr lang="en-US" sz="4000" dirty="0"/>
          </a:p>
        </p:txBody>
      </p:sp>
    </p:spTree>
    <p:extLst>
      <p:ext uri="{BB962C8B-B14F-4D97-AF65-F5344CB8AC3E}">
        <p14:creationId xmlns:p14="http://schemas.microsoft.com/office/powerpoint/2010/main" val="1287816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067-CF45-4AFC-856E-85A8DE41928E}"/>
              </a:ext>
            </a:extLst>
          </p:cNvPr>
          <p:cNvSpPr>
            <a:spLocks noGrp="1"/>
          </p:cNvSpPr>
          <p:nvPr>
            <p:ph type="title"/>
          </p:nvPr>
        </p:nvSpPr>
        <p:spPr/>
        <p:txBody>
          <a:bodyPr/>
          <a:lstStyle/>
          <a:p>
            <a:r>
              <a:rPr lang="en-US" dirty="0"/>
              <a:t>Giải thuật đối kháng</a:t>
            </a:r>
          </a:p>
        </p:txBody>
      </p:sp>
      <p:sp>
        <p:nvSpPr>
          <p:cNvPr id="5" name="Content Placeholder 4">
            <a:extLst>
              <a:ext uri="{FF2B5EF4-FFF2-40B4-BE49-F238E27FC236}">
                <a16:creationId xmlns:a16="http://schemas.microsoft.com/office/drawing/2014/main" id="{F0919206-42A0-424D-80D5-03A04AED5F74}"/>
              </a:ext>
            </a:extLst>
          </p:cNvPr>
          <p:cNvSpPr>
            <a:spLocks noGrp="1"/>
          </p:cNvSpPr>
          <p:nvPr>
            <p:ph idx="1"/>
          </p:nvPr>
        </p:nvSpPr>
        <p:spPr/>
        <p:txBody>
          <a:bodyPr/>
          <a:lstStyle/>
          <a:p>
            <a:endParaRPr lang="en-US"/>
          </a:p>
        </p:txBody>
      </p:sp>
      <p:pic>
        <p:nvPicPr>
          <p:cNvPr id="1026" name="Picture 2" descr="Build a Tic-Tac-Toe Game Engine With an AI Player in Python – Real Python">
            <a:extLst>
              <a:ext uri="{FF2B5EF4-FFF2-40B4-BE49-F238E27FC236}">
                <a16:creationId xmlns:a16="http://schemas.microsoft.com/office/drawing/2014/main" id="{029263CA-C1B0-4F53-9F59-D01CBDCFA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047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DFloat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263</TotalTime>
  <Words>1160</Words>
  <Application>Microsoft Office PowerPoint</Application>
  <PresentationFormat>Widescreen</PresentationFormat>
  <Paragraphs>168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 Math</vt:lpstr>
      <vt:lpstr>Sitka Heading</vt:lpstr>
      <vt:lpstr>Source Sans Pro</vt:lpstr>
      <vt:lpstr>Times New Roman</vt:lpstr>
      <vt:lpstr>3DFloatVTI</vt:lpstr>
      <vt:lpstr>Kỹ thật  Luyện kim</vt:lpstr>
      <vt:lpstr>Ý tưởng của thuật toán luyện kim (SA)</vt:lpstr>
      <vt:lpstr>PowerPoint Presentation</vt:lpstr>
      <vt:lpstr>PowerPoint Presentation</vt:lpstr>
      <vt:lpstr>PowerPoint Presentation</vt:lpstr>
      <vt:lpstr>PowerPoint Presentation</vt:lpstr>
      <vt:lpstr>PowerPoint Presentation</vt:lpstr>
      <vt:lpstr>Giải thuật đối kháng</vt:lpstr>
      <vt:lpstr>Giải thuật đối kháng</vt:lpstr>
      <vt:lpstr>Giải thuật đối kháng</vt:lpstr>
      <vt:lpstr>Giải thuật đối kháng</vt:lpstr>
      <vt:lpstr>Giải thuật đối kháng</vt:lpstr>
      <vt:lpstr>Giải thuật đối kháng</vt:lpstr>
      <vt:lpstr>Giải thuật đối kháng</vt:lpstr>
      <vt:lpstr>Giải thuật đối kháng</vt:lpstr>
      <vt:lpstr>Giải thuật đối kháng</vt:lpstr>
      <vt:lpstr>Giải thuật đối kháng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VanThanh</dc:creator>
  <cp:lastModifiedBy>VanThanh</cp:lastModifiedBy>
  <cp:revision>31</cp:revision>
  <dcterms:created xsi:type="dcterms:W3CDTF">2024-09-13T03:47:15Z</dcterms:created>
  <dcterms:modified xsi:type="dcterms:W3CDTF">2024-09-14T13:42:01Z</dcterms:modified>
</cp:coreProperties>
</file>