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3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1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2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2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June 16,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9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June 16,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791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6ECCB-427B-8C4E-B62D-83F5C2575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38" y="2364631"/>
            <a:ext cx="5361709" cy="85915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Heritage  plc.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04BEB-A593-2584-9F93-7CA6C5A5B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794209"/>
            <a:ext cx="5361709" cy="1192815"/>
          </a:xfrm>
        </p:spPr>
        <p:txBody>
          <a:bodyPr anchor="b">
            <a:normAutofit/>
          </a:bodyPr>
          <a:lstStyle/>
          <a:p>
            <a:r>
              <a:rPr lang="en-US" sz="1200" dirty="0"/>
              <a:t> seamlessloan- enhancing efficiency and customer satisfaction at </a:t>
            </a:r>
            <a:r>
              <a:rPr lang="en-US" sz="1200" dirty="0" err="1"/>
              <a:t>Heriatge</a:t>
            </a:r>
            <a:r>
              <a:rPr lang="en-US" sz="1200" dirty="0"/>
              <a:t> plc</a:t>
            </a:r>
            <a:endParaRPr lang="en-NG" sz="1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70A71618-D2BE-FC76-9B4B-F5A7C69A1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43" r="16556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869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7DB1-440C-C284-953C-74F313D7A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52" y="728573"/>
            <a:ext cx="10157630" cy="1234440"/>
          </a:xfrm>
        </p:spPr>
        <p:txBody>
          <a:bodyPr>
            <a:normAutofit/>
          </a:bodyPr>
          <a:lstStyle/>
          <a:p>
            <a:r>
              <a:rPr lang="en-US" sz="1900" b="0" dirty="0"/>
              <a:t> seamlessloan- enhancing efficiency and customer satisfaction at Heritage plc</a:t>
            </a:r>
            <a:endParaRPr lang="en-NG" sz="1900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BDC6C9-324E-6898-31B8-CDA34A967BA3}"/>
              </a:ext>
            </a:extLst>
          </p:cNvPr>
          <p:cNvSpPr txBox="1">
            <a:spLocks/>
          </p:cNvSpPr>
          <p:nvPr/>
        </p:nvSpPr>
        <p:spPr>
          <a:xfrm>
            <a:off x="3619500" y="189945"/>
            <a:ext cx="5323609" cy="82088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name </a:t>
            </a:r>
            <a:endParaRPr lang="en-NG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E55050-706B-6192-26D8-14B4E3F44B96}"/>
              </a:ext>
            </a:extLst>
          </p:cNvPr>
          <p:cNvSpPr txBox="1">
            <a:spLocks/>
          </p:cNvSpPr>
          <p:nvPr/>
        </p:nvSpPr>
        <p:spPr>
          <a:xfrm>
            <a:off x="1354302" y="2174608"/>
            <a:ext cx="10241280" cy="82088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Contribution to business strategy</a:t>
            </a:r>
            <a:endParaRPr lang="en-N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C72B10-6DBC-5006-C205-474CAFE4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563" y="3145537"/>
            <a:ext cx="10054019" cy="2694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help Heritage Bank resolve the challenges within its loan department related to delays in loan approval processes, here are some recommendations along with justifications:</a:t>
            </a:r>
          </a:p>
          <a:p>
            <a:r>
              <a:rPr lang="en-US" dirty="0"/>
              <a:t>Implement Automated Loan Processing Systems:</a:t>
            </a:r>
          </a:p>
          <a:p>
            <a:r>
              <a:rPr lang="en-US" dirty="0"/>
              <a:t>Recommendation</a:t>
            </a:r>
            <a:r>
              <a:rPr lang="en-US"/>
              <a:t>: Heritage </a:t>
            </a:r>
            <a:r>
              <a:rPr lang="en-US" dirty="0"/>
              <a:t>Bank should invest in automated loan processing systems that utilize artificial intelligence (AI) and machine learning (ML) algorithms to streamline the loan approval process.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Justification: Automated systems can significantly reduce processing times</a:t>
            </a:r>
            <a:endParaRPr lang="en-NG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89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61F0-691F-B969-5390-670BC2DA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08" y="3517945"/>
            <a:ext cx="10241280" cy="773499"/>
          </a:xfrm>
        </p:spPr>
        <p:txBody>
          <a:bodyPr/>
          <a:lstStyle/>
          <a:p>
            <a:r>
              <a:rPr lang="en-US" dirty="0"/>
              <a:t>Time scale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D8CF-FA38-4B5E-D16F-67A856AD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36" y="1551156"/>
            <a:ext cx="10241280" cy="20441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Customer satisfaction</a:t>
            </a:r>
          </a:p>
          <a:p>
            <a:r>
              <a:rPr lang="en-US" sz="2000" dirty="0"/>
              <a:t>Improved brand reputation</a:t>
            </a:r>
          </a:p>
          <a:p>
            <a:r>
              <a:rPr lang="en-US" sz="2000" dirty="0"/>
              <a:t>Efficient data management and security – avoid data leak</a:t>
            </a:r>
          </a:p>
          <a:p>
            <a:r>
              <a:rPr lang="en-US" sz="2000" dirty="0"/>
              <a:t>Increased legal and industry compliance </a:t>
            </a:r>
          </a:p>
          <a:p>
            <a:r>
              <a:rPr lang="en-US" sz="2000" dirty="0"/>
              <a:t>Seamless loan recovery – Premium and Basic accounts</a:t>
            </a:r>
          </a:p>
          <a:p>
            <a:pPr marL="0" indent="0">
              <a:buNone/>
            </a:pPr>
            <a:endParaRPr lang="en-NG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3A6650-0876-6651-203F-91B9C9BEF9DC}"/>
              </a:ext>
            </a:extLst>
          </p:cNvPr>
          <p:cNvSpPr txBox="1">
            <a:spLocks/>
          </p:cNvSpPr>
          <p:nvPr/>
        </p:nvSpPr>
        <p:spPr>
          <a:xfrm>
            <a:off x="827808" y="563464"/>
            <a:ext cx="10241280" cy="7734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Benefits</a:t>
            </a:r>
            <a:endParaRPr lang="en-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76BBAE-58F6-20D8-DF3C-5931A72C9B1F}"/>
              </a:ext>
            </a:extLst>
          </p:cNvPr>
          <p:cNvSpPr txBox="1">
            <a:spLocks/>
          </p:cNvSpPr>
          <p:nvPr/>
        </p:nvSpPr>
        <p:spPr>
          <a:xfrm>
            <a:off x="1215736" y="4447933"/>
            <a:ext cx="10037619" cy="13196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Implement within a quarter</a:t>
            </a:r>
          </a:p>
          <a:p>
            <a:pPr marL="0" indent="0">
              <a:buNone/>
            </a:pP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94481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D8CF-FA38-4B5E-D16F-67A856AD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3155926"/>
            <a:ext cx="10241280" cy="1586899"/>
          </a:xfrm>
        </p:spPr>
        <p:txBody>
          <a:bodyPr>
            <a:normAutofit/>
          </a:bodyPr>
          <a:lstStyle/>
          <a:p>
            <a:r>
              <a:rPr lang="en-US" sz="2000" dirty="0"/>
              <a:t>Year 1 = 0 USD</a:t>
            </a:r>
          </a:p>
          <a:p>
            <a:r>
              <a:rPr lang="en-US" sz="2000" dirty="0"/>
              <a:t>Year 2 = 180,000 USD</a:t>
            </a:r>
          </a:p>
          <a:p>
            <a:r>
              <a:rPr lang="en-US" sz="2000" dirty="0"/>
              <a:t>Year 3 =  320,000 USD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3A6650-0876-6651-203F-91B9C9BEF9DC}"/>
              </a:ext>
            </a:extLst>
          </p:cNvPr>
          <p:cNvSpPr txBox="1">
            <a:spLocks/>
          </p:cNvSpPr>
          <p:nvPr/>
        </p:nvSpPr>
        <p:spPr>
          <a:xfrm>
            <a:off x="767542" y="2023316"/>
            <a:ext cx="10241280" cy="7734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Expected return on investment </a:t>
            </a:r>
            <a:endParaRPr lang="en-N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01B70E-C6E2-2142-FC0A-69F3EC43A8A7}"/>
              </a:ext>
            </a:extLst>
          </p:cNvPr>
          <p:cNvSpPr txBox="1">
            <a:spLocks/>
          </p:cNvSpPr>
          <p:nvPr/>
        </p:nvSpPr>
        <p:spPr>
          <a:xfrm>
            <a:off x="660169" y="244257"/>
            <a:ext cx="10241280" cy="7734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COST</a:t>
            </a:r>
            <a:endParaRPr lang="en-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5CABD2-C994-33DE-8233-B867C20BDBC0}"/>
              </a:ext>
            </a:extLst>
          </p:cNvPr>
          <p:cNvSpPr txBox="1">
            <a:spLocks/>
          </p:cNvSpPr>
          <p:nvPr/>
        </p:nvSpPr>
        <p:spPr>
          <a:xfrm>
            <a:off x="975360" y="1209916"/>
            <a:ext cx="10241280" cy="1586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65B7C6-6008-396D-5763-E7598C8A3652}"/>
              </a:ext>
            </a:extLst>
          </p:cNvPr>
          <p:cNvSpPr txBox="1">
            <a:spLocks/>
          </p:cNvSpPr>
          <p:nvPr/>
        </p:nvSpPr>
        <p:spPr>
          <a:xfrm>
            <a:off x="975360" y="1209916"/>
            <a:ext cx="10241280" cy="773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100,000 USD  - SAP, Developers, Email Client Service, Staff training, Maintenance  For 3 Months</a:t>
            </a:r>
          </a:p>
        </p:txBody>
      </p:sp>
    </p:spTree>
    <p:extLst>
      <p:ext uri="{BB962C8B-B14F-4D97-AF65-F5344CB8AC3E}">
        <p14:creationId xmlns:p14="http://schemas.microsoft.com/office/powerpoint/2010/main" val="371594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D8CF-FA38-4B5E-D16F-67A856AD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69" y="1229038"/>
            <a:ext cx="10241280" cy="1586899"/>
          </a:xfrm>
        </p:spPr>
        <p:txBody>
          <a:bodyPr>
            <a:normAutofit/>
          </a:bodyPr>
          <a:lstStyle/>
          <a:p>
            <a:r>
              <a:rPr lang="en-US" sz="2000" dirty="0"/>
              <a:t>Inadequate Know Your Customer (KYC) profiling </a:t>
            </a:r>
          </a:p>
          <a:p>
            <a:r>
              <a:rPr lang="en-US" sz="2000" dirty="0"/>
              <a:t>Knowledge gap</a:t>
            </a:r>
          </a:p>
          <a:p>
            <a:r>
              <a:rPr lang="en-US" sz="2000" dirty="0"/>
              <a:t>Resistance to change</a:t>
            </a:r>
          </a:p>
          <a:p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01B70E-C6E2-2142-FC0A-69F3EC43A8A7}"/>
              </a:ext>
            </a:extLst>
          </p:cNvPr>
          <p:cNvSpPr txBox="1">
            <a:spLocks/>
          </p:cNvSpPr>
          <p:nvPr/>
        </p:nvSpPr>
        <p:spPr>
          <a:xfrm>
            <a:off x="660169" y="244257"/>
            <a:ext cx="10241280" cy="7734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</a:t>
            </a:r>
            <a:endParaRPr lang="en-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5CABD2-C994-33DE-8233-B867C20BDBC0}"/>
              </a:ext>
            </a:extLst>
          </p:cNvPr>
          <p:cNvSpPr txBox="1">
            <a:spLocks/>
          </p:cNvSpPr>
          <p:nvPr/>
        </p:nvSpPr>
        <p:spPr>
          <a:xfrm>
            <a:off x="975360" y="1209916"/>
            <a:ext cx="10241280" cy="1586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467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D8CF-FA38-4B5E-D16F-67A856AD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69" y="1229038"/>
            <a:ext cx="10241280" cy="158689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Operational improvement</a:t>
            </a:r>
          </a:p>
          <a:p>
            <a:r>
              <a:rPr lang="en-US" sz="2000" dirty="0"/>
              <a:t>Alignment with business objectives</a:t>
            </a:r>
          </a:p>
          <a:p>
            <a:r>
              <a:rPr lang="en-US" sz="2000" dirty="0"/>
              <a:t>Real time loan monitoring </a:t>
            </a:r>
          </a:p>
          <a:p>
            <a:r>
              <a:rPr lang="en-US" sz="2000" dirty="0"/>
              <a:t>Customer centric approach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01B70E-C6E2-2142-FC0A-69F3EC43A8A7}"/>
              </a:ext>
            </a:extLst>
          </p:cNvPr>
          <p:cNvSpPr txBox="1">
            <a:spLocks/>
          </p:cNvSpPr>
          <p:nvPr/>
        </p:nvSpPr>
        <p:spPr>
          <a:xfrm>
            <a:off x="660169" y="244257"/>
            <a:ext cx="10241280" cy="77349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endParaRPr lang="en-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5CABD2-C994-33DE-8233-B867C20BDBC0}"/>
              </a:ext>
            </a:extLst>
          </p:cNvPr>
          <p:cNvSpPr txBox="1">
            <a:spLocks/>
          </p:cNvSpPr>
          <p:nvPr/>
        </p:nvSpPr>
        <p:spPr>
          <a:xfrm>
            <a:off x="975360" y="1209916"/>
            <a:ext cx="10241280" cy="1586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8079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203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GradientRiseVTI</vt:lpstr>
      <vt:lpstr>Heritage  plc.</vt:lpstr>
      <vt:lpstr> seamlessloan- enhancing efficiency and customer satisfaction at Heritage plc</vt:lpstr>
      <vt:lpstr>Time scale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Chimonica  plc.</dc:title>
  <dc:creator>Adekunle Adedayo Ajuwon</dc:creator>
  <cp:lastModifiedBy>akpaka baron</cp:lastModifiedBy>
  <cp:revision>7</cp:revision>
  <dcterms:created xsi:type="dcterms:W3CDTF">2024-03-30T18:37:52Z</dcterms:created>
  <dcterms:modified xsi:type="dcterms:W3CDTF">2024-06-16T12:47:01Z</dcterms:modified>
</cp:coreProperties>
</file>