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3" r:id="rId9"/>
    <p:sldId id="264" r:id="rId10"/>
    <p:sldId id="262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6" r:id="rId21"/>
    <p:sldId id="277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B9C716-A3DA-466A-8F7F-1BFD80D73009}" v="13" dt="2022-02-06T17:03:34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eams.microsoft.com/l/meetup-join/19%3ameeting_Y2ZhYTRhMDgtNjFkNS00OWM2LTkwMTMtNWZlMzBhNzJlODZl%40thread.v2/0?context=%7b%22Tid%22%3a%22258f1f99-ee3d-42c7-bfc5-7af1b2343e02%22%2c%22Oid%22%3a%2225ec4fa0-0a6d-4da1-a2ca-6a8aab290029%22%7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10694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-apple-system"/>
              </a:rPr>
              <a:t>CANDEV Data Challenge</a:t>
            </a:r>
            <a:endParaRPr lang="en-US" b="0" i="0" dirty="0">
              <a:effectLst/>
              <a:latin typeface="-apple-system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015412"/>
            <a:ext cx="10993546" cy="1500463"/>
          </a:xfrm>
        </p:spPr>
        <p:txBody>
          <a:bodyPr>
            <a:normAutofit/>
          </a:bodyPr>
          <a:lstStyle/>
          <a:p>
            <a:r>
              <a:rPr lang="en-US" dirty="0"/>
              <a:t>Flying Tigers </a:t>
            </a:r>
          </a:p>
          <a:p>
            <a:r>
              <a:rPr lang="en-US" dirty="0"/>
              <a:t>– Fan Yang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BED7C-1C91-49DB-BD01-053E6775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BAC04FD-2784-4C88-A46E-23405F80CE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67" y="2351088"/>
            <a:ext cx="5377615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1ACB4B0C-5D1F-4C40-9A1C-06BD663F7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2432050"/>
            <a:ext cx="52578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106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1E745-9E33-49BE-878F-52D7573C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0BF5AC4-E3BC-4D7F-A622-BC223C4AE7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29" y="2288301"/>
            <a:ext cx="5377615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FC1FD140-3367-4575-BE8C-272C5787F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738" y="2328781"/>
            <a:ext cx="51911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354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7926-B337-4576-B691-E64A4F6B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DE49695-30FB-45E6-9186-A64607946B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18" y="2297631"/>
            <a:ext cx="5309420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C8C7D71A-9059-4E3C-B8A6-D78A53474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675" y="2297631"/>
            <a:ext cx="52578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423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2FC1-305D-4C1F-B2C9-842ED31C8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9364948-774A-4060-85DF-2BA116DD37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21" y="2287134"/>
            <a:ext cx="5309420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EB3EAA08-B591-4A5B-8386-0C73596A9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2287134"/>
            <a:ext cx="52578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685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A1B30-0AFB-40EA-B512-244B30165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78CB4-CE2A-4E29-91CA-E847557B0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3E3181A-10C4-4037-9456-43EB29553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792" y="2177824"/>
            <a:ext cx="52578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533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386191B5-2583-4B3E-B008-3E5A37614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95C4DB5-1B45-490F-A51B-23C9B9A43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3C20DDE-67DF-47CA-B658-875EA5D81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2B4ED93-D6A4-4A1D-9CA7-A0549AB6D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BAB083A-DA45-4F59-A975-8E9110B72A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0902"/>
          <a:stretch/>
        </p:blipFill>
        <p:spPr bwMode="auto">
          <a:xfrm>
            <a:off x="446534" y="604757"/>
            <a:ext cx="7498616" cy="579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Rectangle 150">
            <a:extLst>
              <a:ext uri="{FF2B5EF4-FFF2-40B4-BE49-F238E27FC236}">
                <a16:creationId xmlns:a16="http://schemas.microsoft.com/office/drawing/2014/main" id="{A9C7CFDB-8577-4539-8795-F8B34A30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ABD60-7E27-4033-A002-FD3F2F0D8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Appendix </a:t>
            </a:r>
          </a:p>
        </p:txBody>
      </p:sp>
    </p:spTree>
    <p:extLst>
      <p:ext uri="{BB962C8B-B14F-4D97-AF65-F5344CB8AC3E}">
        <p14:creationId xmlns:p14="http://schemas.microsoft.com/office/powerpoint/2010/main" val="3040581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386191B5-2583-4B3E-B008-3E5A37614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95C4DB5-1B45-490F-A51B-23C9B9A43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C20DDE-67DF-47CA-B658-875EA5D81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2B4ED93-D6A4-4A1D-9CA7-A0549AB6D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E095683C-7B73-40BF-9528-8719A2900E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2663"/>
          <a:stretch/>
        </p:blipFill>
        <p:spPr bwMode="auto">
          <a:xfrm>
            <a:off x="446534" y="604757"/>
            <a:ext cx="7498616" cy="579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A9C7CFDB-8577-4539-8795-F8B34A30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F81ED-FF57-4510-B811-2ABC754B2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745304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386191B5-2583-4B3E-B008-3E5A37614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95C4DB5-1B45-490F-A51B-23C9B9A43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C20DDE-67DF-47CA-B658-875EA5D81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2B4ED93-D6A4-4A1D-9CA7-A0549AB6D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C71D7A23-561E-49E1-812C-6783B97278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2663"/>
          <a:stretch/>
        </p:blipFill>
        <p:spPr bwMode="auto">
          <a:xfrm>
            <a:off x="446534" y="604757"/>
            <a:ext cx="7498616" cy="579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A9C7CFDB-8577-4539-8795-F8B34A30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4862A-4214-4E58-8989-A287DF640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593403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386191B5-2583-4B3E-B008-3E5A37614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95C4DB5-1B45-490F-A51B-23C9B9A43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C20DDE-67DF-47CA-B658-875EA5D81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2B4ED93-D6A4-4A1D-9CA7-A0549AB6D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D72B7DE0-DB1B-42B3-A1DF-EBFEE3E629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2663"/>
          <a:stretch/>
        </p:blipFill>
        <p:spPr bwMode="auto">
          <a:xfrm>
            <a:off x="446534" y="604757"/>
            <a:ext cx="7498616" cy="579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A9C7CFDB-8577-4539-8795-F8B34A30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372D5-4A02-4EE3-A305-9BD3BF169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351723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CBE3D-1A11-48BF-BB21-D0E295CD9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3E84F-5B7A-4BEB-B12E-000161A7E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650406"/>
            <a:ext cx="11029615" cy="363448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Overall achieved percent: 5.90%</a:t>
            </a:r>
          </a:p>
          <a:p>
            <a:r>
              <a:rPr lang="en-US" dirty="0"/>
              <a:t>All Managers achieved percent: 12.65%</a:t>
            </a:r>
          </a:p>
          <a:p>
            <a:r>
              <a:rPr lang="en-US" dirty="0"/>
              <a:t>Professionals achieved percent: 3.20%</a:t>
            </a:r>
          </a:p>
          <a:p>
            <a:r>
              <a:rPr lang="en-US" dirty="0"/>
              <a:t>Semi-Professionals and Technicians achieved percent: 0.84%</a:t>
            </a:r>
          </a:p>
          <a:p>
            <a:r>
              <a:rPr lang="en-US" dirty="0"/>
              <a:t>Supervisors achieved percent: 2.70%</a:t>
            </a:r>
          </a:p>
          <a:p>
            <a:r>
              <a:rPr lang="en-US" dirty="0"/>
              <a:t>Supervisors: Crafts and Trades achieved percent: 13.32%</a:t>
            </a:r>
          </a:p>
          <a:p>
            <a:r>
              <a:rPr lang="en-US" dirty="0"/>
              <a:t>Administrative and Senior Clerical Personnel achieved percent: 0.17%</a:t>
            </a:r>
          </a:p>
          <a:p>
            <a:r>
              <a:rPr lang="en-US" dirty="0"/>
              <a:t>Skilled Sales and Service Personnel achieved percent: 2.19%</a:t>
            </a:r>
          </a:p>
          <a:p>
            <a:r>
              <a:rPr lang="en-US" dirty="0"/>
              <a:t>Skilled Crafts and Trades Workers achieved percent: 65.43%</a:t>
            </a:r>
          </a:p>
          <a:p>
            <a:r>
              <a:rPr lang="en-US" dirty="0"/>
              <a:t>Clerical Personnel achieved percent: 2.53%</a:t>
            </a:r>
          </a:p>
          <a:p>
            <a:r>
              <a:rPr lang="en-US" dirty="0"/>
              <a:t>Intermediate Sales and Service Personnel achieved percent: 1.35%</a:t>
            </a:r>
          </a:p>
          <a:p>
            <a:r>
              <a:rPr lang="en-US" dirty="0"/>
              <a:t>Semi-Skilled Manual Workers achieved percent: 14.67%</a:t>
            </a:r>
          </a:p>
          <a:p>
            <a:r>
              <a:rPr lang="en-US" dirty="0"/>
              <a:t>Other Sales and Service Personnel achieved percent: 0.51%</a:t>
            </a:r>
          </a:p>
          <a:p>
            <a:r>
              <a:rPr lang="en-US" dirty="0"/>
              <a:t>Other Manual Workers achieved percent: 4.05%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1826B0-BB41-4218-8792-C97B0D259664}"/>
              </a:ext>
            </a:extLst>
          </p:cNvPr>
          <p:cNvSpPr txBox="1"/>
          <p:nvPr/>
        </p:nvSpPr>
        <p:spPr>
          <a:xfrm>
            <a:off x="581192" y="2085975"/>
            <a:ext cx="521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Achieved rate for each group in 2019</a:t>
            </a:r>
          </a:p>
        </p:txBody>
      </p:sp>
    </p:spTree>
    <p:extLst>
      <p:ext uri="{BB962C8B-B14F-4D97-AF65-F5344CB8AC3E}">
        <p14:creationId xmlns:p14="http://schemas.microsoft.com/office/powerpoint/2010/main" val="1041489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chemeClr val="tx1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Employment and Social Development Canada (ESDC)</a:t>
            </a:r>
            <a:r>
              <a:rPr lang="en-US" b="0" i="0" u="sng" dirty="0">
                <a:solidFill>
                  <a:schemeClr val="tx1"/>
                </a:solidFill>
                <a:effectLst/>
                <a:latin typeface="-apple-system"/>
              </a:rPr>
              <a:t>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465D4D-E5F1-4ABC-9CF8-51DFAC056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Indicators Analysis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Trends of diversification for each occ group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5C920-9613-49FB-9378-4164573F4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Indicators of workforce diversification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2A30E-DFC8-44F0-9D1D-D24F561EA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Manager group diversification</a:t>
            </a:r>
          </a:p>
          <a:p>
            <a:r>
              <a:rPr lang="en-US" dirty="0"/>
              <a:t>Salary group diversification</a:t>
            </a:r>
          </a:p>
          <a:p>
            <a:r>
              <a:rPr lang="en-US" dirty="0"/>
              <a:t>Hire diversification in occ groups</a:t>
            </a:r>
          </a:p>
          <a:p>
            <a:r>
              <a:rPr lang="en-US" dirty="0"/>
              <a:t>Promotion diversification in occ groups</a:t>
            </a:r>
          </a:p>
          <a:p>
            <a:r>
              <a:rPr lang="en-US" dirty="0"/>
              <a:t>Terminated diversification in occ groups</a:t>
            </a:r>
          </a:p>
        </p:txBody>
      </p:sp>
    </p:spTree>
    <p:extLst>
      <p:ext uri="{BB962C8B-B14F-4D97-AF65-F5344CB8AC3E}">
        <p14:creationId xmlns:p14="http://schemas.microsoft.com/office/powerpoint/2010/main" val="1829735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86849-AA31-4EF7-BFE0-BB971469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Indicator 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D80B3-5C32-4BD1-A388-29D53F4D0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Managers group diversification </a:t>
            </a:r>
            <a:r>
              <a:rPr lang="en-US" dirty="0"/>
              <a:t>has the highest correlation with overall diversification</a:t>
            </a:r>
          </a:p>
          <a:p>
            <a:r>
              <a:rPr lang="en-US" dirty="0"/>
              <a:t>There overall diversification has highest correlations with the top salary group(above $60,000, which is </a:t>
            </a:r>
            <a:r>
              <a:rPr lang="en-US" b="1" dirty="0">
                <a:solidFill>
                  <a:schemeClr val="tx1"/>
                </a:solidFill>
              </a:rPr>
              <a:t>managers</a:t>
            </a:r>
            <a:r>
              <a:rPr lang="en-US" dirty="0"/>
              <a:t> salary) and the bottom salary group(below $17,499)</a:t>
            </a:r>
          </a:p>
          <a:p>
            <a:r>
              <a:rPr lang="en-US" dirty="0"/>
              <a:t>The highest correlation with overall hires diversification is the </a:t>
            </a:r>
            <a:r>
              <a:rPr lang="en-US" b="1" dirty="0"/>
              <a:t>Skilled Sales and Service </a:t>
            </a:r>
          </a:p>
          <a:p>
            <a:r>
              <a:rPr lang="en-US" dirty="0"/>
              <a:t>The highest correlation with overall promotion diversification is </a:t>
            </a:r>
            <a:r>
              <a:rPr lang="en-US" b="1" dirty="0">
                <a:solidFill>
                  <a:schemeClr val="tx1"/>
                </a:solidFill>
              </a:rPr>
              <a:t>Senior Managers</a:t>
            </a:r>
            <a:r>
              <a:rPr lang="en-US" dirty="0"/>
              <a:t>, and </a:t>
            </a:r>
            <a:r>
              <a:rPr lang="en-US" b="1" dirty="0"/>
              <a:t>Skilled Sales and Service</a:t>
            </a:r>
          </a:p>
          <a:p>
            <a:r>
              <a:rPr lang="en-US" dirty="0"/>
              <a:t>The highest correlation with overall terminated diversification is </a:t>
            </a:r>
            <a:r>
              <a:rPr lang="en-US" b="1" dirty="0"/>
              <a:t>Skilled Sales and Service</a:t>
            </a:r>
          </a:p>
          <a:p>
            <a:endParaRPr lang="en-US" b="1" dirty="0"/>
          </a:p>
          <a:p>
            <a:r>
              <a:rPr lang="en-US" dirty="0"/>
              <a:t>The achieved rate of each group for companies in 2019 was below 13</a:t>
            </a:r>
            <a:r>
              <a:rPr lang="en-US" altLang="zh-CN" dirty="0"/>
              <a:t>%</a:t>
            </a:r>
            <a:r>
              <a:rPr lang="en-US" dirty="0"/>
              <a:t>, except for groups that are involved much more men than women </a:t>
            </a:r>
            <a:r>
              <a:rPr lang="en-US" altLang="zh-CN" dirty="0"/>
              <a:t>such as Skilled Crafts and Trades Workers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F5FEEB-9B3A-4E82-AD89-311F14C19B8D}"/>
              </a:ext>
            </a:extLst>
          </p:cNvPr>
          <p:cNvSpPr txBox="1"/>
          <p:nvPr/>
        </p:nvSpPr>
        <p:spPr>
          <a:xfrm>
            <a:off x="581192" y="6163728"/>
            <a:ext cx="8612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*Achieved rate is based on 2016 LMA Women/Men ratio plus and minus 10%</a:t>
            </a:r>
          </a:p>
        </p:txBody>
      </p:sp>
    </p:spTree>
    <p:extLst>
      <p:ext uri="{BB962C8B-B14F-4D97-AF65-F5344CB8AC3E}">
        <p14:creationId xmlns:p14="http://schemas.microsoft.com/office/powerpoint/2010/main" val="4010682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EE4F0-9FDB-4194-94BD-4AA48087E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79" y="944752"/>
            <a:ext cx="3356795" cy="33566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Correlation Map of Managers group with overall diversification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295E7FC-B824-4464-83BE-863D6A587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062" y="601200"/>
            <a:ext cx="7750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B1E4480-951F-44F5-994C-20921138340C}"/>
              </a:ext>
            </a:extLst>
          </p:cNvPr>
          <p:cNvSpPr/>
          <p:nvPr/>
        </p:nvSpPr>
        <p:spPr>
          <a:xfrm>
            <a:off x="5680500" y="2407444"/>
            <a:ext cx="6139737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068B1A-40E9-4AC4-BC38-98058AAFBC09}"/>
              </a:ext>
            </a:extLst>
          </p:cNvPr>
          <p:cNvCxnSpPr/>
          <p:nvPr/>
        </p:nvCxnSpPr>
        <p:spPr>
          <a:xfrm flipH="1">
            <a:off x="11687722" y="2189500"/>
            <a:ext cx="347006" cy="26451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63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3F8AF-53A3-493F-ACF6-CCBDF8A34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Managers &amp; overall correlation Trends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82E8F79-EF2C-47DC-AE23-12A253435E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2065338"/>
            <a:ext cx="6340885" cy="433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952CE1-54A2-426C-AAE9-C0F7159A0512}"/>
              </a:ext>
            </a:extLst>
          </p:cNvPr>
          <p:cNvSpPr txBox="1"/>
          <p:nvPr/>
        </p:nvSpPr>
        <p:spPr>
          <a:xfrm>
            <a:off x="7315200" y="2419350"/>
            <a:ext cx="46279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Managers &amp; Overall correlation has no clear pattern of changing over the years.</a:t>
            </a:r>
          </a:p>
          <a:p>
            <a:endParaRPr lang="en-US" dirty="0"/>
          </a:p>
          <a:p>
            <a:r>
              <a:rPr lang="en-US" dirty="0"/>
              <a:t>Meaning there's a constant correlation between the two.</a:t>
            </a:r>
          </a:p>
          <a:p>
            <a:endParaRPr lang="en-US" dirty="0"/>
          </a:p>
          <a:p>
            <a:r>
              <a:rPr lang="en-US" dirty="0"/>
              <a:t>We can be sure that Managers diversification is an important indicator and is highly related with the overall diversification.</a:t>
            </a:r>
          </a:p>
        </p:txBody>
      </p:sp>
    </p:spTree>
    <p:extLst>
      <p:ext uri="{BB962C8B-B14F-4D97-AF65-F5344CB8AC3E}">
        <p14:creationId xmlns:p14="http://schemas.microsoft.com/office/powerpoint/2010/main" val="1320079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B721-6E36-48DC-BD54-531527D2D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7477"/>
          </a:xfrm>
        </p:spPr>
        <p:txBody>
          <a:bodyPr/>
          <a:lstStyle/>
          <a:p>
            <a:r>
              <a:rPr lang="en-US" dirty="0"/>
              <a:t>Trend 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CE306-71D0-4DAC-8AE8-20A05A993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92" y="1540911"/>
            <a:ext cx="11029615" cy="4926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Managers group achieved rate has been </a:t>
            </a:r>
            <a:r>
              <a:rPr lang="en-US" b="1" dirty="0"/>
              <a:t>increasing </a:t>
            </a:r>
            <a:r>
              <a:rPr lang="en-US" dirty="0"/>
              <a:t>over the years, meaning we are doing better and better achieving Managers level diversification (More </a:t>
            </a:r>
            <a:r>
              <a:rPr lang="en-US" b="1" dirty="0"/>
              <a:t>men</a:t>
            </a:r>
            <a:r>
              <a:rPr lang="en-US" dirty="0"/>
              <a:t> than women)</a:t>
            </a:r>
          </a:p>
          <a:p>
            <a:r>
              <a:rPr lang="en-US" dirty="0"/>
              <a:t>Skilled Sales and Service achieved rate is </a:t>
            </a:r>
            <a:r>
              <a:rPr lang="en-US" b="1" dirty="0"/>
              <a:t>increasing</a:t>
            </a:r>
            <a:r>
              <a:rPr lang="en-US" dirty="0"/>
              <a:t> over the years (more </a:t>
            </a:r>
            <a:r>
              <a:rPr lang="en-US" b="1" dirty="0"/>
              <a:t>women</a:t>
            </a:r>
            <a:r>
              <a:rPr lang="en-US" dirty="0"/>
              <a:t> than men)</a:t>
            </a:r>
          </a:p>
          <a:p>
            <a:r>
              <a:rPr lang="en-US" dirty="0"/>
              <a:t>Semi-Professionals and Technicians rate is</a:t>
            </a:r>
            <a:r>
              <a:rPr lang="en-US" b="1" dirty="0"/>
              <a:t> increasing </a:t>
            </a:r>
            <a:r>
              <a:rPr lang="en-US" dirty="0"/>
              <a:t>over the years (more </a:t>
            </a:r>
            <a:r>
              <a:rPr lang="en-US" b="1" dirty="0"/>
              <a:t>men</a:t>
            </a:r>
            <a:r>
              <a:rPr lang="en-US" dirty="0"/>
              <a:t> than women)</a:t>
            </a:r>
          </a:p>
          <a:p>
            <a:r>
              <a:rPr lang="en-US" dirty="0"/>
              <a:t>Supervisors seems has a pattern of </a:t>
            </a:r>
            <a:r>
              <a:rPr lang="en-US" b="1" dirty="0"/>
              <a:t>increasing </a:t>
            </a:r>
            <a:r>
              <a:rPr lang="en-US" dirty="0"/>
              <a:t>over the years (more </a:t>
            </a:r>
            <a:r>
              <a:rPr lang="en-US" b="1" dirty="0"/>
              <a:t>women</a:t>
            </a:r>
            <a:r>
              <a:rPr lang="en-US" dirty="0"/>
              <a:t> than men)</a:t>
            </a:r>
          </a:p>
          <a:p>
            <a:r>
              <a:rPr lang="en-US" dirty="0"/>
              <a:t>Semi-Skilled Manual Workers has an </a:t>
            </a:r>
            <a:r>
              <a:rPr lang="en-US" b="1" dirty="0"/>
              <a:t>increasing</a:t>
            </a:r>
            <a:r>
              <a:rPr lang="en-US" dirty="0"/>
              <a:t> pattern (More </a:t>
            </a:r>
            <a:r>
              <a:rPr lang="en-US" b="1" dirty="0"/>
              <a:t>men</a:t>
            </a:r>
            <a:r>
              <a:rPr lang="en-US" dirty="0"/>
              <a:t> than women)</a:t>
            </a:r>
          </a:p>
          <a:p>
            <a:r>
              <a:rPr lang="en-US" dirty="0"/>
              <a:t>Intermediate Sales and Service Personnel has a pattern of </a:t>
            </a:r>
            <a:r>
              <a:rPr lang="en-US" b="1" dirty="0"/>
              <a:t>increasing</a:t>
            </a:r>
            <a:r>
              <a:rPr lang="en-US" dirty="0"/>
              <a:t> (more </a:t>
            </a:r>
            <a:r>
              <a:rPr lang="en-US" b="1" dirty="0"/>
              <a:t>women</a:t>
            </a:r>
            <a:r>
              <a:rPr lang="en-US" dirty="0"/>
              <a:t> than men)</a:t>
            </a:r>
          </a:p>
          <a:p>
            <a:r>
              <a:rPr lang="en-US" dirty="0"/>
              <a:t>Professionals achieved rate was </a:t>
            </a:r>
            <a:r>
              <a:rPr lang="en-US" b="1" dirty="0"/>
              <a:t>dropping and then improving </a:t>
            </a:r>
            <a:r>
              <a:rPr lang="en-US" dirty="0"/>
              <a:t>since 2015 </a:t>
            </a:r>
          </a:p>
          <a:p>
            <a:r>
              <a:rPr lang="en-US" dirty="0"/>
              <a:t>Administrative and Senior Clerical Personnel seems have a pattern of </a:t>
            </a:r>
            <a:r>
              <a:rPr lang="en-US" b="1" dirty="0"/>
              <a:t>decreasing</a:t>
            </a:r>
            <a:r>
              <a:rPr lang="en-US" dirty="0"/>
              <a:t> (more </a:t>
            </a:r>
            <a:r>
              <a:rPr lang="en-US" b="1" dirty="0"/>
              <a:t>women</a:t>
            </a:r>
            <a:r>
              <a:rPr lang="en-US" dirty="0"/>
              <a:t> than men)</a:t>
            </a:r>
          </a:p>
          <a:p>
            <a:r>
              <a:rPr lang="en-US" dirty="0"/>
              <a:t>Clerical Personnel has a pattern of </a:t>
            </a:r>
            <a:r>
              <a:rPr lang="en-US" b="1" dirty="0"/>
              <a:t>decreasing</a:t>
            </a:r>
            <a:r>
              <a:rPr lang="en-US" dirty="0"/>
              <a:t> (more </a:t>
            </a:r>
            <a:r>
              <a:rPr lang="en-US" b="1" dirty="0"/>
              <a:t>women</a:t>
            </a:r>
            <a:r>
              <a:rPr lang="en-US" dirty="0"/>
              <a:t> than men)</a:t>
            </a:r>
          </a:p>
          <a:p>
            <a:r>
              <a:rPr lang="en-US" dirty="0"/>
              <a:t>Supervisors: Crafts and Trades does not have a clear pattern</a:t>
            </a:r>
          </a:p>
          <a:p>
            <a:r>
              <a:rPr lang="en-US" dirty="0"/>
              <a:t>Skilled Crafts and Trades Workers has no clear pattern</a:t>
            </a:r>
          </a:p>
          <a:p>
            <a:r>
              <a:rPr lang="en-US" dirty="0"/>
              <a:t>Other Sales and Service Personnel has no clear pattern</a:t>
            </a:r>
          </a:p>
          <a:p>
            <a:r>
              <a:rPr lang="en-US" dirty="0"/>
              <a:t>Other Manual Workers has no clear pattern</a:t>
            </a:r>
          </a:p>
        </p:txBody>
      </p:sp>
    </p:spTree>
    <p:extLst>
      <p:ext uri="{BB962C8B-B14F-4D97-AF65-F5344CB8AC3E}">
        <p14:creationId xmlns:p14="http://schemas.microsoft.com/office/powerpoint/2010/main" val="1395380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BC83E-CF39-44A8-AE7D-7CC581DF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3322C26-BB23-4BBA-9335-BE37585201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189163"/>
            <a:ext cx="5309420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4E4D86E-3208-41F7-9317-ACC6FB18C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70125"/>
            <a:ext cx="52578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416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99404-4CB6-4CDF-A347-AB788E97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6DE9371-A683-41DD-9A0D-B8C7E684F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55" y="2184433"/>
            <a:ext cx="52578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F2A105F-0723-419B-AC80-497522AF53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766" y="2184433"/>
            <a:ext cx="5436067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28627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3DF90300DD354F94BFEB9F456B991B" ma:contentTypeVersion="5" ma:contentTypeDescription="Create a new document." ma:contentTypeScope="" ma:versionID="1621a4d1cecaad34dc949c7f5b59016e">
  <xsd:schema xmlns:xsd="http://www.w3.org/2001/XMLSchema" xmlns:xs="http://www.w3.org/2001/XMLSchema" xmlns:p="http://schemas.microsoft.com/office/2006/metadata/properties" xmlns:ns3="acda73cc-c0e7-4e60-98c0-38d9cf345b9d" xmlns:ns4="1c86d2b4-51d7-4e83-906a-95a72287c823" targetNamespace="http://schemas.microsoft.com/office/2006/metadata/properties" ma:root="true" ma:fieldsID="943aa520b683eb37477492532c88037b" ns3:_="" ns4:_="">
    <xsd:import namespace="acda73cc-c0e7-4e60-98c0-38d9cf345b9d"/>
    <xsd:import namespace="1c86d2b4-51d7-4e83-906a-95a72287c82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da73cc-c0e7-4e60-98c0-38d9cf345b9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86d2b4-51d7-4e83-906a-95a72287c8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documentManagement/types"/>
    <ds:schemaRef ds:uri="http://purl.org/dc/terms/"/>
    <ds:schemaRef ds:uri="http://purl.org/dc/elements/1.1/"/>
    <ds:schemaRef ds:uri="acda73cc-c0e7-4e60-98c0-38d9cf345b9d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1c86d2b4-51d7-4e83-906a-95a72287c82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508E10A-F5C2-4779-9C47-D9D26AEACD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da73cc-c0e7-4e60-98c0-38d9cf345b9d"/>
    <ds:schemaRef ds:uri="1c86d2b4-51d7-4e83-906a-95a72287c8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{0E54686A-5107-4E49-B046-D6CAA1FFB609}tf33552983_win32</Template>
  <TotalTime>83</TotalTime>
  <Words>559</Words>
  <Application>Microsoft Office PowerPoint</Application>
  <PresentationFormat>Widescreen</PresentationFormat>
  <Paragraphs>71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-apple-system</vt:lpstr>
      <vt:lpstr>Arial</vt:lpstr>
      <vt:lpstr>Franklin Gothic Book</vt:lpstr>
      <vt:lpstr>Franklin Gothic Demi</vt:lpstr>
      <vt:lpstr>Wingdings 2</vt:lpstr>
      <vt:lpstr>DividendVTI</vt:lpstr>
      <vt:lpstr>CANDEV Data Challenge</vt:lpstr>
      <vt:lpstr>Employment and Social Development Canada (ESDC) Analysis</vt:lpstr>
      <vt:lpstr>Indicators of workforce diversification</vt:lpstr>
      <vt:lpstr>Indicator Founding</vt:lpstr>
      <vt:lpstr>Correlation Map of Managers group with overall diversification</vt:lpstr>
      <vt:lpstr>Managers &amp; overall correlation Trends</vt:lpstr>
      <vt:lpstr>Trend Founding</vt:lpstr>
      <vt:lpstr>Appendix </vt:lpstr>
      <vt:lpstr>Appendix  </vt:lpstr>
      <vt:lpstr>Appendix </vt:lpstr>
      <vt:lpstr>Appendix </vt:lpstr>
      <vt:lpstr>Appendix </vt:lpstr>
      <vt:lpstr>Appendix </vt:lpstr>
      <vt:lpstr>Appendix </vt:lpstr>
      <vt:lpstr>Appendix </vt:lpstr>
      <vt:lpstr>Appendix</vt:lpstr>
      <vt:lpstr>Appendix</vt:lpstr>
      <vt:lpstr>Appendix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CANDEV Data Challenge</dc:title>
  <dc:creator>Fan Yang</dc:creator>
  <cp:lastModifiedBy>Fan Yang</cp:lastModifiedBy>
  <cp:revision>2</cp:revision>
  <dcterms:created xsi:type="dcterms:W3CDTF">2022-02-06T15:41:46Z</dcterms:created>
  <dcterms:modified xsi:type="dcterms:W3CDTF">2022-02-06T17:05:13Z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0x010100F23DF90300DD354F94BFEB9F456B991B</vt:lpwstr>
  </property>
</Properties>
</file>