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4"/>
  </p:sldMasterIdLst>
  <p:sldIdLst>
    <p:sldId id="256" r:id="rId5"/>
    <p:sldId id="257" r:id="rId6"/>
    <p:sldId id="289" r:id="rId7"/>
    <p:sldId id="262" r:id="rId8"/>
    <p:sldId id="265" r:id="rId9"/>
    <p:sldId id="259" r:id="rId10"/>
    <p:sldId id="291" r:id="rId11"/>
    <p:sldId id="268" r:id="rId12"/>
    <p:sldId id="269" r:id="rId13"/>
    <p:sldId id="270" r:id="rId14"/>
    <p:sldId id="271" r:id="rId15"/>
    <p:sldId id="266" r:id="rId16"/>
    <p:sldId id="290" r:id="rId17"/>
    <p:sldId id="273" r:id="rId18"/>
    <p:sldId id="274" r:id="rId19"/>
    <p:sldId id="275" r:id="rId20"/>
    <p:sldId id="277" r:id="rId21"/>
    <p:sldId id="278" r:id="rId22"/>
    <p:sldId id="279" r:id="rId23"/>
    <p:sldId id="292" r:id="rId24"/>
    <p:sldId id="293" r:id="rId25"/>
    <p:sldId id="294" r:id="rId26"/>
    <p:sldId id="295" r:id="rId27"/>
    <p:sldId id="296" r:id="rId28"/>
    <p:sldId id="297" r:id="rId29"/>
    <p:sldId id="299" r:id="rId30"/>
    <p:sldId id="284" r:id="rId31"/>
    <p:sldId id="300" r:id="rId32"/>
    <p:sldId id="286"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F5F20-476B-1B7A-DFAC-EF0E655BEDEB}" v="35" dt="2023-04-15T02:15:55.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7EEBB-468A-4198-8113-00A8023BF864}"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ADA792F-F31A-4220-B5F9-BAB87F460BFB}">
      <dgm:prSet custT="1"/>
      <dgm:spPr/>
      <dgm:t>
        <a:bodyPr/>
        <a:lstStyle/>
        <a:p>
          <a:pPr>
            <a:lnSpc>
              <a:spcPct val="100000"/>
            </a:lnSpc>
          </a:pPr>
          <a:r>
            <a:rPr lang="en-US" sz="1400" b="1" dirty="0">
              <a:latin typeface="+mj-lt"/>
              <a:cs typeface="Times New Roman" panose="02020603050405020304" pitchFamily="18" charset="0"/>
            </a:rPr>
            <a:t>Exploring the dataset to check for missing values, duplicate values, and data types.</a:t>
          </a:r>
          <a:endParaRPr lang="en-US" sz="1400" dirty="0">
            <a:latin typeface="+mj-lt"/>
          </a:endParaRPr>
        </a:p>
      </dgm:t>
    </dgm:pt>
    <dgm:pt modelId="{C959DE1B-D65D-46A5-9A7B-375BE5A0A117}" type="parTrans" cxnId="{53645DC1-F323-4354-B66D-7F75CD9DA9BB}">
      <dgm:prSet/>
      <dgm:spPr/>
      <dgm:t>
        <a:bodyPr/>
        <a:lstStyle/>
        <a:p>
          <a:endParaRPr lang="en-US"/>
        </a:p>
      </dgm:t>
    </dgm:pt>
    <dgm:pt modelId="{C07C2925-2A9A-45EC-BE76-189D52C43393}" type="sibTrans" cxnId="{53645DC1-F323-4354-B66D-7F75CD9DA9BB}">
      <dgm:prSet/>
      <dgm:spPr/>
      <dgm:t>
        <a:bodyPr/>
        <a:lstStyle/>
        <a:p>
          <a:endParaRPr lang="en-US"/>
        </a:p>
      </dgm:t>
    </dgm:pt>
    <dgm:pt modelId="{C327F880-E8DF-4449-AB24-91642F939AEF}">
      <dgm:prSet custT="1"/>
      <dgm:spPr/>
      <dgm:t>
        <a:bodyPr/>
        <a:lstStyle/>
        <a:p>
          <a:r>
            <a:rPr lang="en-US" sz="1400" b="1" kern="1200" dirty="0">
              <a:solidFill>
                <a:prstClr val="black">
                  <a:hueOff val="0"/>
                  <a:satOff val="0"/>
                  <a:lumOff val="0"/>
                  <a:alphaOff val="0"/>
                </a:prstClr>
              </a:solidFill>
              <a:latin typeface="+mj-lt"/>
              <a:ea typeface="+mn-ea"/>
              <a:cs typeface="Times New Roman" panose="02020603050405020304" pitchFamily="18" charset="0"/>
            </a:rPr>
            <a:t>Dropping unwanted and Null columns</a:t>
          </a:r>
        </a:p>
      </dgm:t>
    </dgm:pt>
    <dgm:pt modelId="{5BD3AF36-B966-4703-89F7-220F63ACE0A7}" type="parTrans" cxnId="{CE54EFD0-8631-485A-80A6-412BEC6DC21A}">
      <dgm:prSet/>
      <dgm:spPr/>
      <dgm:t>
        <a:bodyPr/>
        <a:lstStyle/>
        <a:p>
          <a:endParaRPr lang="en-US"/>
        </a:p>
      </dgm:t>
    </dgm:pt>
    <dgm:pt modelId="{3FDC449A-26A0-4595-A752-137810C81D69}" type="sibTrans" cxnId="{CE54EFD0-8631-485A-80A6-412BEC6DC21A}">
      <dgm:prSet/>
      <dgm:spPr/>
      <dgm:t>
        <a:bodyPr/>
        <a:lstStyle/>
        <a:p>
          <a:endParaRPr lang="en-US"/>
        </a:p>
      </dgm:t>
    </dgm:pt>
    <dgm:pt modelId="{820A6D23-EFC1-4A17-B996-1DB20532716B}">
      <dgm:prSet custT="1"/>
      <dgm:spPr>
        <a:noFill/>
        <a:ln>
          <a:noFill/>
        </a:ln>
        <a:effectLst/>
      </dgm:spPr>
      <dgm:t>
        <a:bodyPr spcFirstLastPara="0" vert="horz" wrap="square" lIns="0" tIns="0" rIns="0" bIns="0" numCol="1" spcCol="1270" anchor="t" anchorCtr="0"/>
        <a:lstStyle/>
        <a:p>
          <a:pPr marL="0" lvl="0" indent="0" algn="ctr" defTabSz="711200">
            <a:lnSpc>
              <a:spcPct val="90000"/>
            </a:lnSpc>
            <a:spcBef>
              <a:spcPct val="0"/>
            </a:spcBef>
            <a:spcAft>
              <a:spcPct val="35000"/>
            </a:spcAft>
            <a:buNone/>
          </a:pPr>
          <a:r>
            <a:rPr lang="en-US" sz="1400" b="1" kern="1200" dirty="0">
              <a:solidFill>
                <a:prstClr val="black">
                  <a:hueOff val="0"/>
                  <a:satOff val="0"/>
                  <a:lumOff val="0"/>
                  <a:alphaOff val="0"/>
                </a:prstClr>
              </a:solidFill>
              <a:latin typeface="+mj-lt"/>
              <a:ea typeface="+mn-ea"/>
              <a:cs typeface="Times New Roman" panose="02020603050405020304" pitchFamily="18" charset="0"/>
            </a:rPr>
            <a:t>Creating a new column ‘winner’ in Match table</a:t>
          </a:r>
          <a:r>
            <a:rPr lang="en-US" sz="1400" b="1" kern="1200" dirty="0">
              <a:solidFill>
                <a:prstClr val="black">
                  <a:hueOff val="0"/>
                  <a:satOff val="0"/>
                  <a:lumOff val="0"/>
                  <a:alphaOff val="0"/>
                </a:prstClr>
              </a:solidFill>
              <a:latin typeface="+mj-lt"/>
              <a:ea typeface="+mn-ea"/>
              <a:cs typeface="+mn-cs"/>
            </a:rPr>
            <a:t>.</a:t>
          </a:r>
        </a:p>
      </dgm:t>
    </dgm:pt>
    <dgm:pt modelId="{272158C5-AAD2-4592-A3A9-654EEFE8B67E}" type="parTrans" cxnId="{6A38C3D1-EF88-4BA9-82D9-3B775315CB41}">
      <dgm:prSet/>
      <dgm:spPr/>
      <dgm:t>
        <a:bodyPr/>
        <a:lstStyle/>
        <a:p>
          <a:endParaRPr lang="en-US"/>
        </a:p>
      </dgm:t>
    </dgm:pt>
    <dgm:pt modelId="{EDCE595A-E423-43D5-BC3C-31E846110B38}" type="sibTrans" cxnId="{6A38C3D1-EF88-4BA9-82D9-3B775315CB41}">
      <dgm:prSet/>
      <dgm:spPr/>
      <dgm:t>
        <a:bodyPr/>
        <a:lstStyle/>
        <a:p>
          <a:endParaRPr lang="en-US"/>
        </a:p>
      </dgm:t>
    </dgm:pt>
    <dgm:pt modelId="{CC3679FB-BCFB-4231-98BB-ED89920DE832}">
      <dgm:prSet custT="1"/>
      <dgm:spPr/>
      <dgm:t>
        <a:bodyPr/>
        <a:lstStyle/>
        <a:p>
          <a:pPr>
            <a:lnSpc>
              <a:spcPct val="100000"/>
            </a:lnSpc>
          </a:pPr>
          <a:r>
            <a:rPr lang="en-US" sz="1400" b="1" dirty="0">
              <a:latin typeface="+mj-lt"/>
              <a:cs typeface="Times New Roman" panose="02020603050405020304" pitchFamily="18" charset="0"/>
            </a:rPr>
            <a:t>Changing datatype of Date column  from ‘String’ to ‘</a:t>
          </a:r>
          <a:r>
            <a:rPr lang="en-US" sz="1400" b="1" dirty="0" err="1">
              <a:latin typeface="+mj-lt"/>
              <a:cs typeface="Times New Roman" panose="02020603050405020304" pitchFamily="18" charset="0"/>
            </a:rPr>
            <a:t>DateTime</a:t>
          </a:r>
          <a:r>
            <a:rPr lang="en-US" sz="1400" b="1" dirty="0">
              <a:latin typeface="+mj-lt"/>
              <a:cs typeface="Times New Roman" panose="02020603050405020304" pitchFamily="18" charset="0"/>
            </a:rPr>
            <a:t>’.</a:t>
          </a:r>
          <a:endParaRPr lang="en-US" sz="1400" dirty="0">
            <a:latin typeface="+mj-lt"/>
            <a:cs typeface="Times New Roman" panose="02020603050405020304" pitchFamily="18" charset="0"/>
          </a:endParaRPr>
        </a:p>
      </dgm:t>
    </dgm:pt>
    <dgm:pt modelId="{CF488B03-F642-42FE-B8D9-01429F6F898E}" type="parTrans" cxnId="{0CD0AA02-47F2-47B3-9436-8389B0FE0DBF}">
      <dgm:prSet/>
      <dgm:spPr/>
      <dgm:t>
        <a:bodyPr/>
        <a:lstStyle/>
        <a:p>
          <a:endParaRPr lang="en-US"/>
        </a:p>
      </dgm:t>
    </dgm:pt>
    <dgm:pt modelId="{BB1B7D24-0872-4FB2-94DA-BD7E78629A8A}" type="sibTrans" cxnId="{0CD0AA02-47F2-47B3-9436-8389B0FE0DBF}">
      <dgm:prSet/>
      <dgm:spPr/>
      <dgm:t>
        <a:bodyPr/>
        <a:lstStyle/>
        <a:p>
          <a:endParaRPr lang="en-US"/>
        </a:p>
      </dgm:t>
    </dgm:pt>
    <dgm:pt modelId="{9CDA1072-82A4-4CE3-9FEB-6CD2C41AAFDE}" type="pres">
      <dgm:prSet presAssocID="{D2C7EEBB-468A-4198-8113-00A8023BF864}" presName="root" presStyleCnt="0">
        <dgm:presLayoutVars>
          <dgm:dir/>
          <dgm:resizeHandles val="exact"/>
        </dgm:presLayoutVars>
      </dgm:prSet>
      <dgm:spPr/>
    </dgm:pt>
    <dgm:pt modelId="{BB9E030D-690B-4E9F-BE72-277A12FF9B87}" type="pres">
      <dgm:prSet presAssocID="{4ADA792F-F31A-4220-B5F9-BAB87F460BFB}" presName="compNode" presStyleCnt="0"/>
      <dgm:spPr/>
    </dgm:pt>
    <dgm:pt modelId="{2ECCE3F0-7D31-4384-9CD1-AB6840CD3E4D}" type="pres">
      <dgm:prSet presAssocID="{4ADA792F-F31A-4220-B5F9-BAB87F460B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5710016A-A98B-44D8-A9F8-FA92AC89FB85}" type="pres">
      <dgm:prSet presAssocID="{4ADA792F-F31A-4220-B5F9-BAB87F460BFB}" presName="spaceRect" presStyleCnt="0"/>
      <dgm:spPr/>
    </dgm:pt>
    <dgm:pt modelId="{9B8D0A7D-6466-42B7-AA9C-A88C80CFD5C6}" type="pres">
      <dgm:prSet presAssocID="{4ADA792F-F31A-4220-B5F9-BAB87F460BFB}" presName="textRect" presStyleLbl="revTx" presStyleIdx="0" presStyleCnt="4">
        <dgm:presLayoutVars>
          <dgm:chMax val="1"/>
          <dgm:chPref val="1"/>
        </dgm:presLayoutVars>
      </dgm:prSet>
      <dgm:spPr/>
    </dgm:pt>
    <dgm:pt modelId="{539F7082-5EE5-4539-95DB-57844FE45C08}" type="pres">
      <dgm:prSet presAssocID="{C07C2925-2A9A-45EC-BE76-189D52C43393}" presName="sibTrans" presStyleCnt="0"/>
      <dgm:spPr/>
    </dgm:pt>
    <dgm:pt modelId="{A4BE729C-2E55-4F09-BE9B-C57EAEE33250}" type="pres">
      <dgm:prSet presAssocID="{C327F880-E8DF-4449-AB24-91642F939AEF}" presName="compNode" presStyleCnt="0"/>
      <dgm:spPr/>
    </dgm:pt>
    <dgm:pt modelId="{13006DBF-253F-4161-982B-23087A0209A7}" type="pres">
      <dgm:prSet presAssocID="{C327F880-E8DF-4449-AB24-91642F939A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CF30B11-2BA7-4C79-AA70-C80D0B760B9E}" type="pres">
      <dgm:prSet presAssocID="{C327F880-E8DF-4449-AB24-91642F939AEF}" presName="spaceRect" presStyleCnt="0"/>
      <dgm:spPr/>
    </dgm:pt>
    <dgm:pt modelId="{A947DDFA-3C1B-4BFE-86BF-E7EA0434C4B5}" type="pres">
      <dgm:prSet presAssocID="{C327F880-E8DF-4449-AB24-91642F939AEF}" presName="textRect" presStyleLbl="revTx" presStyleIdx="1" presStyleCnt="4">
        <dgm:presLayoutVars>
          <dgm:chMax val="1"/>
          <dgm:chPref val="1"/>
        </dgm:presLayoutVars>
      </dgm:prSet>
      <dgm:spPr/>
    </dgm:pt>
    <dgm:pt modelId="{D535DBD9-6810-4B53-9ACC-F31E9707C539}" type="pres">
      <dgm:prSet presAssocID="{3FDC449A-26A0-4595-A752-137810C81D69}" presName="sibTrans" presStyleCnt="0"/>
      <dgm:spPr/>
    </dgm:pt>
    <dgm:pt modelId="{B34E277A-566D-481B-A952-A61CCEB4B1AF}" type="pres">
      <dgm:prSet presAssocID="{820A6D23-EFC1-4A17-B996-1DB20532716B}" presName="compNode" presStyleCnt="0"/>
      <dgm:spPr/>
    </dgm:pt>
    <dgm:pt modelId="{7C44EA35-B029-4489-90A2-268272DD01B1}" type="pres">
      <dgm:prSet presAssocID="{820A6D23-EFC1-4A17-B996-1DB2053271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2BCB7B5B-C90D-4E64-86B5-5876E1DCE78E}" type="pres">
      <dgm:prSet presAssocID="{820A6D23-EFC1-4A17-B996-1DB20532716B}" presName="spaceRect" presStyleCnt="0"/>
      <dgm:spPr/>
    </dgm:pt>
    <dgm:pt modelId="{F2DE16A1-74DA-4FC4-B308-C9663EE20813}" type="pres">
      <dgm:prSet presAssocID="{820A6D23-EFC1-4A17-B996-1DB20532716B}" presName="textRect" presStyleLbl="revTx" presStyleIdx="2" presStyleCnt="4">
        <dgm:presLayoutVars>
          <dgm:chMax val="1"/>
          <dgm:chPref val="1"/>
        </dgm:presLayoutVars>
      </dgm:prSet>
      <dgm:spPr>
        <a:xfrm>
          <a:off x="106970" y="4494210"/>
          <a:ext cx="2351228" cy="720000"/>
        </a:xfrm>
        <a:prstGeom prst="rect">
          <a:avLst/>
        </a:prstGeom>
      </dgm:spPr>
    </dgm:pt>
    <dgm:pt modelId="{741D07C9-09C6-4D8A-951A-1F69BDECD284}" type="pres">
      <dgm:prSet presAssocID="{EDCE595A-E423-43D5-BC3C-31E846110B38}" presName="sibTrans" presStyleCnt="0"/>
      <dgm:spPr/>
    </dgm:pt>
    <dgm:pt modelId="{9539B774-748B-4B65-8752-BFF9A0439454}" type="pres">
      <dgm:prSet presAssocID="{CC3679FB-BCFB-4231-98BB-ED89920DE832}" presName="compNode" presStyleCnt="0"/>
      <dgm:spPr/>
    </dgm:pt>
    <dgm:pt modelId="{83ABB042-74D8-4AF2-98C5-26B6E0945B6B}" type="pres">
      <dgm:prSet presAssocID="{CC3679FB-BCFB-4231-98BB-ED89920DE8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les with Lines"/>
        </a:ext>
      </dgm:extLst>
    </dgm:pt>
    <dgm:pt modelId="{3F6F9022-92BB-4E85-BC57-122AA106AA6C}" type="pres">
      <dgm:prSet presAssocID="{CC3679FB-BCFB-4231-98BB-ED89920DE832}" presName="spaceRect" presStyleCnt="0"/>
      <dgm:spPr/>
    </dgm:pt>
    <dgm:pt modelId="{9F72DAB3-15B5-4527-8BB5-F871C5BADCD8}" type="pres">
      <dgm:prSet presAssocID="{CC3679FB-BCFB-4231-98BB-ED89920DE832}" presName="textRect" presStyleLbl="revTx" presStyleIdx="3" presStyleCnt="4">
        <dgm:presLayoutVars>
          <dgm:chMax val="1"/>
          <dgm:chPref val="1"/>
        </dgm:presLayoutVars>
      </dgm:prSet>
      <dgm:spPr/>
    </dgm:pt>
  </dgm:ptLst>
  <dgm:cxnLst>
    <dgm:cxn modelId="{0CD0AA02-47F2-47B3-9436-8389B0FE0DBF}" srcId="{D2C7EEBB-468A-4198-8113-00A8023BF864}" destId="{CC3679FB-BCFB-4231-98BB-ED89920DE832}" srcOrd="3" destOrd="0" parTransId="{CF488B03-F642-42FE-B8D9-01429F6F898E}" sibTransId="{BB1B7D24-0872-4FB2-94DA-BD7E78629A8A}"/>
    <dgm:cxn modelId="{29354813-D2C4-4244-94B2-B9F9DDE3FCD6}" type="presOf" srcId="{D2C7EEBB-468A-4198-8113-00A8023BF864}" destId="{9CDA1072-82A4-4CE3-9FEB-6CD2C41AAFDE}" srcOrd="0" destOrd="0" presId="urn:microsoft.com/office/officeart/2018/2/layout/IconLabelList"/>
    <dgm:cxn modelId="{2A13172C-CC9A-4270-827B-FAB19970DE1E}" type="presOf" srcId="{C327F880-E8DF-4449-AB24-91642F939AEF}" destId="{A947DDFA-3C1B-4BFE-86BF-E7EA0434C4B5}" srcOrd="0" destOrd="0" presId="urn:microsoft.com/office/officeart/2018/2/layout/IconLabelList"/>
    <dgm:cxn modelId="{EA310B84-C89F-45BE-9104-093A379D6FAB}" type="presOf" srcId="{820A6D23-EFC1-4A17-B996-1DB20532716B}" destId="{F2DE16A1-74DA-4FC4-B308-C9663EE20813}" srcOrd="0" destOrd="0" presId="urn:microsoft.com/office/officeart/2018/2/layout/IconLabelList"/>
    <dgm:cxn modelId="{99AFB5A6-A233-489D-94A2-EA37D57D2C60}" type="presOf" srcId="{4ADA792F-F31A-4220-B5F9-BAB87F460BFB}" destId="{9B8D0A7D-6466-42B7-AA9C-A88C80CFD5C6}" srcOrd="0" destOrd="0" presId="urn:microsoft.com/office/officeart/2018/2/layout/IconLabelList"/>
    <dgm:cxn modelId="{53645DC1-F323-4354-B66D-7F75CD9DA9BB}" srcId="{D2C7EEBB-468A-4198-8113-00A8023BF864}" destId="{4ADA792F-F31A-4220-B5F9-BAB87F460BFB}" srcOrd="0" destOrd="0" parTransId="{C959DE1B-D65D-46A5-9A7B-375BE5A0A117}" sibTransId="{C07C2925-2A9A-45EC-BE76-189D52C43393}"/>
    <dgm:cxn modelId="{CE54EFD0-8631-485A-80A6-412BEC6DC21A}" srcId="{D2C7EEBB-468A-4198-8113-00A8023BF864}" destId="{C327F880-E8DF-4449-AB24-91642F939AEF}" srcOrd="1" destOrd="0" parTransId="{5BD3AF36-B966-4703-89F7-220F63ACE0A7}" sibTransId="{3FDC449A-26A0-4595-A752-137810C81D69}"/>
    <dgm:cxn modelId="{6A38C3D1-EF88-4BA9-82D9-3B775315CB41}" srcId="{D2C7EEBB-468A-4198-8113-00A8023BF864}" destId="{820A6D23-EFC1-4A17-B996-1DB20532716B}" srcOrd="2" destOrd="0" parTransId="{272158C5-AAD2-4592-A3A9-654EEFE8B67E}" sibTransId="{EDCE595A-E423-43D5-BC3C-31E846110B38}"/>
    <dgm:cxn modelId="{2B723DFA-AB0E-4CC1-8050-0C2CB1E98107}" type="presOf" srcId="{CC3679FB-BCFB-4231-98BB-ED89920DE832}" destId="{9F72DAB3-15B5-4527-8BB5-F871C5BADCD8}" srcOrd="0" destOrd="0" presId="urn:microsoft.com/office/officeart/2018/2/layout/IconLabelList"/>
    <dgm:cxn modelId="{2C25FADE-CCE1-46CC-9234-3487BA5181FC}" type="presParOf" srcId="{9CDA1072-82A4-4CE3-9FEB-6CD2C41AAFDE}" destId="{BB9E030D-690B-4E9F-BE72-277A12FF9B87}" srcOrd="0" destOrd="0" presId="urn:microsoft.com/office/officeart/2018/2/layout/IconLabelList"/>
    <dgm:cxn modelId="{6843769B-994A-4F01-A206-CF711D562790}" type="presParOf" srcId="{BB9E030D-690B-4E9F-BE72-277A12FF9B87}" destId="{2ECCE3F0-7D31-4384-9CD1-AB6840CD3E4D}" srcOrd="0" destOrd="0" presId="urn:microsoft.com/office/officeart/2018/2/layout/IconLabelList"/>
    <dgm:cxn modelId="{237C944E-97F3-4E36-A75C-ECFFB07434F5}" type="presParOf" srcId="{BB9E030D-690B-4E9F-BE72-277A12FF9B87}" destId="{5710016A-A98B-44D8-A9F8-FA92AC89FB85}" srcOrd="1" destOrd="0" presId="urn:microsoft.com/office/officeart/2018/2/layout/IconLabelList"/>
    <dgm:cxn modelId="{18DC078D-A0C2-4D37-93DF-BBF4F76CBC87}" type="presParOf" srcId="{BB9E030D-690B-4E9F-BE72-277A12FF9B87}" destId="{9B8D0A7D-6466-42B7-AA9C-A88C80CFD5C6}" srcOrd="2" destOrd="0" presId="urn:microsoft.com/office/officeart/2018/2/layout/IconLabelList"/>
    <dgm:cxn modelId="{F1AA41B8-414E-4ADA-8468-55BF46FAE8F9}" type="presParOf" srcId="{9CDA1072-82A4-4CE3-9FEB-6CD2C41AAFDE}" destId="{539F7082-5EE5-4539-95DB-57844FE45C08}" srcOrd="1" destOrd="0" presId="urn:microsoft.com/office/officeart/2018/2/layout/IconLabelList"/>
    <dgm:cxn modelId="{EEA46828-DD2D-433B-ABE3-9DCDA573228B}" type="presParOf" srcId="{9CDA1072-82A4-4CE3-9FEB-6CD2C41AAFDE}" destId="{A4BE729C-2E55-4F09-BE9B-C57EAEE33250}" srcOrd="2" destOrd="0" presId="urn:microsoft.com/office/officeart/2018/2/layout/IconLabelList"/>
    <dgm:cxn modelId="{0A096E0C-A837-45A9-A84D-F285AA00599A}" type="presParOf" srcId="{A4BE729C-2E55-4F09-BE9B-C57EAEE33250}" destId="{13006DBF-253F-4161-982B-23087A0209A7}" srcOrd="0" destOrd="0" presId="urn:microsoft.com/office/officeart/2018/2/layout/IconLabelList"/>
    <dgm:cxn modelId="{6CAC92CA-EC15-4636-AB62-BB9364DA5EBB}" type="presParOf" srcId="{A4BE729C-2E55-4F09-BE9B-C57EAEE33250}" destId="{8CF30B11-2BA7-4C79-AA70-C80D0B760B9E}" srcOrd="1" destOrd="0" presId="urn:microsoft.com/office/officeart/2018/2/layout/IconLabelList"/>
    <dgm:cxn modelId="{ABA3DAEF-1E59-490D-8EA4-D5A2CDBC12B5}" type="presParOf" srcId="{A4BE729C-2E55-4F09-BE9B-C57EAEE33250}" destId="{A947DDFA-3C1B-4BFE-86BF-E7EA0434C4B5}" srcOrd="2" destOrd="0" presId="urn:microsoft.com/office/officeart/2018/2/layout/IconLabelList"/>
    <dgm:cxn modelId="{DF09AE9D-FB05-41B2-9334-BC212E629623}" type="presParOf" srcId="{9CDA1072-82A4-4CE3-9FEB-6CD2C41AAFDE}" destId="{D535DBD9-6810-4B53-9ACC-F31E9707C539}" srcOrd="3" destOrd="0" presId="urn:microsoft.com/office/officeart/2018/2/layout/IconLabelList"/>
    <dgm:cxn modelId="{4E907E2B-44D5-4377-8854-BEBCADD6618E}" type="presParOf" srcId="{9CDA1072-82A4-4CE3-9FEB-6CD2C41AAFDE}" destId="{B34E277A-566D-481B-A952-A61CCEB4B1AF}" srcOrd="4" destOrd="0" presId="urn:microsoft.com/office/officeart/2018/2/layout/IconLabelList"/>
    <dgm:cxn modelId="{C606CDBC-9B0A-4638-B2DD-57EF0DB3E4FE}" type="presParOf" srcId="{B34E277A-566D-481B-A952-A61CCEB4B1AF}" destId="{7C44EA35-B029-4489-90A2-268272DD01B1}" srcOrd="0" destOrd="0" presId="urn:microsoft.com/office/officeart/2018/2/layout/IconLabelList"/>
    <dgm:cxn modelId="{5007F4C5-66A2-4D98-B757-6B04D5CF0E05}" type="presParOf" srcId="{B34E277A-566D-481B-A952-A61CCEB4B1AF}" destId="{2BCB7B5B-C90D-4E64-86B5-5876E1DCE78E}" srcOrd="1" destOrd="0" presId="urn:microsoft.com/office/officeart/2018/2/layout/IconLabelList"/>
    <dgm:cxn modelId="{F00842F2-1606-4284-A38F-299AA565AC84}" type="presParOf" srcId="{B34E277A-566D-481B-A952-A61CCEB4B1AF}" destId="{F2DE16A1-74DA-4FC4-B308-C9663EE20813}" srcOrd="2" destOrd="0" presId="urn:microsoft.com/office/officeart/2018/2/layout/IconLabelList"/>
    <dgm:cxn modelId="{9C71DB37-4F5D-4C3C-97B4-24B4FBAAFDF9}" type="presParOf" srcId="{9CDA1072-82A4-4CE3-9FEB-6CD2C41AAFDE}" destId="{741D07C9-09C6-4D8A-951A-1F69BDECD284}" srcOrd="5" destOrd="0" presId="urn:microsoft.com/office/officeart/2018/2/layout/IconLabelList"/>
    <dgm:cxn modelId="{F82C0F42-D05A-46C2-8ED2-9AD41E1C5E04}" type="presParOf" srcId="{9CDA1072-82A4-4CE3-9FEB-6CD2C41AAFDE}" destId="{9539B774-748B-4B65-8752-BFF9A0439454}" srcOrd="6" destOrd="0" presId="urn:microsoft.com/office/officeart/2018/2/layout/IconLabelList"/>
    <dgm:cxn modelId="{FCDE19D3-D34F-49BD-B0D1-EE888AE44EC5}" type="presParOf" srcId="{9539B774-748B-4B65-8752-BFF9A0439454}" destId="{83ABB042-74D8-4AF2-98C5-26B6E0945B6B}" srcOrd="0" destOrd="0" presId="urn:microsoft.com/office/officeart/2018/2/layout/IconLabelList"/>
    <dgm:cxn modelId="{ADE9EFB3-4B14-49C7-A69E-E4F924E631B9}" type="presParOf" srcId="{9539B774-748B-4B65-8752-BFF9A0439454}" destId="{3F6F9022-92BB-4E85-BC57-122AA106AA6C}" srcOrd="1" destOrd="0" presId="urn:microsoft.com/office/officeart/2018/2/layout/IconLabelList"/>
    <dgm:cxn modelId="{3AE3EED4-A03A-4020-9B7B-40224240A4B1}" type="presParOf" srcId="{9539B774-748B-4B65-8752-BFF9A0439454}" destId="{9F72DAB3-15B5-4527-8BB5-F871C5BADCD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CE3F0-7D31-4384-9CD1-AB6840CD3E4D}">
      <dsp:nvSpPr>
        <dsp:cNvPr id="0" name=""/>
        <dsp:cNvSpPr/>
      </dsp:nvSpPr>
      <dsp:spPr>
        <a:xfrm>
          <a:off x="1022282" y="265555"/>
          <a:ext cx="909221" cy="9092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D0A7D-6466-42B7-AA9C-A88C80CFD5C6}">
      <dsp:nvSpPr>
        <dsp:cNvPr id="0" name=""/>
        <dsp:cNvSpPr/>
      </dsp:nvSpPr>
      <dsp:spPr>
        <a:xfrm>
          <a:off x="466647" y="1518022"/>
          <a:ext cx="202049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mj-lt"/>
              <a:cs typeface="Times New Roman" panose="02020603050405020304" pitchFamily="18" charset="0"/>
            </a:rPr>
            <a:t>Exploring the dataset to check for missing values, duplicate values, and data types.</a:t>
          </a:r>
          <a:endParaRPr lang="en-US" sz="1400" kern="1200" dirty="0">
            <a:latin typeface="+mj-lt"/>
          </a:endParaRPr>
        </a:p>
      </dsp:txBody>
      <dsp:txXfrm>
        <a:off x="466647" y="1518022"/>
        <a:ext cx="2020491" cy="1035000"/>
      </dsp:txXfrm>
    </dsp:sp>
    <dsp:sp modelId="{13006DBF-253F-4161-982B-23087A0209A7}">
      <dsp:nvSpPr>
        <dsp:cNvPr id="0" name=""/>
        <dsp:cNvSpPr/>
      </dsp:nvSpPr>
      <dsp:spPr>
        <a:xfrm>
          <a:off x="3396360" y="265555"/>
          <a:ext cx="909221" cy="9092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7DDFA-3C1B-4BFE-86BF-E7EA0434C4B5}">
      <dsp:nvSpPr>
        <dsp:cNvPr id="0" name=""/>
        <dsp:cNvSpPr/>
      </dsp:nvSpPr>
      <dsp:spPr>
        <a:xfrm>
          <a:off x="2840725" y="1518022"/>
          <a:ext cx="202049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solidFill>
                <a:prstClr val="black">
                  <a:hueOff val="0"/>
                  <a:satOff val="0"/>
                  <a:lumOff val="0"/>
                  <a:alphaOff val="0"/>
                </a:prstClr>
              </a:solidFill>
              <a:latin typeface="+mj-lt"/>
              <a:ea typeface="+mn-ea"/>
              <a:cs typeface="Times New Roman" panose="02020603050405020304" pitchFamily="18" charset="0"/>
            </a:rPr>
            <a:t>Dropping unwanted and Null columns</a:t>
          </a:r>
        </a:p>
      </dsp:txBody>
      <dsp:txXfrm>
        <a:off x="2840725" y="1518022"/>
        <a:ext cx="2020491" cy="1035000"/>
      </dsp:txXfrm>
    </dsp:sp>
    <dsp:sp modelId="{7C44EA35-B029-4489-90A2-268272DD01B1}">
      <dsp:nvSpPr>
        <dsp:cNvPr id="0" name=""/>
        <dsp:cNvSpPr/>
      </dsp:nvSpPr>
      <dsp:spPr>
        <a:xfrm>
          <a:off x="1022282" y="3058144"/>
          <a:ext cx="909221" cy="9092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DE16A1-74DA-4FC4-B308-C9663EE20813}">
      <dsp:nvSpPr>
        <dsp:cNvPr id="0" name=""/>
        <dsp:cNvSpPr/>
      </dsp:nvSpPr>
      <dsp:spPr>
        <a:xfrm>
          <a:off x="466647" y="4310611"/>
          <a:ext cx="202049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400" b="1" kern="1200" dirty="0">
              <a:solidFill>
                <a:prstClr val="black">
                  <a:hueOff val="0"/>
                  <a:satOff val="0"/>
                  <a:lumOff val="0"/>
                  <a:alphaOff val="0"/>
                </a:prstClr>
              </a:solidFill>
              <a:latin typeface="+mj-lt"/>
              <a:ea typeface="+mn-ea"/>
              <a:cs typeface="Times New Roman" panose="02020603050405020304" pitchFamily="18" charset="0"/>
            </a:rPr>
            <a:t>Creating a new column ‘winner’ in Match table</a:t>
          </a:r>
          <a:r>
            <a:rPr lang="en-US" sz="1400" b="1" kern="1200" dirty="0">
              <a:solidFill>
                <a:prstClr val="black">
                  <a:hueOff val="0"/>
                  <a:satOff val="0"/>
                  <a:lumOff val="0"/>
                  <a:alphaOff val="0"/>
                </a:prstClr>
              </a:solidFill>
              <a:latin typeface="+mj-lt"/>
              <a:ea typeface="+mn-ea"/>
              <a:cs typeface="+mn-cs"/>
            </a:rPr>
            <a:t>.</a:t>
          </a:r>
        </a:p>
      </dsp:txBody>
      <dsp:txXfrm>
        <a:off x="466647" y="4310611"/>
        <a:ext cx="2020491" cy="1035000"/>
      </dsp:txXfrm>
    </dsp:sp>
    <dsp:sp modelId="{83ABB042-74D8-4AF2-98C5-26B6E0945B6B}">
      <dsp:nvSpPr>
        <dsp:cNvPr id="0" name=""/>
        <dsp:cNvSpPr/>
      </dsp:nvSpPr>
      <dsp:spPr>
        <a:xfrm>
          <a:off x="3396360" y="3058144"/>
          <a:ext cx="909221" cy="9092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2DAB3-15B5-4527-8BB5-F871C5BADCD8}">
      <dsp:nvSpPr>
        <dsp:cNvPr id="0" name=""/>
        <dsp:cNvSpPr/>
      </dsp:nvSpPr>
      <dsp:spPr>
        <a:xfrm>
          <a:off x="2840725" y="4310611"/>
          <a:ext cx="202049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mj-lt"/>
              <a:cs typeface="Times New Roman" panose="02020603050405020304" pitchFamily="18" charset="0"/>
            </a:rPr>
            <a:t>Changing datatype of Date column  from ‘String’ to ‘</a:t>
          </a:r>
          <a:r>
            <a:rPr lang="en-US" sz="1400" b="1" kern="1200" dirty="0" err="1">
              <a:latin typeface="+mj-lt"/>
              <a:cs typeface="Times New Roman" panose="02020603050405020304" pitchFamily="18" charset="0"/>
            </a:rPr>
            <a:t>DateTime</a:t>
          </a:r>
          <a:r>
            <a:rPr lang="en-US" sz="1400" b="1" kern="1200" dirty="0">
              <a:latin typeface="+mj-lt"/>
              <a:cs typeface="Times New Roman" panose="02020603050405020304" pitchFamily="18" charset="0"/>
            </a:rPr>
            <a:t>’.</a:t>
          </a:r>
          <a:endParaRPr lang="en-US" sz="1400" kern="1200" dirty="0">
            <a:latin typeface="+mj-lt"/>
            <a:cs typeface="Times New Roman" panose="02020603050405020304" pitchFamily="18" charset="0"/>
          </a:endParaRPr>
        </a:p>
      </dsp:txBody>
      <dsp:txXfrm>
        <a:off x="2840725" y="4310611"/>
        <a:ext cx="2020491"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4/25/2023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1006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4/25/2023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566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4/25/2023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827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4/25/2023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751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4/25/2023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840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4/25/2023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474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4/25/2023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026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4/25/2023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145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4/25/2023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57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4/25/2023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846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4/25/2023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691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4/25/2023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0480462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e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3" name="Rectangle 1032">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Soccer and European Identity - JSTOR Daily">
            <a:extLst>
              <a:ext uri="{FF2B5EF4-FFF2-40B4-BE49-F238E27FC236}">
                <a16:creationId xmlns:a16="http://schemas.microsoft.com/office/drawing/2014/main" id="{AC27022C-E355-927C-BD0E-D71756FB257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DBFD71-DA54-956E-712E-CC19D81DFE24}"/>
              </a:ext>
            </a:extLst>
          </p:cNvPr>
          <p:cNvSpPr>
            <a:spLocks noGrp="1"/>
          </p:cNvSpPr>
          <p:nvPr>
            <p:ph type="ctrTitle"/>
          </p:nvPr>
        </p:nvSpPr>
        <p:spPr>
          <a:xfrm>
            <a:off x="6775178" y="565846"/>
            <a:ext cx="4958128" cy="2264903"/>
          </a:xfrm>
        </p:spPr>
        <p:txBody>
          <a:bodyPr anchor="b">
            <a:normAutofit/>
          </a:bodyPr>
          <a:lstStyle/>
          <a:p>
            <a:pPr algn="l"/>
            <a:r>
              <a:rPr lang="en-US" dirty="0">
                <a:solidFill>
                  <a:srgbClr val="FFFFFF"/>
                </a:solidFill>
              </a:rPr>
              <a:t>European Soccer Analysis</a:t>
            </a:r>
          </a:p>
        </p:txBody>
      </p:sp>
      <p:sp>
        <p:nvSpPr>
          <p:cNvPr id="3" name="Subtitle 2">
            <a:extLst>
              <a:ext uri="{FF2B5EF4-FFF2-40B4-BE49-F238E27FC236}">
                <a16:creationId xmlns:a16="http://schemas.microsoft.com/office/drawing/2014/main" id="{849C96BC-59FF-4367-A46C-64819C8E36F8}"/>
              </a:ext>
            </a:extLst>
          </p:cNvPr>
          <p:cNvSpPr>
            <a:spLocks noGrp="1"/>
          </p:cNvSpPr>
          <p:nvPr>
            <p:ph type="subTitle" idx="1"/>
          </p:nvPr>
        </p:nvSpPr>
        <p:spPr>
          <a:xfrm>
            <a:off x="7013642" y="3429000"/>
            <a:ext cx="4719663" cy="1619655"/>
          </a:xfrm>
        </p:spPr>
        <p:txBody>
          <a:bodyPr anchor="t">
            <a:normAutofit fontScale="85000" lnSpcReduction="20000"/>
          </a:bodyPr>
          <a:lstStyle/>
          <a:p>
            <a:pPr algn="l"/>
            <a:r>
              <a:rPr lang="en-US" sz="2200" b="1" dirty="0">
                <a:solidFill>
                  <a:srgbClr val="FFFFFF"/>
                </a:solidFill>
                <a:latin typeface="+mj-lt"/>
              </a:rPr>
              <a:t>Team Number: 25</a:t>
            </a:r>
          </a:p>
          <a:p>
            <a:pPr algn="l"/>
            <a:r>
              <a:rPr lang="en-US" sz="2200" b="1" dirty="0">
                <a:solidFill>
                  <a:srgbClr val="FFFFFF"/>
                </a:solidFill>
                <a:latin typeface="+mj-lt"/>
              </a:rPr>
              <a:t>Team Members: </a:t>
            </a:r>
          </a:p>
          <a:p>
            <a:pPr marL="342900" indent="-342900" algn="l">
              <a:buFont typeface="Arial" panose="020B0604020202020204" pitchFamily="34" charset="0"/>
              <a:buChar char="•"/>
            </a:pPr>
            <a:r>
              <a:rPr lang="en-US" sz="2200" b="1" dirty="0">
                <a:solidFill>
                  <a:srgbClr val="FFFFFF"/>
                </a:solidFill>
                <a:latin typeface="+mj-lt"/>
              </a:rPr>
              <a:t>Akshita Barot (002704943)</a:t>
            </a:r>
          </a:p>
          <a:p>
            <a:pPr marL="342900" indent="-342900" algn="l">
              <a:buFont typeface="Arial" panose="020B0604020202020204" pitchFamily="34" charset="0"/>
              <a:buChar char="•"/>
            </a:pPr>
            <a:r>
              <a:rPr lang="en-US" sz="2200" b="1" dirty="0">
                <a:solidFill>
                  <a:srgbClr val="FFFFFF"/>
                </a:solidFill>
                <a:latin typeface="+mj-lt"/>
              </a:rPr>
              <a:t>Gauri </a:t>
            </a:r>
            <a:r>
              <a:rPr lang="en-US" sz="2200" b="1" dirty="0" err="1">
                <a:solidFill>
                  <a:srgbClr val="FFFFFF"/>
                </a:solidFill>
                <a:latin typeface="+mj-lt"/>
              </a:rPr>
              <a:t>Patole</a:t>
            </a:r>
            <a:r>
              <a:rPr lang="en-US" sz="2200" b="1" dirty="0">
                <a:solidFill>
                  <a:srgbClr val="FFFFFF"/>
                </a:solidFill>
                <a:latin typeface="+mj-lt"/>
              </a:rPr>
              <a:t> (002700996)</a:t>
            </a:r>
          </a:p>
        </p:txBody>
      </p:sp>
    </p:spTree>
    <p:extLst>
      <p:ext uri="{BB962C8B-B14F-4D97-AF65-F5344CB8AC3E}">
        <p14:creationId xmlns:p14="http://schemas.microsoft.com/office/powerpoint/2010/main" val="6730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4" name="Rectangle 73">
            <a:extLst>
              <a:ext uri="{FF2B5EF4-FFF2-40B4-BE49-F238E27FC236}">
                <a16:creationId xmlns:a16="http://schemas.microsoft.com/office/drawing/2014/main" id="{1B6E9D4E-1863-458E-8166-A6E64C865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DDC08824-D5AF-47B4-A084-327F6A050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77" name="Picture 76">
              <a:extLst>
                <a:ext uri="{FF2B5EF4-FFF2-40B4-BE49-F238E27FC236}">
                  <a16:creationId xmlns:a16="http://schemas.microsoft.com/office/drawing/2014/main" id="{14600C65-6FB1-488E-9C66-1F25CC6D36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0BDFEE4C-E27A-4656-AA45-10C05634655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80" name="Rectangle 79">
            <a:extLst>
              <a:ext uri="{FF2B5EF4-FFF2-40B4-BE49-F238E27FC236}">
                <a16:creationId xmlns:a16="http://schemas.microsoft.com/office/drawing/2014/main" id="{F6B9E73A-7DA5-4C84-B395-757FF1941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1756191-B210-CF97-6D1B-D93075CE5678}"/>
              </a:ext>
            </a:extLst>
          </p:cNvPr>
          <p:cNvSpPr txBox="1"/>
          <p:nvPr/>
        </p:nvSpPr>
        <p:spPr>
          <a:xfrm>
            <a:off x="875489" y="914400"/>
            <a:ext cx="5311302" cy="2188723"/>
          </a:xfrm>
          <a:prstGeom prst="rect">
            <a:avLst/>
          </a:prstGeom>
        </p:spPr>
        <p:txBody>
          <a:bodyPr vert="horz" lIns="91440" tIns="45720" rIns="91440" bIns="45720" rtlCol="0">
            <a:normAutofit/>
          </a:bodyPr>
          <a:lstStyle/>
          <a:p>
            <a:pPr>
              <a:spcAft>
                <a:spcPts val="600"/>
              </a:spcAft>
              <a:buClr>
                <a:schemeClr val="accent1"/>
              </a:buClr>
            </a:pPr>
            <a:r>
              <a:rPr lang="en-US" b="1" i="0" dirty="0">
                <a:effectLst/>
                <a:latin typeface="+mj-lt"/>
              </a:rPr>
              <a:t>Q2. Which season had the most home and/or away goals over the seasons?</a:t>
            </a:r>
          </a:p>
          <a:p>
            <a:pPr marL="285750" indent="-228600">
              <a:spcAft>
                <a:spcPts val="600"/>
              </a:spcAft>
              <a:buClr>
                <a:schemeClr val="accent1"/>
              </a:buClr>
              <a:buFont typeface="Arial" panose="020B0604020202020204" pitchFamily="34" charset="0"/>
              <a:buChar char="•"/>
            </a:pPr>
            <a:r>
              <a:rPr lang="en-US" dirty="0">
                <a:effectLst/>
              </a:rPr>
              <a:t> </a:t>
            </a:r>
            <a:r>
              <a:rPr lang="en-US" sz="1600" dirty="0">
                <a:effectLst/>
                <a:latin typeface="+mj-lt"/>
              </a:rPr>
              <a:t>Comparing the home and away goals for each season, and consistently showing that home teams score more goals than away teams. </a:t>
            </a:r>
          </a:p>
          <a:p>
            <a:pPr marL="285750" indent="-228600">
              <a:spcAft>
                <a:spcPts val="600"/>
              </a:spcAft>
              <a:buClr>
                <a:schemeClr val="accent1"/>
              </a:buClr>
              <a:buFont typeface="Arial" panose="020B0604020202020204" pitchFamily="34" charset="0"/>
              <a:buChar char="•"/>
            </a:pPr>
            <a:r>
              <a:rPr lang="en-US" sz="1600" dirty="0">
                <a:effectLst/>
                <a:latin typeface="+mj-lt"/>
              </a:rPr>
              <a:t>Notably, the season 2015-2016 had the highest total number of goals scored.</a:t>
            </a:r>
          </a:p>
          <a:p>
            <a:pPr indent="-228600">
              <a:spcAft>
                <a:spcPts val="600"/>
              </a:spcAft>
              <a:buClr>
                <a:schemeClr val="accent1"/>
              </a:buClr>
              <a:buFont typeface="Arial" panose="020B0604020202020204" pitchFamily="34" charset="0"/>
              <a:buChar char="•"/>
            </a:pPr>
            <a:endParaRPr lang="en-US" b="1" i="0" dirty="0">
              <a:effectLst/>
            </a:endParaRPr>
          </a:p>
          <a:p>
            <a:pPr indent="-228600">
              <a:spcAft>
                <a:spcPts val="600"/>
              </a:spcAft>
              <a:buClr>
                <a:schemeClr val="accent1"/>
              </a:buClr>
              <a:buFont typeface="Arial" panose="020B0604020202020204" pitchFamily="34" charset="0"/>
              <a:buChar char="•"/>
            </a:pPr>
            <a:endParaRPr lang="en-US" b="1" i="0" dirty="0">
              <a:effectLst/>
            </a:endParaRPr>
          </a:p>
          <a:p>
            <a:pPr indent="-228600">
              <a:spcAft>
                <a:spcPts val="600"/>
              </a:spcAft>
              <a:buClr>
                <a:schemeClr val="accent1"/>
              </a:buClr>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8F961130-D354-1191-3AE6-19F7198E288A}"/>
              </a:ext>
            </a:extLst>
          </p:cNvPr>
          <p:cNvPicPr>
            <a:picLocks noChangeAspect="1"/>
          </p:cNvPicPr>
          <p:nvPr/>
        </p:nvPicPr>
        <p:blipFill>
          <a:blip r:embed="rId4"/>
          <a:stretch>
            <a:fillRect/>
          </a:stretch>
        </p:blipFill>
        <p:spPr>
          <a:xfrm>
            <a:off x="5944656" y="1121754"/>
            <a:ext cx="5415337" cy="4255965"/>
          </a:xfrm>
          <a:prstGeom prst="rect">
            <a:avLst/>
          </a:prstGeom>
        </p:spPr>
      </p:pic>
      <p:pic>
        <p:nvPicPr>
          <p:cNvPr id="9" name="Content Placeholder 8" descr="A picture containing outdoor object&#10;&#10;Description automatically generated">
            <a:extLst>
              <a:ext uri="{FF2B5EF4-FFF2-40B4-BE49-F238E27FC236}">
                <a16:creationId xmlns:a16="http://schemas.microsoft.com/office/drawing/2014/main" id="{ED8CE51E-797A-B7D2-D68C-AE248E1CC2CE}"/>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2000" r="21999" b="-1"/>
          <a:stretch/>
        </p:blipFill>
        <p:spPr>
          <a:xfrm>
            <a:off x="1659052" y="3103123"/>
            <a:ext cx="2671767" cy="2997929"/>
          </a:xfrm>
          <a:prstGeom prst="rect">
            <a:avLst/>
          </a:prstGeom>
        </p:spPr>
      </p:pic>
    </p:spTree>
    <p:extLst>
      <p:ext uri="{BB962C8B-B14F-4D97-AF65-F5344CB8AC3E}">
        <p14:creationId xmlns:p14="http://schemas.microsoft.com/office/powerpoint/2010/main" val="282291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3" name="Rectangle 8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5" name="Group 8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86" name="Picture 8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7" name="Picture 8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89" name="Rectangle 8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ontent Placeholder 12">
            <a:extLst>
              <a:ext uri="{FF2B5EF4-FFF2-40B4-BE49-F238E27FC236}">
                <a16:creationId xmlns:a16="http://schemas.microsoft.com/office/drawing/2014/main" id="{656D96E0-DF9B-2794-9A69-CD0948363741}"/>
              </a:ext>
            </a:extLst>
          </p:cNvPr>
          <p:cNvSpPr>
            <a:spLocks noGrp="1"/>
          </p:cNvSpPr>
          <p:nvPr>
            <p:ph idx="1"/>
          </p:nvPr>
        </p:nvSpPr>
        <p:spPr>
          <a:xfrm>
            <a:off x="1168259" y="991956"/>
            <a:ext cx="4831097" cy="1985420"/>
          </a:xfrm>
        </p:spPr>
        <p:txBody>
          <a:bodyPr vert="horz" lIns="91440" tIns="45720" rIns="91440" bIns="45720" rtlCol="0">
            <a:normAutofit/>
          </a:bodyPr>
          <a:lstStyle/>
          <a:p>
            <a:pPr marL="0" indent="0">
              <a:spcAft>
                <a:spcPts val="600"/>
              </a:spcAft>
              <a:buNone/>
            </a:pPr>
            <a:r>
              <a:rPr lang="en-US" sz="1800" b="1" i="0" dirty="0">
                <a:effectLst/>
                <a:latin typeface="+mj-lt"/>
                <a:cs typeface="Times New Roman" panose="02020603050405020304" pitchFamily="18" charset="0"/>
              </a:rPr>
              <a:t>Q3. What Team Attributes leads to a Team's Victory?</a:t>
            </a:r>
            <a:endParaRPr lang="en-US" sz="1800" dirty="0">
              <a:latin typeface="+mj-lt"/>
              <a:cs typeface="Times New Roman" panose="02020603050405020304" pitchFamily="18" charset="0"/>
            </a:endParaRPr>
          </a:p>
          <a:p>
            <a:pPr>
              <a:spcAft>
                <a:spcPts val="600"/>
              </a:spcAft>
            </a:pPr>
            <a:r>
              <a:rPr lang="en-US" sz="1600" dirty="0">
                <a:effectLst/>
                <a:latin typeface="+mj-lt"/>
                <a:cs typeface="Times New Roman" panose="02020603050405020304" pitchFamily="18" charset="0"/>
              </a:rPr>
              <a:t>The chart provides attributes of the winning teams. These charts display 9 distinct characteristics for the top 10 winners during the 2015-2016 season. </a:t>
            </a:r>
            <a:endParaRPr lang="en-US" sz="1800" dirty="0"/>
          </a:p>
          <a:p>
            <a:pPr marL="0" indent="0">
              <a:spcAft>
                <a:spcPts val="600"/>
              </a:spcAft>
              <a:buNone/>
            </a:pPr>
            <a:endParaRPr lang="en-US" sz="1800" dirty="0"/>
          </a:p>
        </p:txBody>
      </p:sp>
      <p:pic>
        <p:nvPicPr>
          <p:cNvPr id="17" name="Picture 16" descr="Chart, bar chart&#10;&#10;Description automatically generated">
            <a:extLst>
              <a:ext uri="{FF2B5EF4-FFF2-40B4-BE49-F238E27FC236}">
                <a16:creationId xmlns:a16="http://schemas.microsoft.com/office/drawing/2014/main" id="{381C5EF8-7A88-7072-7948-16033C2B8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863348"/>
            <a:ext cx="5058350" cy="5058350"/>
          </a:xfrm>
          <a:prstGeom prst="rect">
            <a:avLst/>
          </a:prstGeom>
        </p:spPr>
      </p:pic>
      <p:pic>
        <p:nvPicPr>
          <p:cNvPr id="4098" name="Picture 2" descr="Five attributes that make a good soccer player">
            <a:extLst>
              <a:ext uri="{FF2B5EF4-FFF2-40B4-BE49-F238E27FC236}">
                <a16:creationId xmlns:a16="http://schemas.microsoft.com/office/drawing/2014/main" id="{40662342-5D82-66CE-C434-62E787779F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791" y="3125554"/>
            <a:ext cx="4038341" cy="269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2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picture containing application&#10;&#10;Description automatically generated">
            <a:extLst>
              <a:ext uri="{FF2B5EF4-FFF2-40B4-BE49-F238E27FC236}">
                <a16:creationId xmlns:a16="http://schemas.microsoft.com/office/drawing/2014/main" id="{1EE8279E-42DB-498C-B056-0462B7D54FA9}"/>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2471" r="8622"/>
          <a:stretch/>
        </p:blipFill>
        <p:spPr>
          <a:xfrm>
            <a:off x="20" y="10"/>
            <a:ext cx="12191980" cy="6856614"/>
          </a:xfrm>
          <a:prstGeom prst="rect">
            <a:avLst/>
          </a:prstGeom>
        </p:spPr>
      </p:pic>
    </p:spTree>
    <p:extLst>
      <p:ext uri="{BB962C8B-B14F-4D97-AF65-F5344CB8AC3E}">
        <p14:creationId xmlns:p14="http://schemas.microsoft.com/office/powerpoint/2010/main" val="219599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1">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13">
            <a:extLst>
              <a:ext uri="{FF2B5EF4-FFF2-40B4-BE49-F238E27FC236}">
                <a16:creationId xmlns:a16="http://schemas.microsoft.com/office/drawing/2014/main" id="{A9EF8060-0D63-402B-8B09-4993D1FE8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5" name="Picture 14">
              <a:extLst>
                <a:ext uri="{FF2B5EF4-FFF2-40B4-BE49-F238E27FC236}">
                  <a16:creationId xmlns:a16="http://schemas.microsoft.com/office/drawing/2014/main" id="{E3E187C4-6014-4411-8AF9-DCFD1CFE75E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A4C30D60-A578-4E7A-A75D-BCD44E0674D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70113D16-31F9-7743-12D9-D0B3D02547BD}"/>
              </a:ext>
            </a:extLst>
          </p:cNvPr>
          <p:cNvSpPr>
            <a:spLocks noGrp="1"/>
          </p:cNvSpPr>
          <p:nvPr>
            <p:ph idx="1"/>
          </p:nvPr>
        </p:nvSpPr>
        <p:spPr>
          <a:xfrm>
            <a:off x="721895" y="559814"/>
            <a:ext cx="10598751" cy="1611896"/>
          </a:xfrm>
        </p:spPr>
        <p:txBody>
          <a:bodyPr anchor="ctr">
            <a:normAutofit/>
          </a:bodyPr>
          <a:lstStyle/>
          <a:p>
            <a:r>
              <a:rPr lang="en-US" sz="1800" kern="100" dirty="0">
                <a:effectLst/>
                <a:latin typeface="+mj-lt"/>
                <a:ea typeface="Calibri" panose="020F0502020204030204" pitchFamily="34" charset="0"/>
                <a:cs typeface="Times New Roman" panose="02020603050405020304" pitchFamily="18" charset="0"/>
              </a:rPr>
              <a:t>After completing the data cleaning, and performing Exploratory Data Analysis, the next process </a:t>
            </a:r>
            <a:r>
              <a:rPr lang="en-US" sz="1800" kern="100" dirty="0">
                <a:latin typeface="+mj-lt"/>
                <a:ea typeface="Calibri" panose="020F0502020204030204" pitchFamily="34" charset="0"/>
                <a:cs typeface="Times New Roman" panose="02020603050405020304" pitchFamily="18" charset="0"/>
              </a:rPr>
              <a:t>of </a:t>
            </a:r>
            <a:r>
              <a:rPr lang="en-US" sz="1800" kern="100" dirty="0">
                <a:effectLst/>
                <a:latin typeface="+mj-lt"/>
                <a:ea typeface="Calibri" panose="020F0502020204030204" pitchFamily="34" charset="0"/>
                <a:cs typeface="Times New Roman" panose="02020603050405020304" pitchFamily="18" charset="0"/>
              </a:rPr>
              <a:t>selecting the features is important.</a:t>
            </a:r>
            <a:endParaRPr lang="en-US" sz="1800" kern="100" dirty="0">
              <a:latin typeface="+mj-lt"/>
              <a:ea typeface="Calibri" panose="020F0502020204030204" pitchFamily="34" charset="0"/>
              <a:cs typeface="Times New Roman" panose="02020603050405020304" pitchFamily="18" charset="0"/>
            </a:endParaRPr>
          </a:p>
          <a:p>
            <a:r>
              <a:rPr lang="en-US" sz="1800" kern="100" dirty="0">
                <a:solidFill>
                  <a:srgbClr val="000000"/>
                </a:solidFill>
                <a:latin typeface="+mj-lt"/>
                <a:ea typeface="Calibri" panose="020F0502020204030204" pitchFamily="34" charset="0"/>
                <a:cs typeface="Times New Roman" panose="02020603050405020304" pitchFamily="18" charset="0"/>
              </a:rPr>
              <a:t>W</a:t>
            </a:r>
            <a:r>
              <a:rPr lang="en-US" sz="1800" dirty="0">
                <a:solidFill>
                  <a:srgbClr val="000000"/>
                </a:solidFill>
                <a:effectLst/>
                <a:latin typeface="+mj-lt"/>
                <a:ea typeface="Calibri" panose="020F0502020204030204" pitchFamily="34" charset="0"/>
              </a:rPr>
              <a:t>e created feature functions for ‘</a:t>
            </a:r>
            <a:r>
              <a:rPr lang="en-US" sz="1800" dirty="0" err="1">
                <a:solidFill>
                  <a:srgbClr val="000000"/>
                </a:solidFill>
                <a:effectLst/>
                <a:latin typeface="+mj-lt"/>
                <a:ea typeface="Calibri" panose="020F0502020204030204" pitchFamily="34" charset="0"/>
              </a:rPr>
              <a:t>From_Home_Team</a:t>
            </a:r>
            <a:r>
              <a:rPr lang="en-US" sz="1800" dirty="0">
                <a:solidFill>
                  <a:srgbClr val="000000"/>
                </a:solidFill>
                <a:latin typeface="+mj-lt"/>
                <a:ea typeface="Calibri" panose="020F0502020204030204" pitchFamily="34" charset="0"/>
              </a:rPr>
              <a:t>, </a:t>
            </a:r>
            <a:r>
              <a:rPr lang="en-US" sz="1800" kern="100" dirty="0">
                <a:latin typeface="+mj-lt"/>
                <a:ea typeface="Calibri" panose="020F0502020204030204" pitchFamily="34" charset="0"/>
                <a:cs typeface="Times New Roman" panose="02020603050405020304" pitchFamily="18" charset="0"/>
              </a:rPr>
              <a:t>‘</a:t>
            </a:r>
            <a:r>
              <a:rPr lang="en-US" sz="1800" kern="100" dirty="0" err="1">
                <a:latin typeface="+mj-lt"/>
                <a:ea typeface="Calibri" panose="020F0502020204030204" pitchFamily="34" charset="0"/>
                <a:cs typeface="Times New Roman" panose="02020603050405020304" pitchFamily="18" charset="0"/>
              </a:rPr>
              <a:t>Home_Team_form</a:t>
            </a:r>
            <a:r>
              <a:rPr lang="en-US" sz="1800" kern="100" dirty="0">
                <a:latin typeface="+mj-lt"/>
                <a:ea typeface="Calibri" panose="020F0502020204030204" pitchFamily="34" charset="0"/>
                <a:cs typeface="Times New Roman" panose="02020603050405020304" pitchFamily="18" charset="0"/>
              </a:rPr>
              <a:t>’ and ‘</a:t>
            </a:r>
            <a:r>
              <a:rPr lang="en-US" sz="1800" kern="100" dirty="0" err="1">
                <a:latin typeface="+mj-lt"/>
                <a:ea typeface="Calibri" panose="020F0502020204030204" pitchFamily="34" charset="0"/>
                <a:cs typeface="Times New Roman" panose="02020603050405020304" pitchFamily="18" charset="0"/>
              </a:rPr>
              <a:t>Away_Team_form</a:t>
            </a:r>
            <a:r>
              <a:rPr lang="en-US" sz="1800" kern="100" dirty="0">
                <a:latin typeface="+mj-lt"/>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‘Attacking Form’, ‘Defensive Form’, ‘Head to Head’ which were essential for our model.</a:t>
            </a:r>
            <a:endParaRPr lang="en-US" sz="1800" kern="100" dirty="0">
              <a:latin typeface="+mj-lt"/>
              <a:ea typeface="Calibri" panose="020F0502020204030204" pitchFamily="34"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DC1EAE5A-F889-3EB7-9DB2-F25AA4B0B361}"/>
              </a:ext>
            </a:extLst>
          </p:cNvPr>
          <p:cNvPicPr>
            <a:picLocks noChangeAspect="1"/>
          </p:cNvPicPr>
          <p:nvPr/>
        </p:nvPicPr>
        <p:blipFill>
          <a:blip r:embed="rId3"/>
          <a:stretch>
            <a:fillRect/>
          </a:stretch>
        </p:blipFill>
        <p:spPr>
          <a:xfrm>
            <a:off x="526745" y="2713730"/>
            <a:ext cx="5070832" cy="963457"/>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EDEEF03C-7705-46A3-4E19-495F2B90FB56}"/>
              </a:ext>
            </a:extLst>
          </p:cNvPr>
          <p:cNvPicPr>
            <a:picLocks noChangeAspect="1"/>
          </p:cNvPicPr>
          <p:nvPr/>
        </p:nvPicPr>
        <p:blipFill>
          <a:blip r:embed="rId4"/>
          <a:stretch>
            <a:fillRect/>
          </a:stretch>
        </p:blipFill>
        <p:spPr>
          <a:xfrm>
            <a:off x="622551" y="4307391"/>
            <a:ext cx="5070832" cy="900072"/>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381A87D6-9B26-0255-9EAC-1D82AD6BB877}"/>
              </a:ext>
            </a:extLst>
          </p:cNvPr>
          <p:cNvPicPr>
            <a:picLocks noChangeAspect="1"/>
          </p:cNvPicPr>
          <p:nvPr/>
        </p:nvPicPr>
        <p:blipFill>
          <a:blip r:embed="rId5"/>
          <a:stretch>
            <a:fillRect/>
          </a:stretch>
        </p:blipFill>
        <p:spPr>
          <a:xfrm>
            <a:off x="6121273" y="3240591"/>
            <a:ext cx="5943600" cy="10668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E4B28741-A85D-AD13-73B7-E00692808374}"/>
              </a:ext>
            </a:extLst>
          </p:cNvPr>
          <p:cNvPicPr>
            <a:picLocks noChangeAspect="1"/>
          </p:cNvPicPr>
          <p:nvPr/>
        </p:nvPicPr>
        <p:blipFill>
          <a:blip r:embed="rId6"/>
          <a:stretch>
            <a:fillRect/>
          </a:stretch>
        </p:blipFill>
        <p:spPr>
          <a:xfrm>
            <a:off x="6049481" y="4686290"/>
            <a:ext cx="5943600" cy="1470660"/>
          </a:xfrm>
          <a:prstGeom prst="rect">
            <a:avLst/>
          </a:prstGeom>
        </p:spPr>
      </p:pic>
    </p:spTree>
    <p:extLst>
      <p:ext uri="{BB962C8B-B14F-4D97-AF65-F5344CB8AC3E}">
        <p14:creationId xmlns:p14="http://schemas.microsoft.com/office/powerpoint/2010/main" val="395957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8" name="Picture 27">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1" name="Rectangle 30">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70EE1-9F36-14F9-E5A6-786AC2697DCC}"/>
              </a:ext>
            </a:extLst>
          </p:cNvPr>
          <p:cNvSpPr>
            <a:spLocks noGrp="1"/>
          </p:cNvSpPr>
          <p:nvPr>
            <p:ph type="title"/>
          </p:nvPr>
        </p:nvSpPr>
        <p:spPr>
          <a:xfrm>
            <a:off x="1143000" y="1066801"/>
            <a:ext cx="5305926" cy="1034716"/>
          </a:xfrm>
        </p:spPr>
        <p:txBody>
          <a:bodyPr>
            <a:normAutofit/>
          </a:bodyPr>
          <a:lstStyle/>
          <a:p>
            <a:r>
              <a:rPr lang="en-US" sz="2400" b="1" i="0" dirty="0">
                <a:effectLst/>
                <a:cs typeface="Times New Roman" panose="02020603050405020304" pitchFamily="18" charset="0"/>
              </a:rPr>
              <a:t>Visualizing our Target Variable: Match Result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C8D5A8-85F3-A499-9ECA-7E51245108DB}"/>
              </a:ext>
            </a:extLst>
          </p:cNvPr>
          <p:cNvSpPr>
            <a:spLocks noGrp="1"/>
          </p:cNvSpPr>
          <p:nvPr>
            <p:ph idx="1"/>
          </p:nvPr>
        </p:nvSpPr>
        <p:spPr>
          <a:xfrm>
            <a:off x="1143000" y="2482518"/>
            <a:ext cx="5534414" cy="2330114"/>
          </a:xfrm>
        </p:spPr>
        <p:txBody>
          <a:bodyPr>
            <a:normAutofit/>
          </a:bodyPr>
          <a:lstStyle/>
          <a:p>
            <a:r>
              <a:rPr lang="en-US" sz="1800" dirty="0">
                <a:effectLst/>
                <a:latin typeface="+mj-lt"/>
                <a:ea typeface="Calibri" panose="020F0502020204030204" pitchFamily="34" charset="0"/>
                <a:cs typeface="Times New Roman" panose="02020603050405020304" pitchFamily="18" charset="0"/>
              </a:rPr>
              <a:t>We have used ‘</a:t>
            </a:r>
            <a:r>
              <a:rPr lang="en-US" sz="1800" dirty="0" err="1">
                <a:effectLst/>
                <a:latin typeface="+mj-lt"/>
                <a:ea typeface="Calibri" panose="020F0502020204030204" pitchFamily="34" charset="0"/>
                <a:cs typeface="Times New Roman" panose="02020603050405020304" pitchFamily="18" charset="0"/>
              </a:rPr>
              <a:t>countplot</a:t>
            </a:r>
            <a:r>
              <a:rPr lang="en-US" sz="1800" dirty="0">
                <a:effectLst/>
                <a:latin typeface="+mj-lt"/>
                <a:ea typeface="Calibri" panose="020F0502020204030204" pitchFamily="34" charset="0"/>
                <a:cs typeface="Times New Roman" panose="02020603050405020304" pitchFamily="18" charset="0"/>
              </a:rPr>
              <a:t>’ on the ‘Result’ column which represents the </a:t>
            </a:r>
            <a:r>
              <a:rPr lang="en-US" sz="1800" dirty="0">
                <a:solidFill>
                  <a:srgbClr val="000000"/>
                </a:solidFill>
                <a:effectLst/>
                <a:latin typeface="+mj-lt"/>
                <a:ea typeface="Calibri" panose="020F0502020204030204" pitchFamily="34" charset="0"/>
              </a:rPr>
              <a:t>outcomes such as ‘Home Win’, ‘Draw’, and ‘Home Loss’ of soccer matches.</a:t>
            </a:r>
          </a:p>
          <a:p>
            <a:r>
              <a:rPr lang="en-US" sz="1800" dirty="0">
                <a:latin typeface="+mj-lt"/>
              </a:rPr>
              <a:t>Since there are different types of player positions in a team, we started with exploring the  ‘</a:t>
            </a:r>
            <a:r>
              <a:rPr lang="en-US" sz="1800" dirty="0" err="1">
                <a:latin typeface="+mj-lt"/>
              </a:rPr>
              <a:t>Player_Attributes</a:t>
            </a:r>
            <a:r>
              <a:rPr lang="en-US" sz="1800" dirty="0">
                <a:latin typeface="+mj-lt"/>
              </a:rPr>
              <a:t>’ all the players as per their playing positions. </a:t>
            </a:r>
          </a:p>
        </p:txBody>
      </p:sp>
      <p:pic>
        <p:nvPicPr>
          <p:cNvPr id="5" name="Picture 4" descr="Chart, bar chart&#10;&#10;Description automatically generated">
            <a:extLst>
              <a:ext uri="{FF2B5EF4-FFF2-40B4-BE49-F238E27FC236}">
                <a16:creationId xmlns:a16="http://schemas.microsoft.com/office/drawing/2014/main" id="{1AF7C112-9004-C3F4-1269-BFE8979E406E}"/>
              </a:ext>
            </a:extLst>
          </p:cNvPr>
          <p:cNvPicPr>
            <a:picLocks noChangeAspect="1"/>
          </p:cNvPicPr>
          <p:nvPr/>
        </p:nvPicPr>
        <p:blipFill>
          <a:blip r:embed="rId4"/>
          <a:stretch>
            <a:fillRect/>
          </a:stretch>
        </p:blipFill>
        <p:spPr>
          <a:xfrm>
            <a:off x="6959016" y="1960893"/>
            <a:ext cx="4261010" cy="2972054"/>
          </a:xfrm>
          <a:prstGeom prst="rect">
            <a:avLst/>
          </a:prstGeom>
        </p:spPr>
      </p:pic>
    </p:spTree>
    <p:extLst>
      <p:ext uri="{BB962C8B-B14F-4D97-AF65-F5344CB8AC3E}">
        <p14:creationId xmlns:p14="http://schemas.microsoft.com/office/powerpoint/2010/main" val="28454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9A97429C-8C10-CFBE-81C7-2F09CF292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95" y="289288"/>
            <a:ext cx="7129714" cy="2946281"/>
          </a:xfrm>
          <a:prstGeom prst="rect">
            <a:avLst/>
          </a:prstGeom>
        </p:spPr>
      </p:pic>
      <p:pic>
        <p:nvPicPr>
          <p:cNvPr id="7" name="Picture 6" descr="Chart, histogram&#10;&#10;Description automatically generated">
            <a:extLst>
              <a:ext uri="{FF2B5EF4-FFF2-40B4-BE49-F238E27FC236}">
                <a16:creationId xmlns:a16="http://schemas.microsoft.com/office/drawing/2014/main" id="{7F6503B8-20F9-58A8-45E7-44914E9FA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056" y="3524063"/>
            <a:ext cx="8489546" cy="3044649"/>
          </a:xfrm>
          <a:prstGeom prst="rect">
            <a:avLst/>
          </a:prstGeom>
        </p:spPr>
      </p:pic>
      <p:sp>
        <p:nvSpPr>
          <p:cNvPr id="8" name="TextBox 7">
            <a:extLst>
              <a:ext uri="{FF2B5EF4-FFF2-40B4-BE49-F238E27FC236}">
                <a16:creationId xmlns:a16="http://schemas.microsoft.com/office/drawing/2014/main" id="{E56D3129-560D-3F36-9B8A-CAD0F56A1F5D}"/>
              </a:ext>
            </a:extLst>
          </p:cNvPr>
          <p:cNvSpPr txBox="1"/>
          <p:nvPr/>
        </p:nvSpPr>
        <p:spPr>
          <a:xfrm>
            <a:off x="7696018" y="1011823"/>
            <a:ext cx="3567165" cy="646331"/>
          </a:xfrm>
          <a:prstGeom prst="rect">
            <a:avLst/>
          </a:prstGeom>
          <a:noFill/>
        </p:spPr>
        <p:txBody>
          <a:bodyPr wrap="square" rtlCol="0">
            <a:spAutoFit/>
          </a:bodyPr>
          <a:lstStyle/>
          <a:p>
            <a:r>
              <a:rPr lang="en-US" b="1" i="0" dirty="0">
                <a:effectLst/>
                <a:latin typeface="+mj-lt"/>
              </a:rPr>
              <a:t>Player Attributes Exploration:</a:t>
            </a:r>
          </a:p>
          <a:p>
            <a:endParaRPr lang="en-US" dirty="0">
              <a:latin typeface="+mj-lt"/>
            </a:endParaRPr>
          </a:p>
        </p:txBody>
      </p:sp>
      <p:sp>
        <p:nvSpPr>
          <p:cNvPr id="9" name="TextBox 8">
            <a:extLst>
              <a:ext uri="{FF2B5EF4-FFF2-40B4-BE49-F238E27FC236}">
                <a16:creationId xmlns:a16="http://schemas.microsoft.com/office/drawing/2014/main" id="{0CB2A09A-8B90-13F3-2E0F-D91B5D66387A}"/>
              </a:ext>
            </a:extLst>
          </p:cNvPr>
          <p:cNvSpPr txBox="1"/>
          <p:nvPr/>
        </p:nvSpPr>
        <p:spPr>
          <a:xfrm>
            <a:off x="361950" y="4524375"/>
            <a:ext cx="2571750" cy="369332"/>
          </a:xfrm>
          <a:prstGeom prst="rect">
            <a:avLst/>
          </a:prstGeom>
          <a:noFill/>
        </p:spPr>
        <p:txBody>
          <a:bodyPr wrap="square" rtlCol="0">
            <a:spAutoFit/>
          </a:bodyPr>
          <a:lstStyle/>
          <a:p>
            <a:r>
              <a:rPr lang="en-US" b="1" i="0" dirty="0">
                <a:effectLst/>
                <a:latin typeface="+mj-lt"/>
              </a:rPr>
              <a:t>Goalkeeper Attributes:</a:t>
            </a:r>
            <a:endParaRPr lang="en-US" b="1" dirty="0">
              <a:latin typeface="+mj-lt"/>
            </a:endParaRPr>
          </a:p>
        </p:txBody>
      </p:sp>
    </p:spTree>
    <p:extLst>
      <p:ext uri="{BB962C8B-B14F-4D97-AF65-F5344CB8AC3E}">
        <p14:creationId xmlns:p14="http://schemas.microsoft.com/office/powerpoint/2010/main" val="135806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A1E14226-3C18-34D6-8B5B-FFCEDEE66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43" y="805143"/>
            <a:ext cx="5458616" cy="1994567"/>
          </a:xfrm>
        </p:spPr>
      </p:pic>
      <p:pic>
        <p:nvPicPr>
          <p:cNvPr id="7" name="Picture 6" descr="Chart, histogram&#10;&#10;Description automatically generated">
            <a:extLst>
              <a:ext uri="{FF2B5EF4-FFF2-40B4-BE49-F238E27FC236}">
                <a16:creationId xmlns:a16="http://schemas.microsoft.com/office/drawing/2014/main" id="{7A026C16-3EF7-D4EA-AE62-913743FD9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340" y="2126516"/>
            <a:ext cx="5878830" cy="2105119"/>
          </a:xfrm>
          <a:prstGeom prst="rect">
            <a:avLst/>
          </a:prstGeom>
        </p:spPr>
      </p:pic>
      <p:sp>
        <p:nvSpPr>
          <p:cNvPr id="8" name="TextBox 7">
            <a:extLst>
              <a:ext uri="{FF2B5EF4-FFF2-40B4-BE49-F238E27FC236}">
                <a16:creationId xmlns:a16="http://schemas.microsoft.com/office/drawing/2014/main" id="{162F24B3-F109-2526-6EF9-E995A74E900C}"/>
              </a:ext>
            </a:extLst>
          </p:cNvPr>
          <p:cNvSpPr txBox="1"/>
          <p:nvPr/>
        </p:nvSpPr>
        <p:spPr>
          <a:xfrm>
            <a:off x="431143" y="341560"/>
            <a:ext cx="3156119" cy="369332"/>
          </a:xfrm>
          <a:prstGeom prst="rect">
            <a:avLst/>
          </a:prstGeom>
          <a:noFill/>
        </p:spPr>
        <p:txBody>
          <a:bodyPr wrap="square" rtlCol="0">
            <a:spAutoFit/>
          </a:bodyPr>
          <a:lstStyle/>
          <a:p>
            <a:r>
              <a:rPr lang="en-US" b="1" i="0" dirty="0">
                <a:effectLst/>
                <a:latin typeface="+mj-lt"/>
              </a:rPr>
              <a:t>Defender Attributes:</a:t>
            </a:r>
            <a:endParaRPr lang="en-US" b="1" dirty="0">
              <a:latin typeface="+mj-lt"/>
            </a:endParaRPr>
          </a:p>
        </p:txBody>
      </p:sp>
      <p:sp>
        <p:nvSpPr>
          <p:cNvPr id="10" name="TextBox 9">
            <a:extLst>
              <a:ext uri="{FF2B5EF4-FFF2-40B4-BE49-F238E27FC236}">
                <a16:creationId xmlns:a16="http://schemas.microsoft.com/office/drawing/2014/main" id="{A32E5251-5D12-77E5-389D-785D502C33EC}"/>
              </a:ext>
            </a:extLst>
          </p:cNvPr>
          <p:cNvSpPr txBox="1"/>
          <p:nvPr/>
        </p:nvSpPr>
        <p:spPr>
          <a:xfrm>
            <a:off x="7532370" y="1617760"/>
            <a:ext cx="2571750" cy="369332"/>
          </a:xfrm>
          <a:prstGeom prst="rect">
            <a:avLst/>
          </a:prstGeom>
          <a:noFill/>
        </p:spPr>
        <p:txBody>
          <a:bodyPr wrap="square" rtlCol="0">
            <a:spAutoFit/>
          </a:bodyPr>
          <a:lstStyle/>
          <a:p>
            <a:r>
              <a:rPr lang="en-US" b="1" i="0" dirty="0">
                <a:effectLst/>
                <a:latin typeface="+mj-lt"/>
              </a:rPr>
              <a:t>Midfielder Attributes:</a:t>
            </a:r>
            <a:endParaRPr lang="en-US" b="1" dirty="0">
              <a:latin typeface="+mj-lt"/>
            </a:endParaRPr>
          </a:p>
        </p:txBody>
      </p:sp>
      <p:pic>
        <p:nvPicPr>
          <p:cNvPr id="3" name="Picture 2">
            <a:extLst>
              <a:ext uri="{FF2B5EF4-FFF2-40B4-BE49-F238E27FC236}">
                <a16:creationId xmlns:a16="http://schemas.microsoft.com/office/drawing/2014/main" id="{EADCF1D4-9DAD-7831-16F9-856092A291F2}"/>
              </a:ext>
            </a:extLst>
          </p:cNvPr>
          <p:cNvPicPr>
            <a:picLocks noChangeAspect="1"/>
          </p:cNvPicPr>
          <p:nvPr/>
        </p:nvPicPr>
        <p:blipFill>
          <a:blip r:embed="rId4"/>
          <a:stretch>
            <a:fillRect/>
          </a:stretch>
        </p:blipFill>
        <p:spPr>
          <a:xfrm>
            <a:off x="243840" y="4095454"/>
            <a:ext cx="5745480" cy="2099797"/>
          </a:xfrm>
          <a:prstGeom prst="rect">
            <a:avLst/>
          </a:prstGeom>
        </p:spPr>
      </p:pic>
      <p:sp>
        <p:nvSpPr>
          <p:cNvPr id="6" name="TextBox 5">
            <a:extLst>
              <a:ext uri="{FF2B5EF4-FFF2-40B4-BE49-F238E27FC236}">
                <a16:creationId xmlns:a16="http://schemas.microsoft.com/office/drawing/2014/main" id="{97FE8FD9-45F4-DCA4-CC24-BD4FF67E618F}"/>
              </a:ext>
            </a:extLst>
          </p:cNvPr>
          <p:cNvSpPr txBox="1"/>
          <p:nvPr/>
        </p:nvSpPr>
        <p:spPr>
          <a:xfrm>
            <a:off x="6149340" y="5055574"/>
            <a:ext cx="2484120" cy="369332"/>
          </a:xfrm>
          <a:prstGeom prst="rect">
            <a:avLst/>
          </a:prstGeom>
          <a:noFill/>
        </p:spPr>
        <p:txBody>
          <a:bodyPr wrap="square">
            <a:spAutoFit/>
          </a:bodyPr>
          <a:lstStyle/>
          <a:p>
            <a:r>
              <a:rPr lang="en-US" b="1" i="0" dirty="0">
                <a:effectLst/>
                <a:latin typeface="+mj-lt"/>
              </a:rPr>
              <a:t>Striker Attributes:</a:t>
            </a:r>
            <a:endParaRPr lang="en-US" b="1" dirty="0">
              <a:latin typeface="+mj-lt"/>
            </a:endParaRPr>
          </a:p>
        </p:txBody>
      </p:sp>
    </p:spTree>
    <p:extLst>
      <p:ext uri="{BB962C8B-B14F-4D97-AF65-F5344CB8AC3E}">
        <p14:creationId xmlns:p14="http://schemas.microsoft.com/office/powerpoint/2010/main" val="372434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Text&#10;&#10;Description automatically generated">
            <a:extLst>
              <a:ext uri="{FF2B5EF4-FFF2-40B4-BE49-F238E27FC236}">
                <a16:creationId xmlns:a16="http://schemas.microsoft.com/office/drawing/2014/main" id="{EF24B80A-09AC-FD0E-C47D-A7193FF15E56}"/>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t="5729" b="5706"/>
          <a:stretch/>
        </p:blipFill>
        <p:spPr>
          <a:xfrm>
            <a:off x="20" y="10"/>
            <a:ext cx="12191980" cy="6856614"/>
          </a:xfrm>
          <a:prstGeom prst="rect">
            <a:avLst/>
          </a:prstGeom>
        </p:spPr>
      </p:pic>
    </p:spTree>
    <p:extLst>
      <p:ext uri="{BB962C8B-B14F-4D97-AF65-F5344CB8AC3E}">
        <p14:creationId xmlns:p14="http://schemas.microsoft.com/office/powerpoint/2010/main" val="249019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1" name="Picture 40">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2" name="Picture 41">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44" name="Rectangle 43">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8D55AB-75BA-EDE9-54BE-91BEF9124BCA}"/>
              </a:ext>
            </a:extLst>
          </p:cNvPr>
          <p:cNvSpPr txBox="1"/>
          <p:nvPr/>
        </p:nvSpPr>
        <p:spPr>
          <a:xfrm>
            <a:off x="1143000" y="1536971"/>
            <a:ext cx="5432898" cy="3100874"/>
          </a:xfrm>
          <a:prstGeom prst="rect">
            <a:avLst/>
          </a:prstGeom>
        </p:spPr>
        <p:txBody>
          <a:bodyPr vert="horz" lIns="91440" tIns="45720" rIns="91440" bIns="45720" rtlCol="0">
            <a:normAutofit/>
          </a:bodyPr>
          <a:lstStyle/>
          <a:p>
            <a:pPr>
              <a:spcAft>
                <a:spcPts val="600"/>
              </a:spcAft>
              <a:buClr>
                <a:schemeClr val="accent1"/>
              </a:buClr>
            </a:pPr>
            <a:r>
              <a:rPr lang="en-US" sz="2000" b="1" i="0" dirty="0">
                <a:effectLst/>
                <a:latin typeface="+mj-lt"/>
              </a:rPr>
              <a:t>Splitting Training and Test Data</a:t>
            </a:r>
          </a:p>
          <a:p>
            <a:pPr marL="285750" indent="-228600">
              <a:spcAft>
                <a:spcPts val="600"/>
              </a:spcAft>
              <a:buClr>
                <a:schemeClr val="accent1"/>
              </a:buClr>
              <a:buFont typeface="Arial" panose="020B0604020202020204" pitchFamily="34" charset="0"/>
              <a:buChar char="•"/>
            </a:pPr>
            <a:endParaRPr lang="en-US" sz="1300" b="1" i="0" dirty="0">
              <a:effectLst/>
            </a:endParaRPr>
          </a:p>
          <a:p>
            <a:pPr indent="-228600" algn="just">
              <a:spcAft>
                <a:spcPts val="600"/>
              </a:spcAft>
              <a:buClr>
                <a:schemeClr val="accent1"/>
              </a:buClr>
              <a:buFont typeface="Arial" panose="020B0604020202020204" pitchFamily="34" charset="0"/>
              <a:buChar char="•"/>
            </a:pPr>
            <a:r>
              <a:rPr lang="en-US" sz="1600" b="0" i="0" dirty="0">
                <a:effectLst/>
                <a:latin typeface="+mj-lt"/>
              </a:rPr>
              <a:t>Training data - Matches played between 2008 and 2014.</a:t>
            </a:r>
          </a:p>
          <a:p>
            <a:pPr indent="-228600" algn="just">
              <a:spcAft>
                <a:spcPts val="600"/>
              </a:spcAft>
              <a:buClr>
                <a:schemeClr val="accent1"/>
              </a:buClr>
              <a:buFont typeface="Arial" panose="020B0604020202020204" pitchFamily="34" charset="0"/>
              <a:buChar char="•"/>
            </a:pPr>
            <a:r>
              <a:rPr lang="en-US" sz="1600" b="0" i="0" dirty="0">
                <a:effectLst/>
                <a:latin typeface="+mj-lt"/>
              </a:rPr>
              <a:t>Test data - Matches played between 2015 and 2016.</a:t>
            </a:r>
          </a:p>
          <a:p>
            <a:pPr indent="-228600" algn="just">
              <a:spcAft>
                <a:spcPts val="600"/>
              </a:spcAft>
              <a:buClr>
                <a:schemeClr val="accent1"/>
              </a:buClr>
              <a:buFont typeface="Arial" panose="020B0604020202020204" pitchFamily="34" charset="0"/>
              <a:buChar char="•"/>
            </a:pPr>
            <a:r>
              <a:rPr lang="en-US" sz="1600" b="0" i="0" dirty="0">
                <a:effectLst/>
                <a:latin typeface="+mj-lt"/>
              </a:rPr>
              <a:t>We started off with dropping all the null values from our Training and Test data, and dropping the columns which were not required, and then feeding it to our training and testing set.</a:t>
            </a:r>
          </a:p>
          <a:p>
            <a:pPr indent="-228600">
              <a:spcAft>
                <a:spcPts val="600"/>
              </a:spcAft>
              <a:buClr>
                <a:schemeClr val="accent1"/>
              </a:buClr>
              <a:buFont typeface="Arial" panose="020B0604020202020204" pitchFamily="34" charset="0"/>
              <a:buChar char="•"/>
            </a:pPr>
            <a:endParaRPr lang="en-US" sz="1300" dirty="0"/>
          </a:p>
          <a:p>
            <a:pPr indent="-228600">
              <a:spcAft>
                <a:spcPts val="600"/>
              </a:spcAft>
              <a:buClr>
                <a:schemeClr val="accent1"/>
              </a:buClr>
              <a:buFont typeface="Arial" panose="020B0604020202020204" pitchFamily="34" charset="0"/>
              <a:buChar char="•"/>
            </a:pPr>
            <a:endParaRPr lang="en-US" sz="1300" dirty="0"/>
          </a:p>
          <a:p>
            <a:pPr indent="-228600">
              <a:spcAft>
                <a:spcPts val="600"/>
              </a:spcAft>
              <a:buClr>
                <a:schemeClr val="accent1"/>
              </a:buClr>
              <a:buFont typeface="Arial" panose="020B0604020202020204" pitchFamily="34" charset="0"/>
              <a:buChar char="•"/>
            </a:pPr>
            <a:endParaRPr lang="en-US" sz="1300" dirty="0"/>
          </a:p>
          <a:p>
            <a:pPr indent="-228600">
              <a:spcAft>
                <a:spcPts val="600"/>
              </a:spcAft>
              <a:buClr>
                <a:schemeClr val="accent1"/>
              </a:buClr>
              <a:buFont typeface="Arial" panose="020B0604020202020204" pitchFamily="34" charset="0"/>
              <a:buChar char="•"/>
            </a:pPr>
            <a:endParaRPr lang="en-US" sz="1300" dirty="0"/>
          </a:p>
          <a:p>
            <a:pPr indent="-228600">
              <a:spcAft>
                <a:spcPts val="600"/>
              </a:spcAft>
              <a:buClr>
                <a:schemeClr val="accent1"/>
              </a:buClr>
              <a:buFont typeface="Arial" panose="020B0604020202020204" pitchFamily="34" charset="0"/>
              <a:buChar char="•"/>
            </a:pPr>
            <a:endParaRPr lang="en-US" sz="1300" b="0" i="0" dirty="0">
              <a:effectLst/>
            </a:endParaRPr>
          </a:p>
          <a:p>
            <a:pPr indent="-228600">
              <a:spcAft>
                <a:spcPts val="600"/>
              </a:spcAft>
              <a:buClr>
                <a:schemeClr val="accent1"/>
              </a:buClr>
              <a:buFont typeface="Arial" panose="020B0604020202020204" pitchFamily="34" charset="0"/>
              <a:buChar char="•"/>
            </a:pPr>
            <a:endParaRPr lang="en-US" sz="1300" dirty="0"/>
          </a:p>
          <a:p>
            <a:pPr indent="-228600">
              <a:spcAft>
                <a:spcPts val="600"/>
              </a:spcAft>
              <a:buClr>
                <a:schemeClr val="accent1"/>
              </a:buClr>
              <a:buFont typeface="Arial" panose="020B0604020202020204" pitchFamily="34" charset="0"/>
              <a:buChar char="•"/>
            </a:pPr>
            <a:endParaRPr lang="en-US" sz="1300" dirty="0"/>
          </a:p>
        </p:txBody>
      </p:sp>
      <p:pic>
        <p:nvPicPr>
          <p:cNvPr id="16" name="Picture 15" descr="Diagram&#10;&#10;Description automatically generated with medium confidence">
            <a:extLst>
              <a:ext uri="{FF2B5EF4-FFF2-40B4-BE49-F238E27FC236}">
                <a16:creationId xmlns:a16="http://schemas.microsoft.com/office/drawing/2014/main" id="{066EEB9F-5041-4045-08FE-475D25636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2220155"/>
            <a:ext cx="4209625" cy="2417690"/>
          </a:xfrm>
          <a:prstGeom prst="rect">
            <a:avLst/>
          </a:prstGeom>
        </p:spPr>
      </p:pic>
      <p:sp>
        <p:nvSpPr>
          <p:cNvPr id="9" name="Rectangle 1">
            <a:extLst>
              <a:ext uri="{FF2B5EF4-FFF2-40B4-BE49-F238E27FC236}">
                <a16:creationId xmlns:a16="http://schemas.microsoft.com/office/drawing/2014/main" id="{4B5E8F7D-383C-67B4-627A-717461AF4995}"/>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368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7010" y="1295402"/>
            <a:ext cx="3826043" cy="3822030"/>
          </a:xfrm>
          <a:prstGeom prst="rect">
            <a:avLst/>
          </a:prstGeom>
        </p:spPr>
        <p:txBody>
          <a:bodyPr vert="horz" lIns="91440" tIns="45720" rIns="91440" bIns="45720" rtlCol="0">
            <a:normAutofit/>
          </a:bodyPr>
          <a:lstStyle/>
          <a:p>
            <a:pPr>
              <a:spcAft>
                <a:spcPts val="600"/>
              </a:spcAft>
              <a:buClr>
                <a:schemeClr val="accent1"/>
              </a:buClr>
            </a:pPr>
            <a:r>
              <a:rPr lang="en-US" sz="2400" b="1" i="0" dirty="0">
                <a:effectLst/>
                <a:latin typeface="+mj-lt"/>
              </a:rPr>
              <a:t>Logistic Regression</a:t>
            </a:r>
          </a:p>
          <a:p>
            <a:pPr>
              <a:spcAft>
                <a:spcPts val="600"/>
              </a:spcAft>
              <a:buClr>
                <a:schemeClr val="accent1"/>
              </a:buClr>
            </a:pPr>
            <a:endParaRPr lang="en-US" sz="1400" dirty="0">
              <a:latin typeface="+mj-lt"/>
            </a:endParaRPr>
          </a:p>
          <a:p>
            <a:pPr indent="-228600" algn="just">
              <a:spcAft>
                <a:spcPts val="600"/>
              </a:spcAft>
              <a:buClr>
                <a:schemeClr val="accent1"/>
              </a:buClr>
              <a:buFont typeface="Arial" panose="020B0604020202020204" pitchFamily="34" charset="0"/>
              <a:buChar char="•"/>
            </a:pPr>
            <a:r>
              <a:rPr lang="en-US" sz="1600" dirty="0">
                <a:latin typeface="+mj-lt"/>
              </a:rPr>
              <a:t>Logistics Regression model predicts a dependent data variable by analyzing the relationship between one or more existing independent variables. </a:t>
            </a:r>
          </a:p>
          <a:p>
            <a:pPr indent="-228600" algn="just">
              <a:spcAft>
                <a:spcPts val="600"/>
              </a:spcAft>
              <a:buClr>
                <a:schemeClr val="accent1"/>
              </a:buClr>
              <a:buFont typeface="Arial" panose="020B0604020202020204" pitchFamily="34" charset="0"/>
              <a:buChar char="•"/>
            </a:pPr>
            <a:r>
              <a:rPr lang="en-US" sz="1600" dirty="0">
                <a:latin typeface="+mj-lt"/>
              </a:rPr>
              <a:t>Created preprocessing objects that included the </a:t>
            </a:r>
            <a:r>
              <a:rPr lang="en-US" sz="1600" dirty="0" err="1">
                <a:latin typeface="+mj-lt"/>
              </a:rPr>
              <a:t>StandardScaler</a:t>
            </a:r>
            <a:r>
              <a:rPr lang="en-US" sz="1600" dirty="0">
                <a:latin typeface="+mj-lt"/>
              </a:rPr>
              <a:t> features and PCA, created a pipeline and used </a:t>
            </a:r>
            <a:r>
              <a:rPr lang="en-US" sz="1600" dirty="0" err="1">
                <a:latin typeface="+mj-lt"/>
              </a:rPr>
              <a:t>GridSearchCV</a:t>
            </a:r>
            <a:r>
              <a:rPr lang="en-US" sz="1600" dirty="0">
                <a:latin typeface="+mj-lt"/>
              </a:rPr>
              <a:t>.</a:t>
            </a:r>
          </a:p>
          <a:p>
            <a:pPr indent="-228600" algn="just">
              <a:spcAft>
                <a:spcPts val="600"/>
              </a:spcAft>
              <a:buClr>
                <a:schemeClr val="accent1"/>
              </a:buClr>
              <a:buFont typeface="Arial" panose="020B0604020202020204" pitchFamily="34" charset="0"/>
              <a:buChar char="•"/>
            </a:pPr>
            <a:r>
              <a:rPr lang="en-US" sz="1600" dirty="0">
                <a:latin typeface="+mj-lt"/>
              </a:rPr>
              <a:t>Logistic Regression Score : 0.53217</a:t>
            </a:r>
          </a:p>
        </p:txBody>
      </p:sp>
      <p:pic>
        <p:nvPicPr>
          <p:cNvPr id="2" name="Picture 1" descr="Graphical user interface, text, application&#10;&#10;Description automatically generated">
            <a:extLst>
              <a:ext uri="{FF2B5EF4-FFF2-40B4-BE49-F238E27FC236}">
                <a16:creationId xmlns:a16="http://schemas.microsoft.com/office/drawing/2014/main" id="{1E7C2312-6088-DE01-F921-B994B8418D46}"/>
              </a:ext>
            </a:extLst>
          </p:cNvPr>
          <p:cNvPicPr>
            <a:picLocks noChangeAspect="1"/>
          </p:cNvPicPr>
          <p:nvPr/>
        </p:nvPicPr>
        <p:blipFill>
          <a:blip r:embed="rId4"/>
          <a:stretch>
            <a:fillRect/>
          </a:stretch>
        </p:blipFill>
        <p:spPr>
          <a:xfrm>
            <a:off x="5265541" y="1152833"/>
            <a:ext cx="5889456" cy="2845235"/>
          </a:xfrm>
          <a:prstGeom prst="rect">
            <a:avLst/>
          </a:prstGeom>
        </p:spPr>
      </p:pic>
      <p:pic>
        <p:nvPicPr>
          <p:cNvPr id="3" name="Picture 2">
            <a:extLst>
              <a:ext uri="{FF2B5EF4-FFF2-40B4-BE49-F238E27FC236}">
                <a16:creationId xmlns:a16="http://schemas.microsoft.com/office/drawing/2014/main" id="{08B2EE6F-5847-5DF5-2B6D-848763174525}"/>
              </a:ext>
            </a:extLst>
          </p:cNvPr>
          <p:cNvPicPr>
            <a:picLocks noChangeAspect="1"/>
          </p:cNvPicPr>
          <p:nvPr/>
        </p:nvPicPr>
        <p:blipFill>
          <a:blip r:embed="rId5"/>
          <a:stretch>
            <a:fillRect/>
          </a:stretch>
        </p:blipFill>
        <p:spPr>
          <a:xfrm>
            <a:off x="4688732" y="4147484"/>
            <a:ext cx="6520409" cy="1718295"/>
          </a:xfrm>
          <a:prstGeom prst="rect">
            <a:avLst/>
          </a:prstGeom>
        </p:spPr>
      </p:pic>
    </p:spTree>
    <p:extLst>
      <p:ext uri="{BB962C8B-B14F-4D97-AF65-F5344CB8AC3E}">
        <p14:creationId xmlns:p14="http://schemas.microsoft.com/office/powerpoint/2010/main" val="341283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7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4" name="Rectangle 208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5" name="Rectangle 208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52" name="Picture 4" descr="Stadium Images – Browse 1,004,835 Stock Photos, Vectors, and Video | Adobe  Stock">
            <a:extLst>
              <a:ext uri="{FF2B5EF4-FFF2-40B4-BE49-F238E27FC236}">
                <a16:creationId xmlns:a16="http://schemas.microsoft.com/office/drawing/2014/main" id="{27CE75A0-C18E-7379-4824-89AFF5C6E0A7}"/>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6863" r="4231"/>
          <a:stretch/>
        </p:blipFill>
        <p:spPr bwMode="auto">
          <a:xfrm>
            <a:off x="20" y="10"/>
            <a:ext cx="12191980" cy="68566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E916CD-3C17-90EA-43CA-4077C9D3FF1E}"/>
              </a:ext>
            </a:extLst>
          </p:cNvPr>
          <p:cNvSpPr>
            <a:spLocks noGrp="1"/>
          </p:cNvSpPr>
          <p:nvPr>
            <p:ph type="title"/>
          </p:nvPr>
        </p:nvSpPr>
        <p:spPr>
          <a:xfrm>
            <a:off x="1198181" y="726066"/>
            <a:ext cx="4795282" cy="5018227"/>
          </a:xfrm>
        </p:spPr>
        <p:txBody>
          <a:bodyPr anchor="ctr">
            <a:normAutofit/>
          </a:bodyPr>
          <a:lstStyle/>
          <a:p>
            <a:r>
              <a:rPr lang="en-US" dirty="0">
                <a:solidFill>
                  <a:srgbClr val="FFFFFF"/>
                </a:solidFill>
              </a:rPr>
              <a:t> Contents:</a:t>
            </a:r>
          </a:p>
        </p:txBody>
      </p:sp>
      <p:sp>
        <p:nvSpPr>
          <p:cNvPr id="3" name="Content Placeholder 2">
            <a:extLst>
              <a:ext uri="{FF2B5EF4-FFF2-40B4-BE49-F238E27FC236}">
                <a16:creationId xmlns:a16="http://schemas.microsoft.com/office/drawing/2014/main" id="{4A716343-1CA3-20A2-7E8D-C0D1E733A0D2}"/>
              </a:ext>
            </a:extLst>
          </p:cNvPr>
          <p:cNvSpPr>
            <a:spLocks noGrp="1"/>
          </p:cNvSpPr>
          <p:nvPr>
            <p:ph idx="1"/>
          </p:nvPr>
        </p:nvSpPr>
        <p:spPr>
          <a:xfrm>
            <a:off x="6195372" y="726538"/>
            <a:ext cx="4977905" cy="5017076"/>
          </a:xfrm>
        </p:spPr>
        <p:txBody>
          <a:bodyPr anchor="ctr">
            <a:normAutofit/>
          </a:bodyPr>
          <a:lstStyle/>
          <a:p>
            <a:pPr>
              <a:buFont typeface="Arial" panose="020B0604020202020204" pitchFamily="34" charset="0"/>
              <a:buChar char="•"/>
            </a:pPr>
            <a:r>
              <a:rPr lang="en-US" sz="1900" b="1" dirty="0">
                <a:solidFill>
                  <a:srgbClr val="FFFFFF"/>
                </a:solidFill>
                <a:latin typeface="+mj-lt"/>
              </a:rPr>
              <a:t>Introduction</a:t>
            </a:r>
          </a:p>
          <a:p>
            <a:pPr>
              <a:buFont typeface="Arial" panose="020B0604020202020204" pitchFamily="34" charset="0"/>
              <a:buChar char="•"/>
            </a:pPr>
            <a:r>
              <a:rPr lang="en-US" sz="1900" b="1" dirty="0">
                <a:solidFill>
                  <a:srgbClr val="FFFFFF"/>
                </a:solidFill>
                <a:latin typeface="+mj-lt"/>
              </a:rPr>
              <a:t>Data Wrangling</a:t>
            </a:r>
          </a:p>
          <a:p>
            <a:pPr>
              <a:buFont typeface="Arial" panose="020B0604020202020204" pitchFamily="34" charset="0"/>
              <a:buChar char="•"/>
            </a:pPr>
            <a:r>
              <a:rPr lang="en-US" sz="1900" b="1" dirty="0">
                <a:solidFill>
                  <a:srgbClr val="FFFFFF"/>
                </a:solidFill>
                <a:latin typeface="+mj-lt"/>
              </a:rPr>
              <a:t>Exploratory Data Analysis</a:t>
            </a:r>
          </a:p>
          <a:p>
            <a:pPr>
              <a:buFont typeface="Arial" panose="020B0604020202020204" pitchFamily="34" charset="0"/>
              <a:buChar char="•"/>
            </a:pPr>
            <a:r>
              <a:rPr lang="en-US" sz="1900" b="1" dirty="0">
                <a:solidFill>
                  <a:srgbClr val="FFFFFF"/>
                </a:solidFill>
                <a:latin typeface="+mj-lt"/>
              </a:rPr>
              <a:t>Feature Engineering</a:t>
            </a:r>
          </a:p>
          <a:p>
            <a:pPr>
              <a:buFont typeface="Arial" panose="020B0604020202020204" pitchFamily="34" charset="0"/>
              <a:buChar char="•"/>
            </a:pPr>
            <a:r>
              <a:rPr lang="en-US" sz="1900" b="1" dirty="0">
                <a:solidFill>
                  <a:srgbClr val="FFFFFF"/>
                </a:solidFill>
                <a:latin typeface="+mj-lt"/>
              </a:rPr>
              <a:t>Data Modeling</a:t>
            </a:r>
          </a:p>
          <a:p>
            <a:pPr>
              <a:buFont typeface="Arial" panose="020B0604020202020204" pitchFamily="34" charset="0"/>
              <a:buChar char="•"/>
            </a:pPr>
            <a:r>
              <a:rPr lang="en-US" sz="1900" b="1" dirty="0">
                <a:solidFill>
                  <a:srgbClr val="FFFFFF"/>
                </a:solidFill>
                <a:latin typeface="+mj-lt"/>
              </a:rPr>
              <a:t>Model Evaluation</a:t>
            </a:r>
          </a:p>
          <a:p>
            <a:pPr>
              <a:buFont typeface="Arial" panose="020B0604020202020204" pitchFamily="34" charset="0"/>
              <a:buChar char="•"/>
            </a:pPr>
            <a:r>
              <a:rPr lang="en-US" sz="1900" b="1" dirty="0">
                <a:solidFill>
                  <a:srgbClr val="FFFFFF"/>
                </a:solidFill>
                <a:latin typeface="+mj-lt"/>
              </a:rPr>
              <a:t>Conclusion</a:t>
            </a:r>
          </a:p>
          <a:p>
            <a:endParaRPr lang="en-US" sz="1800" dirty="0">
              <a:solidFill>
                <a:srgbClr val="FFFFFF"/>
              </a:solidFill>
            </a:endParaRPr>
          </a:p>
        </p:txBody>
      </p:sp>
    </p:spTree>
    <p:extLst>
      <p:ext uri="{BB962C8B-B14F-4D97-AF65-F5344CB8AC3E}">
        <p14:creationId xmlns:p14="http://schemas.microsoft.com/office/powerpoint/2010/main" val="573239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3000" y="1295402"/>
            <a:ext cx="5161023" cy="3797966"/>
          </a:xfrm>
          <a:prstGeom prst="rect">
            <a:avLst/>
          </a:prstGeom>
        </p:spPr>
        <p:txBody>
          <a:bodyPr vert="horz" lIns="91440" tIns="45720" rIns="91440" bIns="45720" rtlCol="0">
            <a:normAutofit/>
          </a:bodyPr>
          <a:lstStyle/>
          <a:p>
            <a:pPr>
              <a:spcAft>
                <a:spcPts val="600"/>
              </a:spcAft>
              <a:buClr>
                <a:schemeClr val="accent1"/>
              </a:buClr>
            </a:pPr>
            <a:r>
              <a:rPr lang="en-US" sz="2400" b="1" i="0" dirty="0">
                <a:effectLst/>
                <a:latin typeface="+mj-lt"/>
              </a:rPr>
              <a:t>Logistic Regression</a:t>
            </a:r>
          </a:p>
          <a:p>
            <a:pPr indent="-228600">
              <a:spcAft>
                <a:spcPts val="600"/>
              </a:spcAft>
              <a:buClr>
                <a:schemeClr val="accent1"/>
              </a:buClr>
              <a:buFont typeface="Arial" panose="020B0604020202020204" pitchFamily="34" charset="0"/>
              <a:buChar char="•"/>
            </a:pPr>
            <a:endParaRPr lang="en-US" sz="1600" dirty="0">
              <a:latin typeface="+mj-lt"/>
            </a:endParaRPr>
          </a:p>
          <a:p>
            <a:pPr indent="-228600">
              <a:spcAft>
                <a:spcPts val="600"/>
              </a:spcAft>
              <a:buClr>
                <a:schemeClr val="accent1"/>
              </a:buClr>
              <a:buFont typeface="Arial" panose="020B0604020202020204" pitchFamily="34" charset="0"/>
              <a:buChar char="•"/>
            </a:pPr>
            <a:r>
              <a:rPr lang="en-US" sz="1600" dirty="0">
                <a:latin typeface="+mj-lt"/>
              </a:rPr>
              <a:t>We plotted the Logistic Regression Confusion Matrix using the </a:t>
            </a:r>
            <a:r>
              <a:rPr lang="en-US" sz="1600" dirty="0" err="1">
                <a:latin typeface="+mj-lt"/>
              </a:rPr>
              <a:t>Seaborn's</a:t>
            </a:r>
            <a:r>
              <a:rPr lang="en-US" sz="1600" dirty="0">
                <a:latin typeface="+mj-lt"/>
              </a:rPr>
              <a:t> heatmap function to visualize the performance of a logistic regression model with three classes: "Home Loss", "Draw", and "Home Win". </a:t>
            </a:r>
          </a:p>
          <a:p>
            <a:pPr indent="-228600">
              <a:spcAft>
                <a:spcPts val="600"/>
              </a:spcAft>
              <a:buClr>
                <a:schemeClr val="accent1"/>
              </a:buClr>
              <a:buFont typeface="Arial" panose="020B0604020202020204" pitchFamily="34" charset="0"/>
              <a:buChar char="•"/>
            </a:pPr>
            <a:r>
              <a:rPr lang="en-US" sz="1600" dirty="0">
                <a:latin typeface="+mj-lt"/>
              </a:rPr>
              <a:t>We can infer that most of the Home Win and Home Loss were predicted correctly, while a lot of Draws were not classified correctly.</a:t>
            </a:r>
          </a:p>
        </p:txBody>
      </p:sp>
      <p:pic>
        <p:nvPicPr>
          <p:cNvPr id="16" name="Picture 15">
            <a:extLst>
              <a:ext uri="{FF2B5EF4-FFF2-40B4-BE49-F238E27FC236}">
                <a16:creationId xmlns:a16="http://schemas.microsoft.com/office/drawing/2014/main" id="{D40E1CB3-28D9-1100-F99D-D4DA91D1AA1E}"/>
              </a:ext>
            </a:extLst>
          </p:cNvPr>
          <p:cNvPicPr>
            <a:picLocks noChangeAspect="1"/>
          </p:cNvPicPr>
          <p:nvPr/>
        </p:nvPicPr>
        <p:blipFill>
          <a:blip r:embed="rId4"/>
          <a:stretch>
            <a:fillRect/>
          </a:stretch>
        </p:blipFill>
        <p:spPr>
          <a:xfrm>
            <a:off x="6585626" y="1708881"/>
            <a:ext cx="4634399" cy="3151391"/>
          </a:xfrm>
          <a:prstGeom prst="rect">
            <a:avLst/>
          </a:prstGeom>
        </p:spPr>
      </p:pic>
    </p:spTree>
    <p:extLst>
      <p:ext uri="{BB962C8B-B14F-4D97-AF65-F5344CB8AC3E}">
        <p14:creationId xmlns:p14="http://schemas.microsoft.com/office/powerpoint/2010/main" val="1825616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7010" y="1295402"/>
            <a:ext cx="3826043" cy="4006514"/>
          </a:xfrm>
          <a:prstGeom prst="rect">
            <a:avLst/>
          </a:prstGeom>
        </p:spPr>
        <p:txBody>
          <a:bodyPr vert="horz" lIns="91440" tIns="45720" rIns="91440" bIns="45720" rtlCol="0">
            <a:normAutofit/>
          </a:bodyPr>
          <a:lstStyle/>
          <a:p>
            <a:pPr>
              <a:spcAft>
                <a:spcPts val="600"/>
              </a:spcAft>
              <a:buClr>
                <a:schemeClr val="accent1"/>
              </a:buClr>
            </a:pPr>
            <a:r>
              <a:rPr lang="en-US" sz="2400" b="1" dirty="0">
                <a:latin typeface="+mj-lt"/>
              </a:rPr>
              <a:t>K-Nearest Neighbors</a:t>
            </a:r>
          </a:p>
          <a:p>
            <a:pPr indent="-228600">
              <a:spcAft>
                <a:spcPts val="600"/>
              </a:spcAft>
              <a:buClr>
                <a:schemeClr val="accent1"/>
              </a:buClr>
              <a:buFont typeface="Arial" panose="020B0604020202020204" pitchFamily="34" charset="0"/>
              <a:buChar char="•"/>
            </a:pPr>
            <a:endParaRPr lang="en-US" sz="1400" dirty="0">
              <a:latin typeface="+mj-lt"/>
            </a:endParaRPr>
          </a:p>
          <a:p>
            <a:pPr indent="-228600" algn="just">
              <a:spcAft>
                <a:spcPts val="600"/>
              </a:spcAft>
              <a:buClr>
                <a:schemeClr val="accent1"/>
              </a:buClr>
              <a:buFont typeface="Arial" panose="020B0604020202020204" pitchFamily="34" charset="0"/>
              <a:buChar char="•"/>
            </a:pPr>
            <a:r>
              <a:rPr lang="en-US" sz="1600" dirty="0">
                <a:latin typeface="+mj-lt"/>
              </a:rPr>
              <a:t>The algorithm works by calculating the distances between the new observation and all the observations in the training set. KNN is a non-parametric algorithm, meaning it does not make any assumptions about the underlying distribution of the data.</a:t>
            </a:r>
          </a:p>
          <a:p>
            <a:pPr indent="-228600" algn="just">
              <a:spcAft>
                <a:spcPts val="600"/>
              </a:spcAft>
              <a:buClr>
                <a:schemeClr val="accent1"/>
              </a:buClr>
              <a:buFont typeface="Arial" panose="020B0604020202020204" pitchFamily="34" charset="0"/>
              <a:buChar char="•"/>
            </a:pPr>
            <a:r>
              <a:rPr lang="en-US" sz="1600" dirty="0">
                <a:latin typeface="+mj-lt"/>
              </a:rPr>
              <a:t>Created preprocessing objects that included the </a:t>
            </a:r>
            <a:r>
              <a:rPr lang="en-US" sz="1600" dirty="0" err="1">
                <a:latin typeface="+mj-lt"/>
              </a:rPr>
              <a:t>StandardScaler</a:t>
            </a:r>
            <a:r>
              <a:rPr lang="en-US" sz="1600" dirty="0">
                <a:latin typeface="+mj-lt"/>
              </a:rPr>
              <a:t> features and PCA, created a pipeline and used </a:t>
            </a:r>
            <a:r>
              <a:rPr lang="en-US" sz="1600" dirty="0" err="1">
                <a:latin typeface="+mj-lt"/>
              </a:rPr>
              <a:t>GridSearchCV</a:t>
            </a:r>
            <a:r>
              <a:rPr lang="en-US" sz="1600" dirty="0">
                <a:latin typeface="+mj-lt"/>
              </a:rPr>
              <a:t>.</a:t>
            </a:r>
          </a:p>
          <a:p>
            <a:pPr indent="-228600" algn="just">
              <a:spcAft>
                <a:spcPts val="600"/>
              </a:spcAft>
              <a:buClr>
                <a:schemeClr val="accent1"/>
              </a:buClr>
              <a:buFont typeface="Arial" panose="020B0604020202020204" pitchFamily="34" charset="0"/>
              <a:buChar char="•"/>
            </a:pPr>
            <a:r>
              <a:rPr lang="en-US" sz="1600" dirty="0">
                <a:latin typeface="+mj-lt"/>
              </a:rPr>
              <a:t>KNN Score : 0.50100</a:t>
            </a:r>
          </a:p>
        </p:txBody>
      </p:sp>
      <p:pic>
        <p:nvPicPr>
          <p:cNvPr id="4" name="Picture 3" descr="Text&#10;&#10;Description automatically generated">
            <a:extLst>
              <a:ext uri="{FF2B5EF4-FFF2-40B4-BE49-F238E27FC236}">
                <a16:creationId xmlns:a16="http://schemas.microsoft.com/office/drawing/2014/main" id="{AB8CF71B-27FA-A09E-D6A2-253D4948631B}"/>
              </a:ext>
            </a:extLst>
          </p:cNvPr>
          <p:cNvPicPr>
            <a:picLocks noChangeAspect="1"/>
          </p:cNvPicPr>
          <p:nvPr/>
        </p:nvPicPr>
        <p:blipFill>
          <a:blip r:embed="rId4"/>
          <a:stretch>
            <a:fillRect/>
          </a:stretch>
        </p:blipFill>
        <p:spPr>
          <a:xfrm>
            <a:off x="5434428" y="955994"/>
            <a:ext cx="5225562" cy="350287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9914FA8E-0BFC-9B05-40D6-C7E2416F4E67}"/>
              </a:ext>
            </a:extLst>
          </p:cNvPr>
          <p:cNvPicPr>
            <a:picLocks noChangeAspect="1"/>
          </p:cNvPicPr>
          <p:nvPr/>
        </p:nvPicPr>
        <p:blipFill>
          <a:blip r:embed="rId5"/>
          <a:stretch>
            <a:fillRect/>
          </a:stretch>
        </p:blipFill>
        <p:spPr>
          <a:xfrm>
            <a:off x="5315290" y="3166463"/>
            <a:ext cx="5841627" cy="2232425"/>
          </a:xfrm>
          <a:prstGeom prst="rect">
            <a:avLst/>
          </a:prstGeom>
        </p:spPr>
      </p:pic>
    </p:spTree>
    <p:extLst>
      <p:ext uri="{BB962C8B-B14F-4D97-AF65-F5344CB8AC3E}">
        <p14:creationId xmlns:p14="http://schemas.microsoft.com/office/powerpoint/2010/main" val="2491109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3000" y="1295402"/>
            <a:ext cx="5161023" cy="3797966"/>
          </a:xfrm>
          <a:prstGeom prst="rect">
            <a:avLst/>
          </a:prstGeom>
        </p:spPr>
        <p:txBody>
          <a:bodyPr vert="horz" lIns="91440" tIns="45720" rIns="91440" bIns="45720" rtlCol="0">
            <a:normAutofit/>
          </a:bodyPr>
          <a:lstStyle/>
          <a:p>
            <a:pPr>
              <a:spcAft>
                <a:spcPts val="600"/>
              </a:spcAft>
              <a:buClr>
                <a:schemeClr val="accent1"/>
              </a:buClr>
            </a:pPr>
            <a:r>
              <a:rPr lang="en-US" sz="2400" b="1" dirty="0">
                <a:latin typeface="+mj-lt"/>
              </a:rPr>
              <a:t>K-Nearest Neighbors</a:t>
            </a:r>
          </a:p>
          <a:p>
            <a:pPr indent="-228600">
              <a:spcAft>
                <a:spcPts val="600"/>
              </a:spcAft>
              <a:buClr>
                <a:schemeClr val="accent1"/>
              </a:buClr>
              <a:buFont typeface="Arial" panose="020B0604020202020204" pitchFamily="34" charset="0"/>
              <a:buChar char="•"/>
            </a:pPr>
            <a:endParaRPr lang="en-US" sz="1600" dirty="0">
              <a:latin typeface="+mj-lt"/>
            </a:endParaRPr>
          </a:p>
          <a:p>
            <a:pPr indent="-228600">
              <a:spcAft>
                <a:spcPts val="600"/>
              </a:spcAft>
              <a:buClr>
                <a:schemeClr val="accent1"/>
              </a:buClr>
              <a:buFont typeface="Arial" panose="020B0604020202020204" pitchFamily="34" charset="0"/>
              <a:buChar char="•"/>
            </a:pPr>
            <a:r>
              <a:rPr lang="en-US" sz="1600" dirty="0">
                <a:latin typeface="+mj-lt"/>
              </a:rPr>
              <a:t>We plotted the K-Nearest Neighbors Confusion Matrix using the </a:t>
            </a:r>
            <a:r>
              <a:rPr lang="en-US" sz="1600" dirty="0" err="1">
                <a:latin typeface="+mj-lt"/>
              </a:rPr>
              <a:t>Seaborn's</a:t>
            </a:r>
            <a:r>
              <a:rPr lang="en-US" sz="1600" dirty="0">
                <a:latin typeface="+mj-lt"/>
              </a:rPr>
              <a:t> heatmap function to visualize the performance of KNN model with three classes: "Home Loss", "Draw", and "Home Win". </a:t>
            </a:r>
          </a:p>
          <a:p>
            <a:pPr indent="-228600">
              <a:spcAft>
                <a:spcPts val="600"/>
              </a:spcAft>
              <a:buClr>
                <a:schemeClr val="accent1"/>
              </a:buClr>
              <a:buFont typeface="Arial" panose="020B0604020202020204" pitchFamily="34" charset="0"/>
              <a:buChar char="•"/>
            </a:pPr>
            <a:r>
              <a:rPr lang="en-US" sz="1600" dirty="0">
                <a:latin typeface="+mj-lt"/>
              </a:rPr>
              <a:t>In comparison to the Logistic Regression model, while most of the Home Win and Home Loss were predicted they were not better than the Logistic Regression model, but the prediction of Draws was better.</a:t>
            </a:r>
          </a:p>
        </p:txBody>
      </p:sp>
      <p:pic>
        <p:nvPicPr>
          <p:cNvPr id="3" name="Picture 2">
            <a:extLst>
              <a:ext uri="{FF2B5EF4-FFF2-40B4-BE49-F238E27FC236}">
                <a16:creationId xmlns:a16="http://schemas.microsoft.com/office/drawing/2014/main" id="{9A267A2F-46C7-C245-975C-A76805D393B4}"/>
              </a:ext>
            </a:extLst>
          </p:cNvPr>
          <p:cNvPicPr>
            <a:picLocks noChangeAspect="1"/>
          </p:cNvPicPr>
          <p:nvPr/>
        </p:nvPicPr>
        <p:blipFill>
          <a:blip r:embed="rId4"/>
          <a:stretch>
            <a:fillRect/>
          </a:stretch>
        </p:blipFill>
        <p:spPr>
          <a:xfrm>
            <a:off x="6164252" y="1295402"/>
            <a:ext cx="5145282" cy="4064538"/>
          </a:xfrm>
          <a:prstGeom prst="rect">
            <a:avLst/>
          </a:prstGeom>
        </p:spPr>
      </p:pic>
    </p:spTree>
    <p:extLst>
      <p:ext uri="{BB962C8B-B14F-4D97-AF65-F5344CB8AC3E}">
        <p14:creationId xmlns:p14="http://schemas.microsoft.com/office/powerpoint/2010/main" val="324189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7010" y="1295402"/>
            <a:ext cx="3826043" cy="4006514"/>
          </a:xfrm>
          <a:prstGeom prst="rect">
            <a:avLst/>
          </a:prstGeom>
        </p:spPr>
        <p:txBody>
          <a:bodyPr vert="horz" lIns="91440" tIns="45720" rIns="91440" bIns="45720" rtlCol="0">
            <a:normAutofit/>
          </a:bodyPr>
          <a:lstStyle/>
          <a:p>
            <a:pPr>
              <a:spcAft>
                <a:spcPts val="600"/>
              </a:spcAft>
              <a:buClr>
                <a:schemeClr val="accent1"/>
              </a:buClr>
            </a:pPr>
            <a:r>
              <a:rPr lang="en-US" sz="2400" b="1" dirty="0">
                <a:latin typeface="+mj-lt"/>
              </a:rPr>
              <a:t>Random Forest</a:t>
            </a:r>
          </a:p>
          <a:p>
            <a:pPr indent="-228600">
              <a:spcAft>
                <a:spcPts val="600"/>
              </a:spcAft>
              <a:buClr>
                <a:schemeClr val="accent1"/>
              </a:buClr>
              <a:buFont typeface="Arial" panose="020B0604020202020204" pitchFamily="34" charset="0"/>
              <a:buChar char="•"/>
            </a:pPr>
            <a:endParaRPr lang="en-US" sz="1400" dirty="0">
              <a:latin typeface="+mj-lt"/>
            </a:endParaRPr>
          </a:p>
          <a:p>
            <a:pPr indent="-228600" algn="just">
              <a:spcAft>
                <a:spcPts val="600"/>
              </a:spcAft>
              <a:buClr>
                <a:schemeClr val="accent1"/>
              </a:buClr>
              <a:buFont typeface="Arial" panose="020B0604020202020204" pitchFamily="34" charset="0"/>
              <a:buChar char="•"/>
            </a:pPr>
            <a:r>
              <a:rPr lang="en-US" sz="1600" dirty="0">
                <a:effectLst/>
                <a:latin typeface="+mj-lt"/>
                <a:ea typeface="Calibri" panose="020F0502020204030204" pitchFamily="34" charset="0"/>
              </a:rPr>
              <a:t>Random Forest is an extension of decision trees, </a:t>
            </a:r>
            <a:r>
              <a:rPr lang="en-US" sz="1600" dirty="0" err="1">
                <a:effectLst/>
                <a:latin typeface="+mj-lt"/>
                <a:ea typeface="Calibri" panose="020F0502020204030204" pitchFamily="34" charset="0"/>
              </a:rPr>
              <a:t>t</a:t>
            </a:r>
            <a:r>
              <a:rPr lang="en-US" sz="1600" dirty="0" err="1">
                <a:latin typeface="+mj-lt"/>
              </a:rPr>
              <a:t>he</a:t>
            </a:r>
            <a:r>
              <a:rPr lang="en-US" sz="1600" kern="100" dirty="0" err="1">
                <a:effectLst/>
                <a:latin typeface="+mj-lt"/>
                <a:ea typeface="Calibri" panose="020F0502020204030204" pitchFamily="34" charset="0"/>
                <a:cs typeface="Times New Roman" panose="02020603050405020304" pitchFamily="18" charset="0"/>
              </a:rPr>
              <a:t>"random</a:t>
            </a:r>
            <a:r>
              <a:rPr lang="en-US" sz="1600" kern="100" dirty="0">
                <a:effectLst/>
                <a:latin typeface="+mj-lt"/>
                <a:ea typeface="Calibri" panose="020F0502020204030204" pitchFamily="34" charset="0"/>
                <a:cs typeface="Times New Roman" panose="02020603050405020304" pitchFamily="18" charset="0"/>
              </a:rPr>
              <a:t>" part of the name comes from the fact that each tree in the forest is constructed using a random subset of the training data and a random subset of the input features.</a:t>
            </a:r>
            <a:endParaRPr lang="en-US" sz="1600" dirty="0">
              <a:latin typeface="+mj-lt"/>
            </a:endParaRPr>
          </a:p>
          <a:p>
            <a:pPr indent="-228600" algn="just">
              <a:spcAft>
                <a:spcPts val="600"/>
              </a:spcAft>
              <a:buClr>
                <a:schemeClr val="accent1"/>
              </a:buClr>
              <a:buFont typeface="Arial" panose="020B0604020202020204" pitchFamily="34" charset="0"/>
              <a:buChar char="•"/>
            </a:pPr>
            <a:r>
              <a:rPr lang="en-US" sz="1600" dirty="0">
                <a:latin typeface="+mj-lt"/>
                <a:ea typeface="Calibri" panose="020F0502020204030204" pitchFamily="34" charset="0"/>
              </a:rPr>
              <a:t>T</a:t>
            </a:r>
            <a:r>
              <a:rPr lang="en-US" sz="1600" dirty="0">
                <a:effectLst/>
                <a:latin typeface="+mj-lt"/>
                <a:ea typeface="Calibri" panose="020F0502020204030204" pitchFamily="34" charset="0"/>
              </a:rPr>
              <a:t>he Random Forest Classifier model is instantiated with a random state of 0</a:t>
            </a:r>
            <a:r>
              <a:rPr lang="en-US" sz="1600" dirty="0">
                <a:latin typeface="+mj-lt"/>
              </a:rPr>
              <a:t>, defined the hyperparameters and used </a:t>
            </a:r>
            <a:r>
              <a:rPr lang="en-US" sz="1600" dirty="0" err="1">
                <a:latin typeface="+mj-lt"/>
              </a:rPr>
              <a:t>GridSearchCV</a:t>
            </a:r>
            <a:r>
              <a:rPr lang="en-US" sz="1600" dirty="0">
                <a:latin typeface="+mj-lt"/>
              </a:rPr>
              <a:t>.</a:t>
            </a:r>
          </a:p>
          <a:p>
            <a:pPr indent="-228600" algn="just">
              <a:spcAft>
                <a:spcPts val="600"/>
              </a:spcAft>
              <a:buClr>
                <a:schemeClr val="accent1"/>
              </a:buClr>
              <a:buFont typeface="Arial" panose="020B0604020202020204" pitchFamily="34" charset="0"/>
              <a:buChar char="•"/>
            </a:pPr>
            <a:r>
              <a:rPr lang="en-US" sz="1600" dirty="0">
                <a:latin typeface="+mj-lt"/>
              </a:rPr>
              <a:t>Random Forest Score : 0.52538</a:t>
            </a:r>
          </a:p>
        </p:txBody>
      </p:sp>
      <p:pic>
        <p:nvPicPr>
          <p:cNvPr id="2" name="Picture 1" descr="Text&#10;&#10;Description automatically generated">
            <a:extLst>
              <a:ext uri="{FF2B5EF4-FFF2-40B4-BE49-F238E27FC236}">
                <a16:creationId xmlns:a16="http://schemas.microsoft.com/office/drawing/2014/main" id="{589FC885-B3C4-F399-40B9-6BB91D82D497}"/>
              </a:ext>
            </a:extLst>
          </p:cNvPr>
          <p:cNvPicPr>
            <a:picLocks noChangeAspect="1"/>
          </p:cNvPicPr>
          <p:nvPr/>
        </p:nvPicPr>
        <p:blipFill>
          <a:blip r:embed="rId4"/>
          <a:stretch>
            <a:fillRect/>
          </a:stretch>
        </p:blipFill>
        <p:spPr>
          <a:xfrm>
            <a:off x="5139384" y="1400560"/>
            <a:ext cx="6100938" cy="3841494"/>
          </a:xfrm>
          <a:prstGeom prst="rect">
            <a:avLst/>
          </a:prstGeom>
        </p:spPr>
      </p:pic>
    </p:spTree>
    <p:extLst>
      <p:ext uri="{BB962C8B-B14F-4D97-AF65-F5344CB8AC3E}">
        <p14:creationId xmlns:p14="http://schemas.microsoft.com/office/powerpoint/2010/main" val="4268638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3000" y="1295402"/>
            <a:ext cx="5161023" cy="3797966"/>
          </a:xfrm>
          <a:prstGeom prst="rect">
            <a:avLst/>
          </a:prstGeom>
        </p:spPr>
        <p:txBody>
          <a:bodyPr vert="horz" lIns="91440" tIns="45720" rIns="91440" bIns="45720" rtlCol="0">
            <a:normAutofit/>
          </a:bodyPr>
          <a:lstStyle/>
          <a:p>
            <a:pPr>
              <a:spcAft>
                <a:spcPts val="600"/>
              </a:spcAft>
              <a:buClr>
                <a:schemeClr val="accent1"/>
              </a:buClr>
            </a:pPr>
            <a:r>
              <a:rPr lang="en-US" sz="2400" b="1" dirty="0">
                <a:latin typeface="+mj-lt"/>
              </a:rPr>
              <a:t>Random Forest</a:t>
            </a:r>
          </a:p>
          <a:p>
            <a:pPr indent="-228600">
              <a:spcAft>
                <a:spcPts val="600"/>
              </a:spcAft>
              <a:buClr>
                <a:schemeClr val="accent1"/>
              </a:buClr>
              <a:buFont typeface="Arial" panose="020B0604020202020204" pitchFamily="34" charset="0"/>
              <a:buChar char="•"/>
            </a:pPr>
            <a:endParaRPr lang="en-US" sz="1600" dirty="0">
              <a:latin typeface="+mj-lt"/>
            </a:endParaRPr>
          </a:p>
          <a:p>
            <a:pPr indent="-228600">
              <a:spcAft>
                <a:spcPts val="600"/>
              </a:spcAft>
              <a:buClr>
                <a:schemeClr val="accent1"/>
              </a:buClr>
              <a:buFont typeface="Arial" panose="020B0604020202020204" pitchFamily="34" charset="0"/>
              <a:buChar char="•"/>
            </a:pPr>
            <a:r>
              <a:rPr lang="en-US" sz="1600" dirty="0">
                <a:latin typeface="+mj-lt"/>
              </a:rPr>
              <a:t>We plotted the Random Forest Confusion Matrix using the </a:t>
            </a:r>
            <a:r>
              <a:rPr lang="en-US" sz="1600" dirty="0" err="1">
                <a:latin typeface="+mj-lt"/>
              </a:rPr>
              <a:t>Seaborn's</a:t>
            </a:r>
            <a:r>
              <a:rPr lang="en-US" sz="1600" dirty="0">
                <a:latin typeface="+mj-lt"/>
              </a:rPr>
              <a:t> heatmap function to visualize the performance of the Random Forest model with three classes: "Home Loss", "Draw", and "Home Win". </a:t>
            </a:r>
          </a:p>
          <a:p>
            <a:pPr indent="-228600">
              <a:spcAft>
                <a:spcPts val="600"/>
              </a:spcAft>
              <a:buClr>
                <a:schemeClr val="accent1"/>
              </a:buClr>
              <a:buFont typeface="Arial" panose="020B0604020202020204" pitchFamily="34" charset="0"/>
              <a:buChar char="•"/>
            </a:pPr>
            <a:r>
              <a:rPr lang="en-US" sz="1600" dirty="0">
                <a:latin typeface="+mj-lt"/>
              </a:rPr>
              <a:t>In comparison to two previous models, while most of the Home Win were predicted correctly and Home Loss were approximately same as the Logistic Regression model, the Draws were either predicted as Home Loss or Home Win unlike the other two models.</a:t>
            </a:r>
          </a:p>
        </p:txBody>
      </p:sp>
      <p:pic>
        <p:nvPicPr>
          <p:cNvPr id="2" name="Picture 1">
            <a:extLst>
              <a:ext uri="{FF2B5EF4-FFF2-40B4-BE49-F238E27FC236}">
                <a16:creationId xmlns:a16="http://schemas.microsoft.com/office/drawing/2014/main" id="{2A5F64EF-430C-6265-B9FC-A3E093B3576D}"/>
              </a:ext>
            </a:extLst>
          </p:cNvPr>
          <p:cNvPicPr>
            <a:picLocks noChangeAspect="1"/>
          </p:cNvPicPr>
          <p:nvPr/>
        </p:nvPicPr>
        <p:blipFill>
          <a:blip r:embed="rId4"/>
          <a:stretch>
            <a:fillRect/>
          </a:stretch>
        </p:blipFill>
        <p:spPr>
          <a:xfrm>
            <a:off x="6196519" y="1246523"/>
            <a:ext cx="5044060" cy="4362271"/>
          </a:xfrm>
          <a:prstGeom prst="rect">
            <a:avLst/>
          </a:prstGeom>
        </p:spPr>
      </p:pic>
    </p:spTree>
    <p:extLst>
      <p:ext uri="{BB962C8B-B14F-4D97-AF65-F5344CB8AC3E}">
        <p14:creationId xmlns:p14="http://schemas.microsoft.com/office/powerpoint/2010/main" val="3161098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E69D5-7E5C-129B-A803-61416A6C1D9B}"/>
              </a:ext>
            </a:extLst>
          </p:cNvPr>
          <p:cNvSpPr txBox="1"/>
          <p:nvPr/>
        </p:nvSpPr>
        <p:spPr>
          <a:xfrm>
            <a:off x="1143000" y="1295402"/>
            <a:ext cx="5161023" cy="3797966"/>
          </a:xfrm>
          <a:prstGeom prst="rect">
            <a:avLst/>
          </a:prstGeom>
        </p:spPr>
        <p:txBody>
          <a:bodyPr vert="horz" lIns="91440" tIns="45720" rIns="91440" bIns="45720" rtlCol="0">
            <a:normAutofit/>
          </a:bodyPr>
          <a:lstStyle/>
          <a:p>
            <a:pPr>
              <a:spcAft>
                <a:spcPts val="600"/>
              </a:spcAft>
              <a:buClr>
                <a:schemeClr val="accent1"/>
              </a:buClr>
            </a:pPr>
            <a:r>
              <a:rPr lang="en-US" sz="2400" b="1" dirty="0">
                <a:latin typeface="+mj-lt"/>
              </a:rPr>
              <a:t>Linear Regression</a:t>
            </a:r>
          </a:p>
          <a:p>
            <a:pPr indent="-228600">
              <a:spcAft>
                <a:spcPts val="600"/>
              </a:spcAft>
              <a:buClr>
                <a:schemeClr val="accent1"/>
              </a:buClr>
              <a:buFont typeface="Arial" panose="020B0604020202020204" pitchFamily="34" charset="0"/>
              <a:buChar char="•"/>
            </a:pPr>
            <a:endParaRPr lang="en-US" sz="1600" dirty="0">
              <a:latin typeface="+mj-lt"/>
            </a:endParaRPr>
          </a:p>
          <a:p>
            <a:pPr indent="-228600">
              <a:spcAft>
                <a:spcPts val="600"/>
              </a:spcAft>
              <a:buClr>
                <a:schemeClr val="accent1"/>
              </a:buClr>
              <a:buFont typeface="Arial" panose="020B0604020202020204" pitchFamily="34" charset="0"/>
              <a:buChar char="•"/>
            </a:pPr>
            <a:r>
              <a:rPr lang="en-US" sz="1600" dirty="0">
                <a:latin typeface="+mj-lt"/>
              </a:rPr>
              <a:t>Linear regression is a statistical method used to model the relationship between a dependent variable (also known as the response variable or target variable) and one or more independent variables (also known as the predictor variables or features).</a:t>
            </a:r>
          </a:p>
          <a:p>
            <a:pPr indent="-228600">
              <a:spcAft>
                <a:spcPts val="600"/>
              </a:spcAft>
              <a:buClr>
                <a:schemeClr val="accent1"/>
              </a:buClr>
              <a:buFont typeface="Arial" panose="020B0604020202020204" pitchFamily="34" charset="0"/>
              <a:buChar char="•"/>
            </a:pPr>
            <a:r>
              <a:rPr lang="en-US" sz="1600" b="1" dirty="0">
                <a:latin typeface="+mj-lt"/>
              </a:rPr>
              <a:t>R-squared score – 0.18, </a:t>
            </a:r>
            <a:r>
              <a:rPr lang="en-US" sz="1600" dirty="0">
                <a:latin typeface="+mj-lt"/>
              </a:rPr>
              <a:t>which suggests that the linear regression model explains only a small portion of the variation in the dependent variable.</a:t>
            </a:r>
          </a:p>
        </p:txBody>
      </p:sp>
      <p:pic>
        <p:nvPicPr>
          <p:cNvPr id="4" name="Picture 3" descr="Graphical user interface, text&#10;&#10;Description automatically generated">
            <a:extLst>
              <a:ext uri="{FF2B5EF4-FFF2-40B4-BE49-F238E27FC236}">
                <a16:creationId xmlns:a16="http://schemas.microsoft.com/office/drawing/2014/main" id="{0D7D4788-6809-5B3D-DBBE-B48DE47B6F97}"/>
              </a:ext>
            </a:extLst>
          </p:cNvPr>
          <p:cNvPicPr>
            <a:picLocks noChangeAspect="1"/>
          </p:cNvPicPr>
          <p:nvPr/>
        </p:nvPicPr>
        <p:blipFill>
          <a:blip r:embed="rId4"/>
          <a:stretch>
            <a:fillRect/>
          </a:stretch>
        </p:blipFill>
        <p:spPr>
          <a:xfrm>
            <a:off x="6672423" y="1619249"/>
            <a:ext cx="3893820" cy="2324100"/>
          </a:xfrm>
          <a:prstGeom prst="rect">
            <a:avLst/>
          </a:prstGeom>
        </p:spPr>
      </p:pic>
    </p:spTree>
    <p:extLst>
      <p:ext uri="{BB962C8B-B14F-4D97-AF65-F5344CB8AC3E}">
        <p14:creationId xmlns:p14="http://schemas.microsoft.com/office/powerpoint/2010/main" val="39240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592F-DF51-9EB9-67DA-63567C4C92D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BD6B8EB-8D3D-2438-E1AD-8D15606C6F79}"/>
              </a:ext>
            </a:extLst>
          </p:cNvPr>
          <p:cNvPicPr>
            <a:picLocks noGrp="1" noChangeAspect="1"/>
          </p:cNvPicPr>
          <p:nvPr>
            <p:ph idx="1"/>
          </p:nvPr>
        </p:nvPicPr>
        <p:blipFill rotWithShape="1">
          <a:blip r:embed="rId2"/>
          <a:srcRect b="7819"/>
          <a:stretch/>
        </p:blipFill>
        <p:spPr>
          <a:xfrm>
            <a:off x="0" y="1"/>
            <a:ext cx="12192000" cy="6857999"/>
          </a:xfrm>
          <a:prstGeom prst="rect">
            <a:avLst/>
          </a:prstGeom>
        </p:spPr>
      </p:pic>
    </p:spTree>
    <p:extLst>
      <p:ext uri="{BB962C8B-B14F-4D97-AF65-F5344CB8AC3E}">
        <p14:creationId xmlns:p14="http://schemas.microsoft.com/office/powerpoint/2010/main" val="310827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0" name="Rectangle 19">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2474E8-DE4A-3C62-C01F-B7868FBF9C48}"/>
              </a:ext>
            </a:extLst>
          </p:cNvPr>
          <p:cNvSpPr txBox="1"/>
          <p:nvPr/>
        </p:nvSpPr>
        <p:spPr>
          <a:xfrm>
            <a:off x="1215957" y="1439694"/>
            <a:ext cx="4880044" cy="3204495"/>
          </a:xfrm>
          <a:prstGeom prst="rect">
            <a:avLst/>
          </a:prstGeom>
        </p:spPr>
        <p:txBody>
          <a:bodyPr vert="horz" lIns="91440" tIns="45720" rIns="91440" bIns="45720" rtlCol="0">
            <a:normAutofit/>
          </a:bodyPr>
          <a:lstStyle/>
          <a:p>
            <a:pPr>
              <a:spcAft>
                <a:spcPts val="600"/>
              </a:spcAft>
              <a:buClr>
                <a:schemeClr val="accent1"/>
              </a:buClr>
            </a:pPr>
            <a:r>
              <a:rPr lang="en-US" sz="2400" b="1" dirty="0">
                <a:latin typeface="+mj-lt"/>
              </a:rPr>
              <a:t>Model Evaluation</a:t>
            </a:r>
          </a:p>
          <a:p>
            <a:pPr marL="285750" indent="-228600">
              <a:spcAft>
                <a:spcPts val="600"/>
              </a:spcAft>
              <a:buClr>
                <a:schemeClr val="accent1"/>
              </a:buClr>
              <a:buFont typeface="Arial" panose="020B0604020202020204" pitchFamily="34" charset="0"/>
              <a:buChar char="•"/>
            </a:pPr>
            <a:endParaRPr lang="en-US" b="1" dirty="0"/>
          </a:p>
          <a:p>
            <a:pPr marL="285750" indent="-228600">
              <a:spcAft>
                <a:spcPts val="600"/>
              </a:spcAft>
              <a:buClr>
                <a:schemeClr val="accent1"/>
              </a:buClr>
              <a:buFont typeface="Arial" panose="020B0604020202020204" pitchFamily="34" charset="0"/>
              <a:buChar char="•"/>
            </a:pPr>
            <a:r>
              <a:rPr lang="en-US" i="0" dirty="0">
                <a:effectLst/>
                <a:latin typeface="+mj-lt"/>
              </a:rPr>
              <a:t>Best Logistic regression score : 0.532</a:t>
            </a:r>
          </a:p>
          <a:p>
            <a:pPr marL="285750" indent="-228600">
              <a:spcAft>
                <a:spcPts val="600"/>
              </a:spcAft>
              <a:buClr>
                <a:schemeClr val="accent1"/>
              </a:buClr>
              <a:buFont typeface="Arial" panose="020B0604020202020204" pitchFamily="34" charset="0"/>
              <a:buChar char="•"/>
            </a:pPr>
            <a:endParaRPr lang="en-US" dirty="0">
              <a:latin typeface="+mj-lt"/>
            </a:endParaRPr>
          </a:p>
          <a:p>
            <a:pPr marL="285750" indent="-228600">
              <a:spcAft>
                <a:spcPts val="600"/>
              </a:spcAft>
              <a:buClr>
                <a:schemeClr val="accent1"/>
              </a:buClr>
              <a:buFont typeface="Arial" panose="020B0604020202020204" pitchFamily="34" charset="0"/>
              <a:buChar char="•"/>
            </a:pPr>
            <a:r>
              <a:rPr lang="en-US" i="0" dirty="0">
                <a:effectLst/>
                <a:latin typeface="+mj-lt"/>
              </a:rPr>
              <a:t>Best KNN Score : 0.501</a:t>
            </a:r>
          </a:p>
          <a:p>
            <a:pPr marL="285750" indent="-228600">
              <a:spcAft>
                <a:spcPts val="600"/>
              </a:spcAft>
              <a:buClr>
                <a:schemeClr val="accent1"/>
              </a:buClr>
              <a:buFont typeface="Arial" panose="020B0604020202020204" pitchFamily="34" charset="0"/>
              <a:buChar char="•"/>
            </a:pPr>
            <a:endParaRPr lang="en-US" dirty="0">
              <a:latin typeface="+mj-lt"/>
            </a:endParaRPr>
          </a:p>
          <a:p>
            <a:pPr marL="285750" indent="-228600">
              <a:spcAft>
                <a:spcPts val="600"/>
              </a:spcAft>
              <a:buClr>
                <a:schemeClr val="accent1"/>
              </a:buClr>
              <a:buFont typeface="Arial" panose="020B0604020202020204" pitchFamily="34" charset="0"/>
              <a:buChar char="•"/>
            </a:pPr>
            <a:r>
              <a:rPr lang="en-US" i="0" dirty="0">
                <a:effectLst/>
                <a:latin typeface="+mj-lt"/>
              </a:rPr>
              <a:t>Best Random Forest Score: 0.525</a:t>
            </a:r>
          </a:p>
          <a:p>
            <a:pPr marL="57150">
              <a:spcAft>
                <a:spcPts val="600"/>
              </a:spcAft>
              <a:buClr>
                <a:schemeClr val="accent1"/>
              </a:buClr>
            </a:pPr>
            <a:endParaRPr lang="en-US" b="1" i="0" dirty="0">
              <a:effectLst/>
            </a:endParaRPr>
          </a:p>
          <a:p>
            <a:pPr indent="-228600">
              <a:spcAft>
                <a:spcPts val="600"/>
              </a:spcAft>
              <a:buClr>
                <a:schemeClr val="accent1"/>
              </a:buClr>
              <a:buFont typeface="Arial" panose="020B0604020202020204" pitchFamily="34" charset="0"/>
              <a:buChar char="•"/>
            </a:pPr>
            <a:endParaRPr lang="en-US" b="1" i="0" dirty="0">
              <a:effectLst/>
            </a:endParaRPr>
          </a:p>
          <a:p>
            <a:pPr indent="-228600">
              <a:spcAft>
                <a:spcPts val="600"/>
              </a:spcAft>
              <a:buClr>
                <a:schemeClr val="accent1"/>
              </a:buClr>
              <a:buFont typeface="Arial" panose="020B0604020202020204" pitchFamily="34" charset="0"/>
              <a:buChar char="•"/>
            </a:pPr>
            <a:endParaRPr lang="en-US" dirty="0"/>
          </a:p>
        </p:txBody>
      </p:sp>
      <p:pic>
        <p:nvPicPr>
          <p:cNvPr id="7" name="Picture 6" descr="Chart, bar chart&#10;&#10;Description automatically generated">
            <a:extLst>
              <a:ext uri="{FF2B5EF4-FFF2-40B4-BE49-F238E27FC236}">
                <a16:creationId xmlns:a16="http://schemas.microsoft.com/office/drawing/2014/main" id="{67B869A7-9E05-FD27-BA05-3D44E2443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5775" y="1682317"/>
            <a:ext cx="4648031" cy="3706805"/>
          </a:xfrm>
          <a:prstGeom prst="rect">
            <a:avLst/>
          </a:prstGeom>
        </p:spPr>
      </p:pic>
    </p:spTree>
    <p:extLst>
      <p:ext uri="{BB962C8B-B14F-4D97-AF65-F5344CB8AC3E}">
        <p14:creationId xmlns:p14="http://schemas.microsoft.com/office/powerpoint/2010/main" val="153879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0" name="Rectangle 19">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2474E8-DE4A-3C62-C01F-B7868FBF9C48}"/>
              </a:ext>
            </a:extLst>
          </p:cNvPr>
          <p:cNvSpPr txBox="1"/>
          <p:nvPr/>
        </p:nvSpPr>
        <p:spPr>
          <a:xfrm>
            <a:off x="791737" y="1505415"/>
            <a:ext cx="5155676" cy="3138774"/>
          </a:xfrm>
          <a:prstGeom prst="rect">
            <a:avLst/>
          </a:prstGeom>
        </p:spPr>
        <p:txBody>
          <a:bodyPr vert="horz" lIns="91440" tIns="45720" rIns="91440" bIns="45720" rtlCol="0">
            <a:normAutofit fontScale="92500" lnSpcReduction="20000"/>
          </a:bodyPr>
          <a:lstStyle/>
          <a:p>
            <a:pPr>
              <a:spcAft>
                <a:spcPts val="600"/>
              </a:spcAft>
              <a:buClr>
                <a:schemeClr val="accent1"/>
              </a:buClr>
            </a:pPr>
            <a:r>
              <a:rPr lang="en-US" sz="2400" b="1" dirty="0">
                <a:latin typeface="+mj-lt"/>
              </a:rPr>
              <a:t>Model Accuracy vs the Bookies Accuracy:</a:t>
            </a:r>
          </a:p>
          <a:p>
            <a:pPr>
              <a:spcAft>
                <a:spcPts val="600"/>
              </a:spcAft>
              <a:buClr>
                <a:schemeClr val="accent1"/>
              </a:buClr>
            </a:pPr>
            <a:endParaRPr lang="en-US" sz="2400" b="1" dirty="0">
              <a:latin typeface="+mj-lt"/>
            </a:endParaRPr>
          </a:p>
          <a:p>
            <a:pPr marL="285750" indent="-285750">
              <a:spcAft>
                <a:spcPts val="600"/>
              </a:spcAft>
              <a:buClr>
                <a:schemeClr val="accent1"/>
              </a:buClr>
              <a:buFont typeface="Arial" panose="020B0604020202020204" pitchFamily="34" charset="0"/>
              <a:buChar char="•"/>
            </a:pPr>
            <a:r>
              <a:rPr lang="en-US" i="0" dirty="0">
                <a:effectLst/>
                <a:latin typeface="+mj-lt"/>
              </a:rPr>
              <a:t>To check our model accuracy, we will compare it with the bookies prediction data which was available in our dataset. </a:t>
            </a:r>
          </a:p>
          <a:p>
            <a:pPr marL="285750" indent="-285750">
              <a:spcAft>
                <a:spcPts val="600"/>
              </a:spcAft>
              <a:buClr>
                <a:schemeClr val="accent1"/>
              </a:buClr>
              <a:buFont typeface="Arial" panose="020B0604020202020204" pitchFamily="34" charset="0"/>
              <a:buChar char="•"/>
            </a:pPr>
            <a:r>
              <a:rPr lang="en-US" dirty="0">
                <a:latin typeface="+mj-lt"/>
              </a:rPr>
              <a:t>We use our predicted result from the Logistic Regression model and create a function to check whether the model prediction was correct or not.</a:t>
            </a:r>
          </a:p>
          <a:p>
            <a:pPr marL="285750" indent="-285750">
              <a:spcAft>
                <a:spcPts val="600"/>
              </a:spcAft>
              <a:buClr>
                <a:schemeClr val="accent1"/>
              </a:buClr>
              <a:buFont typeface="Arial" panose="020B0604020202020204" pitchFamily="34" charset="0"/>
              <a:buChar char="•"/>
            </a:pPr>
            <a:r>
              <a:rPr lang="en-US" dirty="0">
                <a:latin typeface="+mj-lt"/>
              </a:rPr>
              <a:t> As per our result, we can see that in most of the cases the </a:t>
            </a:r>
            <a:r>
              <a:rPr lang="en-US" dirty="0" err="1">
                <a:latin typeface="+mj-lt"/>
              </a:rPr>
              <a:t>Model_score</a:t>
            </a:r>
            <a:r>
              <a:rPr lang="en-US" dirty="0">
                <a:latin typeface="+mj-lt"/>
              </a:rPr>
              <a:t> is better than the </a:t>
            </a:r>
            <a:r>
              <a:rPr lang="en-US" dirty="0" err="1">
                <a:latin typeface="+mj-lt"/>
              </a:rPr>
              <a:t>Bookies_score</a:t>
            </a:r>
            <a:r>
              <a:rPr lang="en-US" dirty="0">
                <a:latin typeface="+mj-lt"/>
              </a:rPr>
              <a:t>.</a:t>
            </a:r>
          </a:p>
        </p:txBody>
      </p:sp>
      <p:pic>
        <p:nvPicPr>
          <p:cNvPr id="3" name="Picture 2" descr="Graphical user interface&#10;&#10;Description automatically generated with medium confidence">
            <a:extLst>
              <a:ext uri="{FF2B5EF4-FFF2-40B4-BE49-F238E27FC236}">
                <a16:creationId xmlns:a16="http://schemas.microsoft.com/office/drawing/2014/main" id="{45E6E2A8-EDED-D165-DF39-2A29DF857B85}"/>
              </a:ext>
            </a:extLst>
          </p:cNvPr>
          <p:cNvPicPr>
            <a:picLocks noChangeAspect="1"/>
          </p:cNvPicPr>
          <p:nvPr/>
        </p:nvPicPr>
        <p:blipFill>
          <a:blip r:embed="rId4"/>
          <a:stretch>
            <a:fillRect/>
          </a:stretch>
        </p:blipFill>
        <p:spPr>
          <a:xfrm>
            <a:off x="5963320" y="1246954"/>
            <a:ext cx="5436943" cy="4094480"/>
          </a:xfrm>
          <a:prstGeom prst="rect">
            <a:avLst/>
          </a:prstGeom>
        </p:spPr>
      </p:pic>
    </p:spTree>
    <p:extLst>
      <p:ext uri="{BB962C8B-B14F-4D97-AF65-F5344CB8AC3E}">
        <p14:creationId xmlns:p14="http://schemas.microsoft.com/office/powerpoint/2010/main" val="3308860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8" name="Rectangle 17">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2474E8-DE4A-3C62-C01F-B7868FBF9C48}"/>
              </a:ext>
            </a:extLst>
          </p:cNvPr>
          <p:cNvSpPr txBox="1"/>
          <p:nvPr/>
        </p:nvSpPr>
        <p:spPr>
          <a:xfrm>
            <a:off x="971975" y="1225685"/>
            <a:ext cx="5517057" cy="4192363"/>
          </a:xfrm>
          <a:prstGeom prst="rect">
            <a:avLst/>
          </a:prstGeom>
        </p:spPr>
        <p:txBody>
          <a:bodyPr vert="horz" lIns="91440" tIns="45720" rIns="91440" bIns="45720" rtlCol="0">
            <a:normAutofit lnSpcReduction="10000"/>
          </a:bodyPr>
          <a:lstStyle/>
          <a:p>
            <a:pPr>
              <a:spcAft>
                <a:spcPts val="600"/>
              </a:spcAft>
              <a:buClr>
                <a:schemeClr val="accent1"/>
              </a:buClr>
            </a:pPr>
            <a:r>
              <a:rPr lang="en-US" sz="2800" b="1" i="0" dirty="0">
                <a:effectLst/>
                <a:latin typeface="+mj-lt"/>
              </a:rPr>
              <a:t>Conclusion</a:t>
            </a:r>
          </a:p>
          <a:p>
            <a:pPr>
              <a:spcAft>
                <a:spcPts val="600"/>
              </a:spcAft>
              <a:buClr>
                <a:schemeClr val="accent1"/>
              </a:buClr>
            </a:pPr>
            <a:endParaRPr lang="en-US" sz="2800" i="0" dirty="0">
              <a:effectLst/>
              <a:latin typeface="+mj-lt"/>
            </a:endParaRPr>
          </a:p>
          <a:p>
            <a:pPr marL="285750" indent="-228600">
              <a:spcAft>
                <a:spcPts val="600"/>
              </a:spcAft>
              <a:buClr>
                <a:schemeClr val="accent1"/>
              </a:buClr>
              <a:buFont typeface="Arial" panose="020B0604020202020204" pitchFamily="34" charset="0"/>
              <a:buChar char="•"/>
            </a:pPr>
            <a:r>
              <a:rPr lang="en-US" sz="1700" dirty="0">
                <a:latin typeface="+mj-lt"/>
              </a:rPr>
              <a:t>T</a:t>
            </a:r>
            <a:r>
              <a:rPr lang="en-US" sz="1700" i="0" dirty="0">
                <a:effectLst/>
                <a:latin typeface="+mj-lt"/>
              </a:rPr>
              <a:t>he model with the highest accuracy score on the test  match dataset</a:t>
            </a:r>
            <a:r>
              <a:rPr lang="en-US" sz="1700" dirty="0">
                <a:latin typeface="+mj-lt"/>
              </a:rPr>
              <a:t> was</a:t>
            </a:r>
            <a:r>
              <a:rPr lang="en-US" sz="1700" i="0" dirty="0">
                <a:effectLst/>
                <a:latin typeface="+mj-lt"/>
              </a:rPr>
              <a:t> the Logistic Regression model, followed by Random Forest and K-Nearest Neighbors model.</a:t>
            </a:r>
          </a:p>
          <a:p>
            <a:pPr marL="285750" indent="-228600">
              <a:spcAft>
                <a:spcPts val="600"/>
              </a:spcAft>
              <a:buClr>
                <a:schemeClr val="accent1"/>
              </a:buClr>
              <a:buFont typeface="Arial" panose="020B0604020202020204" pitchFamily="34" charset="0"/>
              <a:buChar char="•"/>
            </a:pPr>
            <a:r>
              <a:rPr lang="en-US" sz="1700" i="0" dirty="0">
                <a:effectLst/>
                <a:latin typeface="+mj-lt"/>
              </a:rPr>
              <a:t>Linear Regression does not really work with our dataset, as there are only a small number of variations in the dependent variable. </a:t>
            </a:r>
          </a:p>
          <a:p>
            <a:pPr marL="285750" indent="-228600">
              <a:spcAft>
                <a:spcPts val="600"/>
              </a:spcAft>
              <a:buClr>
                <a:schemeClr val="accent1"/>
              </a:buClr>
              <a:buFont typeface="Arial" panose="020B0604020202020204" pitchFamily="34" charset="0"/>
              <a:buChar char="•"/>
            </a:pPr>
            <a:r>
              <a:rPr lang="en-US" sz="1700" i="0" dirty="0">
                <a:effectLst/>
                <a:latin typeface="+mj-lt"/>
              </a:rPr>
              <a:t>The model accuracy was found to be higher than the bookies accuracy by 47.76 basis points. </a:t>
            </a:r>
          </a:p>
          <a:p>
            <a:pPr marL="285750" indent="-228600">
              <a:spcAft>
                <a:spcPts val="600"/>
              </a:spcAft>
              <a:buClr>
                <a:schemeClr val="accent1"/>
              </a:buClr>
              <a:buFont typeface="Arial" panose="020B0604020202020204" pitchFamily="34" charset="0"/>
              <a:buChar char="•"/>
            </a:pPr>
            <a:r>
              <a:rPr lang="en-US" sz="1700" i="0" dirty="0">
                <a:effectLst/>
                <a:latin typeface="+mj-lt"/>
              </a:rPr>
              <a:t>Overall, this suggests that the model may be a useful tool for predicting soccer match outcomes more accurately than traditional methods.</a:t>
            </a:r>
            <a:endParaRPr lang="en-US" sz="1700" b="1" i="0" dirty="0">
              <a:effectLst/>
            </a:endParaRPr>
          </a:p>
        </p:txBody>
      </p:sp>
      <p:pic>
        <p:nvPicPr>
          <p:cNvPr id="5" name="Picture 4">
            <a:extLst>
              <a:ext uri="{FF2B5EF4-FFF2-40B4-BE49-F238E27FC236}">
                <a16:creationId xmlns:a16="http://schemas.microsoft.com/office/drawing/2014/main" id="{D706E3C9-0205-39C3-8A31-ACFF941DCFB5}"/>
              </a:ext>
            </a:extLst>
          </p:cNvPr>
          <p:cNvPicPr>
            <a:picLocks noChangeAspect="1"/>
          </p:cNvPicPr>
          <p:nvPr/>
        </p:nvPicPr>
        <p:blipFill>
          <a:blip r:embed="rId4"/>
          <a:stretch>
            <a:fillRect/>
          </a:stretch>
        </p:blipFill>
        <p:spPr>
          <a:xfrm>
            <a:off x="7010400" y="1439952"/>
            <a:ext cx="4209625" cy="3978096"/>
          </a:xfrm>
          <a:prstGeom prst="rect">
            <a:avLst/>
          </a:prstGeom>
        </p:spPr>
      </p:pic>
    </p:spTree>
    <p:extLst>
      <p:ext uri="{BB962C8B-B14F-4D97-AF65-F5344CB8AC3E}">
        <p14:creationId xmlns:p14="http://schemas.microsoft.com/office/powerpoint/2010/main" val="239339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4" name="Rectangle 109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96" name="Rectangle 109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98" name="Group 1097">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099" name="Picture 1098">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100" name="Picture 1099">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67" name="Content Placeholder 1066">
            <a:extLst>
              <a:ext uri="{FF2B5EF4-FFF2-40B4-BE49-F238E27FC236}">
                <a16:creationId xmlns:a16="http://schemas.microsoft.com/office/drawing/2014/main" id="{E929472F-9D52-0AD2-A7FA-9624F278BBF1}"/>
              </a:ext>
            </a:extLst>
          </p:cNvPr>
          <p:cNvSpPr>
            <a:spLocks noGrp="1"/>
          </p:cNvSpPr>
          <p:nvPr>
            <p:ph idx="1"/>
          </p:nvPr>
        </p:nvSpPr>
        <p:spPr>
          <a:xfrm>
            <a:off x="838200" y="1909011"/>
            <a:ext cx="3353620" cy="2555985"/>
          </a:xfrm>
        </p:spPr>
        <p:txBody>
          <a:bodyPr>
            <a:normAutofit/>
          </a:bodyPr>
          <a:lstStyle/>
          <a:p>
            <a:pPr marL="0" indent="0">
              <a:buNone/>
            </a:pPr>
            <a:r>
              <a:rPr lang="en-US" sz="3600" dirty="0">
                <a:latin typeface="+mj-lt"/>
              </a:rPr>
              <a:t>Background, Motivation and Goal</a:t>
            </a:r>
          </a:p>
        </p:txBody>
      </p:sp>
      <p:pic>
        <p:nvPicPr>
          <p:cNvPr id="1028" name="Picture 4" descr="European Super League sees English clubs pull out">
            <a:extLst>
              <a:ext uri="{FF2B5EF4-FFF2-40B4-BE49-F238E27FC236}">
                <a16:creationId xmlns:a16="http://schemas.microsoft.com/office/drawing/2014/main" id="{E5561AD8-2461-D710-EEE0-70FC72A79C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194"/>
          <a:stretch/>
        </p:blipFill>
        <p:spPr bwMode="auto">
          <a:xfrm>
            <a:off x="4461833" y="1251628"/>
            <a:ext cx="7410827" cy="44195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499D0C-E35D-E1BF-FDE4-69A9E5FD96AF}"/>
              </a:ext>
            </a:extLst>
          </p:cNvPr>
          <p:cNvSpPr txBox="1"/>
          <p:nvPr/>
        </p:nvSpPr>
        <p:spPr>
          <a:xfrm>
            <a:off x="1011678" y="856034"/>
            <a:ext cx="10161600" cy="4887580"/>
          </a:xfrm>
          <a:prstGeom prst="rect">
            <a:avLst/>
          </a:prstGeom>
        </p:spPr>
        <p:txBody>
          <a:bodyPr vert="horz" lIns="91440" tIns="45720" rIns="91440" bIns="45720" rtlCol="0" anchor="ctr">
            <a:normAutofit/>
          </a:bodyPr>
          <a:lstStyle/>
          <a:p>
            <a:pPr marL="228600" indent="-228600">
              <a:lnSpc>
                <a:spcPct val="110000"/>
              </a:lnSpc>
              <a:spcBef>
                <a:spcPts val="1000"/>
              </a:spcBef>
              <a:spcAft>
                <a:spcPts val="600"/>
              </a:spcAft>
              <a:buClr>
                <a:schemeClr val="accent1"/>
              </a:buClr>
              <a:buFont typeface="Arial" panose="020B0604020202020204" pitchFamily="34" charset="0"/>
              <a:buChar char="•"/>
            </a:pPr>
            <a:endParaRPr lang="en-US" sz="1400" dirty="0">
              <a:solidFill>
                <a:srgbClr val="FFFFFF"/>
              </a:solidFill>
            </a:endParaRPr>
          </a:p>
        </p:txBody>
      </p:sp>
    </p:spTree>
    <p:extLst>
      <p:ext uri="{BB962C8B-B14F-4D97-AF65-F5344CB8AC3E}">
        <p14:creationId xmlns:p14="http://schemas.microsoft.com/office/powerpoint/2010/main" val="1876138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7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4" name="Rectangle 208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5" name="Rectangle 208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52" name="Picture 4" descr="Stadium Images – Browse 1,004,835 Stock Photos, Vectors, and Video | Adobe  Stock">
            <a:extLst>
              <a:ext uri="{FF2B5EF4-FFF2-40B4-BE49-F238E27FC236}">
                <a16:creationId xmlns:a16="http://schemas.microsoft.com/office/drawing/2014/main" id="{27CE75A0-C18E-7379-4824-89AFF5C6E0A7}"/>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6863" r="4231"/>
          <a:stretch/>
        </p:blipFill>
        <p:spPr bwMode="auto">
          <a:xfrm>
            <a:off x="-66655" y="-126450"/>
            <a:ext cx="12191980" cy="68566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4CFB925-0E8D-664A-5FFC-AE256A2EA574}"/>
              </a:ext>
            </a:extLst>
          </p:cNvPr>
          <p:cNvSpPr>
            <a:spLocks noGrp="1"/>
          </p:cNvSpPr>
          <p:nvPr>
            <p:ph type="title"/>
          </p:nvPr>
        </p:nvSpPr>
        <p:spPr>
          <a:xfrm>
            <a:off x="4215299" y="2409826"/>
            <a:ext cx="12192000" cy="1630264"/>
          </a:xfrm>
        </p:spPr>
        <p:txBody>
          <a:bodyPr/>
          <a:lstStyle/>
          <a:p>
            <a:r>
              <a:rPr lang="en-US" b="1" dirty="0">
                <a:solidFill>
                  <a:schemeClr val="bg1"/>
                </a:solidFill>
              </a:rPr>
              <a:t>Thank You</a:t>
            </a:r>
          </a:p>
        </p:txBody>
      </p:sp>
    </p:spTree>
    <p:extLst>
      <p:ext uri="{BB962C8B-B14F-4D97-AF65-F5344CB8AC3E}">
        <p14:creationId xmlns:p14="http://schemas.microsoft.com/office/powerpoint/2010/main" val="378084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 name="Group 28">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0" name="Picture 29">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1" name="Picture 30">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7" name="TextBox 6">
            <a:extLst>
              <a:ext uri="{FF2B5EF4-FFF2-40B4-BE49-F238E27FC236}">
                <a16:creationId xmlns:a16="http://schemas.microsoft.com/office/drawing/2014/main" id="{D0855E53-9FA7-8096-7BD8-6A9904F40C77}"/>
              </a:ext>
            </a:extLst>
          </p:cNvPr>
          <p:cNvSpPr txBox="1"/>
          <p:nvPr/>
        </p:nvSpPr>
        <p:spPr>
          <a:xfrm>
            <a:off x="353960" y="265470"/>
            <a:ext cx="6017342" cy="6113218"/>
          </a:xfrm>
          <a:prstGeom prst="rect">
            <a:avLst/>
          </a:prstGeom>
        </p:spPr>
        <p:txBody>
          <a:bodyPr vert="horz" lIns="91440" tIns="45720" rIns="91440" bIns="45720" rtlCol="0" anchor="ctr">
            <a:normAutofit/>
          </a:bodyPr>
          <a:lstStyle/>
          <a:p>
            <a:pPr algn="just">
              <a:spcAft>
                <a:spcPts val="600"/>
              </a:spcAft>
              <a:buClr>
                <a:schemeClr val="accent1"/>
              </a:buClr>
            </a:pP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FB0227-7B55-731B-E050-04B28B4575C6}"/>
              </a:ext>
            </a:extLst>
          </p:cNvPr>
          <p:cNvSpPr>
            <a:spLocks noGrp="1"/>
          </p:cNvSpPr>
          <p:nvPr>
            <p:ph idx="1"/>
          </p:nvPr>
        </p:nvSpPr>
        <p:spPr>
          <a:xfrm flipH="1">
            <a:off x="353960" y="479312"/>
            <a:ext cx="6150056" cy="5665901"/>
          </a:xfrm>
        </p:spPr>
        <p:txBody>
          <a:bodyPr>
            <a:normAutofit fontScale="85000" lnSpcReduction="20000"/>
          </a:bodyPr>
          <a:lstStyle/>
          <a:p>
            <a:pPr marL="0" indent="0" algn="just">
              <a:spcAft>
                <a:spcPts val="600"/>
              </a:spcAft>
              <a:buClr>
                <a:schemeClr val="accent1"/>
              </a:buClr>
              <a:buNone/>
            </a:pPr>
            <a:r>
              <a:rPr lang="en-US" sz="2600" b="1" dirty="0">
                <a:effectLst/>
                <a:latin typeface="+mj-lt"/>
                <a:cs typeface="Times New Roman" panose="02020603050405020304" pitchFamily="18" charset="0"/>
              </a:rPr>
              <a:t>Background:</a:t>
            </a:r>
          </a:p>
          <a:p>
            <a:pPr algn="just">
              <a:spcAft>
                <a:spcPts val="600"/>
              </a:spcAft>
              <a:buClr>
                <a:schemeClr val="accent1"/>
              </a:buClr>
            </a:pPr>
            <a:r>
              <a:rPr lang="en-US" sz="1900" dirty="0">
                <a:effectLst/>
                <a:latin typeface="+mj-lt"/>
                <a:cs typeface="Times New Roman" panose="02020603050405020304" pitchFamily="18" charset="0"/>
              </a:rPr>
              <a:t>The UEFA (Union of European Football Associations) Champions League often known as European Soccer League, is a continental football competition that attracts the best soccer teams from across Europe.</a:t>
            </a:r>
            <a:endParaRPr lang="en-US" sz="1900" dirty="0">
              <a:latin typeface="+mj-lt"/>
              <a:cs typeface="Times New Roman" panose="02020603050405020304" pitchFamily="18" charset="0"/>
            </a:endParaRPr>
          </a:p>
          <a:p>
            <a:pPr marL="0" indent="0" algn="just">
              <a:spcAft>
                <a:spcPts val="600"/>
              </a:spcAft>
              <a:buClr>
                <a:schemeClr val="accent1"/>
              </a:buClr>
              <a:buNone/>
            </a:pPr>
            <a:r>
              <a:rPr lang="en-US" sz="2600" b="1" dirty="0">
                <a:effectLst/>
                <a:latin typeface="+mj-lt"/>
                <a:cs typeface="Times New Roman" panose="02020603050405020304" pitchFamily="18" charset="0"/>
              </a:rPr>
              <a:t>Motivation:</a:t>
            </a:r>
          </a:p>
          <a:p>
            <a:pPr marL="285750" indent="-285750" algn="just">
              <a:buFont typeface="Arial" panose="020B0604020202020204" pitchFamily="34" charset="0"/>
              <a:buChar char="•"/>
            </a:pPr>
            <a:r>
              <a:rPr lang="en-US" sz="1900" b="0" i="0" dirty="0">
                <a:effectLst/>
                <a:latin typeface="+mj-lt"/>
                <a:cs typeface="Times New Roman" panose="02020603050405020304" pitchFamily="18" charset="0"/>
              </a:rPr>
              <a:t>The European soccer dataset analysis provides valuable information on matches, teams, and players from several European leagues, allowing researchers and enthusiasts to gain deeper insights into the game.</a:t>
            </a:r>
          </a:p>
          <a:p>
            <a:pPr marL="285750" indent="-285750" algn="just">
              <a:buFont typeface="Arial" panose="020B0604020202020204" pitchFamily="34" charset="0"/>
              <a:buChar char="•"/>
            </a:pPr>
            <a:r>
              <a:rPr lang="en-US" sz="1900" b="0" i="0" dirty="0">
                <a:effectLst/>
                <a:latin typeface="+mj-lt"/>
                <a:cs typeface="Times New Roman" panose="02020603050405020304" pitchFamily="18" charset="0"/>
              </a:rPr>
              <a:t>Through data analysis, teams and analysts can use the European soccer dataset to make strategic decisions and gain a competitive advantage in the sport.</a:t>
            </a:r>
            <a:endParaRPr lang="en-US" sz="1900" dirty="0">
              <a:latin typeface="+mj-lt"/>
              <a:cs typeface="Times New Roman" panose="02020603050405020304" pitchFamily="18" charset="0"/>
            </a:endParaRPr>
          </a:p>
          <a:p>
            <a:pPr marL="0" indent="0" algn="just">
              <a:spcAft>
                <a:spcPts val="600"/>
              </a:spcAft>
              <a:buClr>
                <a:schemeClr val="accent1"/>
              </a:buClr>
              <a:buNone/>
            </a:pPr>
            <a:r>
              <a:rPr lang="en-US" sz="2800" b="1" dirty="0">
                <a:effectLst/>
                <a:latin typeface="+mj-lt"/>
                <a:cs typeface="Times New Roman" panose="02020603050405020304" pitchFamily="18" charset="0"/>
              </a:rPr>
              <a:t>Goal:</a:t>
            </a:r>
          </a:p>
          <a:p>
            <a:pPr algn="just">
              <a:spcAft>
                <a:spcPts val="600"/>
              </a:spcAft>
              <a:buClr>
                <a:schemeClr val="accent1"/>
              </a:buClr>
            </a:pPr>
            <a:r>
              <a:rPr lang="en-US" sz="1900" dirty="0">
                <a:latin typeface="+mj-lt"/>
                <a:cs typeface="Times New Roman" panose="02020603050405020304" pitchFamily="18" charset="0"/>
              </a:rPr>
              <a:t>We</a:t>
            </a:r>
            <a:r>
              <a:rPr lang="en-US" sz="1900" dirty="0">
                <a:effectLst/>
                <a:latin typeface="+mj-lt"/>
                <a:cs typeface="Times New Roman" panose="02020603050405020304" pitchFamily="18" charset="0"/>
              </a:rPr>
              <a:t> want to create a football prediction model, this model will determine the outcome of match (win, lose, draw) and compare it with the bookies model. </a:t>
            </a:r>
            <a:endParaRPr lang="en-US" sz="1900" dirty="0">
              <a:latin typeface="+mj-lt"/>
              <a:cs typeface="Times New Roman" panose="02020603050405020304" pitchFamily="18" charset="0"/>
            </a:endParaRPr>
          </a:p>
          <a:p>
            <a:pPr marL="0" indent="0">
              <a:buNone/>
            </a:pPr>
            <a:endParaRPr lang="en-US" dirty="0"/>
          </a:p>
        </p:txBody>
      </p:sp>
      <p:pic>
        <p:nvPicPr>
          <p:cNvPr id="4" name="Content Placeholder 4" descr="Logo, company name">
            <a:extLst>
              <a:ext uri="{FF2B5EF4-FFF2-40B4-BE49-F238E27FC236}">
                <a16:creationId xmlns:a16="http://schemas.microsoft.com/office/drawing/2014/main" id="{E9FC9533-0F77-837F-24FB-371CDDB71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1394" y="803678"/>
            <a:ext cx="4817466" cy="5250644"/>
          </a:xfrm>
          <a:prstGeom prst="rect">
            <a:avLst/>
          </a:prstGeom>
        </p:spPr>
      </p:pic>
    </p:spTree>
    <p:extLst>
      <p:ext uri="{BB962C8B-B14F-4D97-AF65-F5344CB8AC3E}">
        <p14:creationId xmlns:p14="http://schemas.microsoft.com/office/powerpoint/2010/main" val="16525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7" name="Rectangle 2056">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59" name="Group 2058">
            <a:extLst>
              <a:ext uri="{FF2B5EF4-FFF2-40B4-BE49-F238E27FC236}">
                <a16:creationId xmlns:a16="http://schemas.microsoft.com/office/drawing/2014/main" id="{A9EF8060-0D63-402B-8B09-4993D1FE8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2060" name="Picture 2059">
              <a:extLst>
                <a:ext uri="{FF2B5EF4-FFF2-40B4-BE49-F238E27FC236}">
                  <a16:creationId xmlns:a16="http://schemas.microsoft.com/office/drawing/2014/main" id="{E3E187C4-6014-4411-8AF9-DCFD1CFE75E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061" name="Picture 2060">
              <a:extLst>
                <a:ext uri="{FF2B5EF4-FFF2-40B4-BE49-F238E27FC236}">
                  <a16:creationId xmlns:a16="http://schemas.microsoft.com/office/drawing/2014/main" id="{A4C30D60-A578-4E7A-A75D-BCD44E0674D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9" name="Content Placeholder 8">
            <a:extLst>
              <a:ext uri="{FF2B5EF4-FFF2-40B4-BE49-F238E27FC236}">
                <a16:creationId xmlns:a16="http://schemas.microsoft.com/office/drawing/2014/main" id="{715E8F94-069B-5AE1-E689-C9AC7D7E82A2}"/>
              </a:ext>
            </a:extLst>
          </p:cNvPr>
          <p:cNvSpPr>
            <a:spLocks noGrp="1"/>
          </p:cNvSpPr>
          <p:nvPr>
            <p:ph idx="1"/>
          </p:nvPr>
        </p:nvSpPr>
        <p:spPr>
          <a:xfrm>
            <a:off x="6248332" y="1236078"/>
            <a:ext cx="5245836" cy="1747753"/>
          </a:xfrm>
        </p:spPr>
        <p:txBody>
          <a:bodyPr anchor="ctr">
            <a:normAutofit fontScale="85000" lnSpcReduction="20000"/>
          </a:bodyPr>
          <a:lstStyle/>
          <a:p>
            <a:pPr marL="0" indent="0" algn="just">
              <a:buNone/>
            </a:pPr>
            <a:endParaRPr lang="en-US" sz="2000" dirty="0">
              <a:effectLst/>
              <a:latin typeface="Times New Roman" panose="02020603050405020304" pitchFamily="18" charset="0"/>
              <a:ea typeface="Calibri" panose="020F0502020204030204" pitchFamily="34" charset="0"/>
            </a:endParaRPr>
          </a:p>
          <a:p>
            <a:pPr algn="just"/>
            <a:r>
              <a:rPr lang="en-US" sz="1900" dirty="0">
                <a:effectLst/>
                <a:latin typeface="+mj-lt"/>
                <a:ea typeface="Calibri" panose="020F0502020204030204" pitchFamily="34" charset="0"/>
              </a:rPr>
              <a:t>The data was collected for Eleven European Leagues and is stored in the form of ‘</a:t>
            </a:r>
            <a:r>
              <a:rPr lang="en-US" sz="1900" dirty="0" err="1">
                <a:effectLst/>
                <a:latin typeface="+mj-lt"/>
                <a:ea typeface="Calibri" panose="020F0502020204030204" pitchFamily="34" charset="0"/>
              </a:rPr>
              <a:t>sqlite</a:t>
            </a:r>
            <a:r>
              <a:rPr lang="en-US" sz="1900" dirty="0">
                <a:effectLst/>
                <a:latin typeface="+mj-lt"/>
                <a:ea typeface="Calibri" panose="020F0502020204030204" pitchFamily="34" charset="0"/>
              </a:rPr>
              <a:t>’. </a:t>
            </a:r>
            <a:endParaRPr lang="en-US" sz="1900" dirty="0">
              <a:effectLst/>
              <a:latin typeface="+mj-lt"/>
              <a:ea typeface="Calibri" panose="020F0502020204030204" pitchFamily="34" charset="0"/>
              <a:cs typeface="Times New Roman" panose="02020603050405020304" pitchFamily="18" charset="0"/>
            </a:endParaRPr>
          </a:p>
          <a:p>
            <a:pPr algn="just"/>
            <a:r>
              <a:rPr lang="en-US" sz="1900" dirty="0">
                <a:effectLst/>
                <a:latin typeface="+mj-lt"/>
                <a:ea typeface="Calibri" panose="020F0502020204030204" pitchFamily="34" charset="0"/>
                <a:cs typeface="Times New Roman" panose="02020603050405020304" pitchFamily="18" charset="0"/>
              </a:rPr>
              <a:t>Dataset consists information of 25000+ matches and 10000+ players from </a:t>
            </a:r>
            <a:r>
              <a:rPr lang="en-US" sz="1900" dirty="0">
                <a:effectLst/>
                <a:latin typeface="+mj-lt"/>
                <a:ea typeface="Calibri" panose="020F0502020204030204" pitchFamily="34" charset="0"/>
              </a:rPr>
              <a:t>the top football leagues of 11 European nations</a:t>
            </a:r>
            <a:r>
              <a:rPr lang="en-US" sz="1900" dirty="0">
                <a:effectLst/>
                <a:latin typeface="+mj-lt"/>
                <a:ea typeface="Calibri" panose="020F0502020204030204" pitchFamily="34" charset="0"/>
                <a:cs typeface="Times New Roman" panose="02020603050405020304" pitchFamily="18" charset="0"/>
              </a:rPr>
              <a:t> and </a:t>
            </a:r>
            <a:r>
              <a:rPr lang="en-US" sz="1900" dirty="0">
                <a:effectLst/>
                <a:latin typeface="+mj-lt"/>
                <a:ea typeface="Calibri" panose="020F0502020204030204" pitchFamily="34" charset="0"/>
              </a:rPr>
              <a:t>covers</a:t>
            </a:r>
            <a:r>
              <a:rPr lang="en-US" sz="1900" dirty="0">
                <a:effectLst/>
                <a:latin typeface="+mj-lt"/>
                <a:ea typeface="Calibri" panose="020F0502020204030204" pitchFamily="34" charset="0"/>
                <a:cs typeface="Times New Roman" panose="02020603050405020304" pitchFamily="18" charset="0"/>
              </a:rPr>
              <a:t> from seasons 2008 to 2016</a:t>
            </a:r>
            <a:r>
              <a:rPr lang="en-US" sz="1900" dirty="0">
                <a:latin typeface="+mj-lt"/>
                <a:ea typeface="Calibri" panose="020F0502020204030204" pitchFamily="34" charset="0"/>
                <a:cs typeface="Times New Roman" panose="02020603050405020304" pitchFamily="18" charset="0"/>
              </a:rPr>
              <a:t>.</a:t>
            </a:r>
            <a:endParaRPr lang="en-US" sz="1900" dirty="0">
              <a:effectLst/>
              <a:latin typeface="Arial" panose="020B0604020202020204" pitchFamily="34" charset="0"/>
              <a:ea typeface="Calibri" panose="020F0502020204030204" pitchFamily="34" charset="0"/>
            </a:endParaRPr>
          </a:p>
          <a:p>
            <a:pPr marL="0" indent="0">
              <a:buNone/>
            </a:pPr>
            <a:endParaRPr lang="en-US" sz="2000" dirty="0">
              <a:effectLst/>
              <a:latin typeface="Arial" panose="020B0604020202020204" pitchFamily="34" charset="0"/>
              <a:ea typeface="Calibri" panose="020F0502020204030204" pitchFamily="34" charset="0"/>
            </a:endParaRPr>
          </a:p>
        </p:txBody>
      </p:sp>
      <p:pic>
        <p:nvPicPr>
          <p:cNvPr id="2050" name="Picture 2" descr="The Most Exciting European Football Leagues 2022/2023 -">
            <a:extLst>
              <a:ext uri="{FF2B5EF4-FFF2-40B4-BE49-F238E27FC236}">
                <a16:creationId xmlns:a16="http://schemas.microsoft.com/office/drawing/2014/main" id="{D1D0D93D-F0BB-86DC-A2AB-A0234C61F7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7648" y="778213"/>
            <a:ext cx="5436084" cy="51167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BC06A557-4810-AC33-ABB4-AD425F7D826E}"/>
              </a:ext>
            </a:extLst>
          </p:cNvPr>
          <p:cNvGraphicFramePr>
            <a:graphicFrameLocks noGrp="1"/>
          </p:cNvGraphicFramePr>
          <p:nvPr>
            <p:extLst>
              <p:ext uri="{D42A27DB-BD31-4B8C-83A1-F6EECF244321}">
                <p14:modId xmlns:p14="http://schemas.microsoft.com/office/powerpoint/2010/main" val="4081076455"/>
              </p:ext>
            </p:extLst>
          </p:nvPr>
        </p:nvGraphicFramePr>
        <p:xfrm>
          <a:off x="6817896" y="3142742"/>
          <a:ext cx="3997614" cy="2929136"/>
        </p:xfrm>
        <a:graphic>
          <a:graphicData uri="http://schemas.openxmlformats.org/drawingml/2006/table">
            <a:tbl>
              <a:tblPr firstRow="1" bandRow="1">
                <a:solidFill>
                  <a:schemeClr val="bg1"/>
                </a:solidFill>
                <a:tableStyleId>{5C22544A-7EE6-4342-B048-85BDC9FD1C3A}</a:tableStyleId>
              </a:tblPr>
              <a:tblGrid>
                <a:gridCol w="1530679">
                  <a:extLst>
                    <a:ext uri="{9D8B030D-6E8A-4147-A177-3AD203B41FA5}">
                      <a16:colId xmlns:a16="http://schemas.microsoft.com/office/drawing/2014/main" val="3270715839"/>
                    </a:ext>
                  </a:extLst>
                </a:gridCol>
                <a:gridCol w="1169785">
                  <a:extLst>
                    <a:ext uri="{9D8B030D-6E8A-4147-A177-3AD203B41FA5}">
                      <a16:colId xmlns:a16="http://schemas.microsoft.com/office/drawing/2014/main" val="3763407911"/>
                    </a:ext>
                  </a:extLst>
                </a:gridCol>
                <a:gridCol w="1297150">
                  <a:extLst>
                    <a:ext uri="{9D8B030D-6E8A-4147-A177-3AD203B41FA5}">
                      <a16:colId xmlns:a16="http://schemas.microsoft.com/office/drawing/2014/main" val="4048279688"/>
                    </a:ext>
                  </a:extLst>
                </a:gridCol>
              </a:tblGrid>
              <a:tr h="347885">
                <a:tc>
                  <a:txBody>
                    <a:bodyPr/>
                    <a:lstStyle/>
                    <a:p>
                      <a:r>
                        <a:rPr lang="en-US" sz="1300" b="0" cap="none" spc="0">
                          <a:solidFill>
                            <a:schemeClr val="bg1"/>
                          </a:solidFill>
                        </a:rPr>
                        <a:t>Tables</a:t>
                      </a:r>
                    </a:p>
                  </a:txBody>
                  <a:tcPr marL="109214" marR="84011" marT="84011" marB="8401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300" b="0" cap="none" spc="0">
                          <a:solidFill>
                            <a:schemeClr val="bg1"/>
                          </a:solidFill>
                        </a:rPr>
                        <a:t>Rows</a:t>
                      </a:r>
                    </a:p>
                  </a:txBody>
                  <a:tcPr marL="109214" marR="84011" marT="84011" marB="8401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300" b="0" cap="none" spc="0">
                          <a:solidFill>
                            <a:schemeClr val="bg1"/>
                          </a:solidFill>
                        </a:rPr>
                        <a:t>Columns</a:t>
                      </a:r>
                    </a:p>
                  </a:txBody>
                  <a:tcPr marL="109214" marR="84011" marT="84011" marB="8401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812387422"/>
                  </a:ext>
                </a:extLst>
              </a:tr>
              <a:tr h="347885">
                <a:tc>
                  <a:txBody>
                    <a:bodyPr/>
                    <a:lstStyle/>
                    <a:p>
                      <a:r>
                        <a:rPr lang="en-US" sz="1300" cap="none" spc="0">
                          <a:solidFill>
                            <a:schemeClr val="tx1"/>
                          </a:solidFill>
                        </a:rPr>
                        <a:t>Country</a:t>
                      </a:r>
                    </a:p>
                  </a:txBody>
                  <a:tcPr marL="109214" marR="84011" marT="84011" marB="84011">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300" cap="none" spc="0">
                          <a:solidFill>
                            <a:schemeClr val="tx1"/>
                          </a:solidFill>
                        </a:rPr>
                        <a:t>11</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300" cap="none" spc="0">
                          <a:solidFill>
                            <a:schemeClr val="tx1"/>
                          </a:solidFill>
                        </a:rPr>
                        <a:t>2</a:t>
                      </a:r>
                    </a:p>
                  </a:txBody>
                  <a:tcPr marL="109214" marR="84011" marT="84011" marB="84011">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3648226947"/>
                  </a:ext>
                </a:extLst>
              </a:tr>
              <a:tr h="347885">
                <a:tc>
                  <a:txBody>
                    <a:bodyPr/>
                    <a:lstStyle/>
                    <a:p>
                      <a:r>
                        <a:rPr lang="en-US" sz="1300" cap="none" spc="0">
                          <a:solidFill>
                            <a:schemeClr val="tx1"/>
                          </a:solidFill>
                        </a:rPr>
                        <a:t>League</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300" cap="none" spc="0">
                          <a:solidFill>
                            <a:schemeClr val="tx1"/>
                          </a:solidFill>
                        </a:rPr>
                        <a:t>11</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300" cap="none" spc="0">
                          <a:solidFill>
                            <a:schemeClr val="tx1"/>
                          </a:solidFill>
                        </a:rPr>
                        <a:t>3</a:t>
                      </a:r>
                    </a:p>
                  </a:txBody>
                  <a:tcPr marL="109214" marR="84011" marT="84011" marB="84011">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901885376"/>
                  </a:ext>
                </a:extLst>
              </a:tr>
              <a:tr h="347885">
                <a:tc>
                  <a:txBody>
                    <a:bodyPr/>
                    <a:lstStyle/>
                    <a:p>
                      <a:r>
                        <a:rPr lang="en-US" sz="1300" cap="none" spc="0">
                          <a:solidFill>
                            <a:schemeClr val="tx1"/>
                          </a:solidFill>
                        </a:rPr>
                        <a:t>Match</a:t>
                      </a:r>
                    </a:p>
                  </a:txBody>
                  <a:tcPr marL="109214" marR="84011" marT="84011" marB="84011">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300" cap="none" spc="0">
                          <a:solidFill>
                            <a:schemeClr val="tx1"/>
                          </a:solidFill>
                        </a:rPr>
                        <a:t>25979</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300" cap="none" spc="0">
                          <a:solidFill>
                            <a:schemeClr val="tx1"/>
                          </a:solidFill>
                        </a:rPr>
                        <a:t>115</a:t>
                      </a:r>
                    </a:p>
                  </a:txBody>
                  <a:tcPr marL="109214" marR="84011" marT="84011" marB="84011">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128967641"/>
                  </a:ext>
                </a:extLst>
              </a:tr>
              <a:tr h="347885">
                <a:tc>
                  <a:txBody>
                    <a:bodyPr/>
                    <a:lstStyle/>
                    <a:p>
                      <a:r>
                        <a:rPr lang="en-US" sz="1300" cap="none" spc="0">
                          <a:solidFill>
                            <a:schemeClr val="tx1"/>
                          </a:solidFill>
                        </a:rPr>
                        <a:t>Players</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300" cap="none" spc="0">
                          <a:solidFill>
                            <a:schemeClr val="tx1"/>
                          </a:solidFill>
                        </a:rPr>
                        <a:t>11060</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300" cap="none" spc="0">
                          <a:solidFill>
                            <a:schemeClr val="tx1"/>
                          </a:solidFill>
                        </a:rPr>
                        <a:t>7</a:t>
                      </a:r>
                    </a:p>
                  </a:txBody>
                  <a:tcPr marL="109214" marR="84011" marT="84011" marB="84011">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45935990"/>
                  </a:ext>
                </a:extLst>
              </a:tr>
              <a:tr h="347885">
                <a:tc>
                  <a:txBody>
                    <a:bodyPr/>
                    <a:lstStyle/>
                    <a:p>
                      <a:r>
                        <a:rPr lang="en-US" sz="1300" cap="none" spc="0" err="1">
                          <a:solidFill>
                            <a:schemeClr val="tx1"/>
                          </a:solidFill>
                        </a:rPr>
                        <a:t>Player_Attributes</a:t>
                      </a:r>
                      <a:endParaRPr lang="en-US" sz="1300" cap="none" spc="0">
                        <a:solidFill>
                          <a:schemeClr val="tx1"/>
                        </a:solidFill>
                      </a:endParaRPr>
                    </a:p>
                  </a:txBody>
                  <a:tcPr marL="109214" marR="84011" marT="84011" marB="84011">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300" cap="none" spc="0">
                          <a:solidFill>
                            <a:schemeClr val="tx1"/>
                          </a:solidFill>
                        </a:rPr>
                        <a:t>183978</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300" cap="none" spc="0">
                          <a:solidFill>
                            <a:schemeClr val="tx1"/>
                          </a:solidFill>
                        </a:rPr>
                        <a:t>42</a:t>
                      </a:r>
                    </a:p>
                  </a:txBody>
                  <a:tcPr marL="109214" marR="84011" marT="84011" marB="84011">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9675179"/>
                  </a:ext>
                </a:extLst>
              </a:tr>
              <a:tr h="347885">
                <a:tc>
                  <a:txBody>
                    <a:bodyPr/>
                    <a:lstStyle/>
                    <a:p>
                      <a:r>
                        <a:rPr lang="en-US" sz="1300" cap="none" spc="0">
                          <a:solidFill>
                            <a:schemeClr val="tx1"/>
                          </a:solidFill>
                        </a:rPr>
                        <a:t>Team</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300" cap="none" spc="0">
                          <a:solidFill>
                            <a:schemeClr val="tx1"/>
                          </a:solidFill>
                        </a:rPr>
                        <a:t>299</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300" cap="none" spc="0">
                          <a:solidFill>
                            <a:schemeClr val="tx1"/>
                          </a:solidFill>
                        </a:rPr>
                        <a:t>5</a:t>
                      </a:r>
                    </a:p>
                  </a:txBody>
                  <a:tcPr marL="109214" marR="84011" marT="84011" marB="84011">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41559105"/>
                  </a:ext>
                </a:extLst>
              </a:tr>
              <a:tr h="347885">
                <a:tc>
                  <a:txBody>
                    <a:bodyPr/>
                    <a:lstStyle/>
                    <a:p>
                      <a:r>
                        <a:rPr lang="en-US" sz="1300" cap="none" spc="0" err="1">
                          <a:solidFill>
                            <a:schemeClr val="tx1"/>
                          </a:solidFill>
                        </a:rPr>
                        <a:t>Team_Attribute</a:t>
                      </a:r>
                      <a:endParaRPr lang="en-US" sz="1300" cap="none" spc="0">
                        <a:solidFill>
                          <a:schemeClr val="tx1"/>
                        </a:solidFill>
                      </a:endParaRPr>
                    </a:p>
                  </a:txBody>
                  <a:tcPr marL="109214" marR="84011" marT="84011" marB="84011">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300" cap="none" spc="0">
                          <a:solidFill>
                            <a:schemeClr val="tx1"/>
                          </a:solidFill>
                        </a:rPr>
                        <a:t>1458</a:t>
                      </a:r>
                    </a:p>
                  </a:txBody>
                  <a:tcPr marL="109214" marR="84011" marT="84011" marB="8401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300" cap="none" spc="0" dirty="0">
                          <a:solidFill>
                            <a:schemeClr val="tx1"/>
                          </a:solidFill>
                        </a:rPr>
                        <a:t>25</a:t>
                      </a:r>
                    </a:p>
                  </a:txBody>
                  <a:tcPr marL="109214" marR="84011" marT="84011" marB="84011">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087038743"/>
                  </a:ext>
                </a:extLst>
              </a:tr>
            </a:tbl>
          </a:graphicData>
        </a:graphic>
      </p:graphicFrame>
      <p:sp>
        <p:nvSpPr>
          <p:cNvPr id="2" name="TextBox 1">
            <a:extLst>
              <a:ext uri="{FF2B5EF4-FFF2-40B4-BE49-F238E27FC236}">
                <a16:creationId xmlns:a16="http://schemas.microsoft.com/office/drawing/2014/main" id="{44FF4D96-FFF2-FEED-3C20-7A681DDE04E7}"/>
              </a:ext>
            </a:extLst>
          </p:cNvPr>
          <p:cNvSpPr txBox="1"/>
          <p:nvPr/>
        </p:nvSpPr>
        <p:spPr>
          <a:xfrm>
            <a:off x="7285044" y="754001"/>
            <a:ext cx="3567165" cy="646331"/>
          </a:xfrm>
          <a:prstGeom prst="rect">
            <a:avLst/>
          </a:prstGeom>
          <a:noFill/>
        </p:spPr>
        <p:txBody>
          <a:bodyPr wrap="square" rtlCol="0">
            <a:spAutoFit/>
          </a:bodyPr>
          <a:lstStyle/>
          <a:p>
            <a:r>
              <a:rPr lang="en-US" b="1" i="0" dirty="0">
                <a:effectLst/>
                <a:latin typeface="+mj-lt"/>
              </a:rPr>
              <a:t>About the Dataset:</a:t>
            </a:r>
          </a:p>
          <a:p>
            <a:endParaRPr lang="en-US" dirty="0">
              <a:latin typeface="+mj-lt"/>
            </a:endParaRPr>
          </a:p>
        </p:txBody>
      </p:sp>
    </p:spTree>
    <p:extLst>
      <p:ext uri="{BB962C8B-B14F-4D97-AF65-F5344CB8AC3E}">
        <p14:creationId xmlns:p14="http://schemas.microsoft.com/office/powerpoint/2010/main" val="318945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 name="Rectangle 70">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74" name="Picture 73">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5" name="Picture 74">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7" name="Rectangle 7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Diagram&#10;&#10;Description automatically generated">
            <a:extLst>
              <a:ext uri="{FF2B5EF4-FFF2-40B4-BE49-F238E27FC236}">
                <a16:creationId xmlns:a16="http://schemas.microsoft.com/office/drawing/2014/main" id="{D2E8A8CB-99FD-085B-0E43-080C5904E98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667" r="31827" b="1"/>
          <a:stretch/>
        </p:blipFill>
        <p:spPr>
          <a:xfrm>
            <a:off x="720176" y="567942"/>
            <a:ext cx="4443915" cy="5716862"/>
          </a:xfrm>
          <a:prstGeom prst="rect">
            <a:avLst/>
          </a:prstGeom>
        </p:spPr>
      </p:pic>
      <p:graphicFrame>
        <p:nvGraphicFramePr>
          <p:cNvPr id="53" name="TextBox 5">
            <a:extLst>
              <a:ext uri="{FF2B5EF4-FFF2-40B4-BE49-F238E27FC236}">
                <a16:creationId xmlns:a16="http://schemas.microsoft.com/office/drawing/2014/main" id="{272D184E-5E96-D3C4-06C9-B1467FBC9A71}"/>
              </a:ext>
            </a:extLst>
          </p:cNvPr>
          <p:cNvGraphicFramePr/>
          <p:nvPr>
            <p:extLst>
              <p:ext uri="{D42A27DB-BD31-4B8C-83A1-F6EECF244321}">
                <p14:modId xmlns:p14="http://schemas.microsoft.com/office/powerpoint/2010/main" val="1950724943"/>
              </p:ext>
            </p:extLst>
          </p:nvPr>
        </p:nvGraphicFramePr>
        <p:xfrm>
          <a:off x="6519143" y="849922"/>
          <a:ext cx="5327864" cy="56111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806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6936-D0C0-897A-DC5E-768ACCF9EE24}"/>
              </a:ext>
            </a:extLst>
          </p:cNvPr>
          <p:cNvSpPr>
            <a:spLocks noGrp="1"/>
          </p:cNvSpPr>
          <p:nvPr>
            <p:ph type="title"/>
          </p:nvPr>
        </p:nvSpPr>
        <p:spPr/>
        <p:txBody>
          <a:bodyPr/>
          <a:lstStyle/>
          <a:p>
            <a:endParaRPr lang="en-US" dirty="0"/>
          </a:p>
        </p:txBody>
      </p:sp>
      <p:pic>
        <p:nvPicPr>
          <p:cNvPr id="4" name="Content Placeholder 3" descr="Table&#10;&#10;Description automatically generated">
            <a:extLst>
              <a:ext uri="{FF2B5EF4-FFF2-40B4-BE49-F238E27FC236}">
                <a16:creationId xmlns:a16="http://schemas.microsoft.com/office/drawing/2014/main" id="{204156B3-9E5B-7EB5-9A88-E3242AAF6EE0}"/>
              </a:ext>
            </a:extLst>
          </p:cNvPr>
          <p:cNvPicPr>
            <a:picLocks noGrp="1" noChangeAspect="1"/>
          </p:cNvPicPr>
          <p:nvPr>
            <p:ph idx="1"/>
          </p:nvPr>
        </p:nvPicPr>
        <p:blipFill>
          <a:blip r:embed="rId2"/>
          <a:stretch>
            <a:fillRect/>
          </a:stretch>
        </p:blipFill>
        <p:spPr>
          <a:xfrm>
            <a:off x="288114" y="346276"/>
            <a:ext cx="3444538" cy="2690093"/>
          </a:xfrm>
          <a:prstGeom prst="rect">
            <a:avLst/>
          </a:prstGeom>
        </p:spPr>
      </p:pic>
      <p:pic>
        <p:nvPicPr>
          <p:cNvPr id="5" name="Picture 4" descr="Graphical user interface, text&#10;&#10;Description automatically generated with medium confidence">
            <a:extLst>
              <a:ext uri="{FF2B5EF4-FFF2-40B4-BE49-F238E27FC236}">
                <a16:creationId xmlns:a16="http://schemas.microsoft.com/office/drawing/2014/main" id="{01878986-255E-B072-7EE7-58CF3FA474A9}"/>
              </a:ext>
            </a:extLst>
          </p:cNvPr>
          <p:cNvPicPr>
            <a:picLocks noChangeAspect="1"/>
          </p:cNvPicPr>
          <p:nvPr/>
        </p:nvPicPr>
        <p:blipFill>
          <a:blip r:embed="rId3"/>
          <a:stretch>
            <a:fillRect/>
          </a:stretch>
        </p:blipFill>
        <p:spPr>
          <a:xfrm>
            <a:off x="4183978" y="187392"/>
            <a:ext cx="3444538" cy="2934779"/>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5FAB64E7-B6A2-438A-3637-C35A357548AB}"/>
              </a:ext>
            </a:extLst>
          </p:cNvPr>
          <p:cNvPicPr>
            <a:picLocks noChangeAspect="1"/>
          </p:cNvPicPr>
          <p:nvPr/>
        </p:nvPicPr>
        <p:blipFill>
          <a:blip r:embed="rId4"/>
          <a:stretch>
            <a:fillRect/>
          </a:stretch>
        </p:blipFill>
        <p:spPr>
          <a:xfrm>
            <a:off x="196972" y="3289797"/>
            <a:ext cx="6895290" cy="2319794"/>
          </a:xfrm>
          <a:prstGeom prst="rect">
            <a:avLst/>
          </a:prstGeom>
        </p:spPr>
      </p:pic>
      <p:pic>
        <p:nvPicPr>
          <p:cNvPr id="7" name="Picture 6" descr="Text&#10;&#10;Description automatically generated">
            <a:extLst>
              <a:ext uri="{FF2B5EF4-FFF2-40B4-BE49-F238E27FC236}">
                <a16:creationId xmlns:a16="http://schemas.microsoft.com/office/drawing/2014/main" id="{6090D223-D27C-2C30-0217-9EC15B126E28}"/>
              </a:ext>
            </a:extLst>
          </p:cNvPr>
          <p:cNvPicPr>
            <a:picLocks noChangeAspect="1"/>
          </p:cNvPicPr>
          <p:nvPr/>
        </p:nvPicPr>
        <p:blipFill>
          <a:blip r:embed="rId5"/>
          <a:stretch>
            <a:fillRect/>
          </a:stretch>
        </p:blipFill>
        <p:spPr>
          <a:xfrm>
            <a:off x="5369668" y="4553162"/>
            <a:ext cx="6401624" cy="1971782"/>
          </a:xfrm>
          <a:prstGeom prst="rect">
            <a:avLst/>
          </a:prstGeom>
        </p:spPr>
      </p:pic>
      <p:pic>
        <p:nvPicPr>
          <p:cNvPr id="8" name="Picture 7" descr="Text&#10;&#10;Description automatically generated">
            <a:extLst>
              <a:ext uri="{FF2B5EF4-FFF2-40B4-BE49-F238E27FC236}">
                <a16:creationId xmlns:a16="http://schemas.microsoft.com/office/drawing/2014/main" id="{2872AE52-25C9-5B2A-42B3-80F9050EE1BD}"/>
              </a:ext>
            </a:extLst>
          </p:cNvPr>
          <p:cNvPicPr>
            <a:picLocks noChangeAspect="1"/>
          </p:cNvPicPr>
          <p:nvPr/>
        </p:nvPicPr>
        <p:blipFill>
          <a:blip r:embed="rId6"/>
          <a:stretch>
            <a:fillRect/>
          </a:stretch>
        </p:blipFill>
        <p:spPr>
          <a:xfrm>
            <a:off x="8053488" y="187392"/>
            <a:ext cx="3551609" cy="2711451"/>
          </a:xfrm>
          <a:prstGeom prst="rect">
            <a:avLst/>
          </a:prstGeom>
        </p:spPr>
      </p:pic>
    </p:spTree>
    <p:extLst>
      <p:ext uri="{BB962C8B-B14F-4D97-AF65-F5344CB8AC3E}">
        <p14:creationId xmlns:p14="http://schemas.microsoft.com/office/powerpoint/2010/main" val="122583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2"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0DAA2CC1-1C4E-EC50-120E-D66712E0783B}"/>
              </a:ext>
            </a:extLst>
          </p:cNvPr>
          <p:cNvSpPr>
            <a:spLocks noGrp="1"/>
          </p:cNvSpPr>
          <p:nvPr>
            <p:ph idx="1"/>
          </p:nvPr>
        </p:nvSpPr>
        <p:spPr/>
        <p:txBody>
          <a:bodyPr/>
          <a:lstStyle/>
          <a:p>
            <a:endParaRPr lang="en-US" dirty="0"/>
          </a:p>
        </p:txBody>
      </p:sp>
      <p:pic>
        <p:nvPicPr>
          <p:cNvPr id="3074" name="Picture 2" descr="Exploratory Data Analysis Process and Techniques in Python">
            <a:extLst>
              <a:ext uri="{FF2B5EF4-FFF2-40B4-BE49-F238E27FC236}">
                <a16:creationId xmlns:a16="http://schemas.microsoft.com/office/drawing/2014/main" id="{6D7B005B-8BA0-73A8-B82D-16A77068EE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719"/>
          <a:stretch/>
        </p:blipFill>
        <p:spPr bwMode="auto">
          <a:xfrm>
            <a:off x="0" y="0"/>
            <a:ext cx="12189011" cy="6840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1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22">
            <a:extLst>
              <a:ext uri="{FF2B5EF4-FFF2-40B4-BE49-F238E27FC236}">
                <a16:creationId xmlns:a16="http://schemas.microsoft.com/office/drawing/2014/main" id="{1B6E9D4E-1863-458E-8166-A6E64C865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 name="Group 24">
            <a:extLst>
              <a:ext uri="{FF2B5EF4-FFF2-40B4-BE49-F238E27FC236}">
                <a16:creationId xmlns:a16="http://schemas.microsoft.com/office/drawing/2014/main" id="{DDC08824-D5AF-47B4-A084-327F6A050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14600C65-6FB1-488E-9C66-1F25CC6D36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26">
              <a:extLst>
                <a:ext uri="{FF2B5EF4-FFF2-40B4-BE49-F238E27FC236}">
                  <a16:creationId xmlns:a16="http://schemas.microsoft.com/office/drawing/2014/main" id="{0BDFEE4C-E27A-4656-AA45-10C05634655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F6B9E73A-7DA5-4C84-B395-757FF1941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75598D-DE91-CC61-0A21-ED15047CBC86}"/>
              </a:ext>
            </a:extLst>
          </p:cNvPr>
          <p:cNvSpPr txBox="1"/>
          <p:nvPr/>
        </p:nvSpPr>
        <p:spPr>
          <a:xfrm>
            <a:off x="6634065" y="1010623"/>
            <a:ext cx="4724468" cy="2290114"/>
          </a:xfrm>
          <a:prstGeom prst="rect">
            <a:avLst/>
          </a:prstGeom>
        </p:spPr>
        <p:txBody>
          <a:bodyPr vert="horz" lIns="91440" tIns="45720" rIns="91440" bIns="45720" rtlCol="0">
            <a:normAutofit/>
          </a:bodyPr>
          <a:lstStyle/>
          <a:p>
            <a:pPr>
              <a:spcAft>
                <a:spcPts val="600"/>
              </a:spcAft>
              <a:buClr>
                <a:schemeClr val="accent1"/>
              </a:buClr>
            </a:pPr>
            <a:r>
              <a:rPr lang="en-US" sz="1500" b="1" i="0" dirty="0">
                <a:effectLst/>
                <a:latin typeface="+mj-lt"/>
                <a:cs typeface="Times New Roman" panose="02020603050405020304" pitchFamily="18" charset="0"/>
              </a:rPr>
              <a:t>Q1</a:t>
            </a:r>
            <a:r>
              <a:rPr lang="en-US" sz="1600" b="1" i="0" dirty="0">
                <a:effectLst/>
                <a:latin typeface="+mj-lt"/>
                <a:cs typeface="Times New Roman" panose="02020603050405020304" pitchFamily="18" charset="0"/>
              </a:rPr>
              <a:t>. Which top 10 teams had the most victories at home in 2015/2016 Season?</a:t>
            </a:r>
            <a:endParaRPr lang="en-US" sz="1600" dirty="0">
              <a:latin typeface="Times New Roman" panose="02020603050405020304" pitchFamily="18" charset="0"/>
              <a:cs typeface="Times New Roman" panose="02020603050405020304" pitchFamily="18" charset="0"/>
            </a:endParaRPr>
          </a:p>
          <a:p>
            <a:pPr marL="285750" indent="-285750" algn="just">
              <a:spcAft>
                <a:spcPts val="600"/>
              </a:spcAft>
              <a:buClr>
                <a:schemeClr val="accent1"/>
              </a:buClr>
              <a:buFont typeface="Arial" panose="020B0604020202020204" pitchFamily="34" charset="0"/>
              <a:buChar char="•"/>
            </a:pPr>
            <a:r>
              <a:rPr lang="en-US" sz="1600" dirty="0">
                <a:latin typeface="+mj-lt"/>
                <a:cs typeface="Times New Roman" panose="02020603050405020304" pitchFamily="18" charset="0"/>
              </a:rPr>
              <a:t>E</a:t>
            </a:r>
            <a:r>
              <a:rPr lang="en-US" sz="1600" dirty="0">
                <a:effectLst/>
                <a:latin typeface="+mj-lt"/>
                <a:cs typeface="Times New Roman" panose="02020603050405020304" pitchFamily="18" charset="0"/>
              </a:rPr>
              <a:t>xtracted the matches that occurred during the period of 2015 to 2016. </a:t>
            </a:r>
          </a:p>
          <a:p>
            <a:pPr marL="285750" indent="-285750" algn="just">
              <a:spcAft>
                <a:spcPts val="600"/>
              </a:spcAft>
              <a:buClr>
                <a:schemeClr val="accent1"/>
              </a:buClr>
              <a:buFont typeface="Arial" panose="020B0604020202020204" pitchFamily="34" charset="0"/>
              <a:buChar char="•"/>
            </a:pPr>
            <a:r>
              <a:rPr lang="en-US" sz="1600" dirty="0">
                <a:latin typeface="+mj-lt"/>
                <a:cs typeface="Times New Roman" panose="02020603050405020304" pitchFamily="18" charset="0"/>
              </a:rPr>
              <a:t>We identified the </a:t>
            </a:r>
            <a:r>
              <a:rPr lang="en-US" sz="1600" dirty="0">
                <a:effectLst/>
                <a:latin typeface="+mj-lt"/>
                <a:cs typeface="Times New Roman" panose="02020603050405020304" pitchFamily="18" charset="0"/>
              </a:rPr>
              <a:t>top 10 teams that have the maximum number of wins and found that </a:t>
            </a:r>
            <a:r>
              <a:rPr lang="en-US" sz="1600" kern="0" dirty="0">
                <a:solidFill>
                  <a:srgbClr val="000000"/>
                </a:solidFill>
                <a:effectLst/>
                <a:latin typeface="+mj-lt"/>
                <a:ea typeface="Times New Roman" panose="02020603050405020304" pitchFamily="18" charset="0"/>
              </a:rPr>
              <a:t>there were four teams with 16 wins in 2015/2016 season.</a:t>
            </a:r>
            <a:endParaRPr lang="en-US" sz="1500" dirty="0"/>
          </a:p>
          <a:p>
            <a:pPr indent="-228600">
              <a:spcAft>
                <a:spcPts val="600"/>
              </a:spcAft>
              <a:buClr>
                <a:schemeClr val="accent1"/>
              </a:buClr>
              <a:buFont typeface="Arial" panose="020B0604020202020204" pitchFamily="34" charset="0"/>
              <a:buChar char="•"/>
            </a:pPr>
            <a:endParaRPr lang="en-US" sz="1500" dirty="0"/>
          </a:p>
        </p:txBody>
      </p:sp>
      <p:pic>
        <p:nvPicPr>
          <p:cNvPr id="8" name="Picture 7">
            <a:extLst>
              <a:ext uri="{FF2B5EF4-FFF2-40B4-BE49-F238E27FC236}">
                <a16:creationId xmlns:a16="http://schemas.microsoft.com/office/drawing/2014/main" id="{A4766AF8-A138-2870-C886-38785A76645A}"/>
              </a:ext>
            </a:extLst>
          </p:cNvPr>
          <p:cNvPicPr>
            <a:picLocks noChangeAspect="1"/>
          </p:cNvPicPr>
          <p:nvPr/>
        </p:nvPicPr>
        <p:blipFill>
          <a:blip r:embed="rId4"/>
          <a:stretch>
            <a:fillRect/>
          </a:stretch>
        </p:blipFill>
        <p:spPr>
          <a:xfrm>
            <a:off x="833467" y="984738"/>
            <a:ext cx="5876647" cy="4742822"/>
          </a:xfrm>
          <a:prstGeom prst="rect">
            <a:avLst/>
          </a:prstGeom>
        </p:spPr>
      </p:pic>
      <p:pic>
        <p:nvPicPr>
          <p:cNvPr id="5" name="Content Placeholder 4" descr="A picture containing grass, sky, outdoor&#10;&#10;Description automatically generated">
            <a:extLst>
              <a:ext uri="{FF2B5EF4-FFF2-40B4-BE49-F238E27FC236}">
                <a16:creationId xmlns:a16="http://schemas.microsoft.com/office/drawing/2014/main" id="{DF3F2EF6-ACF2-53BF-791F-427F9F20A0D7}"/>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20"/>
          <a:stretch/>
        </p:blipFill>
        <p:spPr>
          <a:xfrm>
            <a:off x="6817002" y="3465699"/>
            <a:ext cx="4541531" cy="2554101"/>
          </a:xfrm>
          <a:prstGeom prst="rect">
            <a:avLst/>
          </a:prstGeom>
        </p:spPr>
      </p:pic>
    </p:spTree>
    <p:extLst>
      <p:ext uri="{BB962C8B-B14F-4D97-AF65-F5344CB8AC3E}">
        <p14:creationId xmlns:p14="http://schemas.microsoft.com/office/powerpoint/2010/main" val="31956662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77f93fe-5f07-4cb3-80e3-233dd7677f5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B3FCEA5350334AA8F2545CB7531F2B" ma:contentTypeVersion="6" ma:contentTypeDescription="Create a new document." ma:contentTypeScope="" ma:versionID="2bd304f333d42e537daf0eb115b64629">
  <xsd:schema xmlns:xsd="http://www.w3.org/2001/XMLSchema" xmlns:xs="http://www.w3.org/2001/XMLSchema" xmlns:p="http://schemas.microsoft.com/office/2006/metadata/properties" xmlns:ns3="177f93fe-5f07-4cb3-80e3-233dd7677f5f" xmlns:ns4="d5679803-126a-4845-a90a-4026751b27a4" targetNamespace="http://schemas.microsoft.com/office/2006/metadata/properties" ma:root="true" ma:fieldsID="17ecf706f0069381c21d415c05b47f2e" ns3:_="" ns4:_="">
    <xsd:import namespace="177f93fe-5f07-4cb3-80e3-233dd7677f5f"/>
    <xsd:import namespace="d5679803-126a-4845-a90a-4026751b27a4"/>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7f93fe-5f07-4cb3-80e3-233dd7677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679803-126a-4845-a90a-4026751b27a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010342-FAB7-4C87-960B-D571AD42169E}">
  <ds:schemaRefs>
    <ds:schemaRef ds:uri="http://purl.org/dc/term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d5679803-126a-4845-a90a-4026751b27a4"/>
    <ds:schemaRef ds:uri="177f93fe-5f07-4cb3-80e3-233dd7677f5f"/>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3B9603E-34B4-4B3A-9536-453D3303E535}">
  <ds:schemaRefs>
    <ds:schemaRef ds:uri="http://schemas.microsoft.com/sharepoint/v3/contenttype/forms"/>
  </ds:schemaRefs>
</ds:datastoreItem>
</file>

<file path=customXml/itemProps3.xml><?xml version="1.0" encoding="utf-8"?>
<ds:datastoreItem xmlns:ds="http://schemas.openxmlformats.org/officeDocument/2006/customXml" ds:itemID="{9607A943-C2D3-4385-8A19-B1B070D5E3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7f93fe-5f07-4cb3-80e3-233dd7677f5f"/>
    <ds:schemaRef ds:uri="d5679803-126a-4845-a90a-4026751b27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639</TotalTime>
  <Words>1328</Words>
  <Application>Microsoft Office PowerPoint</Application>
  <PresentationFormat>Widescreen</PresentationFormat>
  <Paragraphs>133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Avenir Next LT Pro</vt:lpstr>
      <vt:lpstr>AvenirNext LT Pro Medium</vt:lpstr>
      <vt:lpstr>Sabon Next LT</vt:lpstr>
      <vt:lpstr>Times New Roman</vt:lpstr>
      <vt:lpstr>DappledVTI</vt:lpstr>
      <vt:lpstr>European Soccer Analysis</vt:lpstr>
      <vt:lpstr>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Visualizing our Target Variable: Match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Soccer Analysis</dc:title>
  <dc:creator>Akshita Ishvarbhai Barot</dc:creator>
  <cp:lastModifiedBy>Akshita Barot</cp:lastModifiedBy>
  <cp:revision>26</cp:revision>
  <dcterms:created xsi:type="dcterms:W3CDTF">2023-04-15T01:16:23Z</dcterms:created>
  <dcterms:modified xsi:type="dcterms:W3CDTF">2023-04-25T18:56:11Z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0x01010064B3FCEA5350334AA8F2545CB7531F2B</vt:lpwstr>
  </property>
</Properties>
</file>