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7" r:id="rId3"/>
    <p:sldId id="308" r:id="rId4"/>
    <p:sldId id="309" r:id="rId5"/>
    <p:sldId id="266" r:id="rId6"/>
    <p:sldId id="304" r:id="rId7"/>
    <p:sldId id="293" r:id="rId8"/>
    <p:sldId id="27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4C0"/>
    <a:srgbClr val="A1CBB7"/>
    <a:srgbClr val="7FBAB6"/>
    <a:srgbClr val="F5E7DE"/>
    <a:srgbClr val="E9EFD5"/>
    <a:srgbClr val="9C8484"/>
    <a:srgbClr val="B1C3D1"/>
    <a:srgbClr val="A0B0BF"/>
    <a:srgbClr val="F6DAD8"/>
    <a:srgbClr val="7787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02" y="6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E7AE704E-C286-48B9-BD8B-55E07AB37610}"/>
              </a:ext>
            </a:extLst>
          </p:cNvPr>
          <p:cNvGrpSpPr/>
          <p:nvPr/>
        </p:nvGrpSpPr>
        <p:grpSpPr>
          <a:xfrm>
            <a:off x="-3242" y="0"/>
            <a:ext cx="12198484" cy="6858000"/>
            <a:chOff x="-3242" y="0"/>
            <a:chExt cx="12198484" cy="6858000"/>
          </a:xfrm>
        </p:grpSpPr>
        <p:grpSp>
          <p:nvGrpSpPr>
            <p:cNvPr id="98" name="组合 97">
              <a:extLst>
                <a:ext uri="{FF2B5EF4-FFF2-40B4-BE49-F238E27FC236}">
                  <a16:creationId xmlns:a16="http://schemas.microsoft.com/office/drawing/2014/main" id="{EC70856D-9163-4162-A32B-AB06F5DE3C5B}"/>
                </a:ext>
              </a:extLst>
            </p:cNvPr>
            <p:cNvGrpSpPr/>
            <p:nvPr/>
          </p:nvGrpSpPr>
          <p:grpSpPr>
            <a:xfrm>
              <a:off x="-3242" y="0"/>
              <a:ext cx="12198484" cy="6858000"/>
              <a:chOff x="-3242" y="0"/>
              <a:chExt cx="12198484" cy="6858000"/>
            </a:xfrm>
          </p:grpSpPr>
          <p:grpSp>
            <p:nvGrpSpPr>
              <p:cNvPr id="102" name="组合 101">
                <a:extLst>
                  <a:ext uri="{FF2B5EF4-FFF2-40B4-BE49-F238E27FC236}">
                    <a16:creationId xmlns:a16="http://schemas.microsoft.com/office/drawing/2014/main" id="{DF70F4E8-7188-411E-921C-D3006521ACE4}"/>
                  </a:ext>
                </a:extLst>
              </p:cNvPr>
              <p:cNvGrpSpPr/>
              <p:nvPr/>
            </p:nvGrpSpPr>
            <p:grpSpPr>
              <a:xfrm>
                <a:off x="0" y="0"/>
                <a:ext cx="12192000" cy="6858000"/>
                <a:chOff x="0" y="0"/>
                <a:chExt cx="12192000" cy="6858000"/>
              </a:xfrm>
            </p:grpSpPr>
            <p:sp>
              <p:nvSpPr>
                <p:cNvPr id="120" name="矩形 119">
                  <a:extLst>
                    <a:ext uri="{FF2B5EF4-FFF2-40B4-BE49-F238E27FC236}">
                      <a16:creationId xmlns:a16="http://schemas.microsoft.com/office/drawing/2014/main" id="{AFB49147-F317-4775-9689-61B433C056A2}"/>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A84AD068-D4B1-4DDD-A527-09871EE35CFA}"/>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矩形 102">
                <a:extLst>
                  <a:ext uri="{FF2B5EF4-FFF2-40B4-BE49-F238E27FC236}">
                    <a16:creationId xmlns:a16="http://schemas.microsoft.com/office/drawing/2014/main" id="{458BA9F3-1DF7-456D-A8E1-3421E1F19D7E}"/>
                  </a:ext>
                </a:extLst>
              </p:cNvPr>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4" name="组合 103">
                <a:extLst>
                  <a:ext uri="{FF2B5EF4-FFF2-40B4-BE49-F238E27FC236}">
                    <a16:creationId xmlns:a16="http://schemas.microsoft.com/office/drawing/2014/main" id="{802CFB77-D8C1-4776-BADB-5FA3413AC677}"/>
                  </a:ext>
                </a:extLst>
              </p:cNvPr>
              <p:cNvGrpSpPr/>
              <p:nvPr/>
            </p:nvGrpSpPr>
            <p:grpSpPr>
              <a:xfrm>
                <a:off x="-3242" y="1145163"/>
                <a:ext cx="269131" cy="4670771"/>
                <a:chOff x="-3242" y="1145163"/>
                <a:chExt cx="269131" cy="4670771"/>
              </a:xfrm>
            </p:grpSpPr>
            <p:sp>
              <p:nvSpPr>
                <p:cNvPr id="113" name="平行四边形 112">
                  <a:extLst>
                    <a:ext uri="{FF2B5EF4-FFF2-40B4-BE49-F238E27FC236}">
                      <a16:creationId xmlns:a16="http://schemas.microsoft.com/office/drawing/2014/main" id="{FA0FDC04-751C-4E08-99E1-D4D8F806657C}"/>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平行四边形 113">
                  <a:extLst>
                    <a:ext uri="{FF2B5EF4-FFF2-40B4-BE49-F238E27FC236}">
                      <a16:creationId xmlns:a16="http://schemas.microsoft.com/office/drawing/2014/main" id="{E3CE3A6E-5935-4726-8A0E-DE07F2AAC1C9}"/>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平行四边形 114">
                  <a:extLst>
                    <a:ext uri="{FF2B5EF4-FFF2-40B4-BE49-F238E27FC236}">
                      <a16:creationId xmlns:a16="http://schemas.microsoft.com/office/drawing/2014/main" id="{4C0EBCD4-B4C2-4B53-A1DB-0F5B757948B4}"/>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平行四边形 115">
                  <a:extLst>
                    <a:ext uri="{FF2B5EF4-FFF2-40B4-BE49-F238E27FC236}">
                      <a16:creationId xmlns:a16="http://schemas.microsoft.com/office/drawing/2014/main" id="{70F11F74-8F26-47FD-867A-2743007050CC}"/>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平行四边形 116">
                  <a:extLst>
                    <a:ext uri="{FF2B5EF4-FFF2-40B4-BE49-F238E27FC236}">
                      <a16:creationId xmlns:a16="http://schemas.microsoft.com/office/drawing/2014/main" id="{B9BABE39-9D1C-4518-87F0-E231FD52EFCB}"/>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平行四边形 117">
                  <a:extLst>
                    <a:ext uri="{FF2B5EF4-FFF2-40B4-BE49-F238E27FC236}">
                      <a16:creationId xmlns:a16="http://schemas.microsoft.com/office/drawing/2014/main" id="{4DC3DF51-72E8-45BF-9A9E-BF221048F0E1}"/>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平行四边形 118">
                  <a:extLst>
                    <a:ext uri="{FF2B5EF4-FFF2-40B4-BE49-F238E27FC236}">
                      <a16:creationId xmlns:a16="http://schemas.microsoft.com/office/drawing/2014/main" id="{E35F270F-0695-4D91-AF04-B70547567BC3}"/>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a:extLst>
                  <a:ext uri="{FF2B5EF4-FFF2-40B4-BE49-F238E27FC236}">
                    <a16:creationId xmlns:a16="http://schemas.microsoft.com/office/drawing/2014/main" id="{E8D90CA6-D554-44E6-87FA-D16AD977F642}"/>
                  </a:ext>
                </a:extLst>
              </p:cNvPr>
              <p:cNvGrpSpPr/>
              <p:nvPr/>
            </p:nvGrpSpPr>
            <p:grpSpPr>
              <a:xfrm>
                <a:off x="11926111" y="1145163"/>
                <a:ext cx="269131" cy="4670771"/>
                <a:chOff x="11926111" y="1145163"/>
                <a:chExt cx="269131" cy="4670771"/>
              </a:xfrm>
            </p:grpSpPr>
            <p:sp>
              <p:nvSpPr>
                <p:cNvPr id="106" name="平行四边形 105">
                  <a:extLst>
                    <a:ext uri="{FF2B5EF4-FFF2-40B4-BE49-F238E27FC236}">
                      <a16:creationId xmlns:a16="http://schemas.microsoft.com/office/drawing/2014/main" id="{09190319-2938-45E0-8992-1C418DC1DFA5}"/>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平行四边形 106">
                  <a:extLst>
                    <a:ext uri="{FF2B5EF4-FFF2-40B4-BE49-F238E27FC236}">
                      <a16:creationId xmlns:a16="http://schemas.microsoft.com/office/drawing/2014/main" id="{91B8E6FA-6930-453C-BCA5-C9E1BF7FCF8F}"/>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平行四边形 107">
                  <a:extLst>
                    <a:ext uri="{FF2B5EF4-FFF2-40B4-BE49-F238E27FC236}">
                      <a16:creationId xmlns:a16="http://schemas.microsoft.com/office/drawing/2014/main" id="{CF09CCCF-8C4C-4400-A172-3DC6068165EB}"/>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平行四边形 108">
                  <a:extLst>
                    <a:ext uri="{FF2B5EF4-FFF2-40B4-BE49-F238E27FC236}">
                      <a16:creationId xmlns:a16="http://schemas.microsoft.com/office/drawing/2014/main" id="{62918E34-3727-4342-97C7-B07D6631215E}"/>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平行四边形 109">
                  <a:extLst>
                    <a:ext uri="{FF2B5EF4-FFF2-40B4-BE49-F238E27FC236}">
                      <a16:creationId xmlns:a16="http://schemas.microsoft.com/office/drawing/2014/main" id="{0A33D5BD-5F53-4B93-BDF7-0EDE6A878D10}"/>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平行四边形 110">
                  <a:extLst>
                    <a:ext uri="{FF2B5EF4-FFF2-40B4-BE49-F238E27FC236}">
                      <a16:creationId xmlns:a16="http://schemas.microsoft.com/office/drawing/2014/main" id="{C3838292-561F-48DF-B1A9-35F3BD0E7BE3}"/>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平行四边形 111">
                  <a:extLst>
                    <a:ext uri="{FF2B5EF4-FFF2-40B4-BE49-F238E27FC236}">
                      <a16:creationId xmlns:a16="http://schemas.microsoft.com/office/drawing/2014/main" id="{BD7FF448-686F-40EC-B9FC-EFB156D2C89E}"/>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9" name="任意多边形: 形状 98">
              <a:extLst>
                <a:ext uri="{FF2B5EF4-FFF2-40B4-BE49-F238E27FC236}">
                  <a16:creationId xmlns:a16="http://schemas.microsoft.com/office/drawing/2014/main" id="{3E645565-7D4B-4510-B0BF-3079140EDE81}"/>
                </a:ext>
              </a:extLst>
            </p:cNvPr>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1C0FA771-8C22-48C8-9EE7-555BB0F0B77F}"/>
                </a:ext>
              </a:extLst>
            </p:cNvPr>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33B44409-FF2A-4A25-BDC8-71387EA0B5A3}"/>
                </a:ext>
              </a:extLst>
            </p:cNvPr>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0 w 5194570"/>
                <a:gd name="connsiteY13" fmla="*/ 4066162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1 w 5194570"/>
                <a:gd name="connsiteY13" fmla="*/ 4113641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215 w 5194570"/>
                <a:gd name="connsiteY13" fmla="*/ 4113641 h 5510139"/>
                <a:gd name="connsiteX14" fmla="*/ 0 w 5194570"/>
                <a:gd name="connsiteY14" fmla="*/ 0 h 5510139"/>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13329 w 5194570"/>
                <a:gd name="connsiteY12" fmla="*/ 5530802 h 5530802"/>
                <a:gd name="connsiteX13" fmla="*/ 215 w 5194570"/>
                <a:gd name="connsiteY13" fmla="*/ 4113641 h 5530802"/>
                <a:gd name="connsiteX14" fmla="*/ 0 w 5194570"/>
                <a:gd name="connsiteY14" fmla="*/ 0 h 5530802"/>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430 w 5194570"/>
                <a:gd name="connsiteY12" fmla="*/ 5530802 h 5530802"/>
                <a:gd name="connsiteX13" fmla="*/ 215 w 5194570"/>
                <a:gd name="connsiteY13" fmla="*/ 4113641 h 5530802"/>
                <a:gd name="connsiteX14" fmla="*/ 0 w 5194570"/>
                <a:gd name="connsiteY14" fmla="*/ 0 h 5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a:extLst>
              <a:ext uri="{FF2B5EF4-FFF2-40B4-BE49-F238E27FC236}">
                <a16:creationId xmlns:a16="http://schemas.microsoft.com/office/drawing/2014/main" id="{FA3FB16C-F536-48DF-9E23-63AC534E90E3}"/>
              </a:ext>
            </a:extLst>
          </p:cNvPr>
          <p:cNvSpPr txBox="1"/>
          <p:nvPr/>
        </p:nvSpPr>
        <p:spPr>
          <a:xfrm>
            <a:off x="2361648" y="2742688"/>
            <a:ext cx="7468712" cy="1200329"/>
          </a:xfrm>
          <a:prstGeom prst="rect">
            <a:avLst/>
          </a:prstGeom>
          <a:noFill/>
        </p:spPr>
        <p:txBody>
          <a:bodyPr wrap="none" rtlCol="0">
            <a:spAutoFit/>
          </a:bodyPr>
          <a:lstStyle/>
          <a:p>
            <a:pPr algn="ctr"/>
            <a:r>
              <a:rPr lang="en-US" altLang="zh-CN" sz="7200" dirty="0">
                <a:solidFill>
                  <a:srgbClr val="E7C4C0"/>
                </a:solidFill>
                <a:latin typeface="Arial" panose="020B0604020202020204" pitchFamily="34" charset="0"/>
                <a:cs typeface="Arial" panose="020B0604020202020204" pitchFamily="34" charset="0"/>
              </a:rPr>
              <a:t>Mini-Blog 	Django </a:t>
            </a:r>
            <a:endParaRPr lang="zh-CN" altLang="en-US" sz="7200" dirty="0">
              <a:solidFill>
                <a:srgbClr val="E7C4C0"/>
              </a:solidFill>
              <a:latin typeface="Arial" panose="020B060402020202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7B014F3B-A5CC-5453-64B5-A488435E93D1}"/>
              </a:ext>
            </a:extLst>
          </p:cNvPr>
          <p:cNvSpPr txBox="1"/>
          <p:nvPr/>
        </p:nvSpPr>
        <p:spPr>
          <a:xfrm>
            <a:off x="723456" y="4294103"/>
            <a:ext cx="11036257" cy="1938992"/>
          </a:xfrm>
          <a:prstGeom prst="rect">
            <a:avLst/>
          </a:prstGeom>
          <a:noFill/>
        </p:spPr>
        <p:txBody>
          <a:bodyPr wrap="square">
            <a:spAutoFit/>
          </a:bodyPr>
          <a:lstStyle/>
          <a:p>
            <a: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Présenté par :</a:t>
            </a:r>
          </a:p>
          <a:p>
            <a:pPr lvl="1"/>
            <a:b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br>
            <a:b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br>
            <a: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Ichchou Youssad</a:t>
            </a:r>
          </a:p>
          <a:p>
            <a:endPar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endParaRPr>
          </a:p>
        </p:txBody>
      </p:sp>
    </p:spTree>
    <p:extLst>
      <p:ext uri="{BB962C8B-B14F-4D97-AF65-F5344CB8AC3E}">
        <p14:creationId xmlns:p14="http://schemas.microsoft.com/office/powerpoint/2010/main" val="167915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53D1C-D86F-7278-D599-7B6E7B63B88F}"/>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E30AFB17-11E1-8845-B709-0C0D0B890A53}"/>
              </a:ext>
            </a:extLst>
          </p:cNvPr>
          <p:cNvGrpSpPr/>
          <p:nvPr/>
        </p:nvGrpSpPr>
        <p:grpSpPr>
          <a:xfrm>
            <a:off x="-3242" y="0"/>
            <a:ext cx="12198484" cy="6858000"/>
            <a:chOff x="-3242" y="0"/>
            <a:chExt cx="12198484" cy="6858000"/>
          </a:xfrm>
        </p:grpSpPr>
        <p:grpSp>
          <p:nvGrpSpPr>
            <p:cNvPr id="9" name="组合 8">
              <a:extLst>
                <a:ext uri="{FF2B5EF4-FFF2-40B4-BE49-F238E27FC236}">
                  <a16:creationId xmlns:a16="http://schemas.microsoft.com/office/drawing/2014/main" id="{985450A2-78AE-E8DE-161F-EB01142C02A7}"/>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941CA56D-97F3-85C0-CB47-C158B05DF341}"/>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F2C9FA9C-08DB-7D1A-6731-7F9E17400C49}"/>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F9D7B834-962D-CFF9-2582-3FEC0070C87D}"/>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89091D09-46E1-B14B-77BE-D2AD1866E7EE}"/>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A01DE20C-CEC4-56B8-6B3D-126077E8B5B4}"/>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8AEA4D6B-1D54-3515-AEBF-F40B16FAE6C2}"/>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D7FF8D85-1B13-B992-DEBA-61F7467E44DD}"/>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BC57830B-3942-C58F-CA5D-45E89767357B}"/>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F785880B-6632-2974-BD4A-D4C7BAA486AE}"/>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C0287007-A8B5-957F-375B-EC3138581E0F}"/>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99919326-F7BA-B3C3-7445-C1FAF14A642F}"/>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2A964753-C35B-A3B4-F539-5AAF3CA23256}"/>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B4848548-93B8-C036-B75B-985349B26CD4}"/>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32586EED-BCE5-403A-D8AE-518EF43C8409}"/>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E7EF5557-3179-1C50-3603-208F9536B36E}"/>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A7968D45-4129-EE65-0CB0-2D469619C655}"/>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D9B3B0D0-85C9-E4AA-C4ED-E71D47E32A96}"/>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9C55F51D-2041-9258-A5D3-D3EDDDCD7B2F}"/>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3D108829-2C11-227A-8AB1-FDD2099C0210}"/>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8" name="文本框 47">
            <a:extLst>
              <a:ext uri="{FF2B5EF4-FFF2-40B4-BE49-F238E27FC236}">
                <a16:creationId xmlns:a16="http://schemas.microsoft.com/office/drawing/2014/main" id="{E1C2F668-63CF-BE2F-A397-1850769B98CA}"/>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96DD051A-09CF-3840-5D5F-18A0AB215C4C}"/>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80527D46-8412-4EE0-BA44-11EDAF4C5DDA}"/>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734D86C4-5542-8938-0C6F-93762A160529}"/>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8" name="Rectangle 3">
            <a:extLst>
              <a:ext uri="{FF2B5EF4-FFF2-40B4-BE49-F238E27FC236}">
                <a16:creationId xmlns:a16="http://schemas.microsoft.com/office/drawing/2014/main" id="{4EA8ACC7-E631-0BA1-8DD9-A60F05C4242B}"/>
              </a:ext>
            </a:extLst>
          </p:cNvPr>
          <p:cNvSpPr>
            <a:spLocks noChangeArrowheads="1"/>
          </p:cNvSpPr>
          <p:nvPr/>
        </p:nvSpPr>
        <p:spPr bwMode="auto">
          <a:xfrm>
            <a:off x="431597" y="-1352861"/>
            <a:ext cx="10582146" cy="692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5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 </a:t>
            </a:r>
            <a:r>
              <a:rPr kumimoji="0" lang="fr-FR" altLang="fr-FR" sz="1500" b="1" i="0" u="none" strike="noStrike" cap="none" normalizeH="0" baseline="0" dirty="0">
                <a:ln>
                  <a:noFill/>
                </a:ln>
                <a:solidFill>
                  <a:schemeClr val="tx1"/>
                </a:solidFill>
                <a:effectLst/>
                <a:latin typeface="Arial" panose="020B0604020202020204" pitchFamily="34" charset="0"/>
              </a:rPr>
              <a:t>Objectif du projet :</a:t>
            </a:r>
            <a:br>
              <a:rPr kumimoji="0" lang="fr-FR" altLang="fr-FR" sz="1500" b="0" i="0" u="none" strike="noStrike" cap="none" normalizeH="0" baseline="0" dirty="0">
                <a:ln>
                  <a:noFill/>
                </a:ln>
                <a:solidFill>
                  <a:schemeClr val="tx1"/>
                </a:solidFill>
                <a:effectLst/>
                <a:latin typeface="Arial" panose="020B0604020202020204" pitchFamily="34" charset="0"/>
              </a:rPr>
            </a:br>
            <a:r>
              <a:rPr kumimoji="0" lang="fr-FR" altLang="fr-FR" sz="1500" b="0" i="0" u="none" strike="noStrike" cap="none" normalizeH="0" baseline="0" dirty="0">
                <a:ln>
                  <a:noFill/>
                </a:ln>
                <a:solidFill>
                  <a:schemeClr val="tx1"/>
                </a:solidFill>
                <a:effectLst/>
                <a:latin typeface="Arial" panose="020B0604020202020204" pitchFamily="34" charset="0"/>
              </a:rPr>
              <a:t>Créer une application web de type blog permettant de publier, consulter et gérer des articles.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 </a:t>
            </a:r>
            <a:r>
              <a:rPr kumimoji="0" lang="fr-FR" altLang="fr-FR" sz="1500" b="1" i="0" u="none" strike="noStrike" cap="none" normalizeH="0" baseline="0" dirty="0">
                <a:ln>
                  <a:noFill/>
                </a:ln>
                <a:solidFill>
                  <a:schemeClr val="tx1"/>
                </a:solidFill>
                <a:effectLst/>
                <a:latin typeface="Arial" panose="020B0604020202020204" pitchFamily="34" charset="0"/>
              </a:rPr>
              <a:t>Technologies utilisées :</a:t>
            </a:r>
            <a:endParaRPr kumimoji="0" lang="fr-FR" altLang="fr-FR"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Django (</a:t>
            </a:r>
            <a:r>
              <a:rPr kumimoji="0" lang="fr-FR" altLang="fr-FR" sz="1500" b="0" i="0" u="none" strike="noStrike" cap="none" normalizeH="0" baseline="0" dirty="0" err="1">
                <a:ln>
                  <a:noFill/>
                </a:ln>
                <a:solidFill>
                  <a:schemeClr val="tx1"/>
                </a:solidFill>
                <a:effectLst/>
                <a:latin typeface="Arial" panose="020B0604020202020204" pitchFamily="34" charset="0"/>
              </a:rPr>
              <a:t>framework</a:t>
            </a:r>
            <a:r>
              <a:rPr kumimoji="0" lang="fr-FR" altLang="fr-FR" sz="15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HTML/CSS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err="1">
                <a:ln>
                  <a:noFill/>
                </a:ln>
                <a:solidFill>
                  <a:schemeClr val="tx1"/>
                </a:solidFill>
                <a:effectLst/>
                <a:latin typeface="Arial" panose="020B0604020202020204" pitchFamily="34" charset="0"/>
              </a:rPr>
              <a:t>CKEditor</a:t>
            </a:r>
            <a:r>
              <a:rPr kumimoji="0" lang="fr-FR" altLang="fr-FR" sz="1500" b="0" i="0" u="none" strike="noStrike" cap="none" normalizeH="0" baseline="0" dirty="0">
                <a:ln>
                  <a:noFill/>
                </a:ln>
                <a:solidFill>
                  <a:schemeClr val="tx1"/>
                </a:solidFill>
                <a:effectLst/>
                <a:latin typeface="Arial" panose="020B0604020202020204" pitchFamily="34" charset="0"/>
              </a:rPr>
              <a:t> (pour le contenu enrichi)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SQLite (base de données)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 </a:t>
            </a:r>
            <a:r>
              <a:rPr kumimoji="0" lang="fr-FR" altLang="fr-FR" sz="1500" b="1" i="0" u="none" strike="noStrike" cap="none" normalizeH="0" baseline="0" dirty="0">
                <a:ln>
                  <a:noFill/>
                </a:ln>
                <a:solidFill>
                  <a:schemeClr val="tx1"/>
                </a:solidFill>
                <a:effectLst/>
                <a:latin typeface="Arial" panose="020B0604020202020204" pitchFamily="34" charset="0"/>
              </a:rPr>
              <a:t>Rôles des utilisateurs :</a:t>
            </a:r>
            <a:endParaRPr kumimoji="0" lang="fr-FR" altLang="fr-FR"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Utilisateur non connecté : consultation libre des articles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Utilisateur connecté : possibilité d’ajouter et de supprimer des articles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 </a:t>
            </a:r>
            <a:r>
              <a:rPr kumimoji="0" lang="fr-FR" altLang="fr-FR" sz="1500" b="1" i="0" u="none" strike="noStrike" cap="none" normalizeH="0" baseline="0" dirty="0">
                <a:ln>
                  <a:noFill/>
                </a:ln>
                <a:solidFill>
                  <a:schemeClr val="tx1"/>
                </a:solidFill>
                <a:effectLst/>
                <a:latin typeface="Arial" panose="020B0604020202020204" pitchFamily="34" charset="0"/>
              </a:rPr>
              <a:t>Fonctionnalités principales :</a:t>
            </a:r>
            <a:endParaRPr kumimoji="0" lang="fr-FR" altLang="fr-FR"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Page d’accueil avec les articles du plus récent au plus ancien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Authentification (connexion / déconnexion)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Ajout d’article via un formulaire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Détails complets d’un article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500" b="0" i="0" u="none" strike="noStrike" cap="none" normalizeH="0" baseline="0" dirty="0">
                <a:ln>
                  <a:noFill/>
                </a:ln>
                <a:solidFill>
                  <a:schemeClr val="tx1"/>
                </a:solidFill>
                <a:effectLst/>
                <a:latin typeface="Arial" panose="020B0604020202020204" pitchFamily="34" charset="0"/>
              </a:rPr>
              <a:t>Suppression d’articles pour les utilisateurs connectés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359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B24CF-D958-816C-3073-0058D96DB02B}"/>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EE487027-3507-9673-9248-DB2E37A64113}"/>
              </a:ext>
            </a:extLst>
          </p:cNvPr>
          <p:cNvGrpSpPr/>
          <p:nvPr/>
        </p:nvGrpSpPr>
        <p:grpSpPr>
          <a:xfrm>
            <a:off x="-3242" y="0"/>
            <a:ext cx="12198484" cy="6858000"/>
            <a:chOff x="-3242" y="0"/>
            <a:chExt cx="12198484" cy="6858000"/>
          </a:xfrm>
        </p:grpSpPr>
        <p:grpSp>
          <p:nvGrpSpPr>
            <p:cNvPr id="9" name="组合 8">
              <a:extLst>
                <a:ext uri="{FF2B5EF4-FFF2-40B4-BE49-F238E27FC236}">
                  <a16:creationId xmlns:a16="http://schemas.microsoft.com/office/drawing/2014/main" id="{E8E6D5BB-3DBB-1FAC-F618-F40326A8F8C2}"/>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30F96DFE-A671-A9D0-DE5B-B308C6F3A607}"/>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2A53FA7-8FC5-42F1-F4A0-FEE3677C9091}"/>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3355B320-6E37-A754-4BA5-7BFCFC9F0EF7}"/>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9A82E2B7-73F1-71C0-6447-E32A19B3CFE5}"/>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66D487B7-0BE1-1BA1-888E-CED8E44838B4}"/>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76A0B85E-E2CD-5F36-BF22-58384AF4E1D0}"/>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919FA2AE-811B-0A06-3361-2F46785C1E68}"/>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0AB208C5-D14C-4901-2D73-EC7BC6CAB2AE}"/>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D2CE4CA0-8152-AD52-7A78-C868050828B4}"/>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4361DC52-5A8C-1425-B615-5FD6665EE304}"/>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BFE7B8BE-3DCD-1D22-EF1B-4BC6B0A9D76D}"/>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9E50D8B0-83CC-67AD-EEC1-C57508A80F5B}"/>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94F70655-EC41-FC5F-4F9F-2A9875327A44}"/>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B54AE6D5-A777-B005-E830-CE30B9A61CED}"/>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D291BF09-F314-D94B-2792-78F26CAA3103}"/>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EF0C6F75-C313-5370-1896-0BAA31996EDF}"/>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A1B361B7-AFD3-F14E-5640-DF435D688BC5}"/>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F2C64D02-4C78-DA58-5936-B9ABF5AC8F3E}"/>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75A46573-D271-EB13-49EF-021D984479C1}"/>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8" name="文本框 47">
            <a:extLst>
              <a:ext uri="{FF2B5EF4-FFF2-40B4-BE49-F238E27FC236}">
                <a16:creationId xmlns:a16="http://schemas.microsoft.com/office/drawing/2014/main" id="{FCB31E2F-E6C7-A3DF-E03F-D869C1D502B5}"/>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3B229D3D-14CD-E5EC-84A5-4F49850FBE00}"/>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614ADAF3-BF80-519F-C5F6-696254196557}"/>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E97409FB-97F4-50A3-DBB7-4DAC8CBFBF74}"/>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8" name="Rectangle 3">
            <a:extLst>
              <a:ext uri="{FF2B5EF4-FFF2-40B4-BE49-F238E27FC236}">
                <a16:creationId xmlns:a16="http://schemas.microsoft.com/office/drawing/2014/main" id="{CA387214-EDCE-EEC4-1A2D-690C9D308435}"/>
              </a:ext>
            </a:extLst>
          </p:cNvPr>
          <p:cNvSpPr>
            <a:spLocks noChangeArrowheads="1"/>
          </p:cNvSpPr>
          <p:nvPr/>
        </p:nvSpPr>
        <p:spPr bwMode="auto">
          <a:xfrm>
            <a:off x="431597" y="-1814519"/>
            <a:ext cx="10582146"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fr-FR" b="1" dirty="0"/>
          </a:p>
          <a:p>
            <a:pPr>
              <a:buNone/>
            </a:pPr>
            <a:endParaRPr lang="fr-FR" b="1" dirty="0"/>
          </a:p>
          <a:p>
            <a:pPr>
              <a:buNone/>
            </a:pPr>
            <a:endParaRPr lang="fr-FR" b="1" dirty="0"/>
          </a:p>
          <a:p>
            <a:pPr>
              <a:buNone/>
            </a:pPr>
            <a:endParaRPr lang="fr-FR" b="1" dirty="0"/>
          </a:p>
          <a:p>
            <a:pPr>
              <a:buNone/>
            </a:pPr>
            <a:endParaRPr lang="fr-FR" b="1" dirty="0"/>
          </a:p>
          <a:p>
            <a:pPr>
              <a:buNone/>
            </a:pPr>
            <a:endParaRPr lang="fr-FR" b="1" dirty="0"/>
          </a:p>
          <a:p>
            <a:pPr>
              <a:buNone/>
            </a:pPr>
            <a:endParaRPr lang="fr-FR" b="1" dirty="0"/>
          </a:p>
          <a:p>
            <a:pPr>
              <a:buNone/>
            </a:pPr>
            <a:endParaRPr lang="fr-FR" b="1" dirty="0"/>
          </a:p>
          <a:p>
            <a:pPr>
              <a:buNone/>
            </a:pPr>
            <a:endParaRPr lang="fr-FR" b="1" dirty="0"/>
          </a:p>
          <a:p>
            <a:pPr>
              <a:buNone/>
            </a:pPr>
            <a:r>
              <a:rPr lang="fr-FR" b="1" dirty="0"/>
              <a:t>✅ Fonctionnalités développées</a:t>
            </a:r>
          </a:p>
          <a:p>
            <a:pPr>
              <a:buNone/>
            </a:pPr>
            <a:endParaRPr lang="fr-FR" b="1" dirty="0"/>
          </a:p>
          <a:p>
            <a:pPr>
              <a:buFont typeface="Arial" panose="020B0604020202020204" pitchFamily="34" charset="0"/>
              <a:buChar char="•"/>
            </a:pPr>
            <a:r>
              <a:rPr lang="fr-FR" dirty="0"/>
              <a:t>🏠 </a:t>
            </a:r>
            <a:r>
              <a:rPr lang="fr-FR" b="1" dirty="0"/>
              <a:t>Page d’accueil :</a:t>
            </a:r>
            <a:br>
              <a:rPr lang="fr-FR" dirty="0"/>
            </a:br>
            <a:r>
              <a:rPr lang="fr-FR" dirty="0"/>
              <a:t>Affiche la liste des articles triés du plus récent au plus ancien</a:t>
            </a:r>
          </a:p>
          <a:p>
            <a:endParaRPr lang="fr-FR" dirty="0"/>
          </a:p>
          <a:p>
            <a:pPr>
              <a:buFont typeface="Arial" panose="020B0604020202020204" pitchFamily="34" charset="0"/>
              <a:buChar char="•"/>
            </a:pPr>
            <a:r>
              <a:rPr lang="fr-FR" dirty="0"/>
              <a:t>📝 </a:t>
            </a:r>
            <a:r>
              <a:rPr lang="fr-FR" b="1" dirty="0"/>
              <a:t>Ajout d’un article :</a:t>
            </a:r>
            <a:endParaRPr lang="fr-FR" dirty="0"/>
          </a:p>
          <a:p>
            <a:pPr marL="742950" lvl="1" indent="-285750">
              <a:buFont typeface="Arial" panose="020B0604020202020204" pitchFamily="34" charset="0"/>
              <a:buChar char="•"/>
            </a:pPr>
            <a:r>
              <a:rPr lang="fr-FR" dirty="0"/>
              <a:t>Accessible uniquement après connexion</a:t>
            </a:r>
          </a:p>
          <a:p>
            <a:pPr marL="742950" lvl="1" indent="-285750">
              <a:buFont typeface="Arial" panose="020B0604020202020204" pitchFamily="34" charset="0"/>
              <a:buChar char="•"/>
            </a:pPr>
            <a:r>
              <a:rPr lang="fr-FR" dirty="0"/>
              <a:t>Formulaire avec éditeur de texte enrichi (</a:t>
            </a:r>
            <a:r>
              <a:rPr lang="fr-FR" dirty="0" err="1"/>
              <a:t>CKEditor</a:t>
            </a:r>
            <a:r>
              <a:rPr lang="fr-FR" dirty="0"/>
              <a:t>)</a:t>
            </a:r>
          </a:p>
          <a:p>
            <a:pPr marL="742950" lvl="1" indent="-285750">
              <a:buFont typeface="Arial" panose="020B0604020202020204" pitchFamily="34" charset="0"/>
              <a:buChar char="•"/>
            </a:pPr>
            <a:r>
              <a:rPr lang="fr-FR" dirty="0"/>
              <a:t>Saisie du titre, contenu, catégorie, auteur</a:t>
            </a:r>
          </a:p>
          <a:p>
            <a:pPr lvl="1"/>
            <a:endParaRPr lang="fr-FR" dirty="0"/>
          </a:p>
          <a:p>
            <a:pPr>
              <a:buFont typeface="Arial" panose="020B0604020202020204" pitchFamily="34" charset="0"/>
              <a:buChar char="•"/>
            </a:pPr>
            <a:r>
              <a:rPr lang="fr-FR" dirty="0"/>
              <a:t>🔍 </a:t>
            </a:r>
            <a:r>
              <a:rPr lang="fr-FR" b="1" dirty="0"/>
              <a:t>Consultation d’un article :</a:t>
            </a:r>
            <a:br>
              <a:rPr lang="fr-FR" dirty="0"/>
            </a:br>
            <a:r>
              <a:rPr lang="fr-FR" dirty="0"/>
              <a:t>Affichage du contenu complet avec titre, auteur, date et catégorie</a:t>
            </a:r>
          </a:p>
          <a:p>
            <a:endParaRPr lang="fr-FR" dirty="0"/>
          </a:p>
          <a:p>
            <a:pPr>
              <a:buFont typeface="Arial" panose="020B0604020202020204" pitchFamily="34" charset="0"/>
              <a:buChar char="•"/>
            </a:pPr>
            <a:r>
              <a:rPr lang="fr-FR" dirty="0"/>
              <a:t>🗑️ </a:t>
            </a:r>
            <a:r>
              <a:rPr lang="fr-FR" b="1" dirty="0"/>
              <a:t>Suppression d’un article :</a:t>
            </a:r>
            <a:br>
              <a:rPr lang="fr-FR" dirty="0"/>
            </a:br>
            <a:r>
              <a:rPr lang="fr-FR" dirty="0"/>
              <a:t>Réservée à l’utilisateur connecté</a:t>
            </a:r>
          </a:p>
          <a:p>
            <a:endParaRPr lang="fr-FR" dirty="0"/>
          </a:p>
          <a:p>
            <a:pPr>
              <a:buFont typeface="Arial" panose="020B0604020202020204" pitchFamily="34" charset="0"/>
              <a:buChar char="•"/>
            </a:pPr>
            <a:r>
              <a:rPr lang="fr-FR" dirty="0"/>
              <a:t>🔐 </a:t>
            </a:r>
            <a:r>
              <a:rPr lang="fr-FR" b="1" dirty="0"/>
              <a:t>Authentification :</a:t>
            </a:r>
            <a:br>
              <a:rPr lang="fr-FR" dirty="0"/>
            </a:br>
            <a:r>
              <a:rPr lang="fr-FR" dirty="0"/>
              <a:t>Connexion / Déconnexion via le système d’authentification Django</a:t>
            </a:r>
          </a:p>
          <a:p>
            <a:endParaRPr lang="fr-FR" dirty="0"/>
          </a:p>
        </p:txBody>
      </p:sp>
    </p:spTree>
    <p:extLst>
      <p:ext uri="{BB962C8B-B14F-4D97-AF65-F5344CB8AC3E}">
        <p14:creationId xmlns:p14="http://schemas.microsoft.com/office/powerpoint/2010/main" val="177570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75493-AA61-FD49-D412-00CC071DB21E}"/>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14B9A5E0-B002-4368-64A7-8B969C324E1A}"/>
              </a:ext>
            </a:extLst>
          </p:cNvPr>
          <p:cNvGrpSpPr/>
          <p:nvPr/>
        </p:nvGrpSpPr>
        <p:grpSpPr>
          <a:xfrm>
            <a:off x="-3242" y="0"/>
            <a:ext cx="12198484" cy="6858000"/>
            <a:chOff x="-3242" y="0"/>
            <a:chExt cx="12198484" cy="6858000"/>
          </a:xfrm>
        </p:grpSpPr>
        <p:grpSp>
          <p:nvGrpSpPr>
            <p:cNvPr id="9" name="组合 8">
              <a:extLst>
                <a:ext uri="{FF2B5EF4-FFF2-40B4-BE49-F238E27FC236}">
                  <a16:creationId xmlns:a16="http://schemas.microsoft.com/office/drawing/2014/main" id="{FBAE2DD6-2CCE-36AC-8B85-FAFEBCF028EE}"/>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AD270957-91C5-A0F1-1B9A-1983E45B6C2C}"/>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ED5659A-CB2C-D301-B47A-5E304765CF5C}"/>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67ECFDE1-0039-203B-AEBC-B5C986E05919}"/>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81526B5F-0FA3-48EB-8A7B-16AAE230B7BA}"/>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570FBBA7-EA0A-531A-5F46-4BC4FA060937}"/>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BA3915F2-48FE-DF51-8C58-963780470276}"/>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F427DE90-B03C-349B-B13D-BBA3C34EEC90}"/>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5BA59B88-7EB0-7D14-30C3-A4C53E4CFD52}"/>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602E4993-591D-2939-3349-90B0E92419D7}"/>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6DDE5743-3F93-8DDB-A51C-F428814AA7B5}"/>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4CFDBAFE-A6F7-1988-E739-79B4A95E2971}"/>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2615A423-8D79-228E-E7C9-76FC8E991B39}"/>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69A67C40-6D61-D586-E4C0-A5A775979C13}"/>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7E70A1AF-381F-AB2E-74E8-82204F839CFB}"/>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548B2E13-7758-C095-62DA-0649CAB4115A}"/>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648E265A-0036-077D-A01E-63948D278AF7}"/>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B15AEBCF-9E3B-12B0-4EF4-5E8B2CBE7A3A}"/>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8117270E-7116-1DC2-10D6-88C76EA5EEED}"/>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C0198811-14A3-C868-DC03-63C13932DD11}"/>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8" name="文本框 47">
            <a:extLst>
              <a:ext uri="{FF2B5EF4-FFF2-40B4-BE49-F238E27FC236}">
                <a16:creationId xmlns:a16="http://schemas.microsoft.com/office/drawing/2014/main" id="{074A1CD6-4913-A034-C436-8B5B4B432817}"/>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482AEF5E-D77A-E2DE-CA1A-089B449F5CFF}"/>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20B77F7E-62CC-3FDD-EEE7-2247FCF4705B}"/>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AFDDF56C-A83A-0569-331F-993F85380E72}"/>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8" name="Rectangle 3">
            <a:extLst>
              <a:ext uri="{FF2B5EF4-FFF2-40B4-BE49-F238E27FC236}">
                <a16:creationId xmlns:a16="http://schemas.microsoft.com/office/drawing/2014/main" id="{BD0EA9A8-7638-B70D-CC97-7D13DF1BB080}"/>
              </a:ext>
            </a:extLst>
          </p:cNvPr>
          <p:cNvSpPr>
            <a:spLocks noChangeArrowheads="1"/>
          </p:cNvSpPr>
          <p:nvPr/>
        </p:nvSpPr>
        <p:spPr bwMode="auto">
          <a:xfrm>
            <a:off x="431597" y="401474"/>
            <a:ext cx="1058214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fr-FR" b="1" dirty="0"/>
              <a:t>Technologies utilisées</a:t>
            </a:r>
          </a:p>
          <a:p>
            <a:pPr>
              <a:buNone/>
            </a:pPr>
            <a:endParaRPr lang="fr-FR" b="1" dirty="0"/>
          </a:p>
          <a:p>
            <a:pPr>
              <a:buFont typeface="Arial" panose="020B0604020202020204" pitchFamily="34" charset="0"/>
              <a:buChar char="•"/>
            </a:pPr>
            <a:r>
              <a:rPr lang="fr-FR" b="1" dirty="0"/>
              <a:t>Django</a:t>
            </a:r>
            <a:r>
              <a:rPr lang="fr-FR" dirty="0"/>
              <a:t> : Framework web Python pour la création rapide d’applications web robustes et sécurisées.</a:t>
            </a:r>
          </a:p>
          <a:p>
            <a:endParaRPr lang="fr-FR" dirty="0"/>
          </a:p>
          <a:p>
            <a:pPr>
              <a:buFont typeface="Arial" panose="020B0604020202020204" pitchFamily="34" charset="0"/>
              <a:buChar char="•"/>
            </a:pPr>
            <a:r>
              <a:rPr lang="fr-FR" b="1" dirty="0"/>
              <a:t>HTML / CSS</a:t>
            </a:r>
            <a:r>
              <a:rPr lang="fr-FR" dirty="0"/>
              <a:t> : Pour la structure et le style des pages web.</a:t>
            </a:r>
          </a:p>
          <a:p>
            <a:endParaRPr lang="fr-FR" dirty="0"/>
          </a:p>
          <a:p>
            <a:pPr>
              <a:buFont typeface="Arial" panose="020B0604020202020204" pitchFamily="34" charset="0"/>
              <a:buChar char="•"/>
            </a:pPr>
            <a:r>
              <a:rPr lang="fr-FR" b="1" dirty="0" err="1"/>
              <a:t>CKEditor</a:t>
            </a:r>
            <a:r>
              <a:rPr lang="fr-FR" b="1" dirty="0"/>
              <a:t> (</a:t>
            </a:r>
            <a:r>
              <a:rPr lang="fr-FR" b="1" dirty="0" err="1"/>
              <a:t>django-ckeditor</a:t>
            </a:r>
            <a:r>
              <a:rPr lang="fr-FR" b="1" dirty="0"/>
              <a:t>)</a:t>
            </a:r>
            <a:r>
              <a:rPr lang="fr-FR" dirty="0"/>
              <a:t> : Éditeur de texte enrichi intégré pour gérer le contenu formaté des articles.</a:t>
            </a:r>
          </a:p>
          <a:p>
            <a:endParaRPr lang="fr-FR" dirty="0"/>
          </a:p>
          <a:p>
            <a:pPr>
              <a:buFont typeface="Arial" panose="020B0604020202020204" pitchFamily="34" charset="0"/>
              <a:buChar char="•"/>
            </a:pPr>
            <a:r>
              <a:rPr lang="fr-FR" b="1" dirty="0"/>
              <a:t>SQLite</a:t>
            </a:r>
            <a:r>
              <a:rPr lang="fr-FR" dirty="0"/>
              <a:t> : Base de données légère par défaut utilisée pour stocker les données du projet (articles, utilisateurs, catégories).</a:t>
            </a:r>
          </a:p>
          <a:p>
            <a:endParaRPr lang="fr-FR" dirty="0"/>
          </a:p>
          <a:p>
            <a:pPr>
              <a:buFont typeface="Arial" panose="020B0604020202020204" pitchFamily="34" charset="0"/>
              <a:buChar char="•"/>
            </a:pPr>
            <a:r>
              <a:rPr lang="fr-FR" b="1" dirty="0"/>
              <a:t>Git / GitHub</a:t>
            </a:r>
            <a:r>
              <a:rPr lang="fr-FR" dirty="0"/>
              <a:t> : Pour le versionnage du code et la collaboration en ligne.</a:t>
            </a:r>
          </a:p>
        </p:txBody>
      </p:sp>
    </p:spTree>
    <p:extLst>
      <p:ext uri="{BB962C8B-B14F-4D97-AF65-F5344CB8AC3E}">
        <p14:creationId xmlns:p14="http://schemas.microsoft.com/office/powerpoint/2010/main" val="18234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37FFDB8-F8A2-4C22-A1B1-8A65E7F212E2}"/>
              </a:ext>
            </a:extLst>
          </p:cNvPr>
          <p:cNvGrpSpPr/>
          <p:nvPr/>
        </p:nvGrpSpPr>
        <p:grpSpPr>
          <a:xfrm>
            <a:off x="-3242" y="0"/>
            <a:ext cx="12198484" cy="6858000"/>
            <a:chOff x="-3242" y="0"/>
            <a:chExt cx="12198484" cy="6858000"/>
          </a:xfrm>
        </p:grpSpPr>
        <p:grpSp>
          <p:nvGrpSpPr>
            <p:cNvPr id="9" name="组合 8">
              <a:extLst>
                <a:ext uri="{FF2B5EF4-FFF2-40B4-BE49-F238E27FC236}">
                  <a16:creationId xmlns:a16="http://schemas.microsoft.com/office/drawing/2014/main" id="{1546614E-CB41-45B0-BCCE-97678E301D0E}"/>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8BBD173D-7A17-47AA-AD8C-75CD82B1E307}"/>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F2CB0E40-1DF0-48A0-9B94-FAAEA6099345}"/>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5F55A5C1-1EC1-4121-812F-6ED837D78B74}"/>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CCCE3BC6-D0BB-4304-BE7B-12B55038FD8E}"/>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69C3716C-D217-4738-8F31-2FE659429D5C}"/>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78B57F3D-A592-4C6A-AA8D-64AD57113878}"/>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503026D4-6091-4AFE-848B-C820A5CF16CE}"/>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C3080123-9B2F-4237-8B70-3B56568F36DE}"/>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FDA13302-16DF-4765-B99A-4975C557D8F3}"/>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7F8FC677-19B1-49E7-8829-67C97D6E1645}"/>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584856BE-3BC8-4C7E-A050-8AAB96FE15D2}"/>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8E8BA2C3-CF0C-48EA-A766-529358B3AE5D}"/>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6A5139C6-197D-4441-85C3-0501C6D7AAAB}"/>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E7313075-87B6-4E24-BED5-0300438CB6B0}"/>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417A7EB6-95C4-4306-84EB-DF7E485160C3}"/>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C675A1C8-F813-4E71-9512-035DAB03DB6B}"/>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439B6E27-247D-43A5-B4EC-EB6A0E02C804}"/>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892BDD11-C5E2-4A66-8EE0-C4A51E3698D8}"/>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66D39263-4D0C-4DEC-A105-AD9FF68BE630}"/>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椭圆 28">
            <a:extLst>
              <a:ext uri="{FF2B5EF4-FFF2-40B4-BE49-F238E27FC236}">
                <a16:creationId xmlns:a16="http://schemas.microsoft.com/office/drawing/2014/main" id="{B90036F0-3CCD-4F34-AD0F-4EF4F87BA84A}"/>
              </a:ext>
            </a:extLst>
          </p:cNvPr>
          <p:cNvSpPr/>
          <p:nvPr/>
        </p:nvSpPr>
        <p:spPr>
          <a:xfrm>
            <a:off x="1601002" y="1444154"/>
            <a:ext cx="562678" cy="562678"/>
          </a:xfrm>
          <a:prstGeom prst="ellipse">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Arial" panose="020B0604020202020204" pitchFamily="34" charset="0"/>
                <a:cs typeface="Arial" panose="020B0604020202020204" pitchFamily="34" charset="0"/>
              </a:rPr>
              <a:t>1</a:t>
            </a:r>
            <a:endParaRPr lang="zh-CN" altLang="en-US" sz="2800">
              <a:latin typeface="Arial" panose="020B0604020202020204" pitchFamily="34" charset="0"/>
              <a:cs typeface="Arial" panose="020B0604020202020204" pitchFamily="34" charset="0"/>
            </a:endParaRPr>
          </a:p>
        </p:txBody>
      </p:sp>
      <p:sp>
        <p:nvSpPr>
          <p:cNvPr id="30" name="矩形 29">
            <a:extLst>
              <a:ext uri="{FF2B5EF4-FFF2-40B4-BE49-F238E27FC236}">
                <a16:creationId xmlns:a16="http://schemas.microsoft.com/office/drawing/2014/main" id="{56325800-AA05-4E44-9E8E-95C673605B60}"/>
              </a:ext>
            </a:extLst>
          </p:cNvPr>
          <p:cNvSpPr/>
          <p:nvPr/>
        </p:nvSpPr>
        <p:spPr>
          <a:xfrm flipH="1">
            <a:off x="2407357" y="1394677"/>
            <a:ext cx="2977006" cy="335156"/>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50000"/>
              </a:lnSpc>
              <a:spcBef>
                <a:spcPts val="0"/>
              </a:spcBef>
              <a:spcAft>
                <a:spcPts val="0"/>
              </a:spcAft>
              <a:buClrTx/>
              <a:buSzTx/>
              <a:buFontTx/>
              <a:buNone/>
              <a:defRPr/>
            </a:pPr>
            <a:r>
              <a:rPr kumimoji="0" lang="fr-FR" altLang="zh-CN"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阿里巴巴普惠体 L" panose="00020600040101010101" pitchFamily="18" charset="-122"/>
                <a:cs typeface="Arial" panose="020B0604020202020204" pitchFamily="34" charset="0"/>
              </a:rPr>
              <a:t>Utilisateur non connecté</a:t>
            </a:r>
            <a:endParaRPr kumimoji="0" lang="en-US" altLang="zh-CN"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sp>
        <p:nvSpPr>
          <p:cNvPr id="31" name="椭圆 30">
            <a:extLst>
              <a:ext uri="{FF2B5EF4-FFF2-40B4-BE49-F238E27FC236}">
                <a16:creationId xmlns:a16="http://schemas.microsoft.com/office/drawing/2014/main" id="{769B85C6-8CE6-4E8A-9F32-7EF0A9091E61}"/>
              </a:ext>
            </a:extLst>
          </p:cNvPr>
          <p:cNvSpPr/>
          <p:nvPr/>
        </p:nvSpPr>
        <p:spPr>
          <a:xfrm>
            <a:off x="1601002" y="2628092"/>
            <a:ext cx="562678" cy="562678"/>
          </a:xfrm>
          <a:prstGeom prst="ellipse">
            <a:avLst/>
          </a:pr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Arial" panose="020B0604020202020204" pitchFamily="34" charset="0"/>
                <a:cs typeface="Arial" panose="020B0604020202020204" pitchFamily="34" charset="0"/>
              </a:rPr>
              <a:t>2</a:t>
            </a:r>
            <a:endParaRPr lang="zh-CN" altLang="en-US" sz="2800">
              <a:latin typeface="Arial" panose="020B0604020202020204" pitchFamily="34" charset="0"/>
              <a:cs typeface="Arial" panose="020B0604020202020204" pitchFamily="34" charset="0"/>
            </a:endParaRPr>
          </a:p>
        </p:txBody>
      </p:sp>
      <p:sp>
        <p:nvSpPr>
          <p:cNvPr id="48" name="文本框 47">
            <a:extLst>
              <a:ext uri="{FF2B5EF4-FFF2-40B4-BE49-F238E27FC236}">
                <a16:creationId xmlns:a16="http://schemas.microsoft.com/office/drawing/2014/main" id="{21AD9B66-AD28-4579-9A3E-3C402C9C9D75}"/>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C710FBB4-358E-48F7-988E-089D676C8CAF}"/>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4B865E16-D961-4779-946B-8FBB10C0AFD3}"/>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4EA3687D-EAF1-4249-805E-405252486BE5}"/>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3" name="ZoneTexte 2">
            <a:extLst>
              <a:ext uri="{FF2B5EF4-FFF2-40B4-BE49-F238E27FC236}">
                <a16:creationId xmlns:a16="http://schemas.microsoft.com/office/drawing/2014/main" id="{37D645A5-450F-3588-3413-2317F3D7B49B}"/>
              </a:ext>
            </a:extLst>
          </p:cNvPr>
          <p:cNvSpPr txBox="1"/>
          <p:nvPr/>
        </p:nvSpPr>
        <p:spPr>
          <a:xfrm>
            <a:off x="938595" y="423474"/>
            <a:ext cx="6303818" cy="400110"/>
          </a:xfrm>
          <a:prstGeom prst="rect">
            <a:avLst/>
          </a:prstGeom>
          <a:noFill/>
        </p:spPr>
        <p:txBody>
          <a:bodyPr wrap="square">
            <a:spAutoFit/>
          </a:bodyPr>
          <a:lstStyle/>
          <a:p>
            <a:r>
              <a:rPr lang="fr-FR" sz="2000" dirty="0">
                <a:solidFill>
                  <a:srgbClr val="E7C4C0"/>
                </a:solidFill>
                <a:latin typeface="Arial" panose="020B0604020202020204" pitchFamily="34" charset="0"/>
                <a:cs typeface="Arial" panose="020B0604020202020204" pitchFamily="34" charset="0"/>
              </a:rPr>
              <a:t>Diagramme de Cas d’Utilisation</a:t>
            </a:r>
          </a:p>
        </p:txBody>
      </p:sp>
      <p:sp>
        <p:nvSpPr>
          <p:cNvPr id="8" name="Rectangle 3">
            <a:extLst>
              <a:ext uri="{FF2B5EF4-FFF2-40B4-BE49-F238E27FC236}">
                <a16:creationId xmlns:a16="http://schemas.microsoft.com/office/drawing/2014/main" id="{EA2EF1F0-3EE0-EE6F-894F-6C918C0992C1}"/>
              </a:ext>
            </a:extLst>
          </p:cNvPr>
          <p:cNvSpPr>
            <a:spLocks noChangeArrowheads="1"/>
          </p:cNvSpPr>
          <p:nvPr/>
        </p:nvSpPr>
        <p:spPr bwMode="auto">
          <a:xfrm>
            <a:off x="2296483" y="2847417"/>
            <a:ext cx="1617751" cy="33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50000"/>
              </a:lnSpc>
              <a:tabLst/>
              <a:defRPr/>
            </a:pPr>
            <a:r>
              <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Utilisateur </a:t>
            </a:r>
            <a:r>
              <a:rPr lang="fr-FR" altLang="fr-FR" sz="1200" dirty="0" err="1">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connécté</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2" name="Image 1" descr="Une image contenant texte, diagramme, ligne, Police&#10;&#10;Le contenu généré par l’IA peut être incorrect.">
            <a:extLst>
              <a:ext uri="{FF2B5EF4-FFF2-40B4-BE49-F238E27FC236}">
                <a16:creationId xmlns:a16="http://schemas.microsoft.com/office/drawing/2014/main" id="{2835424D-3AC3-79CC-D9B7-4F6827803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639" y="7830"/>
            <a:ext cx="5438568" cy="6850170"/>
          </a:xfrm>
          <a:prstGeom prst="rect">
            <a:avLst/>
          </a:prstGeom>
        </p:spPr>
      </p:pic>
    </p:spTree>
    <p:extLst>
      <p:ext uri="{BB962C8B-B14F-4D97-AF65-F5344CB8AC3E}">
        <p14:creationId xmlns:p14="http://schemas.microsoft.com/office/powerpoint/2010/main" val="27318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A887B-B539-4E06-D0E9-35BF190AF1DA}"/>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2711D195-05F8-5B8B-539A-3DCA59DFB1AB}"/>
              </a:ext>
            </a:extLst>
          </p:cNvPr>
          <p:cNvGrpSpPr/>
          <p:nvPr/>
        </p:nvGrpSpPr>
        <p:grpSpPr>
          <a:xfrm>
            <a:off x="0" y="-20544"/>
            <a:ext cx="12198484" cy="6858000"/>
            <a:chOff x="-3242" y="0"/>
            <a:chExt cx="12198484" cy="6858000"/>
          </a:xfrm>
        </p:grpSpPr>
        <p:grpSp>
          <p:nvGrpSpPr>
            <p:cNvPr id="9" name="组合 8">
              <a:extLst>
                <a:ext uri="{FF2B5EF4-FFF2-40B4-BE49-F238E27FC236}">
                  <a16:creationId xmlns:a16="http://schemas.microsoft.com/office/drawing/2014/main" id="{1054D44E-D160-3B5F-4C05-AA32BCB3F36D}"/>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246517A2-0F0D-8A06-EBB5-404DB5CAC2D0}"/>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84DEB3-ACDB-6A01-8860-44DAA5518F00}"/>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5751A34E-3C7D-9BA0-829C-F627C7593C81}"/>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10">
              <a:extLst>
                <a:ext uri="{FF2B5EF4-FFF2-40B4-BE49-F238E27FC236}">
                  <a16:creationId xmlns:a16="http://schemas.microsoft.com/office/drawing/2014/main" id="{27D8BFB8-9D65-F75F-D7A2-5A73B8164D78}"/>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9675F141-2E71-F87E-53D4-3355AAD9DA3D}"/>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BB8CEA86-CF11-F54B-7AEB-BEE7CDBD5D25}"/>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1E9421AC-31C3-968E-8BAD-3EB1BCE8FBA4}"/>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C96B5F99-C099-7349-C1D0-B5BB8A1F870B}"/>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7516FEEB-B9E7-F548-87BF-4003C94E39A1}"/>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159B1C64-B18F-836D-67D4-257ADEF86AB3}"/>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27D615EF-99C2-5070-E36D-779F95E45E23}"/>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E8604B00-3287-09D6-18BC-AB09E14DFBD8}"/>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D236D59F-E141-BEC3-5A66-ACB33E2559FC}"/>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209F3C92-6083-0E84-F381-E7C703305A3E}"/>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D7BBDC53-01A7-746F-1E42-4419746ACEBC}"/>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629F213D-185E-1B2D-9F35-7B3341FEB8CC}"/>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D9F1939F-2E2A-5D77-2451-AAB1799D1AC9}"/>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6422AB0D-C76C-0917-E31E-215B6F7326B5}"/>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EA22F962-FBFE-20BE-2F6F-75D36C1559B6}"/>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8" name="文本框 47">
            <a:extLst>
              <a:ext uri="{FF2B5EF4-FFF2-40B4-BE49-F238E27FC236}">
                <a16:creationId xmlns:a16="http://schemas.microsoft.com/office/drawing/2014/main" id="{C8830C78-EA5E-3D66-0CBD-1BACCCF65ED1}"/>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129682C3-AB87-7CF6-AC3F-BC5875267461}"/>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6FBEE71A-754A-FE11-9E0B-485996830C5C}"/>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ABDC895C-91B7-A147-D4DD-824C03EECDF4}"/>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3" name="ZoneTexte 2">
            <a:extLst>
              <a:ext uri="{FF2B5EF4-FFF2-40B4-BE49-F238E27FC236}">
                <a16:creationId xmlns:a16="http://schemas.microsoft.com/office/drawing/2014/main" id="{3C073028-C0C9-1B23-3604-25C50AB47108}"/>
              </a:ext>
            </a:extLst>
          </p:cNvPr>
          <p:cNvSpPr txBox="1"/>
          <p:nvPr/>
        </p:nvSpPr>
        <p:spPr>
          <a:xfrm>
            <a:off x="938595" y="423474"/>
            <a:ext cx="6303818" cy="400110"/>
          </a:xfrm>
          <a:prstGeom prst="rect">
            <a:avLst/>
          </a:prstGeom>
          <a:noFill/>
        </p:spPr>
        <p:txBody>
          <a:bodyPr wrap="square">
            <a:spAutoFit/>
          </a:bodyPr>
          <a:lstStyle/>
          <a:p>
            <a:r>
              <a:rPr lang="fr-FR" sz="2000" dirty="0">
                <a:solidFill>
                  <a:srgbClr val="E7C4C0"/>
                </a:solidFill>
                <a:latin typeface="Arial" panose="020B0604020202020204" pitchFamily="34" charset="0"/>
                <a:cs typeface="Arial" panose="020B0604020202020204" pitchFamily="34" charset="0"/>
              </a:rPr>
              <a:t>Diagramme d’Activités</a:t>
            </a:r>
          </a:p>
        </p:txBody>
      </p:sp>
      <p:sp>
        <p:nvSpPr>
          <p:cNvPr id="6" name="Rectangle 2">
            <a:extLst>
              <a:ext uri="{FF2B5EF4-FFF2-40B4-BE49-F238E27FC236}">
                <a16:creationId xmlns:a16="http://schemas.microsoft.com/office/drawing/2014/main" id="{D3ED5A49-3845-21FF-27C1-A1CD244E0A48}"/>
              </a:ext>
            </a:extLst>
          </p:cNvPr>
          <p:cNvSpPr>
            <a:spLocks noChangeArrowheads="1"/>
          </p:cNvSpPr>
          <p:nvPr/>
        </p:nvSpPr>
        <p:spPr bwMode="auto">
          <a:xfrm>
            <a:off x="206092" y="-6702874"/>
            <a:ext cx="6296488" cy="1166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lvl="1" eaLnBrk="0" fontAlgn="base" hangingPunct="0">
              <a:spcBef>
                <a:spcPct val="0"/>
              </a:spcBef>
              <a:spcAft>
                <a:spcPct val="0"/>
              </a:spcAft>
              <a:buFontTx/>
              <a:buChar char="•"/>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1" i="0" u="none" strike="noStrike" cap="none" normalizeH="0" baseline="0" dirty="0">
                <a:ln>
                  <a:noFill/>
                </a:ln>
                <a:solidFill>
                  <a:schemeClr val="tx1"/>
                </a:solidFill>
                <a:effectLst/>
                <a:latin typeface="Arial" panose="020B0604020202020204" pitchFamily="34" charset="0"/>
              </a:rPr>
              <a:t>Article — Auteur (User)</a:t>
            </a:r>
            <a:r>
              <a:rPr kumimoji="0" lang="fr-FR" altLang="fr-FR" sz="1600" b="0" i="0" u="none" strike="noStrike" cap="none" normalizeH="0" baseline="0" dirty="0">
                <a:ln>
                  <a:noFill/>
                </a:ln>
                <a:solidFill>
                  <a:schemeClr val="tx1"/>
                </a:solidFill>
                <a:effectLst/>
                <a:latin typeface="Arial" panose="020B0604020202020204" pitchFamily="34" charset="0"/>
              </a:rPr>
              <a:t> :</a:t>
            </a:r>
            <a:br>
              <a:rPr kumimoji="0" lang="fr-FR" altLang="fr-FR" sz="1600" b="0" i="0" u="none" strike="noStrike" cap="none" normalizeH="0" baseline="0" dirty="0">
                <a:ln>
                  <a:noFill/>
                </a:ln>
                <a:solidFill>
                  <a:schemeClr val="tx1"/>
                </a:solidFill>
                <a:effectLst/>
                <a:latin typeface="Arial" panose="020B0604020202020204" pitchFamily="34" charset="0"/>
              </a:rPr>
            </a:br>
            <a:r>
              <a:rPr kumimoji="0" lang="fr-FR" altLang="fr-FR" sz="1600" b="0" i="0" u="none" strike="noStrike" cap="none" normalizeH="0" baseline="0" dirty="0">
                <a:ln>
                  <a:noFill/>
                </a:ln>
                <a:solidFill>
                  <a:schemeClr val="tx1"/>
                </a:solidFill>
                <a:effectLst/>
                <a:latin typeface="Arial" panose="020B0604020202020204" pitchFamily="34" charset="0"/>
              </a:rPr>
              <a:t>Relation </a:t>
            </a:r>
            <a:r>
              <a:rPr kumimoji="0" lang="fr-FR" altLang="fr-FR" sz="1600" b="0" i="1" u="none" strike="noStrike" cap="none" normalizeH="0" baseline="0" dirty="0">
                <a:ln>
                  <a:noFill/>
                </a:ln>
                <a:solidFill>
                  <a:schemeClr val="tx1"/>
                </a:solidFill>
                <a:effectLst/>
                <a:latin typeface="Arial" panose="020B0604020202020204" pitchFamily="34" charset="0"/>
              </a:rPr>
              <a:t>1 à 1</a:t>
            </a:r>
            <a:r>
              <a:rPr kumimoji="0" lang="fr-FR" altLang="fr-FR" sz="1600" b="0" i="0" u="none" strike="noStrike" cap="none" normalizeH="0" baseline="0" dirty="0">
                <a:ln>
                  <a:noFill/>
                </a:ln>
                <a:solidFill>
                  <a:schemeClr val="tx1"/>
                </a:solidFill>
                <a:effectLst/>
                <a:latin typeface="Arial" panose="020B0604020202020204" pitchFamily="34" charset="0"/>
              </a:rPr>
              <a:t> ou </a:t>
            </a:r>
            <a:r>
              <a:rPr kumimoji="0" lang="fr-FR" altLang="fr-FR" sz="1600" b="0" i="1" u="none" strike="noStrike" cap="none" normalizeH="0" baseline="0" dirty="0">
                <a:ln>
                  <a:noFill/>
                </a:ln>
                <a:solidFill>
                  <a:schemeClr val="tx1"/>
                </a:solidFill>
                <a:effectLst/>
                <a:latin typeface="Arial" panose="020B0604020202020204" pitchFamily="34" charset="0"/>
              </a:rPr>
              <a:t>1 à plusieurs</a:t>
            </a:r>
            <a:br>
              <a:rPr kumimoji="0" lang="fr-FR" altLang="fr-FR" sz="1600" b="0" i="0" u="none" strike="noStrike" cap="none" normalizeH="0" baseline="0" dirty="0">
                <a:ln>
                  <a:noFill/>
                </a:ln>
                <a:solidFill>
                  <a:schemeClr val="tx1"/>
                </a:solidFill>
                <a:effectLst/>
                <a:latin typeface="Arial" panose="020B0604020202020204" pitchFamily="34" charset="0"/>
              </a:rPr>
            </a:br>
            <a:r>
              <a:rPr kumimoji="0" lang="fr-FR" altLang="fr-FR" sz="1600" b="0" i="0" u="none" strike="noStrike" cap="none" normalizeH="0" baseline="0" dirty="0">
                <a:ln>
                  <a:noFill/>
                </a:ln>
                <a:solidFill>
                  <a:schemeClr val="tx1"/>
                </a:solidFill>
                <a:effectLst/>
                <a:latin typeface="Arial" panose="020B0604020202020204" pitchFamily="34" charset="0"/>
              </a:rPr>
              <a:t>Chaque article est écrit par un seul utilisateur (auteur), mais un utilisateur peut écrire plusieurs articles.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1" i="0" u="none" strike="noStrike" cap="none" normalizeH="0" baseline="0" dirty="0">
                <a:ln>
                  <a:noFill/>
                </a:ln>
                <a:solidFill>
                  <a:schemeClr val="tx1"/>
                </a:solidFill>
                <a:effectLst/>
                <a:latin typeface="Arial" panose="020B0604020202020204" pitchFamily="34" charset="0"/>
              </a:rPr>
              <a:t>Article — Catégorie</a:t>
            </a:r>
            <a:r>
              <a:rPr kumimoji="0" lang="fr-FR" altLang="fr-FR" sz="1600" b="0" i="0" u="none" strike="noStrike" cap="none" normalizeH="0" baseline="0" dirty="0">
                <a:ln>
                  <a:noFill/>
                </a:ln>
                <a:solidFill>
                  <a:schemeClr val="tx1"/>
                </a:solidFill>
                <a:effectLst/>
                <a:latin typeface="Arial" panose="020B0604020202020204" pitchFamily="34" charset="0"/>
              </a:rPr>
              <a:t> :</a:t>
            </a:r>
            <a:br>
              <a:rPr kumimoji="0" lang="fr-FR" altLang="fr-FR" sz="1600" b="0" i="0" u="none" strike="noStrike" cap="none" normalizeH="0" baseline="0" dirty="0">
                <a:ln>
                  <a:noFill/>
                </a:ln>
                <a:solidFill>
                  <a:schemeClr val="tx1"/>
                </a:solidFill>
                <a:effectLst/>
                <a:latin typeface="Arial" panose="020B0604020202020204" pitchFamily="34" charset="0"/>
              </a:rPr>
            </a:br>
            <a:r>
              <a:rPr kumimoji="0" lang="fr-FR" altLang="fr-FR" sz="1600" b="0" i="0" u="none" strike="noStrike" cap="none" normalizeH="0" baseline="0" dirty="0">
                <a:ln>
                  <a:noFill/>
                </a:ln>
                <a:solidFill>
                  <a:schemeClr val="tx1"/>
                </a:solidFill>
                <a:effectLst/>
                <a:latin typeface="Arial" panose="020B0604020202020204" pitchFamily="34" charset="0"/>
              </a:rPr>
              <a:t>Relation </a:t>
            </a:r>
            <a:r>
              <a:rPr kumimoji="0" lang="fr-FR" altLang="fr-FR" sz="1600" b="0" i="1" u="none" strike="noStrike" cap="none" normalizeH="0" baseline="0" dirty="0">
                <a:ln>
                  <a:noFill/>
                </a:ln>
                <a:solidFill>
                  <a:schemeClr val="tx1"/>
                </a:solidFill>
                <a:effectLst/>
                <a:latin typeface="Arial" panose="020B0604020202020204" pitchFamily="34" charset="0"/>
              </a:rPr>
              <a:t>plusieurs à 1</a:t>
            </a:r>
            <a:br>
              <a:rPr kumimoji="0" lang="fr-FR" altLang="fr-FR" sz="1600" b="0" i="0" u="none" strike="noStrike" cap="none" normalizeH="0" baseline="0" dirty="0">
                <a:ln>
                  <a:noFill/>
                </a:ln>
                <a:solidFill>
                  <a:schemeClr val="tx1"/>
                </a:solidFill>
                <a:effectLst/>
                <a:latin typeface="Arial" panose="020B0604020202020204" pitchFamily="34" charset="0"/>
              </a:rPr>
            </a:br>
            <a:r>
              <a:rPr kumimoji="0" lang="fr-FR" altLang="fr-FR" sz="1600" b="0" i="0" u="none" strike="noStrike" cap="none" normalizeH="0" baseline="0" dirty="0">
                <a:ln>
                  <a:noFill/>
                </a:ln>
                <a:solidFill>
                  <a:schemeClr val="tx1"/>
                </a:solidFill>
                <a:effectLst/>
                <a:latin typeface="Arial" panose="020B0604020202020204" pitchFamily="34" charset="0"/>
              </a:rPr>
              <a:t>Chaque article appartient à une catégorie unique (ex : Django, Python, Actu), tandis qu’une catégorie peut regrouper plusieurs articles.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1" i="0" u="none" strike="noStrike" cap="none" normalizeH="0" baseline="0" dirty="0">
                <a:ln>
                  <a:noFill/>
                </a:ln>
                <a:solidFill>
                  <a:schemeClr val="tx1"/>
                </a:solidFill>
                <a:effectLst/>
                <a:latin typeface="Arial" panose="020B0604020202020204" pitchFamily="34" charset="0"/>
              </a:rPr>
              <a:t>Article — Contenu (</a:t>
            </a:r>
            <a:r>
              <a:rPr kumimoji="0" lang="fr-FR" altLang="fr-FR" sz="1600" b="1" i="0" u="none" strike="noStrike" cap="none" normalizeH="0" baseline="0" dirty="0" err="1">
                <a:ln>
                  <a:noFill/>
                </a:ln>
                <a:solidFill>
                  <a:schemeClr val="tx1"/>
                </a:solidFill>
                <a:effectLst/>
                <a:latin typeface="Arial" panose="020B0604020202020204" pitchFamily="34" charset="0"/>
              </a:rPr>
              <a:t>CKEditor</a:t>
            </a:r>
            <a:r>
              <a:rPr kumimoji="0" lang="fr-FR" altLang="fr-FR" sz="1600" b="1" i="0" u="none" strike="noStrike" cap="none" normalizeH="0" baseline="0" dirty="0">
                <a:ln>
                  <a:noFill/>
                </a:ln>
                <a:solidFill>
                  <a:schemeClr val="tx1"/>
                </a:solidFill>
                <a:effectLst/>
                <a:latin typeface="Arial" panose="020B0604020202020204" pitchFamily="34" charset="0"/>
              </a:rPr>
              <a:t>)</a:t>
            </a:r>
            <a:r>
              <a:rPr kumimoji="0" lang="fr-FR" altLang="fr-FR" sz="1600" b="0" i="0" u="none" strike="noStrike" cap="none" normalizeH="0" baseline="0" dirty="0">
                <a:ln>
                  <a:noFill/>
                </a:ln>
                <a:solidFill>
                  <a:schemeClr val="tx1"/>
                </a:solidFill>
                <a:effectLst/>
                <a:latin typeface="Arial" panose="020B0604020202020204" pitchFamily="34" charset="0"/>
              </a:rPr>
              <a:t> :</a:t>
            </a:r>
            <a:br>
              <a:rPr kumimoji="0" lang="fr-FR" altLang="fr-FR" sz="1600" b="0" i="0" u="none" strike="noStrike" cap="none" normalizeH="0" baseline="0" dirty="0">
                <a:ln>
                  <a:noFill/>
                </a:ln>
                <a:solidFill>
                  <a:schemeClr val="tx1"/>
                </a:solidFill>
                <a:effectLst/>
                <a:latin typeface="Arial" panose="020B0604020202020204" pitchFamily="34" charset="0"/>
              </a:rPr>
            </a:br>
            <a:r>
              <a:rPr kumimoji="0" lang="fr-FR" altLang="fr-FR" sz="1600" b="0" i="0" u="none" strike="noStrike" cap="none" normalizeH="0" baseline="0" dirty="0">
                <a:ln>
                  <a:noFill/>
                </a:ln>
                <a:solidFill>
                  <a:schemeClr val="tx1"/>
                </a:solidFill>
                <a:effectLst/>
                <a:latin typeface="Arial" panose="020B0604020202020204" pitchFamily="34" charset="0"/>
              </a:rPr>
              <a:t>L’attribut contenu utilise un champ enrichi pour stocker du texte formaté, permettant une meilleure présentation des articles.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1" i="0" u="none" strike="noStrike" cap="none" normalizeH="0" baseline="0" dirty="0">
                <a:ln>
                  <a:noFill/>
                </a:ln>
                <a:solidFill>
                  <a:schemeClr val="tx1"/>
                </a:solidFill>
                <a:effectLst/>
                <a:latin typeface="Arial" panose="020B0604020202020204" pitchFamily="34" charset="0"/>
              </a:rPr>
              <a:t>Article — Date de création</a:t>
            </a:r>
            <a:r>
              <a:rPr kumimoji="0" lang="fr-FR" altLang="fr-FR" sz="1600" b="0" i="0" u="none" strike="noStrike" cap="none" normalizeH="0" baseline="0" dirty="0">
                <a:ln>
                  <a:noFill/>
                </a:ln>
                <a:solidFill>
                  <a:schemeClr val="tx1"/>
                </a:solidFill>
                <a:effectLst/>
                <a:latin typeface="Arial" panose="020B0604020202020204" pitchFamily="34" charset="0"/>
              </a:rPr>
              <a:t> :</a:t>
            </a:r>
            <a:br>
              <a:rPr kumimoji="0" lang="fr-FR" altLang="fr-FR" sz="1600" b="0" i="0" u="none" strike="noStrike" cap="none" normalizeH="0" baseline="0" dirty="0">
                <a:ln>
                  <a:noFill/>
                </a:ln>
                <a:solidFill>
                  <a:schemeClr val="tx1"/>
                </a:solidFill>
                <a:effectLst/>
                <a:latin typeface="Arial" panose="020B0604020202020204" pitchFamily="34" charset="0"/>
              </a:rPr>
            </a:br>
            <a:r>
              <a:rPr kumimoji="0" lang="fr-FR" altLang="fr-FR" sz="1600" b="0" i="0" u="none" strike="noStrike" cap="none" normalizeH="0" baseline="0" dirty="0">
                <a:ln>
                  <a:noFill/>
                </a:ln>
                <a:solidFill>
                  <a:schemeClr val="tx1"/>
                </a:solidFill>
                <a:effectLst/>
                <a:latin typeface="Arial" panose="020B0604020202020204" pitchFamily="34" charset="0"/>
              </a:rPr>
              <a:t>Un attribut qui enregistre automatiquement la date et l’heure de création de l’article.</a:t>
            </a:r>
          </a:p>
        </p:txBody>
      </p:sp>
      <p:pic>
        <p:nvPicPr>
          <p:cNvPr id="8" name="Image 7" descr="Une image contenant texte, capture d’écran, Police, affichage&#10;&#10;Le contenu généré par l’IA peut être incorrect.">
            <a:extLst>
              <a:ext uri="{FF2B5EF4-FFF2-40B4-BE49-F238E27FC236}">
                <a16:creationId xmlns:a16="http://schemas.microsoft.com/office/drawing/2014/main" id="{C79FAF50-F3A4-94F9-8BC6-0644EB574D27}"/>
              </a:ext>
            </a:extLst>
          </p:cNvPr>
          <p:cNvPicPr>
            <a:picLocks noChangeAspect="1"/>
          </p:cNvPicPr>
          <p:nvPr/>
        </p:nvPicPr>
        <p:blipFill>
          <a:blip r:embed="rId2"/>
          <a:stretch>
            <a:fillRect/>
          </a:stretch>
        </p:blipFill>
        <p:spPr>
          <a:xfrm>
            <a:off x="6889406" y="0"/>
            <a:ext cx="5344160" cy="6837456"/>
          </a:xfrm>
          <a:prstGeom prst="rect">
            <a:avLst/>
          </a:prstGeom>
        </p:spPr>
      </p:pic>
    </p:spTree>
    <p:extLst>
      <p:ext uri="{BB962C8B-B14F-4D97-AF65-F5344CB8AC3E}">
        <p14:creationId xmlns:p14="http://schemas.microsoft.com/office/powerpoint/2010/main" val="395910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F5410-CE43-D06A-D564-5219556B8124}"/>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163515A5-378B-54AE-397F-2EC706AC9319}"/>
              </a:ext>
            </a:extLst>
          </p:cNvPr>
          <p:cNvGrpSpPr/>
          <p:nvPr/>
        </p:nvGrpSpPr>
        <p:grpSpPr>
          <a:xfrm>
            <a:off x="-3242" y="0"/>
            <a:ext cx="12198484" cy="6858000"/>
            <a:chOff x="-3242" y="0"/>
            <a:chExt cx="12198484" cy="6858000"/>
          </a:xfrm>
        </p:grpSpPr>
        <p:grpSp>
          <p:nvGrpSpPr>
            <p:cNvPr id="9" name="组合 8">
              <a:extLst>
                <a:ext uri="{FF2B5EF4-FFF2-40B4-BE49-F238E27FC236}">
                  <a16:creationId xmlns:a16="http://schemas.microsoft.com/office/drawing/2014/main" id="{2AEB4E04-475F-63DA-7BB2-403938A3C808}"/>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FAB5A9E1-E594-4C8B-DE57-6332D9DA9E77}"/>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083174E-B948-C954-46E8-79CF40BD302D}"/>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FE0B70EF-A254-2895-A77F-EB15B0464E46}"/>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EE95D87A-78F5-D8AC-B052-BC90699BA6A1}"/>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928226A5-C728-B2C8-AC27-58C75C33D35D}"/>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8DC4F1E3-713A-D19D-AB4F-01D671D293F2}"/>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3DCB5FDA-7021-25A6-D343-368C16C88D86}"/>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F1180505-8147-822D-9C10-EDA236AC3031}"/>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72C5FE21-905B-8868-BDF0-41FDB3E2BA7D}"/>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4BE1F9C8-B3BE-9604-C9F8-869B76204789}"/>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18847123-9B72-5057-8039-11AAD28B176B}"/>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598535F7-31D3-B8FC-B70D-2A87DFA4947D}"/>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52F1FEDD-1570-7D93-0FEB-670BADCB5AA3}"/>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13DF39DF-1E23-2CE1-A6B1-A2D18B5D1217}"/>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5068777D-9D95-38F1-29C1-86EE0D92251C}"/>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536F9BED-1961-E362-FC12-4D8706557BD9}"/>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DC2D2DFC-26F3-D209-0BD2-720051073C5D}"/>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A3738215-FCB8-5BF4-0A51-203F7A5BED44}"/>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9F24E90F-76AB-8AB3-A6F0-5D6C48824AC1}"/>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8" name="文本框 47">
            <a:extLst>
              <a:ext uri="{FF2B5EF4-FFF2-40B4-BE49-F238E27FC236}">
                <a16:creationId xmlns:a16="http://schemas.microsoft.com/office/drawing/2014/main" id="{669C783B-3407-93DE-A7CB-BF37D201AE0C}"/>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75B17416-671A-A445-1B66-60A81182B4FC}"/>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652FD843-177F-50EC-B2D6-010122C4A9E5}"/>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22A49D1F-786C-558B-4D60-6EE5B409A6ED}"/>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3" name="ZoneTexte 2">
            <a:extLst>
              <a:ext uri="{FF2B5EF4-FFF2-40B4-BE49-F238E27FC236}">
                <a16:creationId xmlns:a16="http://schemas.microsoft.com/office/drawing/2014/main" id="{6307EA09-776C-4EC8-7E4B-F90D1190A388}"/>
              </a:ext>
            </a:extLst>
          </p:cNvPr>
          <p:cNvSpPr txBox="1"/>
          <p:nvPr/>
        </p:nvSpPr>
        <p:spPr>
          <a:xfrm>
            <a:off x="938595" y="423474"/>
            <a:ext cx="6303818" cy="400110"/>
          </a:xfrm>
          <a:prstGeom prst="rect">
            <a:avLst/>
          </a:prstGeom>
          <a:noFill/>
        </p:spPr>
        <p:txBody>
          <a:bodyPr wrap="square">
            <a:spAutoFit/>
          </a:bodyPr>
          <a:lstStyle/>
          <a:p>
            <a:r>
              <a:rPr lang="fr-FR" sz="2000" dirty="0">
                <a:solidFill>
                  <a:srgbClr val="E7C4C0"/>
                </a:solidFill>
                <a:latin typeface="Arial" panose="020B0604020202020204" pitchFamily="34" charset="0"/>
                <a:cs typeface="Arial" panose="020B0604020202020204" pitchFamily="34" charset="0"/>
              </a:rPr>
              <a:t>Diagramme de séquence</a:t>
            </a:r>
          </a:p>
        </p:txBody>
      </p:sp>
      <p:sp>
        <p:nvSpPr>
          <p:cNvPr id="7" name="ZoneTexte 6">
            <a:extLst>
              <a:ext uri="{FF2B5EF4-FFF2-40B4-BE49-F238E27FC236}">
                <a16:creationId xmlns:a16="http://schemas.microsoft.com/office/drawing/2014/main" id="{B5D19DCD-D1EB-D33E-36CC-F4728CF4C285}"/>
              </a:ext>
            </a:extLst>
          </p:cNvPr>
          <p:cNvSpPr txBox="1"/>
          <p:nvPr/>
        </p:nvSpPr>
        <p:spPr>
          <a:xfrm>
            <a:off x="638063" y="961289"/>
            <a:ext cx="11122340" cy="747577"/>
          </a:xfrm>
          <a:prstGeom prst="rect">
            <a:avLst/>
          </a:prstGeom>
          <a:noFill/>
        </p:spPr>
        <p:txBody>
          <a:bodyPr wrap="square">
            <a:spAutoFit/>
          </a:bodyPr>
          <a:lstStyle/>
          <a:p>
            <a:pPr>
              <a:lnSpc>
                <a:spcPct val="150000"/>
              </a:lnSpc>
            </a:pPr>
            <a:r>
              <a:rPr lang="fr-FR" sz="1500" dirty="0"/>
              <a:t>Le diagramme de séquence montre l’échange des messages entre l’utilisateur et le système pour réaliser une action, comme créer ou consulter un article. Il décrit l’ordre chronologique des interactions entre les différents composants.</a:t>
            </a:r>
            <a:endParaRPr lang="fr-FR" sz="1500" dirty="0">
              <a:latin typeface="Arial" panose="020B0604020202020204" pitchFamily="34" charset="0"/>
              <a:cs typeface="Arial" panose="020B0604020202020204" pitchFamily="34" charset="0"/>
            </a:endParaRPr>
          </a:p>
        </p:txBody>
      </p:sp>
      <p:pic>
        <p:nvPicPr>
          <p:cNvPr id="4" name="Image 3" descr="Une image contenant texte, capture d’écran, nombre, Police&#10;&#10;Le contenu généré par l’IA peut être incorrect.">
            <a:extLst>
              <a:ext uri="{FF2B5EF4-FFF2-40B4-BE49-F238E27FC236}">
                <a16:creationId xmlns:a16="http://schemas.microsoft.com/office/drawing/2014/main" id="{5AF16FA9-39E0-1EDF-1509-D760383C5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97" y="1791767"/>
            <a:ext cx="11114409" cy="4598246"/>
          </a:xfrm>
          <a:prstGeom prst="rect">
            <a:avLst/>
          </a:prstGeom>
        </p:spPr>
      </p:pic>
    </p:spTree>
    <p:extLst>
      <p:ext uri="{BB962C8B-B14F-4D97-AF65-F5344CB8AC3E}">
        <p14:creationId xmlns:p14="http://schemas.microsoft.com/office/powerpoint/2010/main" val="247468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E7AE704E-C286-48B9-BD8B-55E07AB37610}"/>
              </a:ext>
            </a:extLst>
          </p:cNvPr>
          <p:cNvGrpSpPr/>
          <p:nvPr/>
        </p:nvGrpSpPr>
        <p:grpSpPr>
          <a:xfrm>
            <a:off x="-3242" y="0"/>
            <a:ext cx="12198484" cy="6858000"/>
            <a:chOff x="-3242" y="0"/>
            <a:chExt cx="12198484" cy="6858000"/>
          </a:xfrm>
        </p:grpSpPr>
        <p:grpSp>
          <p:nvGrpSpPr>
            <p:cNvPr id="98" name="组合 97">
              <a:extLst>
                <a:ext uri="{FF2B5EF4-FFF2-40B4-BE49-F238E27FC236}">
                  <a16:creationId xmlns:a16="http://schemas.microsoft.com/office/drawing/2014/main" id="{EC70856D-9163-4162-A32B-AB06F5DE3C5B}"/>
                </a:ext>
              </a:extLst>
            </p:cNvPr>
            <p:cNvGrpSpPr/>
            <p:nvPr/>
          </p:nvGrpSpPr>
          <p:grpSpPr>
            <a:xfrm>
              <a:off x="-3242" y="0"/>
              <a:ext cx="12198484" cy="6858000"/>
              <a:chOff x="-3242" y="0"/>
              <a:chExt cx="12198484" cy="6858000"/>
            </a:xfrm>
          </p:grpSpPr>
          <p:grpSp>
            <p:nvGrpSpPr>
              <p:cNvPr id="102" name="组合 101">
                <a:extLst>
                  <a:ext uri="{FF2B5EF4-FFF2-40B4-BE49-F238E27FC236}">
                    <a16:creationId xmlns:a16="http://schemas.microsoft.com/office/drawing/2014/main" id="{DF70F4E8-7188-411E-921C-D3006521ACE4}"/>
                  </a:ext>
                </a:extLst>
              </p:cNvPr>
              <p:cNvGrpSpPr/>
              <p:nvPr/>
            </p:nvGrpSpPr>
            <p:grpSpPr>
              <a:xfrm>
                <a:off x="0" y="0"/>
                <a:ext cx="12192000" cy="6858000"/>
                <a:chOff x="0" y="0"/>
                <a:chExt cx="12192000" cy="6858000"/>
              </a:xfrm>
            </p:grpSpPr>
            <p:sp>
              <p:nvSpPr>
                <p:cNvPr id="120" name="矩形 119">
                  <a:extLst>
                    <a:ext uri="{FF2B5EF4-FFF2-40B4-BE49-F238E27FC236}">
                      <a16:creationId xmlns:a16="http://schemas.microsoft.com/office/drawing/2014/main" id="{AFB49147-F317-4775-9689-61B433C056A2}"/>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A84AD068-D4B1-4DDD-A527-09871EE35CFA}"/>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矩形 102">
                <a:extLst>
                  <a:ext uri="{FF2B5EF4-FFF2-40B4-BE49-F238E27FC236}">
                    <a16:creationId xmlns:a16="http://schemas.microsoft.com/office/drawing/2014/main" id="{458BA9F3-1DF7-456D-A8E1-3421E1F19D7E}"/>
                  </a:ext>
                </a:extLst>
              </p:cNvPr>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 name="组合 103">
                <a:extLst>
                  <a:ext uri="{FF2B5EF4-FFF2-40B4-BE49-F238E27FC236}">
                    <a16:creationId xmlns:a16="http://schemas.microsoft.com/office/drawing/2014/main" id="{802CFB77-D8C1-4776-BADB-5FA3413AC677}"/>
                  </a:ext>
                </a:extLst>
              </p:cNvPr>
              <p:cNvGrpSpPr/>
              <p:nvPr/>
            </p:nvGrpSpPr>
            <p:grpSpPr>
              <a:xfrm>
                <a:off x="-3242" y="1145163"/>
                <a:ext cx="269131" cy="4670771"/>
                <a:chOff x="-3242" y="1145163"/>
                <a:chExt cx="269131" cy="4670771"/>
              </a:xfrm>
            </p:grpSpPr>
            <p:sp>
              <p:nvSpPr>
                <p:cNvPr id="113" name="平行四边形 112">
                  <a:extLst>
                    <a:ext uri="{FF2B5EF4-FFF2-40B4-BE49-F238E27FC236}">
                      <a16:creationId xmlns:a16="http://schemas.microsoft.com/office/drawing/2014/main" id="{FA0FDC04-751C-4E08-99E1-D4D8F806657C}"/>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平行四边形 113">
                  <a:extLst>
                    <a:ext uri="{FF2B5EF4-FFF2-40B4-BE49-F238E27FC236}">
                      <a16:creationId xmlns:a16="http://schemas.microsoft.com/office/drawing/2014/main" id="{E3CE3A6E-5935-4726-8A0E-DE07F2AAC1C9}"/>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平行四边形 114">
                  <a:extLst>
                    <a:ext uri="{FF2B5EF4-FFF2-40B4-BE49-F238E27FC236}">
                      <a16:creationId xmlns:a16="http://schemas.microsoft.com/office/drawing/2014/main" id="{4C0EBCD4-B4C2-4B53-A1DB-0F5B757948B4}"/>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平行四边形 115">
                  <a:extLst>
                    <a:ext uri="{FF2B5EF4-FFF2-40B4-BE49-F238E27FC236}">
                      <a16:creationId xmlns:a16="http://schemas.microsoft.com/office/drawing/2014/main" id="{70F11F74-8F26-47FD-867A-2743007050CC}"/>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平行四边形 116">
                  <a:extLst>
                    <a:ext uri="{FF2B5EF4-FFF2-40B4-BE49-F238E27FC236}">
                      <a16:creationId xmlns:a16="http://schemas.microsoft.com/office/drawing/2014/main" id="{B9BABE39-9D1C-4518-87F0-E231FD52EFCB}"/>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平行四边形 117">
                  <a:extLst>
                    <a:ext uri="{FF2B5EF4-FFF2-40B4-BE49-F238E27FC236}">
                      <a16:creationId xmlns:a16="http://schemas.microsoft.com/office/drawing/2014/main" id="{4DC3DF51-72E8-45BF-9A9E-BF221048F0E1}"/>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平行四边形 118">
                  <a:extLst>
                    <a:ext uri="{FF2B5EF4-FFF2-40B4-BE49-F238E27FC236}">
                      <a16:creationId xmlns:a16="http://schemas.microsoft.com/office/drawing/2014/main" id="{E35F270F-0695-4D91-AF04-B70547567BC3}"/>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a:extLst>
                  <a:ext uri="{FF2B5EF4-FFF2-40B4-BE49-F238E27FC236}">
                    <a16:creationId xmlns:a16="http://schemas.microsoft.com/office/drawing/2014/main" id="{E8D90CA6-D554-44E6-87FA-D16AD977F642}"/>
                  </a:ext>
                </a:extLst>
              </p:cNvPr>
              <p:cNvGrpSpPr/>
              <p:nvPr/>
            </p:nvGrpSpPr>
            <p:grpSpPr>
              <a:xfrm>
                <a:off x="11926111" y="1145163"/>
                <a:ext cx="269131" cy="4670771"/>
                <a:chOff x="11926111" y="1145163"/>
                <a:chExt cx="269131" cy="4670771"/>
              </a:xfrm>
            </p:grpSpPr>
            <p:sp>
              <p:nvSpPr>
                <p:cNvPr id="106" name="平行四边形 105">
                  <a:extLst>
                    <a:ext uri="{FF2B5EF4-FFF2-40B4-BE49-F238E27FC236}">
                      <a16:creationId xmlns:a16="http://schemas.microsoft.com/office/drawing/2014/main" id="{09190319-2938-45E0-8992-1C418DC1DFA5}"/>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平行四边形 106">
                  <a:extLst>
                    <a:ext uri="{FF2B5EF4-FFF2-40B4-BE49-F238E27FC236}">
                      <a16:creationId xmlns:a16="http://schemas.microsoft.com/office/drawing/2014/main" id="{91B8E6FA-6930-453C-BCA5-C9E1BF7FCF8F}"/>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平行四边形 107">
                  <a:extLst>
                    <a:ext uri="{FF2B5EF4-FFF2-40B4-BE49-F238E27FC236}">
                      <a16:creationId xmlns:a16="http://schemas.microsoft.com/office/drawing/2014/main" id="{CF09CCCF-8C4C-4400-A172-3DC6068165EB}"/>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平行四边形 108">
                  <a:extLst>
                    <a:ext uri="{FF2B5EF4-FFF2-40B4-BE49-F238E27FC236}">
                      <a16:creationId xmlns:a16="http://schemas.microsoft.com/office/drawing/2014/main" id="{62918E34-3727-4342-97C7-B07D6631215E}"/>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平行四边形 109">
                  <a:extLst>
                    <a:ext uri="{FF2B5EF4-FFF2-40B4-BE49-F238E27FC236}">
                      <a16:creationId xmlns:a16="http://schemas.microsoft.com/office/drawing/2014/main" id="{0A33D5BD-5F53-4B93-BDF7-0EDE6A878D10}"/>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平行四边形 110">
                  <a:extLst>
                    <a:ext uri="{FF2B5EF4-FFF2-40B4-BE49-F238E27FC236}">
                      <a16:creationId xmlns:a16="http://schemas.microsoft.com/office/drawing/2014/main" id="{C3838292-561F-48DF-B1A9-35F3BD0E7BE3}"/>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平行四边形 111">
                  <a:extLst>
                    <a:ext uri="{FF2B5EF4-FFF2-40B4-BE49-F238E27FC236}">
                      <a16:creationId xmlns:a16="http://schemas.microsoft.com/office/drawing/2014/main" id="{BD7FF448-686F-40EC-B9FC-EFB156D2C89E}"/>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9" name="任意多边形: 形状 98">
              <a:extLst>
                <a:ext uri="{FF2B5EF4-FFF2-40B4-BE49-F238E27FC236}">
                  <a16:creationId xmlns:a16="http://schemas.microsoft.com/office/drawing/2014/main" id="{3E645565-7D4B-4510-B0BF-3079140EDE81}"/>
                </a:ext>
              </a:extLst>
            </p:cNvPr>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1C0FA771-8C22-48C8-9EE7-555BB0F0B77F}"/>
                </a:ext>
              </a:extLst>
            </p:cNvPr>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33B44409-FF2A-4A25-BDC8-71387EA0B5A3}"/>
                </a:ext>
              </a:extLst>
            </p:cNvPr>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0 w 5194570"/>
                <a:gd name="connsiteY13" fmla="*/ 4066162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1 w 5194570"/>
                <a:gd name="connsiteY13" fmla="*/ 4113641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215 w 5194570"/>
                <a:gd name="connsiteY13" fmla="*/ 4113641 h 5510139"/>
                <a:gd name="connsiteX14" fmla="*/ 0 w 5194570"/>
                <a:gd name="connsiteY14" fmla="*/ 0 h 5510139"/>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13329 w 5194570"/>
                <a:gd name="connsiteY12" fmla="*/ 5530802 h 5530802"/>
                <a:gd name="connsiteX13" fmla="*/ 215 w 5194570"/>
                <a:gd name="connsiteY13" fmla="*/ 4113641 h 5530802"/>
                <a:gd name="connsiteX14" fmla="*/ 0 w 5194570"/>
                <a:gd name="connsiteY14" fmla="*/ 0 h 5530802"/>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430 w 5194570"/>
                <a:gd name="connsiteY12" fmla="*/ 5530802 h 5530802"/>
                <a:gd name="connsiteX13" fmla="*/ 215 w 5194570"/>
                <a:gd name="connsiteY13" fmla="*/ 4113641 h 5530802"/>
                <a:gd name="connsiteX14" fmla="*/ 0 w 5194570"/>
                <a:gd name="connsiteY14" fmla="*/ 0 h 5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a:extLst>
              <a:ext uri="{FF2B5EF4-FFF2-40B4-BE49-F238E27FC236}">
                <a16:creationId xmlns:a16="http://schemas.microsoft.com/office/drawing/2014/main" id="{DB9CD7C3-5185-4313-973B-CCE0BAC7AE57}"/>
              </a:ext>
            </a:extLst>
          </p:cNvPr>
          <p:cNvGrpSpPr/>
          <p:nvPr/>
        </p:nvGrpSpPr>
        <p:grpSpPr>
          <a:xfrm>
            <a:off x="2717985" y="1746087"/>
            <a:ext cx="6752787" cy="3340888"/>
            <a:chOff x="2678343" y="1746087"/>
            <a:chExt cx="6752787" cy="3340888"/>
          </a:xfrm>
          <a:solidFill>
            <a:srgbClr val="A1CBB7"/>
          </a:solidFill>
        </p:grpSpPr>
        <p:sp>
          <p:nvSpPr>
            <p:cNvPr id="76" name="文本框 75">
              <a:extLst>
                <a:ext uri="{FF2B5EF4-FFF2-40B4-BE49-F238E27FC236}">
                  <a16:creationId xmlns:a16="http://schemas.microsoft.com/office/drawing/2014/main" id="{1B3D4812-3C67-4A58-B32F-CD9426D8DC9A}"/>
                </a:ext>
              </a:extLst>
            </p:cNvPr>
            <p:cNvSpPr txBox="1"/>
            <p:nvPr/>
          </p:nvSpPr>
          <p:spPr>
            <a:xfrm>
              <a:off x="2721038" y="1746087"/>
              <a:ext cx="1278717" cy="1364741"/>
            </a:xfrm>
            <a:custGeom>
              <a:avLst/>
              <a:gdLst/>
              <a:ahLst/>
              <a:cxnLst/>
              <a:rect l="l" t="t" r="r" b="b"/>
              <a:pathLst>
                <a:path w="1278717" h="1364741">
                  <a:moveTo>
                    <a:pt x="236958" y="0"/>
                  </a:moveTo>
                  <a:lnTo>
                    <a:pt x="1041760" y="0"/>
                  </a:lnTo>
                  <a:cubicBezTo>
                    <a:pt x="1111495" y="0"/>
                    <a:pt x="1168422" y="22059"/>
                    <a:pt x="1212540" y="66177"/>
                  </a:cubicBezTo>
                  <a:cubicBezTo>
                    <a:pt x="1256658" y="110296"/>
                    <a:pt x="1278717" y="167222"/>
                    <a:pt x="1278717" y="236958"/>
                  </a:cubicBezTo>
                  <a:lnTo>
                    <a:pt x="1278717" y="945696"/>
                  </a:lnTo>
                  <a:cubicBezTo>
                    <a:pt x="1278717" y="1031086"/>
                    <a:pt x="1252389" y="1128573"/>
                    <a:pt x="1199732" y="1238157"/>
                  </a:cubicBezTo>
                  <a:lnTo>
                    <a:pt x="1138937" y="1364741"/>
                  </a:lnTo>
                  <a:lnTo>
                    <a:pt x="832588" y="1364741"/>
                  </a:lnTo>
                  <a:lnTo>
                    <a:pt x="979852" y="1058838"/>
                  </a:lnTo>
                  <a:lnTo>
                    <a:pt x="979852" y="262575"/>
                  </a:lnTo>
                  <a:lnTo>
                    <a:pt x="298866" y="262575"/>
                  </a:lnTo>
                  <a:lnTo>
                    <a:pt x="298866" y="1014008"/>
                  </a:lnTo>
                  <a:lnTo>
                    <a:pt x="0" y="1014008"/>
                  </a:lnTo>
                  <a:lnTo>
                    <a:pt x="0" y="236958"/>
                  </a:lnTo>
                  <a:cubicBezTo>
                    <a:pt x="0" y="167222"/>
                    <a:pt x="22059" y="110296"/>
                    <a:pt x="66177" y="66177"/>
                  </a:cubicBezTo>
                  <a:cubicBezTo>
                    <a:pt x="110296" y="22059"/>
                    <a:pt x="167222" y="0"/>
                    <a:pt x="236958"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75" name="文本框 74">
              <a:extLst>
                <a:ext uri="{FF2B5EF4-FFF2-40B4-BE49-F238E27FC236}">
                  <a16:creationId xmlns:a16="http://schemas.microsoft.com/office/drawing/2014/main" id="{05D7A1A5-20F4-44BA-87B4-31BA80337D51}"/>
                </a:ext>
              </a:extLst>
            </p:cNvPr>
            <p:cNvSpPr txBox="1"/>
            <p:nvPr/>
          </p:nvSpPr>
          <p:spPr>
            <a:xfrm>
              <a:off x="4466573" y="1746087"/>
              <a:ext cx="1364108" cy="1364741"/>
            </a:xfrm>
            <a:custGeom>
              <a:avLst/>
              <a:gdLst/>
              <a:ahLst/>
              <a:cxnLst/>
              <a:rect l="l" t="t" r="r" b="b"/>
              <a:pathLst>
                <a:path w="1364108" h="1364741">
                  <a:moveTo>
                    <a:pt x="236958" y="0"/>
                  </a:moveTo>
                  <a:lnTo>
                    <a:pt x="1122881" y="0"/>
                  </a:lnTo>
                  <a:cubicBezTo>
                    <a:pt x="1192616" y="0"/>
                    <a:pt x="1250254" y="22059"/>
                    <a:pt x="1295796" y="66177"/>
                  </a:cubicBezTo>
                  <a:cubicBezTo>
                    <a:pt x="1341337" y="110296"/>
                    <a:pt x="1364108" y="167222"/>
                    <a:pt x="1364108" y="236958"/>
                  </a:cubicBezTo>
                  <a:lnTo>
                    <a:pt x="1364108" y="1364741"/>
                  </a:lnTo>
                  <a:lnTo>
                    <a:pt x="1067377" y="1364741"/>
                  </a:lnTo>
                  <a:lnTo>
                    <a:pt x="1067377" y="262575"/>
                  </a:lnTo>
                  <a:lnTo>
                    <a:pt x="296731" y="262575"/>
                  </a:lnTo>
                  <a:lnTo>
                    <a:pt x="296731" y="1364741"/>
                  </a:lnTo>
                  <a:lnTo>
                    <a:pt x="0" y="1364741"/>
                  </a:lnTo>
                  <a:lnTo>
                    <a:pt x="0" y="236958"/>
                  </a:lnTo>
                  <a:cubicBezTo>
                    <a:pt x="0" y="167222"/>
                    <a:pt x="22060" y="110296"/>
                    <a:pt x="66178" y="66177"/>
                  </a:cubicBezTo>
                  <a:cubicBezTo>
                    <a:pt x="110296" y="22059"/>
                    <a:pt x="167223" y="0"/>
                    <a:pt x="236958" y="0"/>
                  </a:cubicBezTo>
                  <a:close/>
                </a:path>
              </a:pathLst>
            </a:custGeom>
            <a:solidFill>
              <a:srgbClr val="E9EFD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74" name="文本框 73">
              <a:extLst>
                <a:ext uri="{FF2B5EF4-FFF2-40B4-BE49-F238E27FC236}">
                  <a16:creationId xmlns:a16="http://schemas.microsoft.com/office/drawing/2014/main" id="{9B4247D4-C895-4C7A-BF47-0CF9D1500AA0}"/>
                </a:ext>
              </a:extLst>
            </p:cNvPr>
            <p:cNvSpPr txBox="1"/>
            <p:nvPr/>
          </p:nvSpPr>
          <p:spPr>
            <a:xfrm>
              <a:off x="6321488" y="1746087"/>
              <a:ext cx="1278717" cy="1364741"/>
            </a:xfrm>
            <a:custGeom>
              <a:avLst/>
              <a:gdLst/>
              <a:ahLst/>
              <a:cxnLst/>
              <a:rect l="l" t="t" r="r" b="b"/>
              <a:pathLst>
                <a:path w="1278717" h="1364741">
                  <a:moveTo>
                    <a:pt x="236958" y="0"/>
                  </a:moveTo>
                  <a:lnTo>
                    <a:pt x="1041760" y="0"/>
                  </a:lnTo>
                  <a:cubicBezTo>
                    <a:pt x="1111495" y="0"/>
                    <a:pt x="1168422" y="22059"/>
                    <a:pt x="1212540" y="66177"/>
                  </a:cubicBezTo>
                  <a:cubicBezTo>
                    <a:pt x="1256658" y="110296"/>
                    <a:pt x="1278717" y="167222"/>
                    <a:pt x="1278717" y="236958"/>
                  </a:cubicBezTo>
                  <a:lnTo>
                    <a:pt x="1278717" y="945696"/>
                  </a:lnTo>
                  <a:cubicBezTo>
                    <a:pt x="1278717" y="1031086"/>
                    <a:pt x="1252389" y="1128573"/>
                    <a:pt x="1199731" y="1238157"/>
                  </a:cubicBezTo>
                  <a:lnTo>
                    <a:pt x="1138936" y="1364741"/>
                  </a:lnTo>
                  <a:lnTo>
                    <a:pt x="832588" y="1364741"/>
                  </a:lnTo>
                  <a:lnTo>
                    <a:pt x="979852" y="1058838"/>
                  </a:lnTo>
                  <a:lnTo>
                    <a:pt x="979852" y="262575"/>
                  </a:lnTo>
                  <a:lnTo>
                    <a:pt x="298866" y="262575"/>
                  </a:lnTo>
                  <a:lnTo>
                    <a:pt x="298866" y="1014008"/>
                  </a:lnTo>
                  <a:lnTo>
                    <a:pt x="0" y="1014008"/>
                  </a:lnTo>
                  <a:lnTo>
                    <a:pt x="0" y="236958"/>
                  </a:lnTo>
                  <a:cubicBezTo>
                    <a:pt x="0" y="167222"/>
                    <a:pt x="22059" y="110296"/>
                    <a:pt x="66177" y="66177"/>
                  </a:cubicBezTo>
                  <a:cubicBezTo>
                    <a:pt x="110296" y="22059"/>
                    <a:pt x="167222" y="0"/>
                    <a:pt x="236958"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73" name="文本框 72">
              <a:extLst>
                <a:ext uri="{FF2B5EF4-FFF2-40B4-BE49-F238E27FC236}">
                  <a16:creationId xmlns:a16="http://schemas.microsoft.com/office/drawing/2014/main" id="{6D3C01F5-E9B8-47BE-8303-68F7F79E4EB4}"/>
                </a:ext>
              </a:extLst>
            </p:cNvPr>
            <p:cNvSpPr txBox="1"/>
            <p:nvPr/>
          </p:nvSpPr>
          <p:spPr>
            <a:xfrm>
              <a:off x="8067023" y="1746087"/>
              <a:ext cx="1364107" cy="1364741"/>
            </a:xfrm>
            <a:custGeom>
              <a:avLst/>
              <a:gdLst/>
              <a:ahLst/>
              <a:cxnLst/>
              <a:rect l="l" t="t" r="r" b="b"/>
              <a:pathLst>
                <a:path w="1364107" h="1364741">
                  <a:moveTo>
                    <a:pt x="236958" y="0"/>
                  </a:moveTo>
                  <a:lnTo>
                    <a:pt x="1122880" y="0"/>
                  </a:lnTo>
                  <a:cubicBezTo>
                    <a:pt x="1192616" y="0"/>
                    <a:pt x="1250255" y="22059"/>
                    <a:pt x="1295795" y="66177"/>
                  </a:cubicBezTo>
                  <a:cubicBezTo>
                    <a:pt x="1341337" y="110296"/>
                    <a:pt x="1364107" y="167222"/>
                    <a:pt x="1364107" y="236958"/>
                  </a:cubicBezTo>
                  <a:lnTo>
                    <a:pt x="1364107" y="1364741"/>
                  </a:lnTo>
                  <a:lnTo>
                    <a:pt x="1067377" y="1364741"/>
                  </a:lnTo>
                  <a:lnTo>
                    <a:pt x="1067377" y="262575"/>
                  </a:lnTo>
                  <a:lnTo>
                    <a:pt x="296731" y="262575"/>
                  </a:lnTo>
                  <a:lnTo>
                    <a:pt x="296731" y="1364741"/>
                  </a:lnTo>
                  <a:lnTo>
                    <a:pt x="0" y="1364741"/>
                  </a:lnTo>
                  <a:lnTo>
                    <a:pt x="0" y="236958"/>
                  </a:lnTo>
                  <a:cubicBezTo>
                    <a:pt x="0" y="167222"/>
                    <a:pt x="22059" y="110296"/>
                    <a:pt x="66178" y="66177"/>
                  </a:cubicBezTo>
                  <a:cubicBezTo>
                    <a:pt x="110296" y="22059"/>
                    <a:pt x="167222" y="0"/>
                    <a:pt x="236958" y="0"/>
                  </a:cubicBezTo>
                  <a:close/>
                </a:path>
              </a:pathLst>
            </a:custGeom>
            <a:solidFill>
              <a:srgbClr val="E9EFD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65" name="文本框 64">
              <a:extLst>
                <a:ext uri="{FF2B5EF4-FFF2-40B4-BE49-F238E27FC236}">
                  <a16:creationId xmlns:a16="http://schemas.microsoft.com/office/drawing/2014/main" id="{9E78A33A-69B4-49A8-9BB4-9CA176D0D7DF}"/>
                </a:ext>
              </a:extLst>
            </p:cNvPr>
            <p:cNvSpPr txBox="1"/>
            <p:nvPr/>
          </p:nvSpPr>
          <p:spPr>
            <a:xfrm>
              <a:off x="2678343" y="4434227"/>
              <a:ext cx="1325682" cy="652748"/>
            </a:xfrm>
            <a:custGeom>
              <a:avLst/>
              <a:gdLst/>
              <a:ahLst/>
              <a:cxnLst/>
              <a:rect l="l" t="t" r="r" b="b"/>
              <a:pathLst>
                <a:path w="1325682" h="652748">
                  <a:moveTo>
                    <a:pt x="238189" y="0"/>
                  </a:moveTo>
                  <a:lnTo>
                    <a:pt x="546031" y="0"/>
                  </a:lnTo>
                  <a:lnTo>
                    <a:pt x="358639" y="390173"/>
                  </a:lnTo>
                  <a:lnTo>
                    <a:pt x="1325682" y="390173"/>
                  </a:lnTo>
                  <a:lnTo>
                    <a:pt x="1325682" y="652748"/>
                  </a:lnTo>
                  <a:lnTo>
                    <a:pt x="0" y="652748"/>
                  </a:lnTo>
                  <a:lnTo>
                    <a:pt x="0" y="494776"/>
                  </a:lnTo>
                  <a:lnTo>
                    <a:pt x="238189" y="0"/>
                  </a:lnTo>
                  <a:close/>
                </a:path>
              </a:pathLst>
            </a:custGeom>
            <a:solidFill>
              <a:srgbClr val="E9EFD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64" name="文本框 63">
              <a:extLst>
                <a:ext uri="{FF2B5EF4-FFF2-40B4-BE49-F238E27FC236}">
                  <a16:creationId xmlns:a16="http://schemas.microsoft.com/office/drawing/2014/main" id="{E9C472C0-6FC5-4781-8906-977ABCBBA02F}"/>
                </a:ext>
              </a:extLst>
            </p:cNvPr>
            <p:cNvSpPr txBox="1"/>
            <p:nvPr/>
          </p:nvSpPr>
          <p:spPr>
            <a:xfrm>
              <a:off x="4466573" y="4434227"/>
              <a:ext cx="1364108" cy="652748"/>
            </a:xfrm>
            <a:custGeom>
              <a:avLst/>
              <a:gdLst/>
              <a:ahLst/>
              <a:cxnLst/>
              <a:rect l="l" t="t" r="r" b="b"/>
              <a:pathLst>
                <a:path w="1364108" h="652748">
                  <a:moveTo>
                    <a:pt x="0" y="0"/>
                  </a:moveTo>
                  <a:lnTo>
                    <a:pt x="296731" y="0"/>
                  </a:lnTo>
                  <a:lnTo>
                    <a:pt x="296731" y="390173"/>
                  </a:lnTo>
                  <a:lnTo>
                    <a:pt x="1067377" y="390173"/>
                  </a:lnTo>
                  <a:lnTo>
                    <a:pt x="1067377" y="0"/>
                  </a:lnTo>
                  <a:lnTo>
                    <a:pt x="1364108" y="0"/>
                  </a:lnTo>
                  <a:lnTo>
                    <a:pt x="1364108" y="415790"/>
                  </a:lnTo>
                  <a:cubicBezTo>
                    <a:pt x="1364108" y="485526"/>
                    <a:pt x="1341337" y="542453"/>
                    <a:pt x="1295796" y="586571"/>
                  </a:cubicBezTo>
                  <a:cubicBezTo>
                    <a:pt x="1250254" y="630689"/>
                    <a:pt x="1192616" y="652748"/>
                    <a:pt x="1122881" y="652748"/>
                  </a:cubicBezTo>
                  <a:lnTo>
                    <a:pt x="236958" y="652748"/>
                  </a:lnTo>
                  <a:cubicBezTo>
                    <a:pt x="167223" y="652748"/>
                    <a:pt x="110296" y="630689"/>
                    <a:pt x="66178" y="586571"/>
                  </a:cubicBezTo>
                  <a:cubicBezTo>
                    <a:pt x="22060" y="542453"/>
                    <a:pt x="0" y="485526"/>
                    <a:pt x="0" y="415790"/>
                  </a:cubicBezTo>
                  <a:lnTo>
                    <a:pt x="0" y="0"/>
                  </a:lnTo>
                  <a:close/>
                </a:path>
              </a:pathLst>
            </a:custGeom>
            <a:solidFill>
              <a:srgbClr val="A1CBB7"/>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63" name="文本框 62">
              <a:extLst>
                <a:ext uri="{FF2B5EF4-FFF2-40B4-BE49-F238E27FC236}">
                  <a16:creationId xmlns:a16="http://schemas.microsoft.com/office/drawing/2014/main" id="{8367921B-AC37-4C60-87E7-E79F11EA50F8}"/>
                </a:ext>
              </a:extLst>
            </p:cNvPr>
            <p:cNvSpPr txBox="1"/>
            <p:nvPr/>
          </p:nvSpPr>
          <p:spPr>
            <a:xfrm>
              <a:off x="6278793" y="4434227"/>
              <a:ext cx="1325682" cy="652748"/>
            </a:xfrm>
            <a:custGeom>
              <a:avLst/>
              <a:gdLst/>
              <a:ahLst/>
              <a:cxnLst/>
              <a:rect l="l" t="t" r="r" b="b"/>
              <a:pathLst>
                <a:path w="1325682" h="652748">
                  <a:moveTo>
                    <a:pt x="238189" y="0"/>
                  </a:moveTo>
                  <a:lnTo>
                    <a:pt x="546031" y="0"/>
                  </a:lnTo>
                  <a:lnTo>
                    <a:pt x="358639" y="390173"/>
                  </a:lnTo>
                  <a:lnTo>
                    <a:pt x="1325682" y="390173"/>
                  </a:lnTo>
                  <a:lnTo>
                    <a:pt x="1325682" y="652748"/>
                  </a:lnTo>
                  <a:lnTo>
                    <a:pt x="0" y="652748"/>
                  </a:lnTo>
                  <a:lnTo>
                    <a:pt x="0" y="494776"/>
                  </a:lnTo>
                  <a:lnTo>
                    <a:pt x="238189" y="0"/>
                  </a:lnTo>
                  <a:close/>
                </a:path>
              </a:pathLst>
            </a:custGeom>
            <a:solidFill>
              <a:srgbClr val="E9EFD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62" name="文本框 61">
              <a:extLst>
                <a:ext uri="{FF2B5EF4-FFF2-40B4-BE49-F238E27FC236}">
                  <a16:creationId xmlns:a16="http://schemas.microsoft.com/office/drawing/2014/main" id="{028BDAC3-2320-4C94-96C2-DE4A0CD37187}"/>
                </a:ext>
              </a:extLst>
            </p:cNvPr>
            <p:cNvSpPr txBox="1"/>
            <p:nvPr/>
          </p:nvSpPr>
          <p:spPr>
            <a:xfrm>
              <a:off x="8067023" y="4434227"/>
              <a:ext cx="1364107" cy="652748"/>
            </a:xfrm>
            <a:custGeom>
              <a:avLst/>
              <a:gdLst/>
              <a:ahLst/>
              <a:cxnLst/>
              <a:rect l="l" t="t" r="r" b="b"/>
              <a:pathLst>
                <a:path w="1364107" h="652748">
                  <a:moveTo>
                    <a:pt x="0" y="0"/>
                  </a:moveTo>
                  <a:lnTo>
                    <a:pt x="296731" y="0"/>
                  </a:lnTo>
                  <a:lnTo>
                    <a:pt x="296731" y="390173"/>
                  </a:lnTo>
                  <a:lnTo>
                    <a:pt x="1067377" y="390173"/>
                  </a:lnTo>
                  <a:lnTo>
                    <a:pt x="1067377" y="0"/>
                  </a:lnTo>
                  <a:lnTo>
                    <a:pt x="1364107" y="0"/>
                  </a:lnTo>
                  <a:lnTo>
                    <a:pt x="1364107" y="415790"/>
                  </a:lnTo>
                  <a:cubicBezTo>
                    <a:pt x="1364107" y="485526"/>
                    <a:pt x="1341337" y="542453"/>
                    <a:pt x="1295795" y="586571"/>
                  </a:cubicBezTo>
                  <a:cubicBezTo>
                    <a:pt x="1250255" y="630689"/>
                    <a:pt x="1192616" y="652748"/>
                    <a:pt x="1122880" y="652748"/>
                  </a:cubicBezTo>
                  <a:lnTo>
                    <a:pt x="236958" y="652748"/>
                  </a:lnTo>
                  <a:cubicBezTo>
                    <a:pt x="167222" y="652748"/>
                    <a:pt x="110296" y="630689"/>
                    <a:pt x="66178" y="586571"/>
                  </a:cubicBezTo>
                  <a:cubicBezTo>
                    <a:pt x="22059" y="542453"/>
                    <a:pt x="0" y="485526"/>
                    <a:pt x="0" y="415790"/>
                  </a:cubicBezTo>
                  <a:lnTo>
                    <a:pt x="0" y="0"/>
                  </a:lnTo>
                  <a:close/>
                </a:path>
              </a:pathLst>
            </a:custGeom>
            <a:solidFill>
              <a:srgbClr val="A1CBB7"/>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grpSp>
      <p:sp>
        <p:nvSpPr>
          <p:cNvPr id="94" name="文本框 93">
            <a:extLst>
              <a:ext uri="{FF2B5EF4-FFF2-40B4-BE49-F238E27FC236}">
                <a16:creationId xmlns:a16="http://schemas.microsoft.com/office/drawing/2014/main" id="{FA3FB16C-F536-48DF-9E23-63AC534E90E3}"/>
              </a:ext>
            </a:extLst>
          </p:cNvPr>
          <p:cNvSpPr txBox="1"/>
          <p:nvPr/>
        </p:nvSpPr>
        <p:spPr>
          <a:xfrm>
            <a:off x="1736208" y="3271160"/>
            <a:ext cx="8716360" cy="923330"/>
          </a:xfrm>
          <a:prstGeom prst="rect">
            <a:avLst/>
          </a:prstGeom>
          <a:noFill/>
        </p:spPr>
        <p:txBody>
          <a:bodyPr wrap="none" rtlCol="0">
            <a:spAutoFit/>
          </a:bodyPr>
          <a:lstStyle/>
          <a:p>
            <a:pPr algn="ctr"/>
            <a:r>
              <a:rPr lang="en-US" altLang="zh-CN" sz="5400">
                <a:solidFill>
                  <a:srgbClr val="E7C4C0"/>
                </a:solidFill>
                <a:latin typeface="Arial" panose="020B0604020202020204" pitchFamily="34" charset="0"/>
                <a:cs typeface="Arial" panose="020B0604020202020204" pitchFamily="34" charset="0"/>
              </a:rPr>
              <a:t>THANKS FOR ATTENTION</a:t>
            </a:r>
            <a:endParaRPr lang="zh-CN" altLang="en-US" sz="5400">
              <a:solidFill>
                <a:srgbClr val="E7C4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1474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840</TotalTime>
  <Words>488</Words>
  <Application>Microsoft Office PowerPoint</Application>
  <PresentationFormat>Grand écran</PresentationFormat>
  <Paragraphs>132</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Arial</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Youssad ichchou</cp:lastModifiedBy>
  <cp:revision>76</cp:revision>
  <dcterms:created xsi:type="dcterms:W3CDTF">2019-11-14T08:49:01Z</dcterms:created>
  <dcterms:modified xsi:type="dcterms:W3CDTF">2025-05-26T23:06:08Z</dcterms:modified>
</cp:coreProperties>
</file>