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8" r:id="rId4"/>
    <p:sldId id="259" r:id="rId5"/>
    <p:sldId id="263" r:id="rId6"/>
    <p:sldId id="261" r:id="rId7"/>
    <p:sldId id="265" r:id="rId8"/>
    <p:sldId id="264" r:id="rId9"/>
    <p:sldId id="266"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8E602A-50F9-2F60-325B-110DB96F1093}" v="37" dt="2024-12-16T03:22:01.129"/>
    <p1510:client id="{9FDC2FA9-BCEE-8E92-C1D1-269269598592}" v="80" dt="2024-12-16T23:54:24.938"/>
    <p1510:client id="{A0D52501-278F-9345-AD90-A8AE45363C08}" v="7" dt="2024-12-16T17:25:19.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37A3D3-F2E5-444E-9458-BB1C1284ADCE}"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3B68C933-B6FD-46DA-8732-20A14BD0A493}">
      <dgm:prSet/>
      <dgm:spPr/>
      <dgm:t>
        <a:bodyPr/>
        <a:lstStyle/>
        <a:p>
          <a:r>
            <a:rPr lang="en-US"/>
            <a:t>We can Launch a high-tier product or service line with exclusive features. Include benefits such as extended warranties, priority support, or VIP events.</a:t>
          </a:r>
        </a:p>
      </dgm:t>
    </dgm:pt>
    <dgm:pt modelId="{E0CE4AEA-AB8C-47EC-9AB4-3FE551B5BAFA}" type="parTrans" cxnId="{73EAC944-55A1-46F5-BD8B-5058AA9F3D51}">
      <dgm:prSet/>
      <dgm:spPr/>
      <dgm:t>
        <a:bodyPr/>
        <a:lstStyle/>
        <a:p>
          <a:endParaRPr lang="en-US"/>
        </a:p>
      </dgm:t>
    </dgm:pt>
    <dgm:pt modelId="{F950F965-2BB2-47DB-A83C-92EAB043CA91}" type="sibTrans" cxnId="{73EAC944-55A1-46F5-BD8B-5058AA9F3D51}">
      <dgm:prSet/>
      <dgm:spPr/>
      <dgm:t>
        <a:bodyPr/>
        <a:lstStyle/>
        <a:p>
          <a:endParaRPr lang="en-US"/>
        </a:p>
      </dgm:t>
    </dgm:pt>
    <dgm:pt modelId="{59720272-555B-45F2-8EE2-17E849EEE7D9}">
      <dgm:prSet/>
      <dgm:spPr/>
      <dgm:t>
        <a:bodyPr/>
        <a:lstStyle/>
        <a:p>
          <a:r>
            <a:rPr lang="en-US"/>
            <a:t>Target high-spending demographics through tailored campaigns focusing on luxury, exclusivity, and superior quality. Use data analytics to identify and target look-alike audiences resembling high spenders.</a:t>
          </a:r>
        </a:p>
      </dgm:t>
    </dgm:pt>
    <dgm:pt modelId="{4FBE4E91-E96A-4470-82AB-40E85A86B94B}" type="parTrans" cxnId="{6215B6E3-3EC2-4251-8CCC-01E3F47CCE34}">
      <dgm:prSet/>
      <dgm:spPr/>
      <dgm:t>
        <a:bodyPr/>
        <a:lstStyle/>
        <a:p>
          <a:endParaRPr lang="en-US"/>
        </a:p>
      </dgm:t>
    </dgm:pt>
    <dgm:pt modelId="{69C0CDAA-8BF9-4DA7-988C-8D7B4DD94166}" type="sibTrans" cxnId="{6215B6E3-3EC2-4251-8CCC-01E3F47CCE34}">
      <dgm:prSet/>
      <dgm:spPr/>
      <dgm:t>
        <a:bodyPr/>
        <a:lstStyle/>
        <a:p>
          <a:endParaRPr lang="en-US"/>
        </a:p>
      </dgm:t>
    </dgm:pt>
    <dgm:pt modelId="{CC3DF1ED-5D66-D34E-8C86-EF2B7DB16F3C}" type="pres">
      <dgm:prSet presAssocID="{3E37A3D3-F2E5-444E-9458-BB1C1284ADCE}" presName="hierChild1" presStyleCnt="0">
        <dgm:presLayoutVars>
          <dgm:chPref val="1"/>
          <dgm:dir/>
          <dgm:animOne val="branch"/>
          <dgm:animLvl val="lvl"/>
          <dgm:resizeHandles/>
        </dgm:presLayoutVars>
      </dgm:prSet>
      <dgm:spPr/>
    </dgm:pt>
    <dgm:pt modelId="{9117054F-FF5D-5041-AA94-5AE77E65C553}" type="pres">
      <dgm:prSet presAssocID="{3B68C933-B6FD-46DA-8732-20A14BD0A493}" presName="hierRoot1" presStyleCnt="0"/>
      <dgm:spPr/>
    </dgm:pt>
    <dgm:pt modelId="{D7BBD0AF-CBB3-F443-AB15-C27FE22687E1}" type="pres">
      <dgm:prSet presAssocID="{3B68C933-B6FD-46DA-8732-20A14BD0A493}" presName="composite" presStyleCnt="0"/>
      <dgm:spPr/>
    </dgm:pt>
    <dgm:pt modelId="{42D49D11-FF58-D044-AE84-9B30D0CCE190}" type="pres">
      <dgm:prSet presAssocID="{3B68C933-B6FD-46DA-8732-20A14BD0A493}" presName="background" presStyleLbl="node0" presStyleIdx="0" presStyleCnt="2"/>
      <dgm:spPr/>
    </dgm:pt>
    <dgm:pt modelId="{FFE79B40-0535-B046-876F-5959559194E3}" type="pres">
      <dgm:prSet presAssocID="{3B68C933-B6FD-46DA-8732-20A14BD0A493}" presName="text" presStyleLbl="fgAcc0" presStyleIdx="0" presStyleCnt="2">
        <dgm:presLayoutVars>
          <dgm:chPref val="3"/>
        </dgm:presLayoutVars>
      </dgm:prSet>
      <dgm:spPr/>
    </dgm:pt>
    <dgm:pt modelId="{F960B83A-39C9-5D4B-A4AA-06111690001F}" type="pres">
      <dgm:prSet presAssocID="{3B68C933-B6FD-46DA-8732-20A14BD0A493}" presName="hierChild2" presStyleCnt="0"/>
      <dgm:spPr/>
    </dgm:pt>
    <dgm:pt modelId="{0FF39C85-39A7-9F4F-BC32-E06D24C05715}" type="pres">
      <dgm:prSet presAssocID="{59720272-555B-45F2-8EE2-17E849EEE7D9}" presName="hierRoot1" presStyleCnt="0"/>
      <dgm:spPr/>
    </dgm:pt>
    <dgm:pt modelId="{09CF255E-BEAC-8141-8CDA-BC63AF877E60}" type="pres">
      <dgm:prSet presAssocID="{59720272-555B-45F2-8EE2-17E849EEE7D9}" presName="composite" presStyleCnt="0"/>
      <dgm:spPr/>
    </dgm:pt>
    <dgm:pt modelId="{1A217422-4F4B-4B47-9A7E-F9ECDE8A8380}" type="pres">
      <dgm:prSet presAssocID="{59720272-555B-45F2-8EE2-17E849EEE7D9}" presName="background" presStyleLbl="node0" presStyleIdx="1" presStyleCnt="2"/>
      <dgm:spPr/>
    </dgm:pt>
    <dgm:pt modelId="{8390C94C-9245-054E-9B4D-9AAC539215DD}" type="pres">
      <dgm:prSet presAssocID="{59720272-555B-45F2-8EE2-17E849EEE7D9}" presName="text" presStyleLbl="fgAcc0" presStyleIdx="1" presStyleCnt="2">
        <dgm:presLayoutVars>
          <dgm:chPref val="3"/>
        </dgm:presLayoutVars>
      </dgm:prSet>
      <dgm:spPr/>
    </dgm:pt>
    <dgm:pt modelId="{BB0191CA-4E5F-E242-AECD-75F761F27CDC}" type="pres">
      <dgm:prSet presAssocID="{59720272-555B-45F2-8EE2-17E849EEE7D9}" presName="hierChild2" presStyleCnt="0"/>
      <dgm:spPr/>
    </dgm:pt>
  </dgm:ptLst>
  <dgm:cxnLst>
    <dgm:cxn modelId="{8CBFE604-9C38-7742-96DB-062661FBCF15}" type="presOf" srcId="{3E37A3D3-F2E5-444E-9458-BB1C1284ADCE}" destId="{CC3DF1ED-5D66-D34E-8C86-EF2B7DB16F3C}" srcOrd="0" destOrd="0" presId="urn:microsoft.com/office/officeart/2005/8/layout/hierarchy1"/>
    <dgm:cxn modelId="{B8960B0E-5C35-F641-8A89-E1000B5B3408}" type="presOf" srcId="{3B68C933-B6FD-46DA-8732-20A14BD0A493}" destId="{FFE79B40-0535-B046-876F-5959559194E3}" srcOrd="0" destOrd="0" presId="urn:microsoft.com/office/officeart/2005/8/layout/hierarchy1"/>
    <dgm:cxn modelId="{73EAC944-55A1-46F5-BD8B-5058AA9F3D51}" srcId="{3E37A3D3-F2E5-444E-9458-BB1C1284ADCE}" destId="{3B68C933-B6FD-46DA-8732-20A14BD0A493}" srcOrd="0" destOrd="0" parTransId="{E0CE4AEA-AB8C-47EC-9AB4-3FE551B5BAFA}" sibTransId="{F950F965-2BB2-47DB-A83C-92EAB043CA91}"/>
    <dgm:cxn modelId="{5FADC6C4-16EE-1244-8714-D50385F3526D}" type="presOf" srcId="{59720272-555B-45F2-8EE2-17E849EEE7D9}" destId="{8390C94C-9245-054E-9B4D-9AAC539215DD}" srcOrd="0" destOrd="0" presId="urn:microsoft.com/office/officeart/2005/8/layout/hierarchy1"/>
    <dgm:cxn modelId="{6215B6E3-3EC2-4251-8CCC-01E3F47CCE34}" srcId="{3E37A3D3-F2E5-444E-9458-BB1C1284ADCE}" destId="{59720272-555B-45F2-8EE2-17E849EEE7D9}" srcOrd="1" destOrd="0" parTransId="{4FBE4E91-E96A-4470-82AB-40E85A86B94B}" sibTransId="{69C0CDAA-8BF9-4DA7-988C-8D7B4DD94166}"/>
    <dgm:cxn modelId="{D3FF29D8-2CB0-BD49-AA18-C21EBBE67BEB}" type="presParOf" srcId="{CC3DF1ED-5D66-D34E-8C86-EF2B7DB16F3C}" destId="{9117054F-FF5D-5041-AA94-5AE77E65C553}" srcOrd="0" destOrd="0" presId="urn:microsoft.com/office/officeart/2005/8/layout/hierarchy1"/>
    <dgm:cxn modelId="{BC45F10B-A610-864D-BAEE-C9D5470BEB25}" type="presParOf" srcId="{9117054F-FF5D-5041-AA94-5AE77E65C553}" destId="{D7BBD0AF-CBB3-F443-AB15-C27FE22687E1}" srcOrd="0" destOrd="0" presId="urn:microsoft.com/office/officeart/2005/8/layout/hierarchy1"/>
    <dgm:cxn modelId="{4F1FC04E-CEBF-6044-AA83-43A12EDD4B9E}" type="presParOf" srcId="{D7BBD0AF-CBB3-F443-AB15-C27FE22687E1}" destId="{42D49D11-FF58-D044-AE84-9B30D0CCE190}" srcOrd="0" destOrd="0" presId="urn:microsoft.com/office/officeart/2005/8/layout/hierarchy1"/>
    <dgm:cxn modelId="{D9A6E364-65E1-BE41-B06F-FE51302E040D}" type="presParOf" srcId="{D7BBD0AF-CBB3-F443-AB15-C27FE22687E1}" destId="{FFE79B40-0535-B046-876F-5959559194E3}" srcOrd="1" destOrd="0" presId="urn:microsoft.com/office/officeart/2005/8/layout/hierarchy1"/>
    <dgm:cxn modelId="{B7E812D4-B305-A749-8661-E8E412CDC7AE}" type="presParOf" srcId="{9117054F-FF5D-5041-AA94-5AE77E65C553}" destId="{F960B83A-39C9-5D4B-A4AA-06111690001F}" srcOrd="1" destOrd="0" presId="urn:microsoft.com/office/officeart/2005/8/layout/hierarchy1"/>
    <dgm:cxn modelId="{20B097BD-65D2-4542-AAA8-1C171BC61E12}" type="presParOf" srcId="{CC3DF1ED-5D66-D34E-8C86-EF2B7DB16F3C}" destId="{0FF39C85-39A7-9F4F-BC32-E06D24C05715}" srcOrd="1" destOrd="0" presId="urn:microsoft.com/office/officeart/2005/8/layout/hierarchy1"/>
    <dgm:cxn modelId="{73B2A3C4-E8B3-F046-842E-8AE89814B1D1}" type="presParOf" srcId="{0FF39C85-39A7-9F4F-BC32-E06D24C05715}" destId="{09CF255E-BEAC-8141-8CDA-BC63AF877E60}" srcOrd="0" destOrd="0" presId="urn:microsoft.com/office/officeart/2005/8/layout/hierarchy1"/>
    <dgm:cxn modelId="{E7CE7ED1-C8C5-4F48-A132-198F72C1B739}" type="presParOf" srcId="{09CF255E-BEAC-8141-8CDA-BC63AF877E60}" destId="{1A217422-4F4B-4B47-9A7E-F9ECDE8A8380}" srcOrd="0" destOrd="0" presId="urn:microsoft.com/office/officeart/2005/8/layout/hierarchy1"/>
    <dgm:cxn modelId="{06887629-68E4-A245-A5A5-0C35094AB7F7}" type="presParOf" srcId="{09CF255E-BEAC-8141-8CDA-BC63AF877E60}" destId="{8390C94C-9245-054E-9B4D-9AAC539215DD}" srcOrd="1" destOrd="0" presId="urn:microsoft.com/office/officeart/2005/8/layout/hierarchy1"/>
    <dgm:cxn modelId="{B4FA76C5-BA7B-6140-A6F2-B0FF9C3A3C1E}" type="presParOf" srcId="{0FF39C85-39A7-9F4F-BC32-E06D24C05715}" destId="{BB0191CA-4E5F-E242-AECD-75F761F27CD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49D11-FF58-D044-AE84-9B30D0CCE190}">
      <dsp:nvSpPr>
        <dsp:cNvPr id="0" name=""/>
        <dsp:cNvSpPr/>
      </dsp:nvSpPr>
      <dsp:spPr>
        <a:xfrm>
          <a:off x="1333"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E79B40-0535-B046-876F-5959559194E3}">
      <dsp:nvSpPr>
        <dsp:cNvPr id="0" name=""/>
        <dsp:cNvSpPr/>
      </dsp:nvSpPr>
      <dsp:spPr>
        <a:xfrm>
          <a:off x="521579"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We can Launch a high-tier product or service line with exclusive features. Include benefits such as extended warranties, priority support, or VIP events.</a:t>
          </a:r>
        </a:p>
      </dsp:txBody>
      <dsp:txXfrm>
        <a:off x="608661" y="692298"/>
        <a:ext cx="4508047" cy="2799040"/>
      </dsp:txXfrm>
    </dsp:sp>
    <dsp:sp modelId="{1A217422-4F4B-4B47-9A7E-F9ECDE8A8380}">
      <dsp:nvSpPr>
        <dsp:cNvPr id="0" name=""/>
        <dsp:cNvSpPr/>
      </dsp:nvSpPr>
      <dsp:spPr>
        <a:xfrm>
          <a:off x="5724037"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90C94C-9245-054E-9B4D-9AAC539215DD}">
      <dsp:nvSpPr>
        <dsp:cNvPr id="0" name=""/>
        <dsp:cNvSpPr/>
      </dsp:nvSpPr>
      <dsp:spPr>
        <a:xfrm>
          <a:off x="6244283"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Target high-spending demographics through tailored campaigns focusing on luxury, exclusivity, and superior quality. Use data analytics to identify and target look-alike audiences resembling high spenders.</a:t>
          </a:r>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6T17:14:16.825"/>
    </inkml:context>
    <inkml:brush xml:id="br0">
      <inkml:brushProperty name="width" value="0.35" units="cm"/>
      <inkml:brushProperty name="height" value="0.35" units="cm"/>
    </inkml:brush>
  </inkml:definitions>
  <inkml:trace contextRef="#ctx0" brushRef="#br0">1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05F6-A0EC-4E20-A52E-BC3A817C19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4D3A25-7A3F-D0F3-DF2E-0CE79344C9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58D5E8-A6D5-1232-8EA1-7BDA4D50C9C7}"/>
              </a:ext>
            </a:extLst>
          </p:cNvPr>
          <p:cNvSpPr>
            <a:spLocks noGrp="1"/>
          </p:cNvSpPr>
          <p:nvPr>
            <p:ph type="dt" sz="half" idx="10"/>
          </p:nvPr>
        </p:nvSpPr>
        <p:spPr/>
        <p:txBody>
          <a:bodyPr/>
          <a:lstStyle/>
          <a:p>
            <a:fld id="{DB1AFA29-D480-8C48-A131-3F5B49A2EACE}" type="datetimeFigureOut">
              <a:rPr lang="en-US" smtClean="0"/>
              <a:t>12/16/2024</a:t>
            </a:fld>
            <a:endParaRPr lang="en-US"/>
          </a:p>
        </p:txBody>
      </p:sp>
      <p:sp>
        <p:nvSpPr>
          <p:cNvPr id="5" name="Footer Placeholder 4">
            <a:extLst>
              <a:ext uri="{FF2B5EF4-FFF2-40B4-BE49-F238E27FC236}">
                <a16:creationId xmlns:a16="http://schemas.microsoft.com/office/drawing/2014/main" id="{A875D606-91A9-04BF-8117-B84F44A0C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BD502-79C8-D918-5091-28D8353C613F}"/>
              </a:ext>
            </a:extLst>
          </p:cNvPr>
          <p:cNvSpPr>
            <a:spLocks noGrp="1"/>
          </p:cNvSpPr>
          <p:nvPr>
            <p:ph type="sldNum" sz="quarter" idx="12"/>
          </p:nvPr>
        </p:nvSpPr>
        <p:spPr/>
        <p:txBody>
          <a:bodyPr/>
          <a:lstStyle/>
          <a:p>
            <a:fld id="{55B8A090-9BF1-0845-B501-CE03B7AC4E36}" type="slidenum">
              <a:rPr lang="en-US" smtClean="0"/>
              <a:t>‹#›</a:t>
            </a:fld>
            <a:endParaRPr lang="en-US"/>
          </a:p>
        </p:txBody>
      </p:sp>
    </p:spTree>
    <p:extLst>
      <p:ext uri="{BB962C8B-B14F-4D97-AF65-F5344CB8AC3E}">
        <p14:creationId xmlns:p14="http://schemas.microsoft.com/office/powerpoint/2010/main" val="47552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472F-F5A3-A2D8-7AB6-5B932281AC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96530A-42E1-3475-661F-7E4A05DAC7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63649-DEC0-B379-DC19-36167D7022C8}"/>
              </a:ext>
            </a:extLst>
          </p:cNvPr>
          <p:cNvSpPr>
            <a:spLocks noGrp="1"/>
          </p:cNvSpPr>
          <p:nvPr>
            <p:ph type="dt" sz="half" idx="10"/>
          </p:nvPr>
        </p:nvSpPr>
        <p:spPr/>
        <p:txBody>
          <a:bodyPr/>
          <a:lstStyle/>
          <a:p>
            <a:fld id="{DB1AFA29-D480-8C48-A131-3F5B49A2EACE}" type="datetimeFigureOut">
              <a:rPr lang="en-US" smtClean="0"/>
              <a:t>12/16/2024</a:t>
            </a:fld>
            <a:endParaRPr lang="en-US"/>
          </a:p>
        </p:txBody>
      </p:sp>
      <p:sp>
        <p:nvSpPr>
          <p:cNvPr id="5" name="Footer Placeholder 4">
            <a:extLst>
              <a:ext uri="{FF2B5EF4-FFF2-40B4-BE49-F238E27FC236}">
                <a16:creationId xmlns:a16="http://schemas.microsoft.com/office/drawing/2014/main" id="{7995642B-F31B-ACCA-3B44-B374E2D5E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5455D-F5DF-A253-F749-AC91EAF81E7E}"/>
              </a:ext>
            </a:extLst>
          </p:cNvPr>
          <p:cNvSpPr>
            <a:spLocks noGrp="1"/>
          </p:cNvSpPr>
          <p:nvPr>
            <p:ph type="sldNum" sz="quarter" idx="12"/>
          </p:nvPr>
        </p:nvSpPr>
        <p:spPr/>
        <p:txBody>
          <a:bodyPr/>
          <a:lstStyle/>
          <a:p>
            <a:fld id="{55B8A090-9BF1-0845-B501-CE03B7AC4E36}" type="slidenum">
              <a:rPr lang="en-US" smtClean="0"/>
              <a:t>‹#›</a:t>
            </a:fld>
            <a:endParaRPr lang="en-US"/>
          </a:p>
        </p:txBody>
      </p:sp>
    </p:spTree>
    <p:extLst>
      <p:ext uri="{BB962C8B-B14F-4D97-AF65-F5344CB8AC3E}">
        <p14:creationId xmlns:p14="http://schemas.microsoft.com/office/powerpoint/2010/main" val="2986272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04A6A6-7EA4-61CA-264F-D3283B209B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B64FC3-B9BC-753F-0BDD-7CECD54AEA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6DFEF-D226-81DF-8F39-F99A99BCED74}"/>
              </a:ext>
            </a:extLst>
          </p:cNvPr>
          <p:cNvSpPr>
            <a:spLocks noGrp="1"/>
          </p:cNvSpPr>
          <p:nvPr>
            <p:ph type="dt" sz="half" idx="10"/>
          </p:nvPr>
        </p:nvSpPr>
        <p:spPr/>
        <p:txBody>
          <a:bodyPr/>
          <a:lstStyle/>
          <a:p>
            <a:fld id="{DB1AFA29-D480-8C48-A131-3F5B49A2EACE}" type="datetimeFigureOut">
              <a:rPr lang="en-US" smtClean="0"/>
              <a:t>12/16/2024</a:t>
            </a:fld>
            <a:endParaRPr lang="en-US"/>
          </a:p>
        </p:txBody>
      </p:sp>
      <p:sp>
        <p:nvSpPr>
          <p:cNvPr id="5" name="Footer Placeholder 4">
            <a:extLst>
              <a:ext uri="{FF2B5EF4-FFF2-40B4-BE49-F238E27FC236}">
                <a16:creationId xmlns:a16="http://schemas.microsoft.com/office/drawing/2014/main" id="{7FB38DC7-F494-DD34-C309-7B96BD8DD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A46FB-A3A9-BEDB-C1C5-880E09188518}"/>
              </a:ext>
            </a:extLst>
          </p:cNvPr>
          <p:cNvSpPr>
            <a:spLocks noGrp="1"/>
          </p:cNvSpPr>
          <p:nvPr>
            <p:ph type="sldNum" sz="quarter" idx="12"/>
          </p:nvPr>
        </p:nvSpPr>
        <p:spPr/>
        <p:txBody>
          <a:bodyPr/>
          <a:lstStyle/>
          <a:p>
            <a:fld id="{55B8A090-9BF1-0845-B501-CE03B7AC4E36}" type="slidenum">
              <a:rPr lang="en-US" smtClean="0"/>
              <a:t>‹#›</a:t>
            </a:fld>
            <a:endParaRPr lang="en-US"/>
          </a:p>
        </p:txBody>
      </p:sp>
    </p:spTree>
    <p:extLst>
      <p:ext uri="{BB962C8B-B14F-4D97-AF65-F5344CB8AC3E}">
        <p14:creationId xmlns:p14="http://schemas.microsoft.com/office/powerpoint/2010/main" val="196386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49DD-91E8-3A86-F1AD-AEFFD5F877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35CF75-D000-82E8-9F92-C5DC74D653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6C8F4-67A6-7E7A-7F48-6B76A8FC90D4}"/>
              </a:ext>
            </a:extLst>
          </p:cNvPr>
          <p:cNvSpPr>
            <a:spLocks noGrp="1"/>
          </p:cNvSpPr>
          <p:nvPr>
            <p:ph type="dt" sz="half" idx="10"/>
          </p:nvPr>
        </p:nvSpPr>
        <p:spPr/>
        <p:txBody>
          <a:bodyPr/>
          <a:lstStyle/>
          <a:p>
            <a:fld id="{DB1AFA29-D480-8C48-A131-3F5B49A2EACE}" type="datetimeFigureOut">
              <a:rPr lang="en-US" smtClean="0"/>
              <a:t>12/16/2024</a:t>
            </a:fld>
            <a:endParaRPr lang="en-US"/>
          </a:p>
        </p:txBody>
      </p:sp>
      <p:sp>
        <p:nvSpPr>
          <p:cNvPr id="5" name="Footer Placeholder 4">
            <a:extLst>
              <a:ext uri="{FF2B5EF4-FFF2-40B4-BE49-F238E27FC236}">
                <a16:creationId xmlns:a16="http://schemas.microsoft.com/office/drawing/2014/main" id="{09614AD1-CC2B-40EB-E308-6E39EA6D3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61342-5962-843C-F452-BC979C738D01}"/>
              </a:ext>
            </a:extLst>
          </p:cNvPr>
          <p:cNvSpPr>
            <a:spLocks noGrp="1"/>
          </p:cNvSpPr>
          <p:nvPr>
            <p:ph type="sldNum" sz="quarter" idx="12"/>
          </p:nvPr>
        </p:nvSpPr>
        <p:spPr/>
        <p:txBody>
          <a:bodyPr/>
          <a:lstStyle/>
          <a:p>
            <a:fld id="{55B8A090-9BF1-0845-B501-CE03B7AC4E36}" type="slidenum">
              <a:rPr lang="en-US" smtClean="0"/>
              <a:t>‹#›</a:t>
            </a:fld>
            <a:endParaRPr lang="en-US"/>
          </a:p>
        </p:txBody>
      </p:sp>
    </p:spTree>
    <p:extLst>
      <p:ext uri="{BB962C8B-B14F-4D97-AF65-F5344CB8AC3E}">
        <p14:creationId xmlns:p14="http://schemas.microsoft.com/office/powerpoint/2010/main" val="275886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2955-EBA3-E989-D4A5-B853FD18AD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D4547-638B-6179-E150-95FFAC4141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265D19-E34B-936E-AC1C-C274D050A92F}"/>
              </a:ext>
            </a:extLst>
          </p:cNvPr>
          <p:cNvSpPr>
            <a:spLocks noGrp="1"/>
          </p:cNvSpPr>
          <p:nvPr>
            <p:ph type="dt" sz="half" idx="10"/>
          </p:nvPr>
        </p:nvSpPr>
        <p:spPr/>
        <p:txBody>
          <a:bodyPr/>
          <a:lstStyle/>
          <a:p>
            <a:fld id="{DB1AFA29-D480-8C48-A131-3F5B49A2EACE}" type="datetimeFigureOut">
              <a:rPr lang="en-US" smtClean="0"/>
              <a:t>12/16/2024</a:t>
            </a:fld>
            <a:endParaRPr lang="en-US"/>
          </a:p>
        </p:txBody>
      </p:sp>
      <p:sp>
        <p:nvSpPr>
          <p:cNvPr id="5" name="Footer Placeholder 4">
            <a:extLst>
              <a:ext uri="{FF2B5EF4-FFF2-40B4-BE49-F238E27FC236}">
                <a16:creationId xmlns:a16="http://schemas.microsoft.com/office/drawing/2014/main" id="{1D37A41A-FC14-25C8-A386-712FF0DCD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AA09F-0594-EBD8-70DF-BA8BB5EBFFC6}"/>
              </a:ext>
            </a:extLst>
          </p:cNvPr>
          <p:cNvSpPr>
            <a:spLocks noGrp="1"/>
          </p:cNvSpPr>
          <p:nvPr>
            <p:ph type="sldNum" sz="quarter" idx="12"/>
          </p:nvPr>
        </p:nvSpPr>
        <p:spPr/>
        <p:txBody>
          <a:bodyPr/>
          <a:lstStyle/>
          <a:p>
            <a:fld id="{55B8A090-9BF1-0845-B501-CE03B7AC4E36}" type="slidenum">
              <a:rPr lang="en-US" smtClean="0"/>
              <a:t>‹#›</a:t>
            </a:fld>
            <a:endParaRPr lang="en-US"/>
          </a:p>
        </p:txBody>
      </p:sp>
    </p:spTree>
    <p:extLst>
      <p:ext uri="{BB962C8B-B14F-4D97-AF65-F5344CB8AC3E}">
        <p14:creationId xmlns:p14="http://schemas.microsoft.com/office/powerpoint/2010/main" val="2944467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01B4-BEE7-7231-91ED-24C5BF6971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9B6B78-B291-B602-01B4-04C4ABF550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163A82-FC9F-A19C-9E83-6DD84536AF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9CDE0D-358A-91BE-4444-FD97942A681F}"/>
              </a:ext>
            </a:extLst>
          </p:cNvPr>
          <p:cNvSpPr>
            <a:spLocks noGrp="1"/>
          </p:cNvSpPr>
          <p:nvPr>
            <p:ph type="dt" sz="half" idx="10"/>
          </p:nvPr>
        </p:nvSpPr>
        <p:spPr/>
        <p:txBody>
          <a:bodyPr/>
          <a:lstStyle/>
          <a:p>
            <a:fld id="{DB1AFA29-D480-8C48-A131-3F5B49A2EACE}" type="datetimeFigureOut">
              <a:rPr lang="en-US" smtClean="0"/>
              <a:t>12/16/2024</a:t>
            </a:fld>
            <a:endParaRPr lang="en-US"/>
          </a:p>
        </p:txBody>
      </p:sp>
      <p:sp>
        <p:nvSpPr>
          <p:cNvPr id="6" name="Footer Placeholder 5">
            <a:extLst>
              <a:ext uri="{FF2B5EF4-FFF2-40B4-BE49-F238E27FC236}">
                <a16:creationId xmlns:a16="http://schemas.microsoft.com/office/drawing/2014/main" id="{A15723B2-B716-5323-62B1-518793795E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6E282A-CD1F-929A-53D1-ACF87D435A14}"/>
              </a:ext>
            </a:extLst>
          </p:cNvPr>
          <p:cNvSpPr>
            <a:spLocks noGrp="1"/>
          </p:cNvSpPr>
          <p:nvPr>
            <p:ph type="sldNum" sz="quarter" idx="12"/>
          </p:nvPr>
        </p:nvSpPr>
        <p:spPr/>
        <p:txBody>
          <a:bodyPr/>
          <a:lstStyle/>
          <a:p>
            <a:fld id="{55B8A090-9BF1-0845-B501-CE03B7AC4E36}" type="slidenum">
              <a:rPr lang="en-US" smtClean="0"/>
              <a:t>‹#›</a:t>
            </a:fld>
            <a:endParaRPr lang="en-US"/>
          </a:p>
        </p:txBody>
      </p:sp>
    </p:spTree>
    <p:extLst>
      <p:ext uri="{BB962C8B-B14F-4D97-AF65-F5344CB8AC3E}">
        <p14:creationId xmlns:p14="http://schemas.microsoft.com/office/powerpoint/2010/main" val="29194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1890-5804-F699-F66F-D4A70F704B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2D8E57-754F-962A-D2FA-763E1D2B7F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F21D2B-6B91-3075-2D67-75FC4615D2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224402-294C-4545-A927-5EC80FF02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E296BA-9120-2C2B-2967-E951E77F3E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546FB2-B3C4-E22A-9874-34D29626ED6C}"/>
              </a:ext>
            </a:extLst>
          </p:cNvPr>
          <p:cNvSpPr>
            <a:spLocks noGrp="1"/>
          </p:cNvSpPr>
          <p:nvPr>
            <p:ph type="dt" sz="half" idx="10"/>
          </p:nvPr>
        </p:nvSpPr>
        <p:spPr/>
        <p:txBody>
          <a:bodyPr/>
          <a:lstStyle/>
          <a:p>
            <a:fld id="{DB1AFA29-D480-8C48-A131-3F5B49A2EACE}" type="datetimeFigureOut">
              <a:rPr lang="en-US" smtClean="0"/>
              <a:t>12/16/2024</a:t>
            </a:fld>
            <a:endParaRPr lang="en-US"/>
          </a:p>
        </p:txBody>
      </p:sp>
      <p:sp>
        <p:nvSpPr>
          <p:cNvPr id="8" name="Footer Placeholder 7">
            <a:extLst>
              <a:ext uri="{FF2B5EF4-FFF2-40B4-BE49-F238E27FC236}">
                <a16:creationId xmlns:a16="http://schemas.microsoft.com/office/drawing/2014/main" id="{557F9BE2-0895-B808-D561-DD7A5D9602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4218AD-80B0-EF44-1D53-212417AC4B42}"/>
              </a:ext>
            </a:extLst>
          </p:cNvPr>
          <p:cNvSpPr>
            <a:spLocks noGrp="1"/>
          </p:cNvSpPr>
          <p:nvPr>
            <p:ph type="sldNum" sz="quarter" idx="12"/>
          </p:nvPr>
        </p:nvSpPr>
        <p:spPr/>
        <p:txBody>
          <a:bodyPr/>
          <a:lstStyle/>
          <a:p>
            <a:fld id="{55B8A090-9BF1-0845-B501-CE03B7AC4E36}" type="slidenum">
              <a:rPr lang="en-US" smtClean="0"/>
              <a:t>‹#›</a:t>
            </a:fld>
            <a:endParaRPr lang="en-US"/>
          </a:p>
        </p:txBody>
      </p:sp>
    </p:spTree>
    <p:extLst>
      <p:ext uri="{BB962C8B-B14F-4D97-AF65-F5344CB8AC3E}">
        <p14:creationId xmlns:p14="http://schemas.microsoft.com/office/powerpoint/2010/main" val="709138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A5F4-5D15-557D-D088-A597F95EDD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4CB119-D2F4-7AF9-8C58-2A0FFF8F2426}"/>
              </a:ext>
            </a:extLst>
          </p:cNvPr>
          <p:cNvSpPr>
            <a:spLocks noGrp="1"/>
          </p:cNvSpPr>
          <p:nvPr>
            <p:ph type="dt" sz="half" idx="10"/>
          </p:nvPr>
        </p:nvSpPr>
        <p:spPr/>
        <p:txBody>
          <a:bodyPr/>
          <a:lstStyle/>
          <a:p>
            <a:fld id="{DB1AFA29-D480-8C48-A131-3F5B49A2EACE}" type="datetimeFigureOut">
              <a:rPr lang="en-US" smtClean="0"/>
              <a:t>12/16/2024</a:t>
            </a:fld>
            <a:endParaRPr lang="en-US"/>
          </a:p>
        </p:txBody>
      </p:sp>
      <p:sp>
        <p:nvSpPr>
          <p:cNvPr id="4" name="Footer Placeholder 3">
            <a:extLst>
              <a:ext uri="{FF2B5EF4-FFF2-40B4-BE49-F238E27FC236}">
                <a16:creationId xmlns:a16="http://schemas.microsoft.com/office/drawing/2014/main" id="{73F6D089-8BB0-A424-696F-4C12F2D7FA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F25CC3-35AC-D719-9C7B-7340404FE32A}"/>
              </a:ext>
            </a:extLst>
          </p:cNvPr>
          <p:cNvSpPr>
            <a:spLocks noGrp="1"/>
          </p:cNvSpPr>
          <p:nvPr>
            <p:ph type="sldNum" sz="quarter" idx="12"/>
          </p:nvPr>
        </p:nvSpPr>
        <p:spPr/>
        <p:txBody>
          <a:bodyPr/>
          <a:lstStyle/>
          <a:p>
            <a:fld id="{55B8A090-9BF1-0845-B501-CE03B7AC4E36}" type="slidenum">
              <a:rPr lang="en-US" smtClean="0"/>
              <a:t>‹#›</a:t>
            </a:fld>
            <a:endParaRPr lang="en-US"/>
          </a:p>
        </p:txBody>
      </p:sp>
    </p:spTree>
    <p:extLst>
      <p:ext uri="{BB962C8B-B14F-4D97-AF65-F5344CB8AC3E}">
        <p14:creationId xmlns:p14="http://schemas.microsoft.com/office/powerpoint/2010/main" val="277921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B395CA-C407-3067-B647-3EB4A6BC4ED7}"/>
              </a:ext>
            </a:extLst>
          </p:cNvPr>
          <p:cNvSpPr>
            <a:spLocks noGrp="1"/>
          </p:cNvSpPr>
          <p:nvPr>
            <p:ph type="dt" sz="half" idx="10"/>
          </p:nvPr>
        </p:nvSpPr>
        <p:spPr/>
        <p:txBody>
          <a:bodyPr/>
          <a:lstStyle/>
          <a:p>
            <a:fld id="{DB1AFA29-D480-8C48-A131-3F5B49A2EACE}" type="datetimeFigureOut">
              <a:rPr lang="en-US" smtClean="0"/>
              <a:t>12/16/2024</a:t>
            </a:fld>
            <a:endParaRPr lang="en-US"/>
          </a:p>
        </p:txBody>
      </p:sp>
      <p:sp>
        <p:nvSpPr>
          <p:cNvPr id="3" name="Footer Placeholder 2">
            <a:extLst>
              <a:ext uri="{FF2B5EF4-FFF2-40B4-BE49-F238E27FC236}">
                <a16:creationId xmlns:a16="http://schemas.microsoft.com/office/drawing/2014/main" id="{CED4CA09-7124-CE09-C825-721A5E6570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9307BA-F431-3BE3-1D41-94D7A1A3EE16}"/>
              </a:ext>
            </a:extLst>
          </p:cNvPr>
          <p:cNvSpPr>
            <a:spLocks noGrp="1"/>
          </p:cNvSpPr>
          <p:nvPr>
            <p:ph type="sldNum" sz="quarter" idx="12"/>
          </p:nvPr>
        </p:nvSpPr>
        <p:spPr/>
        <p:txBody>
          <a:bodyPr/>
          <a:lstStyle/>
          <a:p>
            <a:fld id="{55B8A090-9BF1-0845-B501-CE03B7AC4E36}" type="slidenum">
              <a:rPr lang="en-US" smtClean="0"/>
              <a:t>‹#›</a:t>
            </a:fld>
            <a:endParaRPr lang="en-US"/>
          </a:p>
        </p:txBody>
      </p:sp>
    </p:spTree>
    <p:extLst>
      <p:ext uri="{BB962C8B-B14F-4D97-AF65-F5344CB8AC3E}">
        <p14:creationId xmlns:p14="http://schemas.microsoft.com/office/powerpoint/2010/main" val="187093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82C8-E8B0-002F-5C3B-106110C23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E50AE8-A0A2-8365-B88F-7965B8EC8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0C65C1-E6CA-EA1B-93E6-25B731537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ACB7E5-119E-C218-5A41-0ADC4168BD5D}"/>
              </a:ext>
            </a:extLst>
          </p:cNvPr>
          <p:cNvSpPr>
            <a:spLocks noGrp="1"/>
          </p:cNvSpPr>
          <p:nvPr>
            <p:ph type="dt" sz="half" idx="10"/>
          </p:nvPr>
        </p:nvSpPr>
        <p:spPr/>
        <p:txBody>
          <a:bodyPr/>
          <a:lstStyle/>
          <a:p>
            <a:fld id="{DB1AFA29-D480-8C48-A131-3F5B49A2EACE}" type="datetimeFigureOut">
              <a:rPr lang="en-US" smtClean="0"/>
              <a:t>12/16/2024</a:t>
            </a:fld>
            <a:endParaRPr lang="en-US"/>
          </a:p>
        </p:txBody>
      </p:sp>
      <p:sp>
        <p:nvSpPr>
          <p:cNvPr id="6" name="Footer Placeholder 5">
            <a:extLst>
              <a:ext uri="{FF2B5EF4-FFF2-40B4-BE49-F238E27FC236}">
                <a16:creationId xmlns:a16="http://schemas.microsoft.com/office/drawing/2014/main" id="{8BDD7336-442D-8C08-A6D6-1C668A510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5F359-4A69-69D5-4545-F79B2FC5ACAD}"/>
              </a:ext>
            </a:extLst>
          </p:cNvPr>
          <p:cNvSpPr>
            <a:spLocks noGrp="1"/>
          </p:cNvSpPr>
          <p:nvPr>
            <p:ph type="sldNum" sz="quarter" idx="12"/>
          </p:nvPr>
        </p:nvSpPr>
        <p:spPr/>
        <p:txBody>
          <a:bodyPr/>
          <a:lstStyle/>
          <a:p>
            <a:fld id="{55B8A090-9BF1-0845-B501-CE03B7AC4E36}" type="slidenum">
              <a:rPr lang="en-US" smtClean="0"/>
              <a:t>‹#›</a:t>
            </a:fld>
            <a:endParaRPr lang="en-US"/>
          </a:p>
        </p:txBody>
      </p:sp>
    </p:spTree>
    <p:extLst>
      <p:ext uri="{BB962C8B-B14F-4D97-AF65-F5344CB8AC3E}">
        <p14:creationId xmlns:p14="http://schemas.microsoft.com/office/powerpoint/2010/main" val="2885817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EA30-045B-CD20-FE95-5A2325D54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FAE075-442B-4639-8160-F19F9E585D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F54684-BF53-805E-77D1-4B2C2C329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18766-96CF-B169-2B99-71D138F74A93}"/>
              </a:ext>
            </a:extLst>
          </p:cNvPr>
          <p:cNvSpPr>
            <a:spLocks noGrp="1"/>
          </p:cNvSpPr>
          <p:nvPr>
            <p:ph type="dt" sz="half" idx="10"/>
          </p:nvPr>
        </p:nvSpPr>
        <p:spPr/>
        <p:txBody>
          <a:bodyPr/>
          <a:lstStyle/>
          <a:p>
            <a:fld id="{DB1AFA29-D480-8C48-A131-3F5B49A2EACE}" type="datetimeFigureOut">
              <a:rPr lang="en-US" smtClean="0"/>
              <a:t>12/16/2024</a:t>
            </a:fld>
            <a:endParaRPr lang="en-US"/>
          </a:p>
        </p:txBody>
      </p:sp>
      <p:sp>
        <p:nvSpPr>
          <p:cNvPr id="6" name="Footer Placeholder 5">
            <a:extLst>
              <a:ext uri="{FF2B5EF4-FFF2-40B4-BE49-F238E27FC236}">
                <a16:creationId xmlns:a16="http://schemas.microsoft.com/office/drawing/2014/main" id="{1637466C-2D7A-C894-9DD4-034C4A051A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BA2BAE-9B32-D005-D0F2-F0E2B8210A5F}"/>
              </a:ext>
            </a:extLst>
          </p:cNvPr>
          <p:cNvSpPr>
            <a:spLocks noGrp="1"/>
          </p:cNvSpPr>
          <p:nvPr>
            <p:ph type="sldNum" sz="quarter" idx="12"/>
          </p:nvPr>
        </p:nvSpPr>
        <p:spPr/>
        <p:txBody>
          <a:bodyPr/>
          <a:lstStyle/>
          <a:p>
            <a:fld id="{55B8A090-9BF1-0845-B501-CE03B7AC4E36}" type="slidenum">
              <a:rPr lang="en-US" smtClean="0"/>
              <a:t>‹#›</a:t>
            </a:fld>
            <a:endParaRPr lang="en-US"/>
          </a:p>
        </p:txBody>
      </p:sp>
    </p:spTree>
    <p:extLst>
      <p:ext uri="{BB962C8B-B14F-4D97-AF65-F5344CB8AC3E}">
        <p14:creationId xmlns:p14="http://schemas.microsoft.com/office/powerpoint/2010/main" val="64476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E688F-FD57-009A-3432-BF9782283E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AF63D6-8B4B-5C75-310F-803F9BBD1B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3278DF-4DD2-A84D-66FA-C077D4E65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1AFA29-D480-8C48-A131-3F5B49A2EACE}" type="datetimeFigureOut">
              <a:rPr lang="en-US" smtClean="0"/>
              <a:t>12/16/2024</a:t>
            </a:fld>
            <a:endParaRPr lang="en-US"/>
          </a:p>
        </p:txBody>
      </p:sp>
      <p:sp>
        <p:nvSpPr>
          <p:cNvPr id="5" name="Footer Placeholder 4">
            <a:extLst>
              <a:ext uri="{FF2B5EF4-FFF2-40B4-BE49-F238E27FC236}">
                <a16:creationId xmlns:a16="http://schemas.microsoft.com/office/drawing/2014/main" id="{73A7DC07-33A4-D8BC-76D7-398DDA4DC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D1F750-CB4D-DE3F-7E60-F203A81A2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B8A090-9BF1-0845-B501-CE03B7AC4E36}" type="slidenum">
              <a:rPr lang="en-US" smtClean="0"/>
              <a:t>‹#›</a:t>
            </a:fld>
            <a:endParaRPr lang="en-US"/>
          </a:p>
        </p:txBody>
      </p:sp>
    </p:spTree>
    <p:extLst>
      <p:ext uri="{BB962C8B-B14F-4D97-AF65-F5344CB8AC3E}">
        <p14:creationId xmlns:p14="http://schemas.microsoft.com/office/powerpoint/2010/main" val="1700865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drawing a circle with people around it&#10;&#10;Description automatically generated">
            <a:extLst>
              <a:ext uri="{FF2B5EF4-FFF2-40B4-BE49-F238E27FC236}">
                <a16:creationId xmlns:a16="http://schemas.microsoft.com/office/drawing/2014/main" id="{86E92F69-3828-134E-C96D-50001B44331D}"/>
              </a:ext>
            </a:extLst>
          </p:cNvPr>
          <p:cNvPicPr>
            <a:picLocks noChangeAspect="1"/>
          </p:cNvPicPr>
          <p:nvPr/>
        </p:nvPicPr>
        <p:blipFill>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D2B669BA-A837-19CF-2BB1-9A454C7F4532}"/>
              </a:ext>
            </a:extLst>
          </p:cNvPr>
          <p:cNvSpPr>
            <a:spLocks noGrp="1"/>
          </p:cNvSpPr>
          <p:nvPr>
            <p:ph type="ctrTitle"/>
          </p:nvPr>
        </p:nvSpPr>
        <p:spPr>
          <a:xfrm>
            <a:off x="1524000" y="1122362"/>
            <a:ext cx="9144000" cy="2900518"/>
          </a:xfrm>
        </p:spPr>
        <p:txBody>
          <a:bodyPr>
            <a:normAutofit/>
          </a:bodyPr>
          <a:lstStyle/>
          <a:p>
            <a:r>
              <a:rPr lang="en-US">
                <a:solidFill>
                  <a:srgbClr val="FFFFFF"/>
                </a:solidFill>
              </a:rPr>
              <a:t>Customer Segmentation</a:t>
            </a:r>
          </a:p>
        </p:txBody>
      </p:sp>
      <p:sp>
        <p:nvSpPr>
          <p:cNvPr id="3" name="Subtitle 2">
            <a:extLst>
              <a:ext uri="{FF2B5EF4-FFF2-40B4-BE49-F238E27FC236}">
                <a16:creationId xmlns:a16="http://schemas.microsoft.com/office/drawing/2014/main" id="{8915F3B7-92E7-9426-DC70-51A6FFFA4629}"/>
              </a:ext>
            </a:extLst>
          </p:cNvPr>
          <p:cNvSpPr>
            <a:spLocks noGrp="1"/>
          </p:cNvSpPr>
          <p:nvPr>
            <p:ph type="subTitle" idx="1"/>
          </p:nvPr>
        </p:nvSpPr>
        <p:spPr>
          <a:xfrm>
            <a:off x="1524000" y="4159404"/>
            <a:ext cx="9144000" cy="1098395"/>
          </a:xfrm>
        </p:spPr>
        <p:txBody>
          <a:bodyPr vert="horz" lIns="91440" tIns="45720" rIns="91440" bIns="45720" rtlCol="0" anchor="t">
            <a:normAutofit/>
          </a:bodyPr>
          <a:lstStyle/>
          <a:p>
            <a:r>
              <a:rPr lang="en-US">
                <a:solidFill>
                  <a:srgbClr val="FFFFFF"/>
                </a:solidFill>
              </a:rPr>
              <a:t>By: Basit </a:t>
            </a:r>
            <a:r>
              <a:rPr lang="en-US" err="1">
                <a:solidFill>
                  <a:srgbClr val="FFFFFF"/>
                </a:solidFill>
              </a:rPr>
              <a:t>Aroworowon</a:t>
            </a:r>
            <a:r>
              <a:rPr lang="en-US">
                <a:solidFill>
                  <a:srgbClr val="FFFFFF"/>
                </a:solidFill>
              </a:rPr>
              <a:t> and John Cuccolo</a:t>
            </a:r>
          </a:p>
        </p:txBody>
      </p:sp>
    </p:spTree>
    <p:extLst>
      <p:ext uri="{BB962C8B-B14F-4D97-AF65-F5344CB8AC3E}">
        <p14:creationId xmlns:p14="http://schemas.microsoft.com/office/powerpoint/2010/main" val="22023034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CB2D-A1A6-C62A-01B2-E1902453A6A2}"/>
              </a:ext>
            </a:extLst>
          </p:cNvPr>
          <p:cNvSpPr>
            <a:spLocks noGrp="1"/>
          </p:cNvSpPr>
          <p:nvPr>
            <p:ph type="title"/>
          </p:nvPr>
        </p:nvSpPr>
        <p:spPr/>
        <p:txBody>
          <a:bodyPr/>
          <a:lstStyle/>
          <a:p>
            <a:r>
              <a:rPr lang="en-US"/>
              <a:t>Cluster result </a:t>
            </a:r>
          </a:p>
        </p:txBody>
      </p:sp>
      <p:pic>
        <p:nvPicPr>
          <p:cNvPr id="5" name="Content Placeholder 4">
            <a:extLst>
              <a:ext uri="{FF2B5EF4-FFF2-40B4-BE49-F238E27FC236}">
                <a16:creationId xmlns:a16="http://schemas.microsoft.com/office/drawing/2014/main" id="{0AD5234D-4FA1-2CFB-2B55-F51E47CBE574}"/>
              </a:ext>
            </a:extLst>
          </p:cNvPr>
          <p:cNvPicPr>
            <a:picLocks noGrp="1" noChangeAspect="1"/>
          </p:cNvPicPr>
          <p:nvPr>
            <p:ph idx="1"/>
          </p:nvPr>
        </p:nvPicPr>
        <p:blipFill>
          <a:blip r:embed="rId2"/>
          <a:stretch>
            <a:fillRect/>
          </a:stretch>
        </p:blipFill>
        <p:spPr>
          <a:xfrm>
            <a:off x="1454150" y="2712244"/>
            <a:ext cx="9283700" cy="2578100"/>
          </a:xfrm>
        </p:spPr>
      </p:pic>
    </p:spTree>
    <p:extLst>
      <p:ext uri="{BB962C8B-B14F-4D97-AF65-F5344CB8AC3E}">
        <p14:creationId xmlns:p14="http://schemas.microsoft.com/office/powerpoint/2010/main" val="343908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A229-D193-734E-1ABD-5330913E7E7E}"/>
              </a:ext>
            </a:extLst>
          </p:cNvPr>
          <p:cNvSpPr>
            <a:spLocks noGrp="1"/>
          </p:cNvSpPr>
          <p:nvPr>
            <p:ph type="title"/>
          </p:nvPr>
        </p:nvSpPr>
        <p:spPr/>
        <p:txBody>
          <a:bodyPr/>
          <a:lstStyle/>
          <a:p>
            <a:r>
              <a:rPr lang="en-US"/>
              <a:t>Cluster 0</a:t>
            </a:r>
          </a:p>
        </p:txBody>
      </p:sp>
      <p:sp>
        <p:nvSpPr>
          <p:cNvPr id="3" name="Content Placeholder 2">
            <a:extLst>
              <a:ext uri="{FF2B5EF4-FFF2-40B4-BE49-F238E27FC236}">
                <a16:creationId xmlns:a16="http://schemas.microsoft.com/office/drawing/2014/main" id="{73BFA61D-4CAF-E8C7-218D-2D5F04CA0ADF}"/>
              </a:ext>
            </a:extLst>
          </p:cNvPr>
          <p:cNvSpPr>
            <a:spLocks noGrp="1"/>
          </p:cNvSpPr>
          <p:nvPr>
            <p:ph idx="1"/>
          </p:nvPr>
        </p:nvSpPr>
        <p:spPr/>
        <p:txBody>
          <a:bodyPr>
            <a:normAutofit lnSpcReduction="10000"/>
          </a:bodyPr>
          <a:lstStyle/>
          <a:p>
            <a:pPr marL="0" indent="0" algn="l">
              <a:buNone/>
            </a:pPr>
            <a:r>
              <a:rPr lang="en-US" b="1" i="0" u="none" strike="noStrike">
                <a:solidFill>
                  <a:srgbClr val="000000"/>
                </a:solidFill>
                <a:effectLst/>
                <a:latin typeface="Times New Roman" panose="02020603050405020304" pitchFamily="18" charset="0"/>
                <a:cs typeface="Times New Roman" panose="02020603050405020304" pitchFamily="18" charset="0"/>
              </a:rPr>
              <a:t>Demographics</a:t>
            </a:r>
            <a:r>
              <a:rPr lang="en-US" b="0" i="0" u="none" strike="noStrike">
                <a:solidFill>
                  <a:srgbClr val="000000"/>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u="none" strike="noStrike">
                <a:solidFill>
                  <a:srgbClr val="000000"/>
                </a:solidFill>
                <a:effectLst/>
                <a:latin typeface="Times New Roman" panose="02020603050405020304" pitchFamily="18" charset="0"/>
                <a:cs typeface="Times New Roman" panose="02020603050405020304" pitchFamily="18" charset="0"/>
              </a:rPr>
              <a:t>Aged </a:t>
            </a:r>
            <a:r>
              <a:rPr lang="en-US" b="1" i="0" u="none" strike="noStrike">
                <a:solidFill>
                  <a:srgbClr val="000000"/>
                </a:solidFill>
                <a:effectLst/>
                <a:latin typeface="Times New Roman" panose="02020603050405020304" pitchFamily="18" charset="0"/>
                <a:cs typeface="Times New Roman" panose="02020603050405020304" pitchFamily="18" charset="0"/>
              </a:rPr>
              <a:t>55.3 years</a:t>
            </a:r>
            <a:r>
              <a:rPr lang="en-US" b="0" i="0" u="none" strike="noStrike">
                <a:solidFill>
                  <a:srgbClr val="000000"/>
                </a:solidFill>
                <a:effectLst/>
                <a:latin typeface="Times New Roman" panose="02020603050405020304" pitchFamily="18" charset="0"/>
                <a:cs typeface="Times New Roman" panose="02020603050405020304" pitchFamily="18" charset="0"/>
              </a:rPr>
              <a:t> on average, this is the </a:t>
            </a:r>
            <a:r>
              <a:rPr lang="en-US" b="1" i="0" u="none" strike="noStrike">
                <a:solidFill>
                  <a:srgbClr val="000000"/>
                </a:solidFill>
                <a:effectLst/>
                <a:latin typeface="Times New Roman" panose="02020603050405020304" pitchFamily="18" charset="0"/>
                <a:cs typeface="Times New Roman" panose="02020603050405020304" pitchFamily="18" charset="0"/>
              </a:rPr>
              <a:t>oldest group</a:t>
            </a:r>
            <a:r>
              <a:rPr lang="en-US" b="0" i="0" u="none" strike="noStrike">
                <a:solidFill>
                  <a:srgbClr val="000000"/>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u="none" strike="noStrike">
                <a:solidFill>
                  <a:srgbClr val="000000"/>
                </a:solidFill>
                <a:effectLst/>
                <a:latin typeface="Times New Roman" panose="02020603050405020304" pitchFamily="18" charset="0"/>
                <a:cs typeface="Times New Roman" panose="02020603050405020304" pitchFamily="18" charset="0"/>
              </a:rPr>
              <a:t>High proportion of individuals who are </a:t>
            </a:r>
            <a:r>
              <a:rPr lang="en-US" b="1" i="0" u="none" strike="noStrike">
                <a:solidFill>
                  <a:srgbClr val="000000"/>
                </a:solidFill>
                <a:effectLst/>
                <a:latin typeface="Times New Roman" panose="02020603050405020304" pitchFamily="18" charset="0"/>
                <a:cs typeface="Times New Roman" panose="02020603050405020304" pitchFamily="18" charset="0"/>
              </a:rPr>
              <a:t>married</a:t>
            </a:r>
            <a:r>
              <a:rPr lang="en-US" b="0" i="0" u="none" strike="noStrike">
                <a:solidFill>
                  <a:srgbClr val="000000"/>
                </a:solidFill>
                <a:effectLst/>
                <a:latin typeface="Times New Roman" panose="02020603050405020304" pitchFamily="18" charset="0"/>
                <a:cs typeface="Times New Roman" panose="02020603050405020304" pitchFamily="18" charset="0"/>
              </a:rPr>
              <a:t> (98.5%).</a:t>
            </a:r>
          </a:p>
          <a:p>
            <a:pPr marL="742950" lvl="1" indent="-285750" algn="l">
              <a:buFont typeface="Arial" panose="020B0604020202020204" pitchFamily="34" charset="0"/>
              <a:buChar char="•"/>
            </a:pPr>
            <a:r>
              <a:rPr lang="en-US" b="0" i="0" u="none" strike="noStrike">
                <a:solidFill>
                  <a:srgbClr val="000000"/>
                </a:solidFill>
                <a:effectLst/>
                <a:latin typeface="Times New Roman" panose="02020603050405020304" pitchFamily="18" charset="0"/>
                <a:cs typeface="Times New Roman" panose="02020603050405020304" pitchFamily="18" charset="0"/>
              </a:rPr>
              <a:t>Gender split shows a </a:t>
            </a:r>
            <a:r>
              <a:rPr lang="en-US" b="1" i="0" u="none" strike="noStrike">
                <a:solidFill>
                  <a:srgbClr val="000000"/>
                </a:solidFill>
                <a:effectLst/>
                <a:latin typeface="Times New Roman" panose="02020603050405020304" pitchFamily="18" charset="0"/>
                <a:cs typeface="Times New Roman" panose="02020603050405020304" pitchFamily="18" charset="0"/>
              </a:rPr>
              <a:t>slight male dominance</a:t>
            </a:r>
            <a:r>
              <a:rPr lang="en-US" b="0" i="0" u="none" strike="noStrike">
                <a:solidFill>
                  <a:srgbClr val="000000"/>
                </a:solidFill>
                <a:effectLst/>
                <a:latin typeface="Times New Roman" panose="02020603050405020304" pitchFamily="18" charset="0"/>
                <a:cs typeface="Times New Roman" panose="02020603050405020304" pitchFamily="18" charset="0"/>
              </a:rPr>
              <a:t> (61.6% male).</a:t>
            </a:r>
          </a:p>
          <a:p>
            <a:pPr marL="0" indent="0" algn="l">
              <a:buNone/>
            </a:pPr>
            <a:r>
              <a:rPr lang="en-US" b="1" i="0" u="none" strike="noStrike">
                <a:solidFill>
                  <a:srgbClr val="000000"/>
                </a:solidFill>
                <a:effectLst/>
                <a:latin typeface="Times New Roman" panose="02020603050405020304" pitchFamily="18" charset="0"/>
                <a:cs typeface="Times New Roman" panose="02020603050405020304" pitchFamily="18" charset="0"/>
              </a:rPr>
              <a:t>Education and Profession</a:t>
            </a:r>
            <a:r>
              <a:rPr lang="en-US" b="0" i="0" u="none" strike="noStrike">
                <a:solidFill>
                  <a:srgbClr val="000000"/>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u="none" strike="noStrike">
                <a:solidFill>
                  <a:srgbClr val="000000"/>
                </a:solidFill>
                <a:effectLst/>
                <a:latin typeface="Times New Roman" panose="02020603050405020304" pitchFamily="18" charset="0"/>
                <a:cs typeface="Times New Roman" panose="02020603050405020304" pitchFamily="18" charset="0"/>
              </a:rPr>
              <a:t>About </a:t>
            </a:r>
            <a:r>
              <a:rPr lang="en-US" b="1" i="0" u="none" strike="noStrike">
                <a:solidFill>
                  <a:srgbClr val="000000"/>
                </a:solidFill>
                <a:effectLst/>
                <a:latin typeface="Times New Roman" panose="02020603050405020304" pitchFamily="18" charset="0"/>
                <a:cs typeface="Times New Roman" panose="02020603050405020304" pitchFamily="18" charset="0"/>
              </a:rPr>
              <a:t>74.5% graduated</a:t>
            </a:r>
            <a:r>
              <a:rPr lang="en-US" b="0" i="0" u="none" strike="noStrike">
                <a:solidFill>
                  <a:srgbClr val="000000"/>
                </a:solidFill>
                <a:effectLst/>
                <a:latin typeface="Times New Roman" panose="02020603050405020304" pitchFamily="18" charset="0"/>
                <a:cs typeface="Times New Roman" panose="02020603050405020304" pitchFamily="18" charset="0"/>
              </a:rPr>
              <a:t>, indicating a </a:t>
            </a:r>
            <a:r>
              <a:rPr lang="en-US" b="1" i="0" u="none" strike="noStrike">
                <a:solidFill>
                  <a:srgbClr val="000000"/>
                </a:solidFill>
                <a:effectLst/>
                <a:latin typeface="Times New Roman" panose="02020603050405020304" pitchFamily="18" charset="0"/>
                <a:cs typeface="Times New Roman" panose="02020603050405020304" pitchFamily="18" charset="0"/>
              </a:rPr>
              <a:t>moderate education level</a:t>
            </a:r>
            <a:r>
              <a:rPr lang="en-US" b="0" i="0" u="none" strike="noStrike">
                <a:solidFill>
                  <a:srgbClr val="000000"/>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u="none" strike="noStrike">
                <a:solidFill>
                  <a:srgbClr val="000000"/>
                </a:solidFill>
                <a:effectLst/>
                <a:latin typeface="Times New Roman" panose="02020603050405020304" pitchFamily="18" charset="0"/>
                <a:cs typeface="Times New Roman" panose="02020603050405020304" pitchFamily="18" charset="0"/>
              </a:rPr>
              <a:t>Average </a:t>
            </a:r>
            <a:r>
              <a:rPr lang="en-US" b="1" i="0" u="none" strike="noStrike">
                <a:solidFill>
                  <a:srgbClr val="000000"/>
                </a:solidFill>
                <a:effectLst/>
                <a:latin typeface="Times New Roman" panose="02020603050405020304" pitchFamily="18" charset="0"/>
                <a:cs typeface="Times New Roman" panose="02020603050405020304" pitchFamily="18" charset="0"/>
              </a:rPr>
              <a:t>profession score</a:t>
            </a:r>
            <a:r>
              <a:rPr lang="en-US" b="0" i="0" u="none" strike="noStrike">
                <a:solidFill>
                  <a:srgbClr val="000000"/>
                </a:solidFill>
                <a:effectLst/>
                <a:latin typeface="Times New Roman" panose="02020603050405020304" pitchFamily="18" charset="0"/>
                <a:cs typeface="Times New Roman" panose="02020603050405020304" pitchFamily="18" charset="0"/>
              </a:rPr>
              <a:t> of 2.50 may reflect mid-level jobs.</a:t>
            </a:r>
          </a:p>
          <a:p>
            <a:pPr marL="0" indent="0" algn="l">
              <a:buNone/>
            </a:pPr>
            <a:r>
              <a:rPr lang="en-US" b="1" i="0" u="none" strike="noStrike">
                <a:solidFill>
                  <a:srgbClr val="000000"/>
                </a:solidFill>
                <a:effectLst/>
                <a:latin typeface="Times New Roman" panose="02020603050405020304" pitchFamily="18" charset="0"/>
                <a:cs typeface="Times New Roman" panose="02020603050405020304" pitchFamily="18" charset="0"/>
              </a:rPr>
              <a:t>Lifestyle</a:t>
            </a:r>
            <a:r>
              <a:rPr lang="en-US" b="0" i="0" u="none" strike="noStrike">
                <a:solidFill>
                  <a:srgbClr val="000000"/>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1" i="0" u="none" strike="noStrike">
                <a:solidFill>
                  <a:srgbClr val="000000"/>
                </a:solidFill>
                <a:effectLst/>
                <a:latin typeface="Times New Roman" panose="02020603050405020304" pitchFamily="18" charset="0"/>
                <a:cs typeface="Times New Roman" panose="02020603050405020304" pitchFamily="18" charset="0"/>
              </a:rPr>
              <a:t>Low work experience</a:t>
            </a:r>
            <a:r>
              <a:rPr lang="en-US" b="0" i="0" u="none" strike="noStrike">
                <a:solidFill>
                  <a:srgbClr val="000000"/>
                </a:solidFill>
                <a:effectLst/>
                <a:latin typeface="Times New Roman" panose="02020603050405020304" pitchFamily="18" charset="0"/>
                <a:cs typeface="Times New Roman" panose="02020603050405020304" pitchFamily="18" charset="0"/>
              </a:rPr>
              <a:t> of </a:t>
            </a:r>
            <a:r>
              <a:rPr lang="en-US" b="1" i="0" u="none" strike="noStrike">
                <a:solidFill>
                  <a:srgbClr val="000000"/>
                </a:solidFill>
                <a:effectLst/>
                <a:latin typeface="Times New Roman" panose="02020603050405020304" pitchFamily="18" charset="0"/>
                <a:cs typeface="Times New Roman" panose="02020603050405020304" pitchFamily="18" charset="0"/>
              </a:rPr>
              <a:t>1.28 years</a:t>
            </a:r>
            <a:r>
              <a:rPr lang="en-US" b="0" i="0" u="none" strike="noStrike">
                <a:solidFill>
                  <a:srgbClr val="000000"/>
                </a:solidFill>
                <a:effectLst/>
                <a:latin typeface="Times New Roman" panose="02020603050405020304" pitchFamily="18" charset="0"/>
                <a:cs typeface="Times New Roman" panose="02020603050405020304" pitchFamily="18" charset="0"/>
              </a:rPr>
              <a:t>, possibly due to retirement or part-time work patterns.</a:t>
            </a:r>
          </a:p>
          <a:p>
            <a:pPr marL="742950" lvl="1" indent="-285750" algn="l">
              <a:buFont typeface="Arial" panose="020B0604020202020204" pitchFamily="34" charset="0"/>
              <a:buChar char="•"/>
            </a:pPr>
            <a:r>
              <a:rPr lang="en-US" b="1" i="0" u="none" strike="noStrike">
                <a:solidFill>
                  <a:srgbClr val="000000"/>
                </a:solidFill>
                <a:effectLst/>
                <a:latin typeface="Times New Roman" panose="02020603050405020304" pitchFamily="18" charset="0"/>
                <a:cs typeface="Times New Roman" panose="02020603050405020304" pitchFamily="18" charset="0"/>
              </a:rPr>
              <a:t>Family size</a:t>
            </a:r>
            <a:r>
              <a:rPr lang="en-US" b="0" i="0" u="none" strike="noStrike">
                <a:solidFill>
                  <a:srgbClr val="000000"/>
                </a:solidFill>
                <a:effectLst/>
                <a:latin typeface="Times New Roman" panose="02020603050405020304" pitchFamily="18" charset="0"/>
                <a:cs typeface="Times New Roman" panose="02020603050405020304" pitchFamily="18" charset="0"/>
              </a:rPr>
              <a:t> is </a:t>
            </a:r>
            <a:r>
              <a:rPr lang="en-US" b="1" i="0" u="none" strike="noStrike">
                <a:solidFill>
                  <a:srgbClr val="000000"/>
                </a:solidFill>
                <a:effectLst/>
                <a:latin typeface="Times New Roman" panose="02020603050405020304" pitchFamily="18" charset="0"/>
                <a:cs typeface="Times New Roman" panose="02020603050405020304" pitchFamily="18" charset="0"/>
              </a:rPr>
              <a:t>2.64</a:t>
            </a:r>
            <a:r>
              <a:rPr lang="en-US" b="0" i="0" u="none" strike="noStrike">
                <a:solidFill>
                  <a:srgbClr val="000000"/>
                </a:solidFill>
                <a:effectLst/>
                <a:latin typeface="Times New Roman" panose="02020603050405020304" pitchFamily="18" charset="0"/>
                <a:cs typeface="Times New Roman" panose="02020603050405020304" pitchFamily="18" charset="0"/>
              </a:rPr>
              <a:t>, suggesting a nuclear family structure.</a:t>
            </a:r>
          </a:p>
          <a:p>
            <a:endParaRPr lang="en-US"/>
          </a:p>
        </p:txBody>
      </p:sp>
    </p:spTree>
    <p:extLst>
      <p:ext uri="{BB962C8B-B14F-4D97-AF65-F5344CB8AC3E}">
        <p14:creationId xmlns:p14="http://schemas.microsoft.com/office/powerpoint/2010/main" val="292095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B42B-C1D4-05D4-1231-3DEB68811DF2}"/>
              </a:ext>
            </a:extLst>
          </p:cNvPr>
          <p:cNvSpPr>
            <a:spLocks noGrp="1"/>
          </p:cNvSpPr>
          <p:nvPr>
            <p:ph type="title"/>
          </p:nvPr>
        </p:nvSpPr>
        <p:spPr/>
        <p:txBody>
          <a:bodyPr/>
          <a:lstStyle/>
          <a:p>
            <a:r>
              <a:rPr lang="en-US"/>
              <a:t>Cluster 1</a:t>
            </a:r>
          </a:p>
        </p:txBody>
      </p:sp>
      <p:sp>
        <p:nvSpPr>
          <p:cNvPr id="3" name="Content Placeholder 2">
            <a:extLst>
              <a:ext uri="{FF2B5EF4-FFF2-40B4-BE49-F238E27FC236}">
                <a16:creationId xmlns:a16="http://schemas.microsoft.com/office/drawing/2014/main" id="{7CE1FB09-7355-D8AB-4F4C-F260E8AD6101}"/>
              </a:ext>
            </a:extLst>
          </p:cNvPr>
          <p:cNvSpPr>
            <a:spLocks noGrp="1"/>
          </p:cNvSpPr>
          <p:nvPr>
            <p:ph idx="1"/>
          </p:nvPr>
        </p:nvSpPr>
        <p:spPr/>
        <p:txBody>
          <a:bodyPr>
            <a:normAutofit fontScale="85000" lnSpcReduction="20000"/>
          </a:bodyPr>
          <a:lstStyle/>
          <a:p>
            <a:r>
              <a:rPr lang="en-US" b="1">
                <a:latin typeface="Times New Roman" panose="02020603050405020304" pitchFamily="18" charset="0"/>
                <a:cs typeface="Times New Roman" panose="02020603050405020304" pitchFamily="18" charset="0"/>
              </a:rPr>
              <a:t>Demographics</a:t>
            </a:r>
            <a:r>
              <a:rPr lang="en-US">
                <a:latin typeface="Times New Roman" panose="02020603050405020304" pitchFamily="18" charset="0"/>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   Average age is 38.2 years, representing a middle-aged group.</a:t>
            </a:r>
          </a:p>
          <a:p>
            <a:pPr marL="0" indent="0">
              <a:buNone/>
            </a:pPr>
            <a:r>
              <a:rPr lang="en-US">
                <a:latin typeface="Times New Roman" panose="02020603050405020304" pitchFamily="18" charset="0"/>
                <a:cs typeface="Times New Roman" panose="02020603050405020304" pitchFamily="18" charset="0"/>
              </a:rPr>
              <a:t>   Only 33.1% are married, indicating that the majority are single or in other statuses.</a:t>
            </a:r>
          </a:p>
          <a:p>
            <a:pPr marL="0" indent="0">
              <a:buNone/>
            </a:pPr>
            <a:r>
              <a:rPr lang="en-US">
                <a:latin typeface="Times New Roman" panose="02020603050405020304" pitchFamily="18" charset="0"/>
                <a:cs typeface="Times New Roman" panose="02020603050405020304" pitchFamily="18" charset="0"/>
              </a:rPr>
              <a:t>   Gender ratio shows a higher female representation (41.1% male).</a:t>
            </a:r>
          </a:p>
          <a:p>
            <a:pPr marL="0" indent="0">
              <a:buNone/>
            </a:pPr>
            <a:r>
              <a:rPr lang="en-US" b="1">
                <a:latin typeface="Times New Roman" panose="02020603050405020304" pitchFamily="18" charset="0"/>
                <a:cs typeface="Times New Roman" panose="02020603050405020304" pitchFamily="18" charset="0"/>
              </a:rPr>
              <a:t>Education and Profession</a:t>
            </a:r>
            <a:r>
              <a:rPr lang="en-US">
                <a:latin typeface="Times New Roman" panose="02020603050405020304" pitchFamily="18" charset="0"/>
                <a:cs typeface="Times New Roman" panose="02020603050405020304" pitchFamily="18" charset="0"/>
              </a:rPr>
              <a:t>:</a:t>
            </a:r>
          </a:p>
          <a:p>
            <a:pPr marL="0" indent="0">
              <a:buNone/>
            </a:pP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87.1% graduated, the highest education level among the clusters.</a:t>
            </a:r>
          </a:p>
          <a:p>
            <a:pPr marL="0" indent="0">
              <a:buNone/>
            </a:pPr>
            <a:r>
              <a:rPr lang="en-US">
                <a:latin typeface="Times New Roman" panose="02020603050405020304" pitchFamily="18" charset="0"/>
                <a:cs typeface="Times New Roman" panose="02020603050405020304" pitchFamily="18" charset="0"/>
              </a:rPr>
              <a:t>      Profession score of 1.87, possibly reflecting entry-level or early-stage roles.</a:t>
            </a:r>
          </a:p>
          <a:p>
            <a:r>
              <a:rPr lang="en-US" b="1">
                <a:latin typeface="Times New Roman" panose="02020603050405020304" pitchFamily="18" charset="0"/>
                <a:cs typeface="Times New Roman" panose="02020603050405020304" pitchFamily="18" charset="0"/>
              </a:rPr>
              <a:t>Lifestyle</a:t>
            </a:r>
            <a:r>
              <a:rPr lang="en-US">
                <a:latin typeface="Times New Roman" panose="02020603050405020304" pitchFamily="18" charset="0"/>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     High work experience at 5.54 years, typical of individuals advancing in their careers.</a:t>
            </a:r>
          </a:p>
          <a:p>
            <a:pPr marL="0" indent="0">
              <a:buNone/>
            </a:pPr>
            <a:r>
              <a:rPr lang="en-US">
                <a:latin typeface="Times New Roman" panose="02020603050405020304" pitchFamily="18" charset="0"/>
                <a:cs typeface="Times New Roman" panose="02020603050405020304" pitchFamily="18" charset="0"/>
              </a:rPr>
              <a:t>   Family size is 1.99, which might indicate smaller households, consistent with a younger or single demographic.</a:t>
            </a:r>
          </a:p>
          <a:p>
            <a:endParaRPr lang="en-US"/>
          </a:p>
        </p:txBody>
      </p:sp>
    </p:spTree>
    <p:extLst>
      <p:ext uri="{BB962C8B-B14F-4D97-AF65-F5344CB8AC3E}">
        <p14:creationId xmlns:p14="http://schemas.microsoft.com/office/powerpoint/2010/main" val="2576742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5293-D285-7A2A-F537-7A63807C175B}"/>
              </a:ext>
            </a:extLst>
          </p:cNvPr>
          <p:cNvSpPr>
            <a:spLocks noGrp="1"/>
          </p:cNvSpPr>
          <p:nvPr>
            <p:ph type="title"/>
          </p:nvPr>
        </p:nvSpPr>
        <p:spPr/>
        <p:txBody>
          <a:bodyPr/>
          <a:lstStyle/>
          <a:p>
            <a:r>
              <a:rPr lang="en-US"/>
              <a:t>Cluster 2</a:t>
            </a:r>
          </a:p>
        </p:txBody>
      </p:sp>
      <p:sp>
        <p:nvSpPr>
          <p:cNvPr id="3" name="Content Placeholder 2">
            <a:extLst>
              <a:ext uri="{FF2B5EF4-FFF2-40B4-BE49-F238E27FC236}">
                <a16:creationId xmlns:a16="http://schemas.microsoft.com/office/drawing/2014/main" id="{50CC9213-DE16-9A65-C2B1-23B3FC0888D0}"/>
              </a:ext>
            </a:extLst>
          </p:cNvPr>
          <p:cNvSpPr>
            <a:spLocks noGrp="1"/>
          </p:cNvSpPr>
          <p:nvPr>
            <p:ph idx="1"/>
          </p:nvPr>
        </p:nvSpPr>
        <p:spPr/>
        <p:txBody>
          <a:bodyPr>
            <a:normAutofit fontScale="85000" lnSpcReduction="20000"/>
          </a:bodyPr>
          <a:lstStyle/>
          <a:p>
            <a:r>
              <a:rPr lang="en-US" b="1">
                <a:latin typeface="Times New Roman" panose="02020603050405020304" pitchFamily="18" charset="0"/>
                <a:cs typeface="Times New Roman" panose="02020603050405020304" pitchFamily="18" charset="0"/>
              </a:rPr>
              <a:t>Demographics</a:t>
            </a:r>
            <a:r>
              <a:rPr lang="en-US">
                <a:latin typeface="Times New Roman" panose="02020603050405020304" pitchFamily="18" charset="0"/>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   Average age is 28.2 years, making this the youngest group.</a:t>
            </a:r>
          </a:p>
          <a:p>
            <a:pPr marL="0" indent="0">
              <a:buNone/>
            </a:pPr>
            <a:r>
              <a:rPr lang="en-US">
                <a:latin typeface="Times New Roman" panose="02020603050405020304" pitchFamily="18" charset="0"/>
                <a:cs typeface="Times New Roman" panose="02020603050405020304" pitchFamily="18" charset="0"/>
              </a:rPr>
              <a:t>    Only 17.3% are married, showing this cluster is predominantly single.</a:t>
            </a:r>
          </a:p>
          <a:p>
            <a:pPr marL="0" indent="0">
              <a:buNone/>
            </a:pPr>
            <a:r>
              <a:rPr lang="en-US">
                <a:latin typeface="Times New Roman" panose="02020603050405020304" pitchFamily="18" charset="0"/>
                <a:cs typeface="Times New Roman" panose="02020603050405020304" pitchFamily="18" charset="0"/>
              </a:rPr>
              <a:t>    Slight male dominance with 55.8% male.</a:t>
            </a:r>
          </a:p>
          <a:p>
            <a:r>
              <a:rPr lang="en-US" b="1">
                <a:latin typeface="Times New Roman" panose="02020603050405020304" pitchFamily="18" charset="0"/>
                <a:cs typeface="Times New Roman" panose="02020603050405020304" pitchFamily="18" charset="0"/>
              </a:rPr>
              <a:t>Education and Profession:</a:t>
            </a:r>
          </a:p>
          <a:p>
            <a:pPr marL="0" indent="0">
              <a:buNone/>
            </a:pPr>
            <a:r>
              <a:rPr lang="en-US">
                <a:latin typeface="Times New Roman" panose="02020603050405020304" pitchFamily="18" charset="0"/>
                <a:cs typeface="Times New Roman" panose="02020603050405020304" pitchFamily="18" charset="0"/>
              </a:rPr>
              <a:t>       Only 16.9% are graduates, the lowest education level among clusters.</a:t>
            </a:r>
          </a:p>
          <a:p>
            <a:pPr marL="0" indent="0">
              <a:buNone/>
            </a:pPr>
            <a:r>
              <a:rPr lang="en-US">
                <a:latin typeface="Times New Roman" panose="02020603050405020304" pitchFamily="18" charset="0"/>
                <a:cs typeface="Times New Roman" panose="02020603050405020304" pitchFamily="18" charset="0"/>
              </a:rPr>
              <a:t>    Profession score of 4.08 might indicate skilled trade jobs or specialized roles.</a:t>
            </a:r>
          </a:p>
          <a:p>
            <a:pPr marL="0" indent="0">
              <a:buNone/>
            </a:pPr>
            <a:r>
              <a:rPr lang="en-US" b="1">
                <a:latin typeface="Times New Roman" panose="02020603050405020304" pitchFamily="18" charset="0"/>
                <a:cs typeface="Times New Roman" panose="02020603050405020304" pitchFamily="18" charset="0"/>
              </a:rPr>
              <a:t>  Lifestyle:</a:t>
            </a:r>
          </a:p>
          <a:p>
            <a:pPr marL="0" indent="0">
              <a:buNone/>
            </a:pPr>
            <a:r>
              <a:rPr lang="en-US">
                <a:latin typeface="Times New Roman" panose="02020603050405020304" pitchFamily="18" charset="0"/>
                <a:cs typeface="Times New Roman" panose="02020603050405020304" pitchFamily="18" charset="0"/>
              </a:rPr>
              <a:t>    Moderate work experience of 2.08 years, typical of early-career individuals.</a:t>
            </a:r>
          </a:p>
          <a:p>
            <a:pPr marL="0" indent="0">
              <a:buNone/>
            </a:pPr>
            <a:r>
              <a:rPr lang="en-US">
                <a:latin typeface="Times New Roman" panose="02020603050405020304" pitchFamily="18" charset="0"/>
                <a:cs typeface="Times New Roman" panose="02020603050405020304" pitchFamily="18" charset="0"/>
              </a:rPr>
              <a:t>     Family size of 4.04, suggesting larger households or dependence on family living arrangements.</a:t>
            </a:r>
          </a:p>
          <a:p>
            <a:endParaRPr lang="en-US"/>
          </a:p>
        </p:txBody>
      </p:sp>
    </p:spTree>
    <p:extLst>
      <p:ext uri="{BB962C8B-B14F-4D97-AF65-F5344CB8AC3E}">
        <p14:creationId xmlns:p14="http://schemas.microsoft.com/office/powerpoint/2010/main" val="2156429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D0CE-E3B6-8E64-F786-5FE9BF175FDC}"/>
              </a:ext>
            </a:extLst>
          </p:cNvPr>
          <p:cNvSpPr>
            <a:spLocks noGrp="1"/>
          </p:cNvSpPr>
          <p:nvPr>
            <p:ph type="title"/>
          </p:nvPr>
        </p:nvSpPr>
        <p:spPr/>
        <p:txBody>
          <a:bodyPr/>
          <a:lstStyle/>
          <a:p>
            <a:r>
              <a:rPr lang="en-US"/>
              <a:t>Business Plan</a:t>
            </a:r>
          </a:p>
        </p:txBody>
      </p:sp>
      <p:sp>
        <p:nvSpPr>
          <p:cNvPr id="3" name="Content Placeholder 2">
            <a:extLst>
              <a:ext uri="{FF2B5EF4-FFF2-40B4-BE49-F238E27FC236}">
                <a16:creationId xmlns:a16="http://schemas.microsoft.com/office/drawing/2014/main" id="{06594EC7-8E55-E9E1-0FE9-F1DA85AA34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0399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8118-0103-61E3-5B64-C5C8391D2496}"/>
              </a:ext>
            </a:extLst>
          </p:cNvPr>
          <p:cNvSpPr>
            <a:spLocks noGrp="1"/>
          </p:cNvSpPr>
          <p:nvPr>
            <p:ph type="title"/>
          </p:nvPr>
        </p:nvSpPr>
        <p:spPr/>
        <p:txBody>
          <a:bodyPr/>
          <a:lstStyle/>
          <a:p>
            <a:r>
              <a:rPr lang="en-US"/>
              <a:t>Business Plan Contd.</a:t>
            </a:r>
          </a:p>
        </p:txBody>
      </p:sp>
      <p:sp>
        <p:nvSpPr>
          <p:cNvPr id="3" name="Content Placeholder 2">
            <a:extLst>
              <a:ext uri="{FF2B5EF4-FFF2-40B4-BE49-F238E27FC236}">
                <a16:creationId xmlns:a16="http://schemas.microsoft.com/office/drawing/2014/main" id="{4301F120-3F42-B1AD-6D3E-019545F26E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28266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A16F-D929-5D96-BFC9-B1B3EAD3830A}"/>
              </a:ext>
            </a:extLst>
          </p:cNvPr>
          <p:cNvSpPr>
            <a:spLocks noGrp="1"/>
          </p:cNvSpPr>
          <p:nvPr>
            <p:ph type="title"/>
          </p:nvPr>
        </p:nvSpPr>
        <p:spPr/>
        <p:txBody>
          <a:bodyPr/>
          <a:lstStyle/>
          <a:p>
            <a:r>
              <a:rPr lang="en-US"/>
              <a:t>Marketing Program</a:t>
            </a:r>
          </a:p>
        </p:txBody>
      </p:sp>
      <p:sp>
        <p:nvSpPr>
          <p:cNvPr id="3" name="Content Placeholder 2">
            <a:extLst>
              <a:ext uri="{FF2B5EF4-FFF2-40B4-BE49-F238E27FC236}">
                <a16:creationId xmlns:a16="http://schemas.microsoft.com/office/drawing/2014/main" id="{D2F0DF4D-5923-7473-24ED-60657B4154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7227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CC44-49FD-DB15-5621-461E35C9C818}"/>
              </a:ext>
            </a:extLst>
          </p:cNvPr>
          <p:cNvSpPr>
            <a:spLocks noGrp="1"/>
          </p:cNvSpPr>
          <p:nvPr>
            <p:ph type="title"/>
          </p:nvPr>
        </p:nvSpPr>
        <p:spPr/>
        <p:txBody>
          <a:bodyPr/>
          <a:lstStyle/>
          <a:p>
            <a:r>
              <a:rPr lang="en-US"/>
              <a:t>Rewards Program</a:t>
            </a:r>
          </a:p>
        </p:txBody>
      </p:sp>
      <p:sp>
        <p:nvSpPr>
          <p:cNvPr id="3" name="Content Placeholder 2">
            <a:extLst>
              <a:ext uri="{FF2B5EF4-FFF2-40B4-BE49-F238E27FC236}">
                <a16:creationId xmlns:a16="http://schemas.microsoft.com/office/drawing/2014/main" id="{3613CB4F-8A1C-144F-4CDB-8C3131FEBF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492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C48E0-CE6E-C2E2-AB26-B3860EA52C1D}"/>
              </a:ext>
            </a:extLst>
          </p:cNvPr>
          <p:cNvSpPr>
            <a:spLocks noGrp="1"/>
          </p:cNvSpPr>
          <p:nvPr>
            <p:ph type="title"/>
          </p:nvPr>
        </p:nvSpPr>
        <p:spPr>
          <a:xfrm>
            <a:off x="7320466" y="609600"/>
            <a:ext cx="4140014" cy="1330839"/>
          </a:xfrm>
        </p:spPr>
        <p:txBody>
          <a:bodyPr>
            <a:normAutofit/>
          </a:bodyPr>
          <a:lstStyle/>
          <a:p>
            <a:pPr rtl="0">
              <a:spcBef>
                <a:spcPts val="0"/>
              </a:spcBef>
              <a:spcAft>
                <a:spcPts val="0"/>
              </a:spcAft>
            </a:pPr>
            <a:r>
              <a:rPr lang="en-US" sz="3600" b="0" i="0" u="none" strike="noStrike">
                <a:solidFill>
                  <a:srgbClr val="000000"/>
                </a:solidFill>
                <a:effectLst/>
                <a:latin typeface="Playfair Display" pitchFamily="2" charset="77"/>
              </a:rPr>
              <a:t>Purpose of the Study</a:t>
            </a:r>
            <a:endParaRPr lang="en-US" sz="3600"/>
          </a:p>
        </p:txBody>
      </p:sp>
      <p:pic>
        <p:nvPicPr>
          <p:cNvPr id="5" name="Picture 4" descr="A living room with a couch and coffee table&#10;&#10;Description automatically generated">
            <a:extLst>
              <a:ext uri="{FF2B5EF4-FFF2-40B4-BE49-F238E27FC236}">
                <a16:creationId xmlns:a16="http://schemas.microsoft.com/office/drawing/2014/main" id="{B4FB91EF-22B0-0CCB-1BCC-E21B6EFF3FEB}"/>
              </a:ext>
            </a:extLst>
          </p:cNvPr>
          <p:cNvPicPr>
            <a:picLocks noChangeAspect="1"/>
          </p:cNvPicPr>
          <p:nvPr/>
        </p:nvPicPr>
        <p:blipFill>
          <a:blip r:embed="rId2"/>
          <a:srcRect l="17346" r="25040" b="1"/>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B97F474F-4296-BE94-6580-F755A4846F96}"/>
              </a:ext>
            </a:extLst>
          </p:cNvPr>
          <p:cNvSpPr>
            <a:spLocks noGrp="1"/>
          </p:cNvSpPr>
          <p:nvPr>
            <p:ph idx="1"/>
          </p:nvPr>
        </p:nvSpPr>
        <p:spPr>
          <a:xfrm>
            <a:off x="7320465" y="2194102"/>
            <a:ext cx="4140013" cy="3908586"/>
          </a:xfrm>
        </p:spPr>
        <p:txBody>
          <a:bodyPr>
            <a:normAutofit/>
          </a:bodyPr>
          <a:lstStyle/>
          <a:p>
            <a:pPr rtl="0">
              <a:spcBef>
                <a:spcPts val="0"/>
              </a:spcBef>
              <a:spcAft>
                <a:spcPts val="1200"/>
              </a:spcAft>
            </a:pPr>
            <a:r>
              <a:rPr lang="en-US" sz="1700" b="0" i="0" u="none" strike="noStrike">
                <a:effectLst/>
                <a:latin typeface="Playfair Display" panose="020F0502020204030204" pitchFamily="34" charset="0"/>
              </a:rPr>
              <a:t>The purpose of this research is to find the relationship in the dataset, with the use valuable information we can analyze customer behaviors and characteristics in the retail furniture industry, with the details that identify patterns in customer demographics, purchasing habits, and preferences, allowing businesses to perform effective customer segmentation</a:t>
            </a:r>
            <a:endParaRPr lang="en-US" sz="1700" b="0" i="0" u="none" strike="noStrike">
              <a:effectLst/>
            </a:endParaRPr>
          </a:p>
          <a:p>
            <a:br>
              <a:rPr lang="en-US" sz="1700"/>
            </a:br>
            <a:br>
              <a:rPr lang="en-US" sz="1700"/>
            </a:br>
            <a:endParaRPr lang="en-US" sz="1700"/>
          </a:p>
        </p:txBody>
      </p:sp>
    </p:spTree>
    <p:extLst>
      <p:ext uri="{BB962C8B-B14F-4D97-AF65-F5344CB8AC3E}">
        <p14:creationId xmlns:p14="http://schemas.microsoft.com/office/powerpoint/2010/main" val="3840096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EC13-C098-3A47-0FB5-A4948E04CA36}"/>
              </a:ext>
            </a:extLst>
          </p:cNvPr>
          <p:cNvSpPr>
            <a:spLocks noGrp="1"/>
          </p:cNvSpPr>
          <p:nvPr>
            <p:ph type="title"/>
          </p:nvPr>
        </p:nvSpPr>
        <p:spPr/>
        <p:txBody>
          <a:bodyPr/>
          <a:lstStyle/>
          <a:p>
            <a:r>
              <a:rPr lang="en-US"/>
              <a:t>Key Analysis </a:t>
            </a:r>
          </a:p>
        </p:txBody>
      </p:sp>
      <p:sp>
        <p:nvSpPr>
          <p:cNvPr id="3" name="Content Placeholder 2">
            <a:extLst>
              <a:ext uri="{FF2B5EF4-FFF2-40B4-BE49-F238E27FC236}">
                <a16:creationId xmlns:a16="http://schemas.microsoft.com/office/drawing/2014/main" id="{97A19979-A08E-7058-AE17-4CFB54DF6935}"/>
              </a:ext>
            </a:extLst>
          </p:cNvPr>
          <p:cNvSpPr>
            <a:spLocks noGrp="1"/>
          </p:cNvSpPr>
          <p:nvPr>
            <p:ph idx="1"/>
          </p:nvPr>
        </p:nvSpPr>
        <p:spPr/>
        <p:txBody>
          <a:bodyPr/>
          <a:lstStyle/>
          <a:p>
            <a:r>
              <a:rPr lang="en-US"/>
              <a:t>In this Analysis we would be using the educational aspect of the customer, work type / experience and spending score to help determine the best business strategy to help retain customer while increasing revenue and profit.</a:t>
            </a:r>
          </a:p>
          <a:p>
            <a:pPr marL="0" indent="0">
              <a:buNone/>
            </a:pPr>
            <a:r>
              <a:rPr lang="en-US"/>
              <a:t> </a:t>
            </a:r>
          </a:p>
        </p:txBody>
      </p:sp>
    </p:spTree>
    <p:extLst>
      <p:ext uri="{BB962C8B-B14F-4D97-AF65-F5344CB8AC3E}">
        <p14:creationId xmlns:p14="http://schemas.microsoft.com/office/powerpoint/2010/main" val="163384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 shot of a graph&#10;&#10;Description automatically generated">
            <a:extLst>
              <a:ext uri="{FF2B5EF4-FFF2-40B4-BE49-F238E27FC236}">
                <a16:creationId xmlns:a16="http://schemas.microsoft.com/office/drawing/2014/main" id="{8611FC31-A9FB-F459-3985-5544403FF784}"/>
              </a:ext>
            </a:extLst>
          </p:cNvPr>
          <p:cNvPicPr>
            <a:picLocks noGrp="1" noChangeAspect="1"/>
          </p:cNvPicPr>
          <p:nvPr>
            <p:ph idx="1"/>
          </p:nvPr>
        </p:nvPicPr>
        <p:blipFill>
          <a:blip r:embed="rId2"/>
          <a:srcRect r="23542" b="1"/>
          <a:stretch/>
        </p:blipFill>
        <p:spPr>
          <a:xfrm>
            <a:off x="20" y="1282"/>
            <a:ext cx="12191980" cy="6856718"/>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10CF0717-A7C2-EFDC-6595-AE9A10CE2FCA}"/>
              </a:ext>
            </a:extLst>
          </p:cNvPr>
          <p:cNvPicPr>
            <a:picLocks noChangeAspect="1"/>
          </p:cNvPicPr>
          <p:nvPr/>
        </p:nvPicPr>
        <p:blipFill>
          <a:blip r:embed="rId3"/>
          <a:stretch>
            <a:fillRect/>
          </a:stretch>
        </p:blipFill>
        <p:spPr>
          <a:xfrm>
            <a:off x="7872476" y="109538"/>
            <a:ext cx="4318000" cy="1066800"/>
          </a:xfrm>
          <a:prstGeom prst="rect">
            <a:avLst/>
          </a:prstGeom>
        </p:spPr>
      </p:pic>
    </p:spTree>
    <p:extLst>
      <p:ext uri="{BB962C8B-B14F-4D97-AF65-F5344CB8AC3E}">
        <p14:creationId xmlns:p14="http://schemas.microsoft.com/office/powerpoint/2010/main" val="196672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6C8F-0077-9CD1-9A32-5FEA556A9BBD}"/>
              </a:ext>
            </a:extLst>
          </p:cNvPr>
          <p:cNvSpPr>
            <a:spLocks noGrp="1"/>
          </p:cNvSpPr>
          <p:nvPr>
            <p:ph type="title"/>
          </p:nvPr>
        </p:nvSpPr>
        <p:spPr/>
        <p:txBody>
          <a:bodyPr/>
          <a:lstStyle/>
          <a:p>
            <a:r>
              <a:rPr lang="en-US"/>
              <a:t>Spending Score Analysis </a:t>
            </a:r>
          </a:p>
        </p:txBody>
      </p:sp>
      <p:sp>
        <p:nvSpPr>
          <p:cNvPr id="3" name="Content Placeholder 2">
            <a:extLst>
              <a:ext uri="{FF2B5EF4-FFF2-40B4-BE49-F238E27FC236}">
                <a16:creationId xmlns:a16="http://schemas.microsoft.com/office/drawing/2014/main" id="{CDF7DF51-95C8-E3F0-8102-00DA41FB3056}"/>
              </a:ext>
            </a:extLst>
          </p:cNvPr>
          <p:cNvSpPr>
            <a:spLocks noGrp="1"/>
          </p:cNvSpPr>
          <p:nvPr>
            <p:ph idx="1"/>
          </p:nvPr>
        </p:nvSpPr>
        <p:spPr/>
        <p:txBody>
          <a:bodyPr/>
          <a:lstStyle/>
          <a:p>
            <a:r>
              <a:rPr lang="en-US" b="0" i="0" u="none" strike="noStrike">
                <a:solidFill>
                  <a:srgbClr val="000000"/>
                </a:solidFill>
                <a:effectLst/>
              </a:rPr>
              <a:t>Product appeals more to low-budget customers attracting 60% of spenders</a:t>
            </a:r>
          </a:p>
          <a:p>
            <a:endParaRPr lang="en-US"/>
          </a:p>
        </p:txBody>
      </p:sp>
    </p:spTree>
    <p:extLst>
      <p:ext uri="{BB962C8B-B14F-4D97-AF65-F5344CB8AC3E}">
        <p14:creationId xmlns:p14="http://schemas.microsoft.com/office/powerpoint/2010/main" val="98658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C3377-4ED1-404A-76ED-C01B0951CC54}"/>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Solution</a:t>
            </a:r>
          </a:p>
        </p:txBody>
      </p:sp>
      <p:graphicFrame>
        <p:nvGraphicFramePr>
          <p:cNvPr id="5" name="Content Placeholder 2">
            <a:extLst>
              <a:ext uri="{FF2B5EF4-FFF2-40B4-BE49-F238E27FC236}">
                <a16:creationId xmlns:a16="http://schemas.microsoft.com/office/drawing/2014/main" id="{57AE1863-F9B2-4DF8-04D0-9DEFEEBAC1BB}"/>
              </a:ext>
            </a:extLst>
          </p:cNvPr>
          <p:cNvGraphicFramePr>
            <a:graphicFrameLocks noGrp="1"/>
          </p:cNvGraphicFramePr>
          <p:nvPr>
            <p:ph idx="1"/>
            <p:extLst>
              <p:ext uri="{D42A27DB-BD31-4B8C-83A1-F6EECF244321}">
                <p14:modId xmlns:p14="http://schemas.microsoft.com/office/powerpoint/2010/main" val="142404186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871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5E1A-5BF6-CE48-C8A8-48F5680F6122}"/>
              </a:ext>
            </a:extLst>
          </p:cNvPr>
          <p:cNvSpPr>
            <a:spLocks noGrp="1"/>
          </p:cNvSpPr>
          <p:nvPr>
            <p:ph type="title"/>
          </p:nvPr>
        </p:nvSpPr>
        <p:spPr/>
        <p:txBody>
          <a:bodyPr>
            <a:normAutofit/>
          </a:bodyPr>
          <a:lstStyle/>
          <a:p>
            <a:r>
              <a:rPr lang="en-US" sz="4800"/>
              <a:t>Build and train the model</a:t>
            </a:r>
          </a:p>
        </p:txBody>
      </p:sp>
      <p:pic>
        <p:nvPicPr>
          <p:cNvPr id="5" name="Content Placeholder 4" descr="A screenshot of a computer screen&#10;&#10;Description automatically generated">
            <a:extLst>
              <a:ext uri="{FF2B5EF4-FFF2-40B4-BE49-F238E27FC236}">
                <a16:creationId xmlns:a16="http://schemas.microsoft.com/office/drawing/2014/main" id="{C4E52C5E-63EB-BE67-EB35-0A18FE063E14}"/>
              </a:ext>
            </a:extLst>
          </p:cNvPr>
          <p:cNvPicPr>
            <a:picLocks noGrp="1" noChangeAspect="1"/>
          </p:cNvPicPr>
          <p:nvPr>
            <p:ph idx="1"/>
          </p:nvPr>
        </p:nvPicPr>
        <p:blipFill>
          <a:blip r:embed="rId2"/>
          <a:stretch>
            <a:fillRect/>
          </a:stretch>
        </p:blipFill>
        <p:spPr>
          <a:xfrm>
            <a:off x="2692400" y="2712244"/>
            <a:ext cx="6807200" cy="2578100"/>
          </a:xfrm>
        </p:spPr>
      </p:pic>
    </p:spTree>
    <p:extLst>
      <p:ext uri="{BB962C8B-B14F-4D97-AF65-F5344CB8AC3E}">
        <p14:creationId xmlns:p14="http://schemas.microsoft.com/office/powerpoint/2010/main" val="173000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95DC-8CBE-85D1-A127-0A80C9AECEE2}"/>
              </a:ext>
            </a:extLst>
          </p:cNvPr>
          <p:cNvSpPr>
            <a:spLocks noGrp="1"/>
          </p:cNvSpPr>
          <p:nvPr>
            <p:ph type="title"/>
          </p:nvPr>
        </p:nvSpPr>
        <p:spPr/>
        <p:txBody>
          <a:bodyPr/>
          <a:lstStyle/>
          <a:p>
            <a:r>
              <a:rPr lang="en-US"/>
              <a:t>EBLOW METHOD </a:t>
            </a:r>
          </a:p>
        </p:txBody>
      </p:sp>
      <p:pic>
        <p:nvPicPr>
          <p:cNvPr id="5" name="Content Placeholder 4" descr="A screenshot of a computer&#10;&#10;Description automatically generated">
            <a:extLst>
              <a:ext uri="{FF2B5EF4-FFF2-40B4-BE49-F238E27FC236}">
                <a16:creationId xmlns:a16="http://schemas.microsoft.com/office/drawing/2014/main" id="{6AD0AEF5-4253-02FF-5AB6-EB023E253425}"/>
              </a:ext>
            </a:extLst>
          </p:cNvPr>
          <p:cNvPicPr>
            <a:picLocks noGrp="1" noChangeAspect="1"/>
          </p:cNvPicPr>
          <p:nvPr>
            <p:ph idx="1"/>
          </p:nvPr>
        </p:nvPicPr>
        <p:blipFill>
          <a:blip r:embed="rId2"/>
          <a:stretch>
            <a:fillRect/>
          </a:stretch>
        </p:blipFill>
        <p:spPr>
          <a:xfrm>
            <a:off x="1336049" y="1800416"/>
            <a:ext cx="8568925" cy="4351338"/>
          </a:xfr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4AF5F4D1-415E-2978-A10F-B7F53D7B44E6}"/>
                  </a:ext>
                </a:extLst>
              </p14:cNvPr>
              <p14:cNvContentPartPr/>
              <p14:nvPr/>
            </p14:nvContentPartPr>
            <p14:xfrm>
              <a:off x="3044880" y="5619576"/>
              <a:ext cx="360" cy="360"/>
            </p14:xfrm>
          </p:contentPart>
        </mc:Choice>
        <mc:Fallback>
          <p:pic>
            <p:nvPicPr>
              <p:cNvPr id="8" name="Ink 7">
                <a:extLst>
                  <a:ext uri="{FF2B5EF4-FFF2-40B4-BE49-F238E27FC236}">
                    <a16:creationId xmlns:a16="http://schemas.microsoft.com/office/drawing/2014/main" id="{4AF5F4D1-415E-2978-A10F-B7F53D7B44E6}"/>
                  </a:ext>
                </a:extLst>
              </p:cNvPr>
              <p:cNvPicPr/>
              <p:nvPr/>
            </p:nvPicPr>
            <p:blipFill>
              <a:blip r:embed="rId4"/>
              <a:stretch>
                <a:fillRect/>
              </a:stretch>
            </p:blipFill>
            <p:spPr>
              <a:xfrm>
                <a:off x="2981880" y="5556576"/>
                <a:ext cx="126000" cy="126000"/>
              </a:xfrm>
              <a:prstGeom prst="rect">
                <a:avLst/>
              </a:prstGeom>
            </p:spPr>
          </p:pic>
        </mc:Fallback>
      </mc:AlternateContent>
    </p:spTree>
    <p:extLst>
      <p:ext uri="{BB962C8B-B14F-4D97-AF65-F5344CB8AC3E}">
        <p14:creationId xmlns:p14="http://schemas.microsoft.com/office/powerpoint/2010/main" val="3118599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9F15-7B64-A028-CDC3-05F017C3C83D}"/>
              </a:ext>
            </a:extLst>
          </p:cNvPr>
          <p:cNvSpPr>
            <a:spLocks noGrp="1"/>
          </p:cNvSpPr>
          <p:nvPr>
            <p:ph type="title"/>
          </p:nvPr>
        </p:nvSpPr>
        <p:spPr/>
        <p:txBody>
          <a:bodyPr/>
          <a:lstStyle/>
          <a:p>
            <a:r>
              <a:rPr lang="en-US"/>
              <a:t>K MEANS RESULTS</a:t>
            </a:r>
          </a:p>
        </p:txBody>
      </p:sp>
      <p:sp>
        <p:nvSpPr>
          <p:cNvPr id="3" name="Content Placeholder 2">
            <a:extLst>
              <a:ext uri="{FF2B5EF4-FFF2-40B4-BE49-F238E27FC236}">
                <a16:creationId xmlns:a16="http://schemas.microsoft.com/office/drawing/2014/main" id="{87E81EA5-FBA1-1169-51F4-3D5349A1704A}"/>
              </a:ext>
            </a:extLst>
          </p:cNvPr>
          <p:cNvSpPr>
            <a:spLocks noGrp="1"/>
          </p:cNvSpPr>
          <p:nvPr>
            <p:ph idx="1"/>
          </p:nvPr>
        </p:nvSpPr>
        <p:spPr/>
        <p:txBody>
          <a:bodyPr/>
          <a:lstStyle/>
          <a:p>
            <a:pPr algn="l"/>
            <a:r>
              <a:rPr lang="en-US" b="0" i="0" u="none" strike="noStrike">
                <a:solidFill>
                  <a:srgbClr val="000000"/>
                </a:solidFill>
                <a:effectLst/>
                <a:latin typeface="Times New Roman" panose="02020603050405020304" pitchFamily="18" charset="0"/>
                <a:cs typeface="Times New Roman" panose="02020603050405020304" pitchFamily="18" charset="0"/>
              </a:rPr>
              <a:t>The Elbow Method was used to find the optimal number of clusters for segmenting the dataset. Here's the step-by-step process:</a:t>
            </a:r>
          </a:p>
          <a:p>
            <a:pPr algn="l"/>
            <a:r>
              <a:rPr lang="en-US" b="0" i="0" u="none" strike="noStrike">
                <a:solidFill>
                  <a:srgbClr val="000000"/>
                </a:solidFill>
                <a:effectLst/>
                <a:latin typeface="Times New Roman" panose="02020603050405020304" pitchFamily="18" charset="0"/>
                <a:cs typeface="Times New Roman" panose="02020603050405020304" pitchFamily="18" charset="0"/>
              </a:rPr>
              <a:t>We applied K-Means clustering for values of k=3.</a:t>
            </a:r>
          </a:p>
          <a:p>
            <a:pPr algn="l"/>
            <a:r>
              <a:rPr lang="en-US" b="0" i="0" u="none" strike="noStrike">
                <a:solidFill>
                  <a:srgbClr val="000000"/>
                </a:solidFill>
                <a:effectLst/>
                <a:latin typeface="Times New Roman" panose="02020603050405020304" pitchFamily="18" charset="0"/>
                <a:cs typeface="Times New Roman" panose="02020603050405020304" pitchFamily="18" charset="0"/>
              </a:rPr>
              <a:t>For each kk, we calculated the </a:t>
            </a:r>
            <a:r>
              <a:rPr lang="en-US" b="1" i="0" u="none" strike="noStrike">
                <a:solidFill>
                  <a:srgbClr val="000000"/>
                </a:solidFill>
                <a:effectLst/>
                <a:latin typeface="Times New Roman" panose="02020603050405020304" pitchFamily="18" charset="0"/>
                <a:cs typeface="Times New Roman" panose="02020603050405020304" pitchFamily="18" charset="0"/>
              </a:rPr>
              <a:t>inertia</a:t>
            </a:r>
            <a:r>
              <a:rPr lang="en-US" b="0" i="0" u="none" strike="noStrike">
                <a:solidFill>
                  <a:srgbClr val="000000"/>
                </a:solidFill>
                <a:effectLst/>
                <a:latin typeface="Times New Roman" panose="02020603050405020304" pitchFamily="18" charset="0"/>
                <a:cs typeface="Times New Roman" panose="02020603050405020304" pitchFamily="18" charset="0"/>
              </a:rPr>
              <a:t> (sum of squared distances of points within a cluster to their respective centroid).</a:t>
            </a:r>
          </a:p>
          <a:p>
            <a:endParaRPr lang="en-US"/>
          </a:p>
        </p:txBody>
      </p:sp>
    </p:spTree>
    <p:extLst>
      <p:ext uri="{BB962C8B-B14F-4D97-AF65-F5344CB8AC3E}">
        <p14:creationId xmlns:p14="http://schemas.microsoft.com/office/powerpoint/2010/main" val="559462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Customer Segmentation</vt:lpstr>
      <vt:lpstr>Purpose of the Study</vt:lpstr>
      <vt:lpstr>Key Analysis </vt:lpstr>
      <vt:lpstr>PowerPoint Presentation</vt:lpstr>
      <vt:lpstr>Spending Score Analysis </vt:lpstr>
      <vt:lpstr>Solution</vt:lpstr>
      <vt:lpstr>Build and train the model</vt:lpstr>
      <vt:lpstr>EBLOW METHOD </vt:lpstr>
      <vt:lpstr>K MEANS RESULTS</vt:lpstr>
      <vt:lpstr>Cluster result </vt:lpstr>
      <vt:lpstr>Cluster 0</vt:lpstr>
      <vt:lpstr>Cluster 1</vt:lpstr>
      <vt:lpstr>Cluster 2</vt:lpstr>
      <vt:lpstr>Business Plan</vt:lpstr>
      <vt:lpstr>Business Plan Contd.</vt:lpstr>
      <vt:lpstr>Marketing Program</vt:lpstr>
      <vt:lpstr>Rewards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Basit Aroworowon</dc:creator>
  <cp:revision>3</cp:revision>
  <dcterms:created xsi:type="dcterms:W3CDTF">2024-12-15T07:50:21Z</dcterms:created>
  <dcterms:modified xsi:type="dcterms:W3CDTF">2024-12-17T00:15:09Z</dcterms:modified>
</cp:coreProperties>
</file>