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9" r:id="rId3"/>
    <p:sldId id="260" r:id="rId4"/>
    <p:sldId id="262" r:id="rId5"/>
    <p:sldId id="261" r:id="rId6"/>
    <p:sldId id="263" r:id="rId7"/>
    <p:sldId id="265" r:id="rId8"/>
    <p:sldId id="266" r:id="rId9"/>
    <p:sldId id="264" r:id="rId10"/>
    <p:sldId id="26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40EFA-5F4C-4F88-8905-22985A4420F4}" v="8" dt="2020-03-18T18:47:22.434"/>
    <p1510:client id="{AC532AAE-53FB-46AC-AC78-3D546DDFBAF2}" v="7" dt="2020-03-18T07:07:26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 err="1"/>
              <a:t>HearthStone</a:t>
            </a:r>
            <a:r>
              <a:rPr lang="en-US" dirty="0"/>
              <a:t> Card Database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By: Santosh Lakshman, Barr Avrahamov, Gokul Nair, Noah Gutierrez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pic>
        <p:nvPicPr>
          <p:cNvPr id="1028" name="Picture 4" descr="Image result for hearthstone">
            <a:extLst>
              <a:ext uri="{FF2B5EF4-FFF2-40B4-BE49-F238E27FC236}">
                <a16:creationId xmlns:a16="http://schemas.microsoft.com/office/drawing/2014/main" id="{0663C78C-6A77-4F12-BB83-2ACAAE22E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429" y="3301432"/>
            <a:ext cx="4846122" cy="253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D0C2-A543-43EB-BFF0-0E3344CF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090FE-A2DF-4D16-B0C2-55D063BB5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1467"/>
            <a:ext cx="11029615" cy="36344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latin typeface="+mj-lt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767965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D0C2-A543-43EB-BFF0-0E3344CF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090FE-A2DF-4D16-B0C2-55D063BB5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1467"/>
            <a:ext cx="11029615" cy="36344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latin typeface="+mj-lt"/>
              </a:rPr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158863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75F1-BA58-4FFA-9D9A-EADD8FB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*ADD SCREENSHOTS*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D9B6-511A-4B95-9E48-EE939688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View Hash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View Elements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View Hash Table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View Binary Search Tree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View Elements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View Binary Search Tree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Cards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 Cards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View cards sorted by mana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Simulate Card Pack opening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Exit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1F15E-D830-4C9F-B300-DB65E6787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563" y="882650"/>
            <a:ext cx="4400541" cy="2070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26EFC9-305D-48F9-9497-89EEF95D5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121" y="3242510"/>
            <a:ext cx="3160764" cy="318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0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3A48-9C4D-4F29-9FA1-D46332C5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 Card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60FEAF-6E81-4F8B-9376-72EAFC6732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Attributes</a:t>
            </a:r>
          </a:p>
          <a:p>
            <a:r>
              <a:rPr lang="en-US" dirty="0" err="1"/>
              <a:t>manaCost</a:t>
            </a:r>
            <a:r>
              <a:rPr lang="en-US" dirty="0"/>
              <a:t>(int)</a:t>
            </a:r>
          </a:p>
          <a:p>
            <a:r>
              <a:rPr lang="en-US" dirty="0"/>
              <a:t>rarity(</a:t>
            </a:r>
            <a:r>
              <a:rPr lang="en-US" dirty="0" err="1"/>
              <a:t>enum</a:t>
            </a:r>
            <a:r>
              <a:rPr lang="en-US" dirty="0"/>
              <a:t> COMMON, RARE, EPIC, LEGENDARY)</a:t>
            </a:r>
          </a:p>
          <a:p>
            <a:r>
              <a:rPr lang="en-US" dirty="0" err="1"/>
              <a:t>cardClass</a:t>
            </a:r>
            <a:r>
              <a:rPr lang="en-US" dirty="0"/>
              <a:t>(</a:t>
            </a:r>
            <a:r>
              <a:rPr lang="en-US" dirty="0" err="1"/>
              <a:t>enum</a:t>
            </a:r>
            <a:r>
              <a:rPr lang="en-US" dirty="0"/>
              <a:t> NEUTRAL, DRUID, HUNTER, MAGE, PALADIN, PRIEST, ROGUE, SHAMAN, WARLOCK, WARRIOR)</a:t>
            </a:r>
          </a:p>
          <a:p>
            <a:r>
              <a:rPr lang="en-US" dirty="0"/>
              <a:t>Description (string - What the card does)</a:t>
            </a:r>
          </a:p>
          <a:p>
            <a:r>
              <a:rPr lang="en-US" dirty="0" err="1"/>
              <a:t>flavorText</a:t>
            </a:r>
            <a:r>
              <a:rPr lang="en-US" dirty="0"/>
              <a:t> (string - Story behind the card)</a:t>
            </a:r>
          </a:p>
          <a:p>
            <a:r>
              <a:rPr lang="en-US" dirty="0" err="1"/>
              <a:t>sortKey</a:t>
            </a:r>
            <a:r>
              <a:rPr lang="en-US" dirty="0"/>
              <a:t>(</a:t>
            </a:r>
            <a:r>
              <a:rPr lang="en-US" dirty="0" err="1"/>
              <a:t>enum</a:t>
            </a:r>
            <a:r>
              <a:rPr lang="en-US" dirty="0"/>
              <a:t> NAME, MANA, CLASS, RARITY, DESCRIPTION)</a:t>
            </a:r>
          </a:p>
          <a:p>
            <a:endParaRPr lang="en-US" dirty="0"/>
          </a:p>
        </p:txBody>
      </p:sp>
      <p:pic>
        <p:nvPicPr>
          <p:cNvPr id="3074" name="Picture 2" descr="ArcaneMissiles">
            <a:extLst>
              <a:ext uri="{FF2B5EF4-FFF2-40B4-BE49-F238E27FC236}">
                <a16:creationId xmlns:a16="http://schemas.microsoft.com/office/drawing/2014/main" id="{5921259D-324C-49B0-BFE5-372EB77FA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616" y="1717990"/>
            <a:ext cx="2819919" cy="427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916D9D-F7F5-4A8D-B6C2-129A96549AA0}"/>
              </a:ext>
            </a:extLst>
          </p:cNvPr>
          <p:cNvCxnSpPr>
            <a:cxnSpLocks/>
          </p:cNvCxnSpPr>
          <p:nvPr/>
        </p:nvCxnSpPr>
        <p:spPr>
          <a:xfrm>
            <a:off x="2381003" y="2369127"/>
            <a:ext cx="4156363" cy="3265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99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3A48-9C4D-4F29-9FA1-D46332C5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Minion Card Class: inherited from Spell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60FEAF-6E81-4F8B-9376-72EAFC6732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Attributes</a:t>
            </a:r>
          </a:p>
          <a:p>
            <a:r>
              <a:rPr lang="en-US" dirty="0" err="1"/>
              <a:t>attackValue</a:t>
            </a:r>
            <a:r>
              <a:rPr lang="en-US" dirty="0"/>
              <a:t>(int)</a:t>
            </a:r>
          </a:p>
          <a:p>
            <a:r>
              <a:rPr lang="en-US" dirty="0" err="1"/>
              <a:t>healthValue</a:t>
            </a:r>
            <a:r>
              <a:rPr lang="en-US" dirty="0"/>
              <a:t>(int)</a:t>
            </a:r>
          </a:p>
        </p:txBody>
      </p:sp>
      <p:pic>
        <p:nvPicPr>
          <p:cNvPr id="2052" name="Picture 4" descr="Deathwing">
            <a:extLst>
              <a:ext uri="{FF2B5EF4-FFF2-40B4-BE49-F238E27FC236}">
                <a16:creationId xmlns:a16="http://schemas.microsoft.com/office/drawing/2014/main" id="{3D36F325-A7A1-49A7-A309-2BD407458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826" y="1717990"/>
            <a:ext cx="285750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28188B-4D5F-4261-B8C3-3B5271C43B7D}"/>
              </a:ext>
            </a:extLst>
          </p:cNvPr>
          <p:cNvCxnSpPr>
            <a:cxnSpLocks/>
          </p:cNvCxnSpPr>
          <p:nvPr/>
        </p:nvCxnSpPr>
        <p:spPr>
          <a:xfrm flipV="1">
            <a:off x="4399808" y="4459184"/>
            <a:ext cx="2143496" cy="11659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552807-C5A9-46AA-B6E5-15C2BC1E46CB}"/>
              </a:ext>
            </a:extLst>
          </p:cNvPr>
          <p:cNvCxnSpPr>
            <a:cxnSpLocks/>
          </p:cNvCxnSpPr>
          <p:nvPr/>
        </p:nvCxnSpPr>
        <p:spPr>
          <a:xfrm flipV="1">
            <a:off x="2297875" y="4044526"/>
            <a:ext cx="4245429" cy="13474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43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3A48-9C4D-4F29-9FA1-D46332C5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Weapon Card Class: inherited from Spell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60FEAF-6E81-4F8B-9376-72EAFC6732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Attributes</a:t>
            </a:r>
          </a:p>
          <a:p>
            <a:r>
              <a:rPr lang="en-US" dirty="0" err="1"/>
              <a:t>attackValue</a:t>
            </a:r>
            <a:endParaRPr lang="en-US" dirty="0"/>
          </a:p>
          <a:p>
            <a:r>
              <a:rPr lang="en-US" dirty="0"/>
              <a:t>durability</a:t>
            </a:r>
          </a:p>
        </p:txBody>
      </p:sp>
      <p:pic>
        <p:nvPicPr>
          <p:cNvPr id="4098" name="Picture 2" descr="ChargedHammer">
            <a:extLst>
              <a:ext uri="{FF2B5EF4-FFF2-40B4-BE49-F238E27FC236}">
                <a16:creationId xmlns:a16="http://schemas.microsoft.com/office/drawing/2014/main" id="{F1FC9AA6-DC8A-4F64-9994-6028CD178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826" y="1717990"/>
            <a:ext cx="285750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D0F571-713C-42EC-BB10-486F1EB05AE6}"/>
              </a:ext>
            </a:extLst>
          </p:cNvPr>
          <p:cNvCxnSpPr>
            <a:cxnSpLocks/>
          </p:cNvCxnSpPr>
          <p:nvPr/>
        </p:nvCxnSpPr>
        <p:spPr>
          <a:xfrm flipV="1">
            <a:off x="2214748" y="4067299"/>
            <a:ext cx="4340431" cy="14428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D53618-EA35-4755-B57D-CB7AFFC0292C}"/>
              </a:ext>
            </a:extLst>
          </p:cNvPr>
          <p:cNvCxnSpPr>
            <a:cxnSpLocks/>
          </p:cNvCxnSpPr>
          <p:nvPr/>
        </p:nvCxnSpPr>
        <p:spPr>
          <a:xfrm flipV="1">
            <a:off x="4203865" y="4447309"/>
            <a:ext cx="2351314" cy="11994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06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AECC-07DC-411F-8EA6-D1C5F950F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Data Diagram</a:t>
            </a: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99BB395-20B6-4C62-85FC-C1874C366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4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AECC-07DC-411F-8EA6-D1C5F950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</a:t>
            </a:r>
            <a:r>
              <a:rPr lang="en-US" dirty="0" err="1"/>
              <a:t>CHart</a:t>
            </a:r>
            <a:endParaRPr lang="en-US" dirty="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CD6B8E-6E77-4E84-A420-656E6759B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86" y="2166751"/>
            <a:ext cx="4702547" cy="3633787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F32D5A-D704-4DD8-B4BC-7C59883B0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933" y="2043952"/>
            <a:ext cx="5665695" cy="424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3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0891-DC75-46F7-ABEE-9CDC0037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and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F929B-A8F7-4FA4-8540-25D8963AE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Function: (17 * sum of characters in name + 29) % size</a:t>
            </a:r>
          </a:p>
          <a:p>
            <a:r>
              <a:rPr lang="en-US" dirty="0"/>
              <a:t>Collision resolution using Linked List</a:t>
            </a:r>
          </a:p>
          <a:p>
            <a:pPr lvl="1"/>
            <a:r>
              <a:rPr lang="en-US" dirty="0"/>
              <a:t>When there is a collision, the new element is added to the end of a linked list at that index</a:t>
            </a:r>
          </a:p>
          <a:p>
            <a:r>
              <a:rPr lang="en-US" dirty="0"/>
              <a:t>All below values are before user adds any cards</a:t>
            </a:r>
          </a:p>
          <a:p>
            <a:r>
              <a:rPr lang="en-US" dirty="0"/>
              <a:t>Load Factor - 70%</a:t>
            </a:r>
          </a:p>
          <a:p>
            <a:pPr lvl="1"/>
            <a:r>
              <a:rPr lang="en-US" dirty="0"/>
              <a:t>Allows a buffer for user to add cards and be under the conventional 75% Load Factor</a:t>
            </a:r>
          </a:p>
          <a:p>
            <a:r>
              <a:rPr lang="en-US" dirty="0"/>
              <a:t>Longest Linked List – 3 nodes </a:t>
            </a:r>
          </a:p>
          <a:p>
            <a:r>
              <a:rPr lang="en-US" dirty="0"/>
              <a:t>Average Nodes per index – 1.35135 nodes</a:t>
            </a:r>
          </a:p>
          <a:p>
            <a:r>
              <a:rPr lang="en-US" dirty="0"/>
              <a:t>Average number of actual operations to insert/find data in BST - 3.91202</a:t>
            </a:r>
          </a:p>
        </p:txBody>
      </p:sp>
    </p:spTree>
    <p:extLst>
      <p:ext uri="{BB962C8B-B14F-4D97-AF65-F5344CB8AC3E}">
        <p14:creationId xmlns:p14="http://schemas.microsoft.com/office/powerpoint/2010/main" val="11238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0F94-0BEA-4803-8F3F-A307100F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 Opening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43ED7-DEFC-4AA6-B876-A9730B2A6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Simulates a 5 card pack opening from the game</a:t>
            </a:r>
          </a:p>
          <a:p>
            <a:r>
              <a:rPr lang="en-US" dirty="0"/>
              <a:t>You are given 5 random cards</a:t>
            </a:r>
          </a:p>
          <a:p>
            <a:r>
              <a:rPr lang="en-US" dirty="0"/>
              <a:t>The type of cards you get are based on rarity</a:t>
            </a:r>
          </a:p>
          <a:p>
            <a:r>
              <a:rPr lang="en-US" dirty="0"/>
              <a:t>Higher rarity cards are less common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C05EE-551D-4295-8229-0A88BBBE6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058" y="1534832"/>
            <a:ext cx="4884323" cy="471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273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Franklin Gothic Book</vt:lpstr>
      <vt:lpstr>Franklin Gothic Demi</vt:lpstr>
      <vt:lpstr>Wingdings 2</vt:lpstr>
      <vt:lpstr>DividendVTI</vt:lpstr>
      <vt:lpstr>HearthStone Card Database</vt:lpstr>
      <vt:lpstr>Features *ADD SCREENSHOTS*</vt:lpstr>
      <vt:lpstr>Spell Card Class</vt:lpstr>
      <vt:lpstr>Minion Card Class: inherited from Spell</vt:lpstr>
      <vt:lpstr>Weapon Card Class: inherited from Spell</vt:lpstr>
      <vt:lpstr>Data Diagram</vt:lpstr>
      <vt:lpstr>Structure CHart</vt:lpstr>
      <vt:lpstr>Hash Table and Linked list</vt:lpstr>
      <vt:lpstr>Pack Opening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2020-03-18T07:07:15Z</dcterms:created>
  <dcterms:modified xsi:type="dcterms:W3CDTF">2020-03-18T18:47:41Z</dcterms:modified>
</cp:coreProperties>
</file>