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382" r:id="rId2"/>
    <p:sldId id="317" r:id="rId3"/>
    <p:sldId id="387" r:id="rId4"/>
    <p:sldId id="319" r:id="rId5"/>
    <p:sldId id="543" r:id="rId6"/>
    <p:sldId id="384" r:id="rId7"/>
    <p:sldId id="542" r:id="rId8"/>
    <p:sldId id="473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70" r:id="rId18"/>
    <p:sldId id="471" r:id="rId19"/>
    <p:sldId id="472" r:id="rId20"/>
    <p:sldId id="475" r:id="rId21"/>
    <p:sldId id="320" r:id="rId22"/>
    <p:sldId id="395" r:id="rId23"/>
    <p:sldId id="322" r:id="rId24"/>
    <p:sldId id="396" r:id="rId25"/>
    <p:sldId id="324" r:id="rId26"/>
    <p:sldId id="325" r:id="rId27"/>
    <p:sldId id="507" r:id="rId28"/>
    <p:sldId id="508" r:id="rId29"/>
    <p:sldId id="509" r:id="rId30"/>
    <p:sldId id="510" r:id="rId31"/>
    <p:sldId id="511" r:id="rId32"/>
    <p:sldId id="512" r:id="rId33"/>
    <p:sldId id="544" r:id="rId34"/>
    <p:sldId id="513" r:id="rId35"/>
    <p:sldId id="538" r:id="rId36"/>
    <p:sldId id="539" r:id="rId37"/>
    <p:sldId id="440" r:id="rId38"/>
    <p:sldId id="441" r:id="rId39"/>
    <p:sldId id="445" r:id="rId40"/>
    <p:sldId id="446" r:id="rId41"/>
    <p:sldId id="401" r:id="rId42"/>
    <p:sldId id="402" r:id="rId43"/>
    <p:sldId id="403" r:id="rId44"/>
    <p:sldId id="477" r:id="rId45"/>
    <p:sldId id="479" r:id="rId46"/>
    <p:sldId id="478" r:id="rId47"/>
    <p:sldId id="482" r:id="rId48"/>
    <p:sldId id="483" r:id="rId49"/>
    <p:sldId id="484" r:id="rId50"/>
    <p:sldId id="486" r:id="rId51"/>
    <p:sldId id="487" r:id="rId52"/>
    <p:sldId id="490" r:id="rId53"/>
    <p:sldId id="492" r:id="rId54"/>
    <p:sldId id="494" r:id="rId55"/>
    <p:sldId id="495" r:id="rId56"/>
    <p:sldId id="500" r:id="rId57"/>
    <p:sldId id="501" r:id="rId58"/>
    <p:sldId id="537" r:id="rId59"/>
    <p:sldId id="408" r:id="rId60"/>
    <p:sldId id="415" r:id="rId61"/>
    <p:sldId id="416" r:id="rId62"/>
    <p:sldId id="417" r:id="rId63"/>
    <p:sldId id="439" r:id="rId64"/>
    <p:sldId id="449" r:id="rId65"/>
    <p:sldId id="450" r:id="rId66"/>
    <p:sldId id="451" r:id="rId67"/>
    <p:sldId id="452" r:id="rId68"/>
    <p:sldId id="453" r:id="rId69"/>
    <p:sldId id="454" r:id="rId70"/>
    <p:sldId id="455" r:id="rId71"/>
    <p:sldId id="456" r:id="rId72"/>
    <p:sldId id="457" r:id="rId73"/>
    <p:sldId id="458" r:id="rId74"/>
    <p:sldId id="459" r:id="rId75"/>
    <p:sldId id="534" r:id="rId76"/>
    <p:sldId id="448" r:id="rId77"/>
    <p:sldId id="535" r:id="rId78"/>
    <p:sldId id="545" r:id="rId79"/>
    <p:sldId id="536" r:id="rId80"/>
    <p:sldId id="546" r:id="rId81"/>
    <p:sldId id="541" r:id="rId82"/>
    <p:sldId id="502" r:id="rId83"/>
    <p:sldId id="503" r:id="rId84"/>
    <p:sldId id="504" r:id="rId85"/>
    <p:sldId id="505" r:id="rId86"/>
    <p:sldId id="506" r:id="rId87"/>
    <p:sldId id="460" r:id="rId8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CCFFCC"/>
    <a:srgbClr val="99FFCC"/>
    <a:srgbClr val="00FFFF"/>
    <a:srgbClr val="FAFAE1"/>
    <a:srgbClr val="A80000"/>
    <a:srgbClr val="4F81BD"/>
    <a:srgbClr val="FFFF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4" autoAdjust="0"/>
    <p:restoredTop sz="99283" autoAdjust="0"/>
  </p:normalViewPr>
  <p:slideViewPr>
    <p:cSldViewPr>
      <p:cViewPr varScale="1">
        <p:scale>
          <a:sx n="85" d="100"/>
          <a:sy n="85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6243-D3FB-40A2-8D2C-B95E17853360}" type="datetimeFigureOut">
              <a:rPr lang="es-CL" smtClean="0"/>
              <a:pPr/>
              <a:t>27-04-2023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BB907-E215-4746-8577-2D5C1D29A64C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1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300"/>
            </a:lvl1pPr>
          </a:lstStyle>
          <a:p>
            <a:fld id="{2EE88FE7-7AB0-494D-BE50-96D8100C34F8}" type="datetimeFigureOut">
              <a:rPr lang="es-CL" smtClean="0"/>
              <a:pPr/>
              <a:t>27-04-2023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6" tIns="48328" rIns="96656" bIns="4832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300"/>
            </a:lvl1pPr>
          </a:lstStyle>
          <a:p>
            <a:fld id="{EB1AB219-ACB1-4D38-A658-7C150FC2A18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3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644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25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897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9754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577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0832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826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152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5615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4819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09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3498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358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7011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6719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8094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4908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8275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0770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2003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451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392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9035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0960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1453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0825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9510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8384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4967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6238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2586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7520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131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6165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8517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3247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2907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0922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3598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623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8800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33084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2759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700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92210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2893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40571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82788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62998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7377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17086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19703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11124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63772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618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91764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65719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32489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96775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49757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17280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62774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1593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57913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60734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751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28209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10387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00320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87031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2077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43392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67526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978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255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237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51-B62E-4315-8FDA-DC8752E0F5EF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E0FD-5DBB-455E-B610-DBB1B37217FF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95-79DC-46E3-83E3-457CA72D1DA2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8D4-B3EE-4AF4-B898-0D13386CA018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B905-0C39-4A00-88DE-AF3CFE87889D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8DA3-F9C0-4462-80D6-5C9E47814F6A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DD7-8640-478B-B226-AE342E4530C1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6CB7-8582-4EF0-956F-99EEE4A7890D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6572-FF20-441A-A4A8-9EFA00C78B06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0304-CC9B-4C81-BC28-7F9CD270C524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89C-7021-4379-8558-CC284C2F55A7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4BFE-9FC0-497E-A2B8-2E18F4DF3CD3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20.png"/><Relationship Id="rId21" Type="http://schemas.openxmlformats.org/officeDocument/2006/relationships/image" Target="../media/image53.png"/><Relationship Id="rId7" Type="http://schemas.openxmlformats.org/officeDocument/2006/relationships/image" Target="../media/image25.png"/><Relationship Id="rId12" Type="http://schemas.openxmlformats.org/officeDocument/2006/relationships/image" Target="../media/image19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56.png"/><Relationship Id="rId5" Type="http://schemas.openxmlformats.org/officeDocument/2006/relationships/image" Target="../media/image23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28.png"/><Relationship Id="rId19" Type="http://schemas.openxmlformats.org/officeDocument/2006/relationships/image" Target="../media/image51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3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4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755775"/>
          </a:xfrm>
        </p:spPr>
        <p:txBody>
          <a:bodyPr>
            <a:normAutofit fontScale="90000"/>
          </a:bodyPr>
          <a:lstStyle/>
          <a:p>
            <a:r>
              <a:rPr lang="es-ES" cap="small" dirty="0"/>
              <a:t>Apunte Nº6</a:t>
            </a:r>
            <a:r>
              <a:rPr lang="es-CL" dirty="0"/>
              <a:t/>
            </a:r>
            <a:br>
              <a:rPr lang="es-CL" dirty="0"/>
            </a:br>
            <a:r>
              <a:rPr lang="es-CL" b="1" cap="small" dirty="0"/>
              <a:t>Tipos de Datos Abstractos No Lineales:</a:t>
            </a:r>
            <a:br>
              <a:rPr lang="es-CL" b="1" cap="small" dirty="0"/>
            </a:br>
            <a:r>
              <a:rPr lang="es-CL" b="1" cap="small" dirty="0"/>
              <a:t>Grafos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638800"/>
            <a:ext cx="6400800" cy="914400"/>
          </a:xfrm>
        </p:spPr>
        <p:txBody>
          <a:bodyPr>
            <a:normAutofit/>
          </a:bodyPr>
          <a:lstStyle/>
          <a:p>
            <a:r>
              <a:rPr lang="es-CL" sz="1800" dirty="0">
                <a:solidFill>
                  <a:schemeClr val="tx1"/>
                </a:solidFill>
              </a:rPr>
              <a:t>Irene </a:t>
            </a:r>
            <a:r>
              <a:rPr lang="es-CL" sz="1800" dirty="0" err="1">
                <a:solidFill>
                  <a:schemeClr val="tx1"/>
                </a:solidFill>
              </a:rPr>
              <a:t>Zuccar</a:t>
            </a:r>
            <a:r>
              <a:rPr lang="es-CL" sz="1800" dirty="0">
                <a:solidFill>
                  <a:schemeClr val="tx1"/>
                </a:solidFill>
              </a:rPr>
              <a:t> </a:t>
            </a:r>
            <a:r>
              <a:rPr lang="es-CL" sz="1800" dirty="0" err="1">
                <a:solidFill>
                  <a:schemeClr val="tx1"/>
                </a:solidFill>
              </a:rPr>
              <a:t>Parrini</a:t>
            </a:r>
            <a:endParaRPr lang="es-CL" sz="1800" dirty="0">
              <a:solidFill>
                <a:schemeClr val="tx1"/>
              </a:solidFill>
            </a:endParaRPr>
          </a:p>
          <a:p>
            <a:r>
              <a:rPr lang="es-CL" sz="18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L" sz="3200" i="1" dirty="0">
                <a:solidFill>
                  <a:schemeClr val="tx1">
                    <a:tint val="75000"/>
                  </a:schemeClr>
                </a:solidFill>
              </a:rPr>
              <a:t>Algoritmos y Estructuras de Datos</a:t>
            </a:r>
            <a:endParaRPr kumimoji="0" lang="es-CL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2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35726"/>
            <a:ext cx="8382000" cy="54174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70C0"/>
                </a:solidFill>
              </a:rPr>
              <a:t>Ejemplo 1: </a:t>
            </a:r>
            <a:r>
              <a:rPr lang="es-CL" sz="2000" dirty="0"/>
              <a:t>Red del metro de Santiago. </a:t>
            </a:r>
            <a:endParaRPr lang="es-CL" sz="1400" b="1" i="1" dirty="0"/>
          </a:p>
        </p:txBody>
      </p:sp>
    </p:spTree>
    <p:extLst>
      <p:ext uri="{BB962C8B-B14F-4D97-AF65-F5344CB8AC3E}">
        <p14:creationId xmlns:p14="http://schemas.microsoft.com/office/powerpoint/2010/main" val="193557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70C0"/>
                </a:solidFill>
              </a:rPr>
              <a:t>Ejemplo 2: </a:t>
            </a:r>
            <a:r>
              <a:rPr lang="es-CL" sz="2000" dirty="0"/>
              <a:t>redes sociales </a:t>
            </a:r>
            <a:endParaRPr lang="es-CL" sz="1400" b="1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87" y="1320578"/>
            <a:ext cx="4369025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3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70C0"/>
                </a:solidFill>
              </a:rPr>
              <a:t>Ejemplo 3: </a:t>
            </a:r>
            <a:r>
              <a:rPr lang="es-CL" sz="2000" dirty="0"/>
              <a:t>Representación de moléculas </a:t>
            </a:r>
            <a:endParaRPr lang="es-CL" sz="1400" b="1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77880"/>
            <a:ext cx="2686113" cy="23369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25" y="2211679"/>
            <a:ext cx="2352675" cy="14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7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70C0"/>
                </a:solidFill>
              </a:rPr>
              <a:t>Ejemplo 4: </a:t>
            </a:r>
            <a:r>
              <a:rPr lang="es-CL" sz="2000" dirty="0"/>
              <a:t>Circuitos eléctricos</a:t>
            </a:r>
            <a:endParaRPr lang="es-CL" sz="1400" b="1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02" y="1365382"/>
            <a:ext cx="6265398" cy="36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0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70C0"/>
                </a:solidFill>
              </a:rPr>
              <a:t>Ejemplo 5: </a:t>
            </a:r>
            <a:r>
              <a:rPr lang="es-CL" sz="2000" dirty="0"/>
              <a:t>Diagramas de flujos</a:t>
            </a:r>
            <a:endParaRPr lang="es-CL" sz="1400" b="1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78" y="1371600"/>
            <a:ext cx="335562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70C0"/>
                </a:solidFill>
              </a:rPr>
              <a:t>Ejemplo 6: </a:t>
            </a:r>
            <a:r>
              <a:rPr lang="es-CL" sz="2000" dirty="0"/>
              <a:t>Red de Recomendación musical</a:t>
            </a:r>
            <a:endParaRPr lang="es-CL" sz="1400" b="1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6" y="848400"/>
            <a:ext cx="746386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70C0"/>
                </a:solidFill>
              </a:rPr>
              <a:t>Ejemplo 7: </a:t>
            </a:r>
            <a:r>
              <a:rPr lang="es-CL" sz="2000" dirty="0"/>
              <a:t>Red funcional de un cerebro</a:t>
            </a:r>
            <a:endParaRPr lang="es-CL" sz="1400" b="1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44" y="1219175"/>
            <a:ext cx="537931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9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70C0"/>
                </a:solidFill>
              </a:rPr>
              <a:t>Ejemplo 8: </a:t>
            </a:r>
            <a:r>
              <a:rPr lang="es-CL" sz="2000" dirty="0"/>
              <a:t>Modelamiento de malabares (con 5 pelotas) – “Grafo de Estados”</a:t>
            </a:r>
            <a:endParaRPr lang="es-CL" sz="1400" b="1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1038225"/>
            <a:ext cx="591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200"/>
            <a:ext cx="9645143" cy="4932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4080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70C0"/>
                </a:solidFill>
              </a:rPr>
              <a:t>Ejemplo 9: </a:t>
            </a:r>
            <a:r>
              <a:rPr lang="es-CL" sz="2000" dirty="0"/>
              <a:t>”GRAPH </a:t>
            </a:r>
            <a:r>
              <a:rPr lang="es-CL" sz="2000" dirty="0" err="1"/>
              <a:t>everywhere</a:t>
            </a:r>
            <a:r>
              <a:rPr lang="es-CL" sz="2000" dirty="0"/>
              <a:t>”: empresa dedicada a desarrollo de soluciones y servicios de consultoría usando </a:t>
            </a:r>
            <a:r>
              <a:rPr lang="es-CL" sz="2000" b="1" dirty="0"/>
              <a:t>GRAFOS</a:t>
            </a:r>
            <a:endParaRPr lang="es-CL" sz="1400" b="1" i="1" dirty="0"/>
          </a:p>
        </p:txBody>
      </p:sp>
    </p:spTree>
    <p:extLst>
      <p:ext uri="{BB962C8B-B14F-4D97-AF65-F5344CB8AC3E}">
        <p14:creationId xmlns:p14="http://schemas.microsoft.com/office/powerpoint/2010/main" val="143208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70C0"/>
                </a:solidFill>
              </a:rPr>
              <a:t>Ejemplo 10: </a:t>
            </a:r>
            <a:r>
              <a:rPr lang="es-CL" sz="2000" dirty="0"/>
              <a:t>Segmento de un modelo para detectar lavado de dinero (de </a:t>
            </a:r>
            <a:r>
              <a:rPr lang="es-CL" sz="2000" b="1" dirty="0"/>
              <a:t>GRAPH </a:t>
            </a:r>
            <a:r>
              <a:rPr lang="es-CL" sz="2000" b="1" dirty="0" err="1"/>
              <a:t>everywhere</a:t>
            </a:r>
            <a:r>
              <a:rPr lang="es-CL" sz="2000" dirty="0"/>
              <a:t>)</a:t>
            </a:r>
            <a:endParaRPr lang="es-CL" sz="1400" b="1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6248400" cy="44659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52400" y="58790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* También mencionan </a:t>
            </a:r>
            <a:r>
              <a:rPr lang="es-CL" b="1" dirty="0">
                <a:solidFill>
                  <a:srgbClr val="0070C0"/>
                </a:solidFill>
              </a:rPr>
              <a:t>bases de datos </a:t>
            </a:r>
            <a:r>
              <a:rPr lang="es-CL" dirty="0" err="1">
                <a:solidFill>
                  <a:srgbClr val="0070C0"/>
                </a:solidFill>
              </a:rPr>
              <a:t>NoSQL</a:t>
            </a:r>
            <a:r>
              <a:rPr lang="es-CL" dirty="0"/>
              <a:t>, </a:t>
            </a:r>
            <a:r>
              <a:rPr lang="es-CL" u="sng" dirty="0"/>
              <a:t>sustentadas en grafos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83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C04EB2FA-582C-DE56-BD08-3B3DC02929B8}"/>
              </a:ext>
            </a:extLst>
          </p:cNvPr>
          <p:cNvGrpSpPr/>
          <p:nvPr/>
        </p:nvGrpSpPr>
        <p:grpSpPr>
          <a:xfrm>
            <a:off x="1449211" y="4665771"/>
            <a:ext cx="413951" cy="432089"/>
            <a:chOff x="2200572" y="4989227"/>
            <a:chExt cx="413951" cy="432089"/>
          </a:xfrm>
        </p:grpSpPr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2262377" y="5083887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059" name="Text Box 35"/>
            <p:cNvSpPr txBox="1">
              <a:spLocks noChangeArrowheads="1"/>
            </p:cNvSpPr>
            <p:nvPr/>
          </p:nvSpPr>
          <p:spPr bwMode="auto">
            <a:xfrm>
              <a:off x="2200572" y="4989227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C21E001-F93E-DC54-2F49-50D24BCAEEC5}"/>
              </a:ext>
            </a:extLst>
          </p:cNvPr>
          <p:cNvGrpSpPr/>
          <p:nvPr/>
        </p:nvGrpSpPr>
        <p:grpSpPr>
          <a:xfrm>
            <a:off x="1449211" y="4125488"/>
            <a:ext cx="413951" cy="432089"/>
            <a:chOff x="2200572" y="4444711"/>
            <a:chExt cx="413951" cy="432089"/>
          </a:xfrm>
        </p:grpSpPr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2262377" y="4531729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056" name="Text Box 32"/>
            <p:cNvSpPr txBox="1">
              <a:spLocks noChangeArrowheads="1"/>
            </p:cNvSpPr>
            <p:nvPr/>
          </p:nvSpPr>
          <p:spPr bwMode="auto">
            <a:xfrm>
              <a:off x="2200572" y="4444711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C550C06-68CB-C62A-F7C3-F1B91974C515}"/>
              </a:ext>
            </a:extLst>
          </p:cNvPr>
          <p:cNvGrpSpPr/>
          <p:nvPr/>
        </p:nvGrpSpPr>
        <p:grpSpPr>
          <a:xfrm>
            <a:off x="762000" y="4121255"/>
            <a:ext cx="413951" cy="432089"/>
            <a:chOff x="1517594" y="4444711"/>
            <a:chExt cx="413951" cy="432089"/>
          </a:xfrm>
        </p:grpSpPr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1575744" y="4531729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065" name="Text Box 41"/>
            <p:cNvSpPr txBox="1">
              <a:spLocks noChangeArrowheads="1"/>
            </p:cNvSpPr>
            <p:nvPr/>
          </p:nvSpPr>
          <p:spPr bwMode="auto">
            <a:xfrm>
              <a:off x="1517594" y="4444711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9BAFABE-BC15-A741-1250-7455F341A1FB}"/>
              </a:ext>
            </a:extLst>
          </p:cNvPr>
          <p:cNvGrpSpPr/>
          <p:nvPr/>
        </p:nvGrpSpPr>
        <p:grpSpPr>
          <a:xfrm>
            <a:off x="1444978" y="3536740"/>
            <a:ext cx="413951" cy="432089"/>
            <a:chOff x="2200572" y="3860196"/>
            <a:chExt cx="413951" cy="432089"/>
          </a:xfrm>
        </p:grpSpPr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2262377" y="3955216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2200572" y="3860196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F493AB9-DFE1-02FB-EDEE-CDE57B3AE408}"/>
              </a:ext>
            </a:extLst>
          </p:cNvPr>
          <p:cNvGrpSpPr/>
          <p:nvPr/>
        </p:nvGrpSpPr>
        <p:grpSpPr>
          <a:xfrm>
            <a:off x="2107055" y="4125488"/>
            <a:ext cx="413951" cy="432089"/>
            <a:chOff x="2862649" y="4444711"/>
            <a:chExt cx="413951" cy="432089"/>
          </a:xfrm>
        </p:grpSpPr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2935037" y="4531729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062" name="Text Box 38"/>
            <p:cNvSpPr txBox="1">
              <a:spLocks noChangeArrowheads="1"/>
            </p:cNvSpPr>
            <p:nvPr/>
          </p:nvSpPr>
          <p:spPr bwMode="auto">
            <a:xfrm>
              <a:off x="2862649" y="4444711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Definición Matemática</a:t>
            </a:r>
            <a:endParaRPr lang="es-CL" sz="1600" b="1" i="1" dirty="0">
              <a:solidFill>
                <a:srgbClr val="00206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1118" y="685800"/>
                <a:ext cx="9132882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9388" indent="-179388" algn="just"/>
                <a:r>
                  <a:rPr lang="es-CL" b="1" dirty="0">
                    <a:solidFill>
                      <a:srgbClr val="0070C0"/>
                    </a:solidFill>
                  </a:rPr>
                  <a:t>Definición de grafo:</a:t>
                </a:r>
              </a:p>
              <a:p>
                <a:pPr marL="179388" indent="-179388" algn="just"/>
                <a:endParaRPr lang="es-CL" sz="1000" b="1" i="1" u="sng" dirty="0"/>
              </a:p>
              <a:p>
                <a:pPr marL="179388" lvl="0" indent="-179388" algn="just">
                  <a:buFont typeface="Wingdings" pitchFamily="2" charset="2"/>
                  <a:buChar char="§"/>
                </a:pPr>
                <a:r>
                  <a:rPr lang="es-ES" sz="1600" dirty="0"/>
                  <a:t>Un grafo es un </a:t>
                </a:r>
                <a:r>
                  <a:rPr lang="es-ES" sz="1600" b="1" dirty="0"/>
                  <a:t>modelo matemático</a:t>
                </a:r>
                <a:r>
                  <a:rPr lang="es-ES" sz="1600" dirty="0"/>
                  <a:t>, definido por:</a:t>
                </a:r>
              </a:p>
              <a:p>
                <a:pPr marL="636588" lvl="1" indent="-179388" algn="just">
                  <a:buFont typeface="Wingdings" pitchFamily="2" charset="2"/>
                  <a:buChar char="§"/>
                </a:pPr>
                <a:r>
                  <a:rPr lang="es-ES" sz="1600" dirty="0"/>
                  <a:t>El conjunto </a:t>
                </a:r>
                <a:r>
                  <a:rPr lang="es-ES" sz="1600" b="1" i="1" dirty="0">
                    <a:solidFill>
                      <a:srgbClr val="C00000"/>
                    </a:solidFill>
                  </a:rPr>
                  <a:t>V</a:t>
                </a:r>
                <a:r>
                  <a:rPr lang="es-ES" sz="1600" dirty="0"/>
                  <a:t> que contiene los </a:t>
                </a:r>
                <a:r>
                  <a:rPr lang="es-ES" sz="1600" b="1" i="1" dirty="0">
                    <a:solidFill>
                      <a:srgbClr val="C00000"/>
                    </a:solidFill>
                  </a:rPr>
                  <a:t>nodos</a:t>
                </a:r>
                <a:r>
                  <a:rPr lang="es-ES" sz="1600" b="1" dirty="0"/>
                  <a:t> </a:t>
                </a:r>
                <a:r>
                  <a:rPr lang="es-ES" sz="1600" dirty="0"/>
                  <a:t>o</a:t>
                </a:r>
                <a:r>
                  <a:rPr lang="es-ES" sz="1600" b="1" dirty="0"/>
                  <a:t> </a:t>
                </a:r>
                <a:r>
                  <a:rPr lang="es-ES" sz="1600" b="1" i="1" dirty="0">
                    <a:solidFill>
                      <a:srgbClr val="C00000"/>
                    </a:solidFill>
                  </a:rPr>
                  <a:t>vértices</a:t>
                </a:r>
                <a:r>
                  <a:rPr lang="es-E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s-ES" sz="1600" dirty="0"/>
                  <a:t>del grafo. </a:t>
                </a:r>
              </a:p>
              <a:p>
                <a:pPr marL="636588" lvl="1" indent="-179388" algn="just">
                  <a:buFont typeface="Wingdings" pitchFamily="2" charset="2"/>
                  <a:buChar char="§"/>
                </a:pPr>
                <a:r>
                  <a:rPr lang="es-ES" sz="1600" dirty="0"/>
                  <a:t>El conjunto de pares llamado </a:t>
                </a:r>
                <a:r>
                  <a:rPr lang="es-ES" sz="1600" b="1" i="1" dirty="0">
                    <a:solidFill>
                      <a:srgbClr val="C00000"/>
                    </a:solidFill>
                  </a:rPr>
                  <a:t>A</a:t>
                </a:r>
                <a:r>
                  <a:rPr lang="es-ES" sz="1600" dirty="0"/>
                  <a:t> que contiene las </a:t>
                </a:r>
                <a:r>
                  <a:rPr lang="es-ES" sz="1600" b="1" i="1" dirty="0">
                    <a:solidFill>
                      <a:srgbClr val="C00000"/>
                    </a:solidFill>
                  </a:rPr>
                  <a:t>aristas</a:t>
                </a:r>
                <a:r>
                  <a:rPr lang="es-E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s-ES" sz="1600" dirty="0"/>
                  <a:t>o</a:t>
                </a:r>
                <a:r>
                  <a:rPr lang="es-ES" sz="1600" b="1" dirty="0"/>
                  <a:t> </a:t>
                </a:r>
                <a:r>
                  <a:rPr lang="es-ES" sz="1600" b="1" i="1" dirty="0">
                    <a:solidFill>
                      <a:srgbClr val="C00000"/>
                    </a:solidFill>
                  </a:rPr>
                  <a:t>arcos</a:t>
                </a:r>
                <a:r>
                  <a:rPr lang="es-ES" sz="1600" dirty="0"/>
                  <a:t> que </a:t>
                </a:r>
                <a:r>
                  <a:rPr lang="es-ES" sz="1600" b="1" u="sng" dirty="0">
                    <a:solidFill>
                      <a:srgbClr val="C00000"/>
                    </a:solidFill>
                  </a:rPr>
                  <a:t>relacionan</a:t>
                </a:r>
                <a:r>
                  <a:rPr lang="es-ES" sz="1600" dirty="0"/>
                  <a:t> los </a:t>
                </a:r>
                <a:r>
                  <a:rPr lang="es-ES" sz="1600" b="1" dirty="0"/>
                  <a:t>nodos de V</a:t>
                </a:r>
                <a:r>
                  <a:rPr lang="es-ES" sz="1600" dirty="0"/>
                  <a:t>.</a:t>
                </a:r>
              </a:p>
              <a:p>
                <a:pPr marL="179388" lvl="0" indent="-179388" algn="just">
                  <a:buFont typeface="Wingdings" pitchFamily="2" charset="2"/>
                  <a:buChar char="§"/>
                </a:pPr>
                <a:endParaRPr lang="es-ES" sz="1000" dirty="0"/>
              </a:p>
              <a:p>
                <a:pPr marL="179388" indent="-179388" algn="just">
                  <a:buFont typeface="Wingdings" pitchFamily="2" charset="2"/>
                  <a:buChar char="§"/>
                </a:pPr>
                <a:r>
                  <a:rPr lang="es-ES" sz="1600" dirty="0"/>
                  <a:t> Formalmente, un grafo </a:t>
                </a:r>
                <a:r>
                  <a:rPr lang="es-ES" sz="1600" b="1" i="1" dirty="0"/>
                  <a:t>G</a:t>
                </a:r>
                <a:r>
                  <a:rPr lang="es-ES" sz="1600" dirty="0"/>
                  <a:t> se escribe así: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ES" sz="1600" dirty="0"/>
                  <a:t> y debe cumplir con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s-ES" sz="1600" dirty="0"/>
                  <a:t>. </a:t>
                </a:r>
              </a:p>
              <a:p>
                <a:pPr marL="179388" lvl="0" indent="-179388" algn="just">
                  <a:buFont typeface="Wingdings" pitchFamily="2" charset="2"/>
                  <a:buChar char="§"/>
                </a:pPr>
                <a:endParaRPr lang="es-ES" sz="1000" u="sng" dirty="0"/>
              </a:p>
              <a:p>
                <a:pPr marL="179388" lvl="0" indent="-179388" algn="just">
                  <a:buFont typeface="Wingdings" pitchFamily="2" charset="2"/>
                  <a:buChar char="§"/>
                </a:pPr>
                <a:r>
                  <a:rPr lang="es-ES" sz="1600" u="sng" dirty="0"/>
                  <a:t>Gráficamente</a:t>
                </a:r>
                <a:r>
                  <a:rPr lang="es-ES" sz="1600" dirty="0"/>
                  <a:t>, los </a:t>
                </a:r>
                <a:r>
                  <a:rPr lang="es-ES" sz="1600" b="1" dirty="0"/>
                  <a:t>vértices</a:t>
                </a:r>
                <a:r>
                  <a:rPr lang="es-ES" sz="1600" dirty="0"/>
                  <a:t> se representan por puntos o círculos etiquetados y las </a:t>
                </a:r>
                <a:r>
                  <a:rPr lang="es-ES" sz="1600" b="1" dirty="0"/>
                  <a:t>aristas</a:t>
                </a:r>
                <a:r>
                  <a:rPr lang="es-ES" sz="1600" dirty="0"/>
                  <a:t> por líneas o flechas que los unen.</a:t>
                </a:r>
              </a:p>
              <a:p>
                <a:pPr marL="179388" lvl="0" indent="-179388" algn="just">
                  <a:buFont typeface="Wingdings" pitchFamily="2" charset="2"/>
                  <a:buChar char="§"/>
                </a:pPr>
                <a:endParaRPr lang="es-ES" sz="1000" dirty="0"/>
              </a:p>
              <a:p>
                <a:pPr marL="179388" lvl="0" indent="-179388" algn="just">
                  <a:buFont typeface="Wingdings" pitchFamily="2" charset="2"/>
                  <a:buChar char="§"/>
                </a:pPr>
                <a:r>
                  <a:rPr lang="es-CL" sz="1600" dirty="0"/>
                  <a:t>Ejemplo gráfico: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" y="685800"/>
                <a:ext cx="9132882" cy="2708434"/>
              </a:xfrm>
              <a:prstGeom prst="rect">
                <a:avLst/>
              </a:prstGeom>
              <a:blipFill>
                <a:blip r:embed="rId3"/>
                <a:stretch>
                  <a:fillRect l="-601" t="-1351" r="-334" b="-180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6" name="Line 42"/>
          <p:cNvSpPr>
            <a:spLocks noChangeShapeType="1"/>
          </p:cNvSpPr>
          <p:nvPr/>
        </p:nvSpPr>
        <p:spPr bwMode="auto">
          <a:xfrm>
            <a:off x="1651953" y="3888766"/>
            <a:ext cx="0" cy="3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1649836" y="4477436"/>
            <a:ext cx="0" cy="2880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>
            <a:off x="1116239" y="4337299"/>
            <a:ext cx="3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069" name="Line 45"/>
          <p:cNvSpPr>
            <a:spLocks noChangeShapeType="1"/>
          </p:cNvSpPr>
          <p:nvPr/>
        </p:nvSpPr>
        <p:spPr bwMode="auto">
          <a:xfrm flipH="1">
            <a:off x="1057231" y="3801829"/>
            <a:ext cx="453785" cy="4320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 flipH="1">
            <a:off x="1796279" y="4466326"/>
            <a:ext cx="528333" cy="4413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118" name="Text Box 94"/>
          <p:cNvSpPr txBox="1">
            <a:spLocks noChangeArrowheads="1"/>
          </p:cNvSpPr>
          <p:nvPr/>
        </p:nvSpPr>
        <p:spPr bwMode="auto">
          <a:xfrm>
            <a:off x="2814443" y="3505200"/>
            <a:ext cx="1905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</a:pPr>
            <a:r>
              <a:rPr kumimoji="0" lang="es-CL" sz="1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= {</a:t>
            </a:r>
            <a:r>
              <a:rPr lang="es-CL" sz="16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0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, 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}</a:t>
            </a:r>
            <a:endParaRPr kumimoji="0" lang="es-CL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94">
            <a:extLst>
              <a:ext uri="{FF2B5EF4-FFF2-40B4-BE49-F238E27FC236}">
                <a16:creationId xmlns:a16="http://schemas.microsoft.com/office/drawing/2014/main" id="{DD78042E-6D00-2095-72E9-AFBDA5607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443" y="3810244"/>
            <a:ext cx="345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</a:pPr>
            <a:r>
              <a:rPr kumimoji="0" lang="es-C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= 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{(</a:t>
            </a:r>
            <a:r>
              <a:rPr lang="es-CL" sz="16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0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,</a:t>
            </a:r>
            <a:r>
              <a:rPr lang="es-CL" sz="16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3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), (</a:t>
            </a:r>
            <a:r>
              <a:rPr lang="es-CL" sz="16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0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,</a:t>
            </a:r>
            <a:r>
              <a:rPr lang="es-CL" sz="16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4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), (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), (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), (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),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 (</a:t>
            </a:r>
            <a:r>
              <a:rPr lang="es-CL" sz="16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,</a:t>
            </a:r>
            <a:r>
              <a:rPr lang="es-CL" sz="16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3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)</a:t>
            </a: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}</a:t>
            </a:r>
            <a:endParaRPr kumimoji="0" lang="es-CL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Line 45">
            <a:extLst>
              <a:ext uri="{FF2B5EF4-FFF2-40B4-BE49-F238E27FC236}">
                <a16:creationId xmlns:a16="http://schemas.microsoft.com/office/drawing/2014/main" id="{BE5D41A4-7634-D602-8861-B86B032C8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041" y="3824971"/>
            <a:ext cx="453785" cy="4320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A051394-8FE1-DC37-2C0D-CB390EDE678C}"/>
              </a:ext>
            </a:extLst>
          </p:cNvPr>
          <p:cNvSpPr/>
          <p:nvPr/>
        </p:nvSpPr>
        <p:spPr>
          <a:xfrm>
            <a:off x="3730741" y="3855952"/>
            <a:ext cx="468000" cy="26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4107D2C-5E69-B7E3-9642-A6102E544714}"/>
              </a:ext>
            </a:extLst>
          </p:cNvPr>
          <p:cNvSpPr/>
          <p:nvPr/>
        </p:nvSpPr>
        <p:spPr>
          <a:xfrm>
            <a:off x="4213262" y="3855952"/>
            <a:ext cx="468000" cy="26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6DE50B-FC72-D991-4317-B3E0588366E6}"/>
              </a:ext>
            </a:extLst>
          </p:cNvPr>
          <p:cNvSpPr/>
          <p:nvPr/>
        </p:nvSpPr>
        <p:spPr>
          <a:xfrm>
            <a:off x="4695783" y="3855952"/>
            <a:ext cx="468000" cy="26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C1D299A-D8CA-8173-9771-AD4858455315}"/>
              </a:ext>
            </a:extLst>
          </p:cNvPr>
          <p:cNvSpPr/>
          <p:nvPr/>
        </p:nvSpPr>
        <p:spPr>
          <a:xfrm>
            <a:off x="5178304" y="3855952"/>
            <a:ext cx="468000" cy="26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FC831D0-2ACD-EBC9-AD12-3AE3F0D6CF03}"/>
              </a:ext>
            </a:extLst>
          </p:cNvPr>
          <p:cNvSpPr/>
          <p:nvPr/>
        </p:nvSpPr>
        <p:spPr>
          <a:xfrm>
            <a:off x="5660826" y="3855952"/>
            <a:ext cx="396000" cy="26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Text Box 94">
            <a:extLst>
              <a:ext uri="{FF2B5EF4-FFF2-40B4-BE49-F238E27FC236}">
                <a16:creationId xmlns:a16="http://schemas.microsoft.com/office/drawing/2014/main" id="{C15F1D2A-3848-AAE0-04F1-A8CD6C05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442" y="4362844"/>
            <a:ext cx="6177158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</a:pPr>
            <a:r>
              <a:rPr kumimoji="0" lang="es-CL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Recuerda que los elementos de los conjuntos se pueden escribir en cualquier orden. Entonces</a:t>
            </a:r>
            <a:r>
              <a:rPr kumimoji="0" lang="es-CL" sz="16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el conjunto A tambié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n se podría escribir así:</a:t>
            </a:r>
            <a:endParaRPr kumimoji="0" lang="es-CL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58BDBB7-1679-E256-E083-EBEC3713B779}"/>
              </a:ext>
            </a:extLst>
          </p:cNvPr>
          <p:cNvSpPr txBox="1"/>
          <p:nvPr/>
        </p:nvSpPr>
        <p:spPr>
          <a:xfrm>
            <a:off x="2814443" y="4867326"/>
            <a:ext cx="4851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</a:pPr>
            <a:r>
              <a:rPr kumimoji="0" lang="es-C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r>
              <a:rPr kumimoji="0" lang="es-CL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= 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{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(</a:t>
            </a:r>
            <a:r>
              <a:rPr lang="es-CL" sz="14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1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,</a:t>
            </a:r>
            <a:r>
              <a:rPr lang="es-CL" sz="14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)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, 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(</a:t>
            </a:r>
            <a:r>
              <a:rPr lang="es-CL" sz="14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0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,</a:t>
            </a:r>
            <a:r>
              <a:rPr lang="es-CL" sz="14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3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)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, </a:t>
            </a:r>
            <a:r>
              <a:rPr kumimoji="0" lang="es-CL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</a:t>
            </a:r>
            <a:r>
              <a:rPr kumimoji="0" lang="es-CL" sz="140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s-CL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</a:t>
            </a:r>
            <a:r>
              <a:rPr kumimoji="0" lang="es-CL" sz="140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r>
              <a:rPr kumimoji="0" lang="es-CL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  <a:r>
              <a:rPr kumimoji="0" lang="es-CL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(</a:t>
            </a:r>
            <a:r>
              <a:rPr lang="es-CL" sz="14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0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,</a:t>
            </a:r>
            <a:r>
              <a:rPr lang="es-CL" sz="14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4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)</a:t>
            </a:r>
            <a:r>
              <a:rPr lang="es-CL" sz="1600" dirty="0">
                <a:latin typeface="Calibri" pitchFamily="34" charset="0"/>
                <a:cs typeface="Arial" pitchFamily="34" charset="0"/>
              </a:rPr>
              <a:t>, 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(</a:t>
            </a:r>
            <a:r>
              <a:rPr lang="es-CL" sz="14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,</a:t>
            </a:r>
            <a:r>
              <a:rPr lang="es-CL" sz="14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3</a:t>
            </a:r>
            <a:r>
              <a:rPr lang="es-CL" sz="1400" dirty="0">
                <a:latin typeface="Calibri" pitchFamily="34" charset="0"/>
                <a:cs typeface="Arial" pitchFamily="34" charset="0"/>
              </a:rPr>
              <a:t>), </a:t>
            </a:r>
            <a:r>
              <a:rPr kumimoji="0" lang="es-CL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</a:t>
            </a:r>
            <a:r>
              <a:rPr kumimoji="0" lang="es-CL" sz="140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s-CL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</a:t>
            </a:r>
            <a:r>
              <a:rPr kumimoji="0" lang="es-CL" sz="140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r>
              <a:rPr kumimoji="0" lang="es-CL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  <a:r>
              <a:rPr kumimoji="0" lang="es-CL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}</a:t>
            </a:r>
            <a:endParaRPr kumimoji="0" lang="es-CL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19C132-C003-E2F8-D5F6-01A4DE37616A}"/>
              </a:ext>
            </a:extLst>
          </p:cNvPr>
          <p:cNvSpPr/>
          <p:nvPr/>
        </p:nvSpPr>
        <p:spPr>
          <a:xfrm>
            <a:off x="3284220" y="3855952"/>
            <a:ext cx="432000" cy="26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" grpId="0" animBg="1"/>
      <p:bldP spid="1067" grpId="0" animBg="1"/>
      <p:bldP spid="1068" grpId="0" animBg="1"/>
      <p:bldP spid="1069" grpId="0" animBg="1"/>
      <p:bldP spid="1070" grpId="0" animBg="1"/>
      <p:bldP spid="1118" grpId="0" build="allAtOnce"/>
      <p:bldP spid="3" grpId="0" build="allAtOnce"/>
      <p:bldP spid="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allAtOnce"/>
      <p:bldP spid="22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1755775"/>
          </a:xfrm>
        </p:spPr>
        <p:txBody>
          <a:bodyPr>
            <a:normAutofit/>
          </a:bodyPr>
          <a:lstStyle/>
          <a:p>
            <a:r>
              <a:rPr lang="es-ES" sz="4000" b="1" cap="small" dirty="0"/>
              <a:t>Definiciones sobre Grafos</a:t>
            </a:r>
            <a:endParaRPr lang="es-CL" sz="4000" b="1" dirty="0"/>
          </a:p>
        </p:txBody>
      </p:sp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7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18" y="685800"/>
            <a:ext cx="91328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Lazo</a:t>
            </a:r>
            <a:r>
              <a:rPr lang="es-ES" sz="1600" dirty="0"/>
              <a:t>: Arista que une a un vértice consigo mismo.</a:t>
            </a:r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600" dirty="0"/>
          </a:p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u="sng" dirty="0"/>
              <a:t>Para un </a:t>
            </a:r>
            <a:r>
              <a:rPr lang="es-ES" sz="1600" b="1" u="sng" dirty="0"/>
              <a:t>Grafo NO Dirigido</a:t>
            </a:r>
            <a:r>
              <a:rPr lang="es-ES" sz="1600" u="sng" dirty="0"/>
              <a:t>:</a:t>
            </a:r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u="sng" dirty="0"/>
              <a:t>Para un </a:t>
            </a:r>
            <a:r>
              <a:rPr lang="es-ES" sz="1600" b="1" u="sng" dirty="0"/>
              <a:t>Grafo Dirigido:</a:t>
            </a:r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</p:txBody>
      </p:sp>
      <p:grpSp>
        <p:nvGrpSpPr>
          <p:cNvPr id="2" name="Grupo 1"/>
          <p:cNvGrpSpPr/>
          <p:nvPr/>
        </p:nvGrpSpPr>
        <p:grpSpPr>
          <a:xfrm>
            <a:off x="1139329" y="1487756"/>
            <a:ext cx="1808160" cy="1584327"/>
            <a:chOff x="228600" y="1752599"/>
            <a:chExt cx="1808160" cy="1584327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28600" y="1752599"/>
              <a:ext cx="1808160" cy="1584327"/>
              <a:chOff x="3282" y="5040"/>
              <a:chExt cx="1887" cy="1584"/>
            </a:xfrm>
          </p:grpSpPr>
          <p:grpSp>
            <p:nvGrpSpPr>
              <p:cNvPr id="30" name="Group 27"/>
              <p:cNvGrpSpPr>
                <a:grpSpLocks/>
              </p:cNvGrpSpPr>
              <p:nvPr/>
            </p:nvGrpSpPr>
            <p:grpSpPr bwMode="auto">
              <a:xfrm>
                <a:off x="4017" y="5040"/>
                <a:ext cx="432" cy="432"/>
                <a:chOff x="4320" y="5040"/>
                <a:chExt cx="432" cy="432"/>
              </a:xfrm>
            </p:grpSpPr>
            <p:sp>
              <p:nvSpPr>
                <p:cNvPr id="51" name="Oval 2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0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4017" y="5616"/>
                <a:ext cx="432" cy="432"/>
                <a:chOff x="4320" y="5040"/>
                <a:chExt cx="432" cy="432"/>
              </a:xfrm>
            </p:grpSpPr>
            <p:sp>
              <p:nvSpPr>
                <p:cNvPr id="49" name="Oval 31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2" name="Group 33"/>
              <p:cNvGrpSpPr>
                <a:grpSpLocks/>
              </p:cNvGrpSpPr>
              <p:nvPr/>
            </p:nvGrpSpPr>
            <p:grpSpPr bwMode="auto">
              <a:xfrm>
                <a:off x="4002" y="6192"/>
                <a:ext cx="432" cy="432"/>
                <a:chOff x="4320" y="5040"/>
                <a:chExt cx="432" cy="432"/>
              </a:xfrm>
            </p:grpSpPr>
            <p:sp>
              <p:nvSpPr>
                <p:cNvPr id="47" name="Oval 34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4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4" name="Group 36"/>
              <p:cNvGrpSpPr>
                <a:grpSpLocks/>
              </p:cNvGrpSpPr>
              <p:nvPr/>
            </p:nvGrpSpPr>
            <p:grpSpPr bwMode="auto">
              <a:xfrm>
                <a:off x="4737" y="5571"/>
                <a:ext cx="432" cy="432"/>
                <a:chOff x="4320" y="5040"/>
                <a:chExt cx="432" cy="432"/>
              </a:xfrm>
            </p:grpSpPr>
            <p:sp>
              <p:nvSpPr>
                <p:cNvPr id="45" name="Oval 37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4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5" name="Group 39"/>
              <p:cNvGrpSpPr>
                <a:grpSpLocks/>
              </p:cNvGrpSpPr>
              <p:nvPr/>
            </p:nvGrpSpPr>
            <p:grpSpPr bwMode="auto">
              <a:xfrm>
                <a:off x="3282" y="5616"/>
                <a:ext cx="432" cy="432"/>
                <a:chOff x="4320" y="5040"/>
                <a:chExt cx="432" cy="432"/>
              </a:xfrm>
            </p:grpSpPr>
            <p:sp>
              <p:nvSpPr>
                <p:cNvPr id="43" name="Oval 40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4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6" name="Line 42"/>
              <p:cNvSpPr>
                <a:spLocks noChangeShapeType="1"/>
              </p:cNvSpPr>
              <p:nvPr/>
            </p:nvSpPr>
            <p:spPr bwMode="auto">
              <a:xfrm>
                <a:off x="4215" y="5385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4215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39" name="Line 44"/>
              <p:cNvSpPr>
                <a:spLocks noChangeShapeType="1"/>
              </p:cNvSpPr>
              <p:nvPr/>
            </p:nvSpPr>
            <p:spPr bwMode="auto">
              <a:xfrm>
                <a:off x="3645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0" name="Line 45"/>
              <p:cNvSpPr>
                <a:spLocks noChangeShapeType="1"/>
              </p:cNvSpPr>
              <p:nvPr/>
            </p:nvSpPr>
            <p:spPr bwMode="auto">
              <a:xfrm flipH="1">
                <a:off x="3579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1" name="Line 46"/>
              <p:cNvSpPr>
                <a:spLocks noChangeShapeType="1"/>
              </p:cNvSpPr>
              <p:nvPr/>
            </p:nvSpPr>
            <p:spPr bwMode="auto">
              <a:xfrm flipH="1">
                <a:off x="4320" y="5904"/>
                <a:ext cx="576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2" name="Line 47"/>
              <p:cNvSpPr>
                <a:spLocks noChangeShapeType="1"/>
              </p:cNvSpPr>
              <p:nvPr/>
            </p:nvSpPr>
            <p:spPr bwMode="auto">
              <a:xfrm>
                <a:off x="4335" y="5343"/>
                <a:ext cx="480" cy="3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</p:grpSp>
        <p:cxnSp>
          <p:nvCxnSpPr>
            <p:cNvPr id="3" name="Conector curvado 2"/>
            <p:cNvCxnSpPr>
              <a:cxnSpLocks/>
            </p:cNvCxnSpPr>
            <p:nvPr/>
          </p:nvCxnSpPr>
          <p:spPr>
            <a:xfrm rot="16200000" flipH="1">
              <a:off x="1791147" y="2358390"/>
              <a:ext cx="180000" cy="180000"/>
            </a:xfrm>
            <a:prstGeom prst="curvedConnector4">
              <a:avLst>
                <a:gd name="adj1" fmla="val -105811"/>
                <a:gd name="adj2" fmla="val 210448"/>
              </a:avLst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398800" y="1659802"/>
            <a:ext cx="3578606" cy="97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es-ES" sz="14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s-ES" sz="1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s-ES" sz="14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1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s-ES" sz="14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i="1" dirty="0">
                <a:ea typeface="Times New Roman" pitchFamily="18" charset="0"/>
                <a:cs typeface="Arial" pitchFamily="34" charset="0"/>
              </a:rPr>
              <a:t>V</a:t>
            </a:r>
            <a:r>
              <a:rPr lang="es-ES" sz="1400" dirty="0">
                <a:ea typeface="Times New Roman" pitchFamily="18" charset="0"/>
                <a:cs typeface="Arial" pitchFamily="34" charset="0"/>
              </a:rPr>
              <a:t> = {0, 1, 2, 3, 4} </a:t>
            </a:r>
            <a:endParaRPr lang="es-ES" sz="14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i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es-ES" sz="1400" dirty="0">
                <a:ea typeface="Times New Roman" pitchFamily="18" charset="0"/>
                <a:cs typeface="Arial" pitchFamily="34" charset="0"/>
              </a:rPr>
              <a:t> = {(0,1), (0,2), (0,3), (1,2), (2,4), </a:t>
            </a:r>
            <a:r>
              <a:rPr lang="es-ES" sz="1400" b="1" dirty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(3,3)</a:t>
            </a:r>
            <a:r>
              <a:rPr lang="es-ES" sz="1400" dirty="0">
                <a:ea typeface="Times New Roman" pitchFamily="18" charset="0"/>
                <a:cs typeface="Arial" pitchFamily="34" charset="0"/>
              </a:rPr>
              <a:t>, (3,4)}</a:t>
            </a:r>
            <a:endParaRPr lang="es-ES" sz="1400" dirty="0">
              <a:cs typeface="Arial" pitchFamily="34" charset="0"/>
            </a:endParaRPr>
          </a:p>
        </p:txBody>
      </p:sp>
      <p:grpSp>
        <p:nvGrpSpPr>
          <p:cNvPr id="125" name="Grupo 124"/>
          <p:cNvGrpSpPr/>
          <p:nvPr/>
        </p:nvGrpSpPr>
        <p:grpSpPr>
          <a:xfrm>
            <a:off x="3379329" y="4309755"/>
            <a:ext cx="4697871" cy="990600"/>
            <a:chOff x="3339921" y="4953000"/>
            <a:chExt cx="2640471" cy="990600"/>
          </a:xfrm>
        </p:grpSpPr>
        <p:grpSp>
          <p:nvGrpSpPr>
            <p:cNvPr id="151" name="Grupo 150"/>
            <p:cNvGrpSpPr/>
            <p:nvPr/>
          </p:nvGrpSpPr>
          <p:grpSpPr>
            <a:xfrm>
              <a:off x="3339921" y="4953000"/>
              <a:ext cx="2640471" cy="990600"/>
              <a:chOff x="3339921" y="4953000"/>
              <a:chExt cx="2640471" cy="990600"/>
            </a:xfrm>
          </p:grpSpPr>
          <p:sp>
            <p:nvSpPr>
              <p:cNvPr id="153" name="Text Box 97"/>
              <p:cNvSpPr txBox="1">
                <a:spLocks noChangeArrowheads="1"/>
              </p:cNvSpPr>
              <p:nvPr/>
            </p:nvSpPr>
            <p:spPr bwMode="auto">
              <a:xfrm>
                <a:off x="3339921" y="4953000"/>
                <a:ext cx="2640471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</a:pPr>
                <a:r>
                  <a:rPr lang="es-ES" sz="1400" b="1" i="1" u="sng" dirty="0">
                    <a:ea typeface="Times New Roman" pitchFamily="18" charset="0"/>
                    <a:cs typeface="Arial" pitchFamily="34" charset="0"/>
                  </a:rPr>
                  <a:t>G</a:t>
                </a:r>
                <a:r>
                  <a:rPr lang="es-ES" sz="1400" b="1" u="sng" dirty="0">
                    <a:ea typeface="Times New Roman" pitchFamily="18" charset="0"/>
                    <a:cs typeface="Arial" pitchFamily="34" charset="0"/>
                  </a:rPr>
                  <a:t> (</a:t>
                </a:r>
                <a:r>
                  <a:rPr lang="es-ES" sz="1400" b="1" i="1" u="sng" dirty="0">
                    <a:ea typeface="Times New Roman" pitchFamily="18" charset="0"/>
                    <a:cs typeface="Arial" pitchFamily="34" charset="0"/>
                  </a:rPr>
                  <a:t>V</a:t>
                </a:r>
                <a:r>
                  <a:rPr lang="es-ES" sz="1400" b="1" u="sng" dirty="0">
                    <a:ea typeface="Times New Roman" pitchFamily="18" charset="0"/>
                    <a:cs typeface="Arial" pitchFamily="34" charset="0"/>
                  </a:rPr>
                  <a:t>, </a:t>
                </a:r>
                <a:r>
                  <a:rPr lang="es-ES" sz="1400" b="1" i="1" u="sng" dirty="0">
                    <a:ea typeface="Times New Roman" pitchFamily="18" charset="0"/>
                    <a:cs typeface="Arial" pitchFamily="34" charset="0"/>
                  </a:rPr>
                  <a:t>A </a:t>
                </a:r>
                <a:r>
                  <a:rPr lang="es-ES" sz="1400" b="1" u="sng" dirty="0">
                    <a:ea typeface="Times New Roman" pitchFamily="18" charset="0"/>
                    <a:cs typeface="Arial" pitchFamily="34" charset="0"/>
                  </a:rPr>
                  <a:t>)</a:t>
                </a:r>
                <a:r>
                  <a:rPr kumimoji="0" lang="es-CL" sz="1400" b="1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s-CL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</a:t>
                </a: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= {0, 1, 2, 3, 4}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 = { (0,1), (0,2), (2,1), (2,3), (2,4), </a:t>
                </a:r>
                <a:r>
                  <a:rPr kumimoji="0" lang="es-CL" sz="1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(3,3)</a:t>
                </a: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, (3,4), (4,3)}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s-CL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54" name="Straight Arrow Connector 147"/>
              <p:cNvCxnSpPr/>
              <p:nvPr/>
            </p:nvCxnSpPr>
            <p:spPr>
              <a:xfrm>
                <a:off x="3384222" y="5002306"/>
                <a:ext cx="10117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49"/>
              <p:cNvCxnSpPr/>
              <p:nvPr/>
            </p:nvCxnSpPr>
            <p:spPr>
              <a:xfrm>
                <a:off x="3608869" y="5002306"/>
                <a:ext cx="10117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3"/>
            <p:cNvCxnSpPr/>
            <p:nvPr/>
          </p:nvCxnSpPr>
          <p:spPr>
            <a:xfrm>
              <a:off x="3373293" y="5429814"/>
              <a:ext cx="1011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o 125"/>
          <p:cNvGrpSpPr/>
          <p:nvPr/>
        </p:nvGrpSpPr>
        <p:grpSpPr>
          <a:xfrm>
            <a:off x="1093329" y="3962398"/>
            <a:ext cx="1904999" cy="1682363"/>
            <a:chOff x="541353" y="4666091"/>
            <a:chExt cx="1904999" cy="1682363"/>
          </a:xfrm>
        </p:grpSpPr>
        <p:grpSp>
          <p:nvGrpSpPr>
            <p:cNvPr id="127" name="Group 74"/>
            <p:cNvGrpSpPr>
              <a:grpSpLocks/>
            </p:cNvGrpSpPr>
            <p:nvPr/>
          </p:nvGrpSpPr>
          <p:grpSpPr bwMode="auto">
            <a:xfrm>
              <a:off x="541353" y="4666091"/>
              <a:ext cx="1904999" cy="1682363"/>
              <a:chOff x="7116" y="5040"/>
              <a:chExt cx="1902" cy="1575"/>
            </a:xfrm>
          </p:grpSpPr>
          <p:grpSp>
            <p:nvGrpSpPr>
              <p:cNvPr id="129" name="Group 75"/>
              <p:cNvGrpSpPr>
                <a:grpSpLocks/>
              </p:cNvGrpSpPr>
              <p:nvPr/>
            </p:nvGrpSpPr>
            <p:grpSpPr bwMode="auto">
              <a:xfrm>
                <a:off x="7851" y="5040"/>
                <a:ext cx="432" cy="432"/>
                <a:chOff x="4320" y="5040"/>
                <a:chExt cx="432" cy="432"/>
              </a:xfrm>
            </p:grpSpPr>
            <p:sp>
              <p:nvSpPr>
                <p:cNvPr id="149" name="Oval 76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5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0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0" name="Group 78"/>
              <p:cNvGrpSpPr>
                <a:grpSpLocks/>
              </p:cNvGrpSpPr>
              <p:nvPr/>
            </p:nvGrpSpPr>
            <p:grpSpPr bwMode="auto">
              <a:xfrm>
                <a:off x="7851" y="5584"/>
                <a:ext cx="432" cy="432"/>
                <a:chOff x="4320" y="5008"/>
                <a:chExt cx="432" cy="432"/>
              </a:xfrm>
            </p:grpSpPr>
            <p:sp>
              <p:nvSpPr>
                <p:cNvPr id="147" name="Oval 79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4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0" y="5008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1" name="Group 81"/>
              <p:cNvGrpSpPr>
                <a:grpSpLocks/>
              </p:cNvGrpSpPr>
              <p:nvPr/>
            </p:nvGrpSpPr>
            <p:grpSpPr bwMode="auto">
              <a:xfrm>
                <a:off x="7836" y="6183"/>
                <a:ext cx="432" cy="432"/>
                <a:chOff x="4320" y="5031"/>
                <a:chExt cx="432" cy="432"/>
              </a:xfrm>
            </p:grpSpPr>
            <p:sp>
              <p:nvSpPr>
                <p:cNvPr id="145" name="Oval 82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4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0" y="5031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2" name="Group 84"/>
              <p:cNvGrpSpPr>
                <a:grpSpLocks/>
              </p:cNvGrpSpPr>
              <p:nvPr/>
            </p:nvGrpSpPr>
            <p:grpSpPr bwMode="auto">
              <a:xfrm>
                <a:off x="8586" y="5577"/>
                <a:ext cx="432" cy="432"/>
                <a:chOff x="4320" y="5031"/>
                <a:chExt cx="432" cy="432"/>
              </a:xfrm>
            </p:grpSpPr>
            <p:sp>
              <p:nvSpPr>
                <p:cNvPr id="143" name="Oval 85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4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20" y="5031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3" name="Group 87"/>
              <p:cNvGrpSpPr>
                <a:grpSpLocks/>
              </p:cNvGrpSpPr>
              <p:nvPr/>
            </p:nvGrpSpPr>
            <p:grpSpPr bwMode="auto">
              <a:xfrm>
                <a:off x="7116" y="5616"/>
                <a:ext cx="432" cy="432"/>
                <a:chOff x="4320" y="5040"/>
                <a:chExt cx="432" cy="432"/>
              </a:xfrm>
            </p:grpSpPr>
            <p:sp>
              <p:nvSpPr>
                <p:cNvPr id="141" name="Oval 8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4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4" name="Line 90"/>
              <p:cNvSpPr>
                <a:spLocks noChangeShapeType="1"/>
              </p:cNvSpPr>
              <p:nvPr/>
            </p:nvSpPr>
            <p:spPr bwMode="auto">
              <a:xfrm>
                <a:off x="8049" y="538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35" name="Line 91"/>
              <p:cNvSpPr>
                <a:spLocks noChangeShapeType="1"/>
              </p:cNvSpPr>
              <p:nvPr/>
            </p:nvSpPr>
            <p:spPr bwMode="auto">
              <a:xfrm>
                <a:off x="8049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36" name="Line 92"/>
              <p:cNvSpPr>
                <a:spLocks noChangeShapeType="1"/>
              </p:cNvSpPr>
              <p:nvPr/>
            </p:nvSpPr>
            <p:spPr bwMode="auto">
              <a:xfrm>
                <a:off x="8205" y="580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37" name="Line 93"/>
              <p:cNvSpPr>
                <a:spLocks noChangeShapeType="1"/>
              </p:cNvSpPr>
              <p:nvPr/>
            </p:nvSpPr>
            <p:spPr bwMode="auto">
              <a:xfrm>
                <a:off x="7479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38" name="Line 94"/>
              <p:cNvSpPr>
                <a:spLocks noChangeShapeType="1"/>
              </p:cNvSpPr>
              <p:nvPr/>
            </p:nvSpPr>
            <p:spPr bwMode="auto">
              <a:xfrm flipH="1">
                <a:off x="8208" y="5919"/>
                <a:ext cx="57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39" name="Line 95"/>
              <p:cNvSpPr>
                <a:spLocks noChangeShapeType="1"/>
              </p:cNvSpPr>
              <p:nvPr/>
            </p:nvSpPr>
            <p:spPr bwMode="auto">
              <a:xfrm flipH="1">
                <a:off x="8145" y="5904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40" name="Line 96"/>
              <p:cNvSpPr>
                <a:spLocks noChangeShapeType="1"/>
              </p:cNvSpPr>
              <p:nvPr/>
            </p:nvSpPr>
            <p:spPr bwMode="auto">
              <a:xfrm flipH="1">
                <a:off x="7413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</p:grpSp>
        <p:cxnSp>
          <p:nvCxnSpPr>
            <p:cNvPr id="128" name="Conector curvado 127"/>
            <p:cNvCxnSpPr/>
            <p:nvPr/>
          </p:nvCxnSpPr>
          <p:spPr>
            <a:xfrm rot="16200000" flipH="1">
              <a:off x="2192601" y="5313483"/>
              <a:ext cx="180000" cy="180000"/>
            </a:xfrm>
            <a:prstGeom prst="curvedConnector4">
              <a:avLst>
                <a:gd name="adj1" fmla="val -105811"/>
                <a:gd name="adj2" fmla="val 210448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Definiciones sobre Grafos – Dirigidos y NO Dirigidos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graphicFrame>
        <p:nvGraphicFramePr>
          <p:cNvPr id="61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70952"/>
              </p:ext>
            </p:extLst>
          </p:nvPr>
        </p:nvGraphicFramePr>
        <p:xfrm>
          <a:off x="7239000" y="1447800"/>
          <a:ext cx="1342390" cy="1280160"/>
        </p:xfrm>
        <a:graphic>
          <a:graphicData uri="http://schemas.openxmlformats.org/drawingml/2006/table">
            <a:tbl>
              <a:tblPr/>
              <a:tblGrid>
                <a:gridCol w="22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4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4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3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89529"/>
              </p:ext>
            </p:extLst>
          </p:nvPr>
        </p:nvGraphicFramePr>
        <p:xfrm>
          <a:off x="7239000" y="4206577"/>
          <a:ext cx="1342390" cy="1280160"/>
        </p:xfrm>
        <a:graphic>
          <a:graphicData uri="http://schemas.openxmlformats.org/drawingml/2006/table">
            <a:tbl>
              <a:tblPr/>
              <a:tblGrid>
                <a:gridCol w="22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4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4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2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18" y="685800"/>
            <a:ext cx="913288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Nodos Adyacentes</a:t>
            </a:r>
            <a:r>
              <a:rPr lang="es-ES" sz="1600" b="1" u="sng" dirty="0">
                <a:solidFill>
                  <a:srgbClr val="002060"/>
                </a:solidFill>
              </a:rPr>
              <a:t>:</a:t>
            </a:r>
            <a:r>
              <a:rPr lang="es-ES" sz="1600" b="1" dirty="0"/>
              <a:t> </a:t>
            </a:r>
            <a:r>
              <a:rPr lang="es-ES" sz="1600" dirty="0"/>
              <a:t>Nodos que poseen una </a:t>
            </a:r>
            <a:r>
              <a:rPr lang="es-ES" sz="1600" b="1" dirty="0"/>
              <a:t>arista en común</a:t>
            </a:r>
            <a:r>
              <a:rPr lang="es-ES" sz="1600" dirty="0"/>
              <a:t>.</a:t>
            </a:r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600" dirty="0"/>
          </a:p>
          <a:p>
            <a:pPr lvl="0" algn="just"/>
            <a:r>
              <a:rPr lang="es-ES" sz="1600" dirty="0"/>
              <a:t>En 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G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(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V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, 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):</a:t>
            </a:r>
          </a:p>
          <a:p>
            <a:pPr lvl="0" algn="just"/>
            <a:endParaRPr lang="es-ES" sz="1600" dirty="0"/>
          </a:p>
          <a:p>
            <a:pPr algn="just"/>
            <a:r>
              <a:rPr lang="es-ES" sz="1600" dirty="0">
                <a:sym typeface="Symbol" panose="05050102010706020507" pitchFamily="18" charset="2"/>
              </a:rPr>
              <a:t></a:t>
            </a:r>
            <a:r>
              <a:rPr lang="es-ES" sz="1600" dirty="0"/>
              <a:t> </a:t>
            </a:r>
            <a:r>
              <a:rPr lang="es-ES" sz="1600" dirty="0" err="1"/>
              <a:t>ady</a:t>
            </a:r>
            <a:r>
              <a:rPr lang="es-ES" sz="1600" dirty="0"/>
              <a:t>(0) </a:t>
            </a:r>
            <a:r>
              <a:rPr lang="es-ES" sz="1600" dirty="0">
                <a:solidFill>
                  <a:srgbClr val="0070C0"/>
                </a:solidFill>
              </a:rPr>
              <a:t>= </a:t>
            </a:r>
            <a:r>
              <a:rPr lang="es-CL" sz="1600" dirty="0">
                <a:solidFill>
                  <a:srgbClr val="0070C0"/>
                </a:solidFill>
              </a:rPr>
              <a:t>{1, 2, 3}</a:t>
            </a:r>
            <a:r>
              <a:rPr lang="es-CL" sz="1600" dirty="0"/>
              <a:t>	</a:t>
            </a:r>
            <a:r>
              <a:rPr lang="es-ES" sz="1600" dirty="0">
                <a:sym typeface="Symbol" panose="05050102010706020507" pitchFamily="18" charset="2"/>
              </a:rPr>
              <a:t> </a:t>
            </a:r>
            <a:r>
              <a:rPr lang="es-ES" sz="1600" dirty="0"/>
              <a:t> </a:t>
            </a:r>
            <a:r>
              <a:rPr lang="es-ES" sz="1600" dirty="0" err="1"/>
              <a:t>ady</a:t>
            </a:r>
            <a:r>
              <a:rPr lang="es-ES" sz="1600" dirty="0"/>
              <a:t>(1)</a:t>
            </a:r>
            <a:r>
              <a:rPr lang="es-ES" sz="1600" dirty="0">
                <a:solidFill>
                  <a:srgbClr val="0070C0"/>
                </a:solidFill>
              </a:rPr>
              <a:t> = </a:t>
            </a:r>
            <a:r>
              <a:rPr lang="es-CL" sz="1600" dirty="0">
                <a:solidFill>
                  <a:srgbClr val="0070C0"/>
                </a:solidFill>
              </a:rPr>
              <a:t>{0, 2}</a:t>
            </a:r>
            <a:r>
              <a:rPr lang="es-CL" sz="1600" dirty="0"/>
              <a:t>	</a:t>
            </a:r>
            <a:r>
              <a:rPr lang="es-ES" sz="1600" dirty="0">
                <a:sym typeface="Symbol" panose="05050102010706020507" pitchFamily="18" charset="2"/>
              </a:rPr>
              <a:t> </a:t>
            </a:r>
            <a:r>
              <a:rPr lang="es-ES" sz="1600" dirty="0"/>
              <a:t> </a:t>
            </a:r>
            <a:r>
              <a:rPr lang="es-ES" sz="1600" dirty="0" err="1"/>
              <a:t>ady</a:t>
            </a:r>
            <a:r>
              <a:rPr lang="es-ES" sz="1600" dirty="0"/>
              <a:t>(2)</a:t>
            </a:r>
            <a:r>
              <a:rPr lang="es-ES" sz="1600" dirty="0">
                <a:solidFill>
                  <a:srgbClr val="0070C0"/>
                </a:solidFill>
              </a:rPr>
              <a:t> = </a:t>
            </a:r>
            <a:r>
              <a:rPr lang="es-CL" sz="1600" dirty="0">
                <a:solidFill>
                  <a:srgbClr val="0070C0"/>
                </a:solidFill>
              </a:rPr>
              <a:t>{0, 1, 4}</a:t>
            </a:r>
            <a:r>
              <a:rPr lang="es-CL" sz="1600" dirty="0"/>
              <a:t>	</a:t>
            </a:r>
            <a:r>
              <a:rPr lang="es-ES" sz="1600" dirty="0">
                <a:sym typeface="Symbol" panose="05050102010706020507" pitchFamily="18" charset="2"/>
              </a:rPr>
              <a:t> </a:t>
            </a:r>
            <a:r>
              <a:rPr lang="es-ES" sz="1600" dirty="0"/>
              <a:t> </a:t>
            </a:r>
            <a:r>
              <a:rPr lang="es-ES" sz="1600" dirty="0" err="1"/>
              <a:t>ady</a:t>
            </a:r>
            <a:r>
              <a:rPr lang="es-ES" sz="1600" dirty="0"/>
              <a:t>(3)</a:t>
            </a:r>
            <a:r>
              <a:rPr lang="es-ES" sz="1600" dirty="0">
                <a:solidFill>
                  <a:srgbClr val="0070C0"/>
                </a:solidFill>
              </a:rPr>
              <a:t> = </a:t>
            </a:r>
            <a:r>
              <a:rPr lang="es-CL" sz="1600" dirty="0">
                <a:solidFill>
                  <a:srgbClr val="0070C0"/>
                </a:solidFill>
              </a:rPr>
              <a:t>{0, 3, 4}</a:t>
            </a:r>
            <a:r>
              <a:rPr lang="es-CL" sz="1600" dirty="0"/>
              <a:t>	</a:t>
            </a:r>
            <a:r>
              <a:rPr lang="es-ES" sz="1600" dirty="0">
                <a:sym typeface="Symbol" panose="05050102010706020507" pitchFamily="18" charset="2"/>
              </a:rPr>
              <a:t> </a:t>
            </a:r>
            <a:r>
              <a:rPr lang="es-ES" sz="1600" dirty="0"/>
              <a:t> </a:t>
            </a:r>
            <a:r>
              <a:rPr lang="es-ES" sz="1600" dirty="0" err="1"/>
              <a:t>ady</a:t>
            </a:r>
            <a:r>
              <a:rPr lang="es-ES" sz="1600" dirty="0"/>
              <a:t>(4) </a:t>
            </a:r>
            <a:r>
              <a:rPr lang="es-ES" sz="1600" dirty="0">
                <a:solidFill>
                  <a:srgbClr val="0070C0"/>
                </a:solidFill>
              </a:rPr>
              <a:t>= </a:t>
            </a:r>
            <a:r>
              <a:rPr lang="es-CL" sz="1600" dirty="0">
                <a:solidFill>
                  <a:srgbClr val="0070C0"/>
                </a:solidFill>
              </a:rPr>
              <a:t>{2, 3}</a:t>
            </a:r>
            <a:endParaRPr lang="es-ES" sz="1600" dirty="0">
              <a:solidFill>
                <a:srgbClr val="0070C0"/>
              </a:solidFill>
            </a:endParaRPr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Grado de un nodo</a:t>
            </a:r>
            <a:r>
              <a:rPr lang="es-ES" sz="1600" u="sng" dirty="0">
                <a:solidFill>
                  <a:srgbClr val="002060"/>
                </a:solidFill>
              </a:rPr>
              <a:t>:</a:t>
            </a:r>
            <a:r>
              <a:rPr lang="es-ES" sz="1600" dirty="0"/>
              <a:t> Número de aristas incidentes en el nodo. Si el nodo posee un lazo, se debe contar </a:t>
            </a:r>
            <a:r>
              <a:rPr lang="es-ES" sz="1600" b="1" dirty="0"/>
              <a:t>por dos.</a:t>
            </a:r>
          </a:p>
          <a:p>
            <a:pPr lvl="0" algn="just"/>
            <a:endParaRPr lang="es-ES" sz="1600" dirty="0"/>
          </a:p>
          <a:p>
            <a:pPr lvl="0" algn="just"/>
            <a:r>
              <a:rPr lang="es-ES" sz="1600" dirty="0"/>
              <a:t>En 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G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(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V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, 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):</a:t>
            </a:r>
            <a:endParaRPr lang="es-ES" sz="1600" dirty="0"/>
          </a:p>
          <a:p>
            <a:pPr algn="just"/>
            <a:endParaRPr lang="es-ES" sz="1200" dirty="0"/>
          </a:p>
          <a:p>
            <a:pPr algn="just"/>
            <a:r>
              <a:rPr lang="es-ES" sz="1600" dirty="0">
                <a:sym typeface="Symbol" panose="05050102010706020507" pitchFamily="18" charset="2"/>
              </a:rPr>
              <a:t></a:t>
            </a:r>
            <a:r>
              <a:rPr lang="es-ES" sz="1600" dirty="0"/>
              <a:t> gr(0)</a:t>
            </a:r>
            <a:r>
              <a:rPr lang="es-ES" sz="1600" dirty="0">
                <a:solidFill>
                  <a:srgbClr val="0070C0"/>
                </a:solidFill>
              </a:rPr>
              <a:t> = </a:t>
            </a:r>
            <a:r>
              <a:rPr lang="es-CL" sz="1600" dirty="0">
                <a:solidFill>
                  <a:srgbClr val="0070C0"/>
                </a:solidFill>
              </a:rPr>
              <a:t>3</a:t>
            </a:r>
            <a:r>
              <a:rPr lang="es-CL" sz="1600" dirty="0"/>
              <a:t>		</a:t>
            </a:r>
            <a:r>
              <a:rPr lang="es-ES" sz="1600" dirty="0">
                <a:sym typeface="Symbol" panose="05050102010706020507" pitchFamily="18" charset="2"/>
              </a:rPr>
              <a:t> </a:t>
            </a:r>
            <a:r>
              <a:rPr lang="es-ES" sz="1600" dirty="0"/>
              <a:t> gr(1) </a:t>
            </a:r>
            <a:r>
              <a:rPr lang="es-ES" sz="1600" dirty="0">
                <a:solidFill>
                  <a:srgbClr val="0070C0"/>
                </a:solidFill>
              </a:rPr>
              <a:t>= </a:t>
            </a:r>
            <a:r>
              <a:rPr lang="es-CL" sz="1600" dirty="0">
                <a:solidFill>
                  <a:srgbClr val="0070C0"/>
                </a:solidFill>
              </a:rPr>
              <a:t>2</a:t>
            </a:r>
            <a:r>
              <a:rPr lang="es-CL" sz="1600" dirty="0"/>
              <a:t>		</a:t>
            </a:r>
            <a:r>
              <a:rPr lang="es-ES" sz="1600" dirty="0">
                <a:sym typeface="Symbol" panose="05050102010706020507" pitchFamily="18" charset="2"/>
              </a:rPr>
              <a:t> </a:t>
            </a:r>
            <a:r>
              <a:rPr lang="es-ES" sz="1600" dirty="0"/>
              <a:t> gr(2) </a:t>
            </a:r>
            <a:r>
              <a:rPr lang="es-ES" sz="1600" dirty="0">
                <a:solidFill>
                  <a:srgbClr val="0070C0"/>
                </a:solidFill>
              </a:rPr>
              <a:t>= </a:t>
            </a:r>
            <a:r>
              <a:rPr lang="es-CL" sz="1600" dirty="0">
                <a:solidFill>
                  <a:srgbClr val="0070C0"/>
                </a:solidFill>
              </a:rPr>
              <a:t>3</a:t>
            </a:r>
            <a:r>
              <a:rPr lang="es-CL" sz="1600" dirty="0"/>
              <a:t>		</a:t>
            </a:r>
            <a:r>
              <a:rPr lang="es-ES" sz="1600" dirty="0">
                <a:sym typeface="Symbol" panose="05050102010706020507" pitchFamily="18" charset="2"/>
              </a:rPr>
              <a:t> </a:t>
            </a:r>
            <a:r>
              <a:rPr lang="es-ES" sz="1600" dirty="0"/>
              <a:t> </a:t>
            </a:r>
            <a:r>
              <a:rPr lang="es-ES" sz="1600" b="1" dirty="0"/>
              <a:t>gr(3) </a:t>
            </a:r>
            <a:r>
              <a:rPr lang="es-ES" sz="1600" b="1" dirty="0">
                <a:solidFill>
                  <a:srgbClr val="0070C0"/>
                </a:solidFill>
              </a:rPr>
              <a:t>= </a:t>
            </a:r>
            <a:r>
              <a:rPr lang="es-CL" sz="1600" b="1" dirty="0">
                <a:solidFill>
                  <a:srgbClr val="0070C0"/>
                </a:solidFill>
              </a:rPr>
              <a:t>4</a:t>
            </a:r>
            <a:r>
              <a:rPr lang="es-CL" sz="1600" dirty="0"/>
              <a:t>		</a:t>
            </a:r>
            <a:r>
              <a:rPr lang="es-ES" sz="1600" dirty="0">
                <a:sym typeface="Symbol" panose="05050102010706020507" pitchFamily="18" charset="2"/>
              </a:rPr>
              <a:t> </a:t>
            </a:r>
            <a:r>
              <a:rPr lang="es-ES" sz="1600" dirty="0"/>
              <a:t> gr(4)</a:t>
            </a:r>
            <a:r>
              <a:rPr lang="es-ES" sz="1600" dirty="0">
                <a:solidFill>
                  <a:srgbClr val="0070C0"/>
                </a:solidFill>
              </a:rPr>
              <a:t> = </a:t>
            </a:r>
            <a:r>
              <a:rPr lang="es-CL" sz="1600" dirty="0">
                <a:solidFill>
                  <a:srgbClr val="0070C0"/>
                </a:solidFill>
              </a:rPr>
              <a:t>2</a:t>
            </a:r>
            <a:endParaRPr lang="es-ES" sz="1600" dirty="0">
              <a:solidFill>
                <a:srgbClr val="0070C0"/>
              </a:solidFill>
            </a:endParaRPr>
          </a:p>
          <a:p>
            <a:pPr lvl="0" algn="just"/>
            <a:endParaRPr lang="es-CL" sz="1600" dirty="0">
              <a:ea typeface="Cambria Math" panose="02040503050406030204" pitchFamily="18" charset="0"/>
            </a:endParaRPr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200" dirty="0"/>
          </a:p>
        </p:txBody>
      </p:sp>
      <p:grpSp>
        <p:nvGrpSpPr>
          <p:cNvPr id="4" name="Grupo 3"/>
          <p:cNvGrpSpPr/>
          <p:nvPr/>
        </p:nvGrpSpPr>
        <p:grpSpPr>
          <a:xfrm>
            <a:off x="1316874" y="2346788"/>
            <a:ext cx="4297400" cy="1584327"/>
            <a:chOff x="2332000" y="4130673"/>
            <a:chExt cx="4297400" cy="1584327"/>
          </a:xfrm>
        </p:grpSpPr>
        <p:grpSp>
          <p:nvGrpSpPr>
            <p:cNvPr id="2" name="Grupo 1"/>
            <p:cNvGrpSpPr/>
            <p:nvPr/>
          </p:nvGrpSpPr>
          <p:grpSpPr>
            <a:xfrm>
              <a:off x="2332000" y="4130673"/>
              <a:ext cx="1808160" cy="1584327"/>
              <a:chOff x="228600" y="1752599"/>
              <a:chExt cx="1808160" cy="1584327"/>
            </a:xfrm>
          </p:grpSpPr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>
                <a:off x="228600" y="1752599"/>
                <a:ext cx="1808160" cy="1584327"/>
                <a:chOff x="3282" y="5040"/>
                <a:chExt cx="1887" cy="1584"/>
              </a:xfrm>
            </p:grpSpPr>
            <p:grpSp>
              <p:nvGrpSpPr>
                <p:cNvPr id="30" name="Group 27"/>
                <p:cNvGrpSpPr>
                  <a:grpSpLocks/>
                </p:cNvGrpSpPr>
                <p:nvPr/>
              </p:nvGrpSpPr>
              <p:grpSpPr bwMode="auto">
                <a:xfrm>
                  <a:off x="4017" y="5040"/>
                  <a:ext cx="432" cy="432"/>
                  <a:chOff x="4320" y="5040"/>
                  <a:chExt cx="432" cy="432"/>
                </a:xfrm>
              </p:grpSpPr>
              <p:sp>
                <p:nvSpPr>
                  <p:cNvPr id="51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5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0</a:t>
                    </a:r>
                    <a:endPara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1" name="Group 30"/>
                <p:cNvGrpSpPr>
                  <a:grpSpLocks/>
                </p:cNvGrpSpPr>
                <p:nvPr/>
              </p:nvGrpSpPr>
              <p:grpSpPr bwMode="auto">
                <a:xfrm>
                  <a:off x="4017" y="5616"/>
                  <a:ext cx="432" cy="432"/>
                  <a:chOff x="4320" y="5040"/>
                  <a:chExt cx="432" cy="432"/>
                </a:xfrm>
              </p:grpSpPr>
              <p:sp>
                <p:nvSpPr>
                  <p:cNvPr id="49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5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2</a:t>
                    </a:r>
                    <a:endPara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2" name="Group 33"/>
                <p:cNvGrpSpPr>
                  <a:grpSpLocks/>
                </p:cNvGrpSpPr>
                <p:nvPr/>
              </p:nvGrpSpPr>
              <p:grpSpPr bwMode="auto">
                <a:xfrm>
                  <a:off x="4002" y="6192"/>
                  <a:ext cx="432" cy="432"/>
                  <a:chOff x="4320" y="5040"/>
                  <a:chExt cx="432" cy="432"/>
                </a:xfrm>
              </p:grpSpPr>
              <p:sp>
                <p:nvSpPr>
                  <p:cNvPr id="47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4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4</a:t>
                    </a:r>
                    <a:endPara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4" name="Group 36"/>
                <p:cNvGrpSpPr>
                  <a:grpSpLocks/>
                </p:cNvGrpSpPr>
                <p:nvPr/>
              </p:nvGrpSpPr>
              <p:grpSpPr bwMode="auto">
                <a:xfrm>
                  <a:off x="4737" y="5571"/>
                  <a:ext cx="432" cy="432"/>
                  <a:chOff x="4320" y="5040"/>
                  <a:chExt cx="432" cy="432"/>
                </a:xfrm>
              </p:grpSpPr>
              <p:sp>
                <p:nvSpPr>
                  <p:cNvPr id="4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4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3</a:t>
                    </a:r>
                    <a:endPara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5" name="Group 39"/>
                <p:cNvGrpSpPr>
                  <a:grpSpLocks/>
                </p:cNvGrpSpPr>
                <p:nvPr/>
              </p:nvGrpSpPr>
              <p:grpSpPr bwMode="auto">
                <a:xfrm>
                  <a:off x="3282" y="5616"/>
                  <a:ext cx="432" cy="432"/>
                  <a:chOff x="4320" y="5040"/>
                  <a:chExt cx="432" cy="432"/>
                </a:xfrm>
              </p:grpSpPr>
              <p:sp>
                <p:nvSpPr>
                  <p:cNvPr id="4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4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1</a:t>
                    </a:r>
                    <a:endPara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6" name="Line 42"/>
                <p:cNvSpPr>
                  <a:spLocks noChangeShapeType="1"/>
                </p:cNvSpPr>
                <p:nvPr/>
              </p:nvSpPr>
              <p:spPr bwMode="auto">
                <a:xfrm>
                  <a:off x="4215" y="5385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37" name="Line 43"/>
                <p:cNvSpPr>
                  <a:spLocks noChangeShapeType="1"/>
                </p:cNvSpPr>
                <p:nvPr/>
              </p:nvSpPr>
              <p:spPr bwMode="auto">
                <a:xfrm>
                  <a:off x="4215" y="5949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39" name="Line 44"/>
                <p:cNvSpPr>
                  <a:spLocks noChangeShapeType="1"/>
                </p:cNvSpPr>
                <p:nvPr/>
              </p:nvSpPr>
              <p:spPr bwMode="auto">
                <a:xfrm>
                  <a:off x="3645" y="58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40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579" y="5313"/>
                  <a:ext cx="495" cy="38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41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320" y="5904"/>
                  <a:ext cx="576" cy="4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42" name="Line 47"/>
                <p:cNvSpPr>
                  <a:spLocks noChangeShapeType="1"/>
                </p:cNvSpPr>
                <p:nvPr/>
              </p:nvSpPr>
              <p:spPr bwMode="auto">
                <a:xfrm>
                  <a:off x="4335" y="5343"/>
                  <a:ext cx="480" cy="3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</p:grpSp>
          <p:cxnSp>
            <p:nvCxnSpPr>
              <p:cNvPr id="3" name="Conector curvado 2"/>
              <p:cNvCxnSpPr>
                <a:cxnSpLocks/>
              </p:cNvCxnSpPr>
              <p:nvPr/>
            </p:nvCxnSpPr>
            <p:spPr>
              <a:xfrm rot="16200000" flipH="1">
                <a:off x="1791147" y="2358390"/>
                <a:ext cx="180000" cy="180000"/>
              </a:xfrm>
              <a:prstGeom prst="curvedConnector4">
                <a:avLst>
                  <a:gd name="adj1" fmla="val -105811"/>
                  <a:gd name="adj2" fmla="val 210448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4389400" y="4455119"/>
              <a:ext cx="2240000" cy="978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1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G</a:t>
              </a:r>
              <a:r>
                <a:rPr kumimoji="0" lang="es-ES" sz="1400" b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s-ES" sz="1400" b="1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s-ES" sz="1400" b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s-ES" sz="1400" b="1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s-ES" sz="1400" b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):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sz="1400" i="1" dirty="0">
                  <a:ea typeface="Times New Roman" pitchFamily="18" charset="0"/>
                  <a:cs typeface="Arial" pitchFamily="34" charset="0"/>
                </a:rPr>
                <a:t>V</a:t>
              </a:r>
              <a:r>
                <a:rPr lang="es-ES" sz="1400" dirty="0">
                  <a:ea typeface="Times New Roman" pitchFamily="18" charset="0"/>
                  <a:cs typeface="Arial" pitchFamily="34" charset="0"/>
                </a:rPr>
                <a:t> = {0, 1, 2, 3, 4} </a:t>
              </a:r>
              <a:endParaRPr lang="es-ES" sz="1400" dirty="0"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sz="1400" i="1" dirty="0">
                  <a:ea typeface="Times New Roman" pitchFamily="18" charset="0"/>
                  <a:cs typeface="Arial" pitchFamily="34" charset="0"/>
                </a:rPr>
                <a:t>A</a:t>
              </a:r>
              <a:r>
                <a:rPr lang="es-ES" sz="1400" dirty="0">
                  <a:ea typeface="Times New Roman" pitchFamily="18" charset="0"/>
                  <a:cs typeface="Arial" pitchFamily="34" charset="0"/>
                </a:rPr>
                <a:t> = {(0,1), (0,2), (1,2),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sz="1400" dirty="0">
                  <a:ea typeface="Times New Roman" pitchFamily="18" charset="0"/>
                  <a:cs typeface="Arial" pitchFamily="34" charset="0"/>
                </a:rPr>
                <a:t>        (0,3), (2,4), (3,3), (3,4)}</a:t>
              </a:r>
              <a:endParaRPr lang="es-ES" sz="1400" dirty="0">
                <a:cs typeface="Arial" pitchFamily="34" charset="0"/>
              </a:endParaRPr>
            </a:p>
          </p:txBody>
        </p:sp>
      </p:grpSp>
      <p:sp>
        <p:nvSpPr>
          <p:cNvPr id="7" name="Rectángulo 6"/>
          <p:cNvSpPr/>
          <p:nvPr/>
        </p:nvSpPr>
        <p:spPr>
          <a:xfrm>
            <a:off x="745669" y="1561688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Rectángulo 65"/>
          <p:cNvSpPr/>
          <p:nvPr/>
        </p:nvSpPr>
        <p:spPr>
          <a:xfrm>
            <a:off x="2617103" y="1561688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Rectángulo 66"/>
          <p:cNvSpPr/>
          <p:nvPr/>
        </p:nvSpPr>
        <p:spPr>
          <a:xfrm>
            <a:off x="4458637" y="1561688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Rectángulo 67"/>
          <p:cNvSpPr/>
          <p:nvPr/>
        </p:nvSpPr>
        <p:spPr>
          <a:xfrm>
            <a:off x="6301600" y="1561688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Rectángulo 68"/>
          <p:cNvSpPr/>
          <p:nvPr/>
        </p:nvSpPr>
        <p:spPr>
          <a:xfrm>
            <a:off x="8114105" y="1561688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Rectángulo 69"/>
          <p:cNvSpPr/>
          <p:nvPr/>
        </p:nvSpPr>
        <p:spPr>
          <a:xfrm>
            <a:off x="609600" y="5231588"/>
            <a:ext cx="8382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Rectángulo 70"/>
          <p:cNvSpPr/>
          <p:nvPr/>
        </p:nvSpPr>
        <p:spPr>
          <a:xfrm>
            <a:off x="2496366" y="5231588"/>
            <a:ext cx="8382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Rectángulo 71"/>
          <p:cNvSpPr/>
          <p:nvPr/>
        </p:nvSpPr>
        <p:spPr>
          <a:xfrm>
            <a:off x="4325076" y="5231588"/>
            <a:ext cx="8382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Rectángulo 72"/>
          <p:cNvSpPr/>
          <p:nvPr/>
        </p:nvSpPr>
        <p:spPr>
          <a:xfrm>
            <a:off x="6153603" y="5231588"/>
            <a:ext cx="8382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Rectángulo 73"/>
          <p:cNvSpPr/>
          <p:nvPr/>
        </p:nvSpPr>
        <p:spPr>
          <a:xfrm>
            <a:off x="7966074" y="5231588"/>
            <a:ext cx="8382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53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05465"/>
              </p:ext>
            </p:extLst>
          </p:nvPr>
        </p:nvGraphicFramePr>
        <p:xfrm>
          <a:off x="5896610" y="2438228"/>
          <a:ext cx="1342390" cy="1280160"/>
        </p:xfrm>
        <a:graphic>
          <a:graphicData uri="http://schemas.openxmlformats.org/drawingml/2006/table">
            <a:tbl>
              <a:tblPr/>
              <a:tblGrid>
                <a:gridCol w="22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4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4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Estrella de 5 puntas 4"/>
          <p:cNvSpPr/>
          <p:nvPr/>
        </p:nvSpPr>
        <p:spPr>
          <a:xfrm>
            <a:off x="1690035" y="2709000"/>
            <a:ext cx="216000" cy="216000"/>
          </a:xfrm>
          <a:prstGeom prst="star5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Estrella de 5 puntas 53"/>
          <p:cNvSpPr/>
          <p:nvPr/>
        </p:nvSpPr>
        <p:spPr>
          <a:xfrm>
            <a:off x="2111944" y="2736275"/>
            <a:ext cx="216000" cy="216000"/>
          </a:xfrm>
          <a:prstGeom prst="star5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Estrella de 5 puntas 55"/>
          <p:cNvSpPr/>
          <p:nvPr/>
        </p:nvSpPr>
        <p:spPr>
          <a:xfrm>
            <a:off x="2485675" y="2718963"/>
            <a:ext cx="216000" cy="216000"/>
          </a:xfrm>
          <a:prstGeom prst="star5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Rectángulo 58"/>
          <p:cNvSpPr/>
          <p:nvPr/>
        </p:nvSpPr>
        <p:spPr>
          <a:xfrm>
            <a:off x="6089650" y="2608137"/>
            <a:ext cx="1188000" cy="288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Rectángulo 59"/>
          <p:cNvSpPr/>
          <p:nvPr/>
        </p:nvSpPr>
        <p:spPr>
          <a:xfrm rot="5400000">
            <a:off x="5651924" y="3039138"/>
            <a:ext cx="1152000" cy="288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ángulo 60"/>
          <p:cNvSpPr/>
          <p:nvPr/>
        </p:nvSpPr>
        <p:spPr>
          <a:xfrm>
            <a:off x="158400" y="1722056"/>
            <a:ext cx="576000" cy="288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ángulo 61"/>
          <p:cNvSpPr/>
          <p:nvPr/>
        </p:nvSpPr>
        <p:spPr>
          <a:xfrm>
            <a:off x="6092391" y="3250474"/>
            <a:ext cx="1188000" cy="288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ángulo 63"/>
          <p:cNvSpPr/>
          <p:nvPr/>
        </p:nvSpPr>
        <p:spPr>
          <a:xfrm>
            <a:off x="6768113" y="3250033"/>
            <a:ext cx="265574" cy="288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8482B9-863E-6767-CFEF-63BCF750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Definiciones - Grafos NO Dirigidos 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9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5" grpId="0" animBg="1"/>
      <p:bldP spid="5" grpId="1" animBg="1"/>
      <p:bldP spid="54" grpId="0" animBg="1"/>
      <p:bldP spid="54" grpId="1" animBg="1"/>
      <p:bldP spid="56" grpId="0" animBg="1"/>
      <p:bldP spid="56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4" grpId="0" animBg="1"/>
      <p:bldP spid="6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18" y="711875"/>
            <a:ext cx="91328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Antecesor y Sucesor de un Nodo:</a:t>
            </a:r>
            <a:r>
              <a:rPr lang="es-ES" sz="1600" b="1" i="1" dirty="0"/>
              <a:t> </a:t>
            </a:r>
            <a:r>
              <a:rPr lang="es-ES" sz="1600" dirty="0"/>
              <a:t>En un grafo </a:t>
            </a:r>
            <a:r>
              <a:rPr lang="es-ES" sz="1600" b="1" dirty="0"/>
              <a:t>dirigido</a:t>
            </a:r>
            <a:r>
              <a:rPr lang="es-ES" sz="1600" dirty="0"/>
              <a:t>, si (</a:t>
            </a:r>
            <a:r>
              <a:rPr lang="es-ES" sz="1600" i="1" dirty="0"/>
              <a:t>v</a:t>
            </a:r>
            <a:r>
              <a:rPr lang="es-ES" sz="1600" dirty="0"/>
              <a:t>, </a:t>
            </a:r>
            <a:r>
              <a:rPr lang="es-ES" sz="1600" i="1" dirty="0"/>
              <a:t>w</a:t>
            </a:r>
            <a:r>
              <a:rPr lang="es-ES" sz="1600" dirty="0"/>
              <a:t>) </a:t>
            </a:r>
            <a:r>
              <a:rPr lang="es-ES" sz="1600" dirty="0">
                <a:sym typeface="Symbol"/>
              </a:rPr>
              <a:t></a:t>
            </a:r>
            <a:r>
              <a:rPr lang="es-ES" sz="1600" dirty="0"/>
              <a:t> A, se dice que </a:t>
            </a:r>
            <a:r>
              <a:rPr lang="es-ES" sz="1600" i="1" dirty="0"/>
              <a:t>v</a:t>
            </a:r>
            <a:r>
              <a:rPr lang="es-ES" sz="1600" dirty="0"/>
              <a:t> es </a:t>
            </a:r>
            <a:r>
              <a:rPr lang="es-ES" sz="1600" b="1" dirty="0"/>
              <a:t>antecesor</a:t>
            </a:r>
            <a:r>
              <a:rPr lang="es-ES" sz="1600" dirty="0"/>
              <a:t> de </a:t>
            </a:r>
            <a:r>
              <a:rPr lang="es-ES" sz="1600" i="1" dirty="0"/>
              <a:t>w</a:t>
            </a:r>
            <a:r>
              <a:rPr lang="es-ES" sz="1600" dirty="0"/>
              <a:t>, y que </a:t>
            </a:r>
            <a:r>
              <a:rPr lang="es-ES" sz="1600" i="1" dirty="0"/>
              <a:t>w</a:t>
            </a:r>
            <a:r>
              <a:rPr lang="es-ES" sz="1600" dirty="0"/>
              <a:t> es </a:t>
            </a:r>
            <a:r>
              <a:rPr lang="es-ES" sz="1600" b="1" dirty="0"/>
              <a:t>sucesor</a:t>
            </a:r>
            <a:r>
              <a:rPr lang="es-ES" sz="1600" dirty="0"/>
              <a:t> de </a:t>
            </a:r>
            <a:r>
              <a:rPr lang="es-ES" sz="1600" i="1" dirty="0"/>
              <a:t>v.</a:t>
            </a:r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600" i="1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600" dirty="0"/>
          </a:p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dirty="0"/>
              <a:t>Si un nodo posee un lazo, entonces se cuenta a sí mismo como un antecesor y como un sucesor.</a:t>
            </a:r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600" dirty="0"/>
          </a:p>
          <a:p>
            <a:pPr algn="just"/>
            <a:r>
              <a:rPr lang="es-ES" sz="1600" dirty="0"/>
              <a:t>En 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G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(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V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, 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):</a:t>
            </a:r>
          </a:p>
          <a:p>
            <a:pPr lvl="0" algn="just"/>
            <a:endParaRPr lang="es-ES" sz="800" dirty="0"/>
          </a:p>
          <a:p>
            <a:pPr marL="285750" lvl="0" indent="-285750" algn="just">
              <a:buFont typeface="Symbol" panose="05050102010706020507" pitchFamily="18" charset="2"/>
              <a:buChar char="×"/>
            </a:pPr>
            <a:r>
              <a:rPr lang="es-ES" sz="1600" dirty="0" err="1"/>
              <a:t>Ant</a:t>
            </a:r>
            <a:r>
              <a:rPr lang="es-ES" sz="1600" dirty="0"/>
              <a:t>(0) </a:t>
            </a:r>
            <a:r>
              <a:rPr lang="es-ES" sz="1600" dirty="0">
                <a:solidFill>
                  <a:srgbClr val="0070C0"/>
                </a:solidFill>
              </a:rPr>
              <a:t>= {} = </a:t>
            </a:r>
            <a:r>
              <a:rPr lang="es-ES" sz="1600" dirty="0">
                <a:solidFill>
                  <a:srgbClr val="0070C0"/>
                </a:solidFill>
                <a:sym typeface="Symbol"/>
              </a:rPr>
              <a:t></a:t>
            </a:r>
            <a:r>
              <a:rPr lang="es-ES" sz="1600" dirty="0">
                <a:sym typeface="Symbol"/>
              </a:rPr>
              <a:t>	</a:t>
            </a:r>
            <a:r>
              <a:rPr lang="es-ES" sz="1600" i="1" dirty="0">
                <a:sym typeface="Symbol" panose="05050102010706020507" pitchFamily="18" charset="2"/>
              </a:rPr>
              <a:t></a:t>
            </a:r>
            <a:r>
              <a:rPr lang="es-ES" sz="1600" dirty="0">
                <a:sym typeface="Symbol"/>
              </a:rPr>
              <a:t> </a:t>
            </a:r>
            <a:r>
              <a:rPr lang="es-ES" sz="1600" dirty="0" err="1">
                <a:sym typeface="Symbol"/>
              </a:rPr>
              <a:t>Ant</a:t>
            </a:r>
            <a:r>
              <a:rPr lang="es-ES" sz="1600" dirty="0">
                <a:sym typeface="Symbol"/>
              </a:rPr>
              <a:t>(1)</a:t>
            </a:r>
            <a:r>
              <a:rPr lang="es-ES" sz="1600" dirty="0">
                <a:solidFill>
                  <a:srgbClr val="0070C0"/>
                </a:solidFill>
                <a:sym typeface="Symbol"/>
              </a:rPr>
              <a:t> = {0,2}</a:t>
            </a:r>
            <a:r>
              <a:rPr lang="es-ES" sz="1600" dirty="0">
                <a:sym typeface="Symbol"/>
              </a:rPr>
              <a:t>	</a:t>
            </a:r>
            <a:r>
              <a:rPr lang="es-ES" sz="1600" i="1" dirty="0">
                <a:sym typeface="Symbol" panose="05050102010706020507" pitchFamily="18" charset="2"/>
              </a:rPr>
              <a:t> </a:t>
            </a:r>
            <a:r>
              <a:rPr lang="es-ES" sz="1600" dirty="0">
                <a:sym typeface="Symbol"/>
              </a:rPr>
              <a:t> </a:t>
            </a:r>
            <a:r>
              <a:rPr lang="es-ES" sz="1600" dirty="0" err="1">
                <a:sym typeface="Symbol"/>
              </a:rPr>
              <a:t>Ant</a:t>
            </a:r>
            <a:r>
              <a:rPr lang="es-ES" sz="1600" dirty="0">
                <a:sym typeface="Symbol"/>
              </a:rPr>
              <a:t>(2) </a:t>
            </a:r>
            <a:r>
              <a:rPr lang="es-ES" sz="1600" dirty="0">
                <a:solidFill>
                  <a:srgbClr val="0070C0"/>
                </a:solidFill>
                <a:sym typeface="Symbol"/>
              </a:rPr>
              <a:t>= {0}</a:t>
            </a:r>
            <a:r>
              <a:rPr lang="es-ES" sz="1600" dirty="0">
                <a:sym typeface="Symbol"/>
              </a:rPr>
              <a:t>	</a:t>
            </a:r>
            <a:r>
              <a:rPr lang="es-ES" sz="1600" i="1" dirty="0">
                <a:sym typeface="Symbol" panose="05050102010706020507" pitchFamily="18" charset="2"/>
              </a:rPr>
              <a:t> </a:t>
            </a:r>
            <a:r>
              <a:rPr lang="es-ES" sz="1600" dirty="0">
                <a:sym typeface="Symbol"/>
              </a:rPr>
              <a:t> </a:t>
            </a:r>
            <a:r>
              <a:rPr lang="es-ES" sz="1600" dirty="0" err="1">
                <a:sym typeface="Symbol"/>
              </a:rPr>
              <a:t>Ant</a:t>
            </a:r>
            <a:r>
              <a:rPr lang="es-ES" sz="1600" dirty="0">
                <a:sym typeface="Symbol"/>
              </a:rPr>
              <a:t>(3)</a:t>
            </a:r>
            <a:r>
              <a:rPr lang="es-ES" sz="1600" dirty="0">
                <a:solidFill>
                  <a:srgbClr val="0070C0"/>
                </a:solidFill>
                <a:sym typeface="Symbol"/>
              </a:rPr>
              <a:t> = {2,3,4}</a:t>
            </a:r>
            <a:r>
              <a:rPr lang="es-ES" sz="1600" dirty="0">
                <a:sym typeface="Symbol"/>
              </a:rPr>
              <a:t>	</a:t>
            </a:r>
            <a:r>
              <a:rPr lang="es-ES" sz="1600" i="1" dirty="0">
                <a:sym typeface="Symbol" panose="05050102010706020507" pitchFamily="18" charset="2"/>
              </a:rPr>
              <a:t> </a:t>
            </a:r>
            <a:r>
              <a:rPr lang="es-ES" sz="1600" dirty="0">
                <a:sym typeface="Symbol"/>
              </a:rPr>
              <a:t> </a:t>
            </a:r>
            <a:r>
              <a:rPr lang="es-ES" sz="1600" dirty="0" err="1">
                <a:sym typeface="Symbol"/>
              </a:rPr>
              <a:t>Ant</a:t>
            </a:r>
            <a:r>
              <a:rPr lang="es-ES" sz="1600" dirty="0">
                <a:sym typeface="Symbol"/>
              </a:rPr>
              <a:t>(4) </a:t>
            </a:r>
            <a:r>
              <a:rPr lang="es-ES" sz="1600" dirty="0">
                <a:solidFill>
                  <a:srgbClr val="0070C0"/>
                </a:solidFill>
                <a:sym typeface="Symbol"/>
              </a:rPr>
              <a:t>= {2,3}</a:t>
            </a:r>
          </a:p>
          <a:p>
            <a:pPr marL="285750" lvl="0" indent="-285750" algn="just">
              <a:buFont typeface="Symbol" panose="05050102010706020507" pitchFamily="18" charset="2"/>
              <a:buChar char="×"/>
            </a:pPr>
            <a:endParaRPr lang="es-ES" sz="1600" i="1" dirty="0">
              <a:solidFill>
                <a:srgbClr val="0070C0"/>
              </a:solidFill>
            </a:endParaRPr>
          </a:p>
          <a:p>
            <a:pPr marL="285750" indent="-285750" algn="just">
              <a:buFont typeface="Symbol" panose="05050102010706020507" pitchFamily="18" charset="2"/>
              <a:buChar char="×"/>
            </a:pPr>
            <a:r>
              <a:rPr lang="es-ES" sz="1600" dirty="0" err="1"/>
              <a:t>Suc</a:t>
            </a:r>
            <a:r>
              <a:rPr lang="es-ES" sz="1600" dirty="0"/>
              <a:t>(0)</a:t>
            </a:r>
            <a:r>
              <a:rPr lang="es-ES" sz="1600" dirty="0">
                <a:solidFill>
                  <a:srgbClr val="0070C0"/>
                </a:solidFill>
              </a:rPr>
              <a:t> = {1,2}</a:t>
            </a:r>
            <a:r>
              <a:rPr lang="es-ES" sz="1600" dirty="0">
                <a:sym typeface="Symbol"/>
              </a:rPr>
              <a:t>	</a:t>
            </a:r>
            <a:r>
              <a:rPr lang="es-ES" sz="1600" i="1" dirty="0">
                <a:sym typeface="Symbol" panose="05050102010706020507" pitchFamily="18" charset="2"/>
              </a:rPr>
              <a:t></a:t>
            </a:r>
            <a:r>
              <a:rPr lang="es-ES" sz="1600" dirty="0">
                <a:sym typeface="Symbol"/>
              </a:rPr>
              <a:t> </a:t>
            </a:r>
            <a:r>
              <a:rPr lang="es-ES" sz="1600" dirty="0" err="1"/>
              <a:t>Suc</a:t>
            </a:r>
            <a:r>
              <a:rPr lang="es-ES" sz="1600" dirty="0">
                <a:sym typeface="Symbol"/>
              </a:rPr>
              <a:t>(1)</a:t>
            </a:r>
            <a:r>
              <a:rPr lang="es-ES" sz="1600" dirty="0">
                <a:solidFill>
                  <a:srgbClr val="0070C0"/>
                </a:solidFill>
                <a:sym typeface="Symbol"/>
              </a:rPr>
              <a:t> </a:t>
            </a:r>
            <a:r>
              <a:rPr lang="es-ES" sz="1600" dirty="0">
                <a:solidFill>
                  <a:srgbClr val="0070C0"/>
                </a:solidFill>
              </a:rPr>
              <a:t>= {} = </a:t>
            </a:r>
            <a:r>
              <a:rPr lang="es-ES" sz="1600" dirty="0">
                <a:solidFill>
                  <a:srgbClr val="0070C0"/>
                </a:solidFill>
                <a:sym typeface="Symbol"/>
              </a:rPr>
              <a:t> </a:t>
            </a:r>
            <a:r>
              <a:rPr lang="es-ES" sz="1600" dirty="0">
                <a:sym typeface="Symbol"/>
              </a:rPr>
              <a:t>	</a:t>
            </a:r>
            <a:r>
              <a:rPr lang="es-ES" sz="1600" i="1" dirty="0">
                <a:sym typeface="Symbol" panose="05050102010706020507" pitchFamily="18" charset="2"/>
              </a:rPr>
              <a:t> </a:t>
            </a:r>
            <a:r>
              <a:rPr lang="es-ES" sz="1600" dirty="0">
                <a:sym typeface="Symbol"/>
              </a:rPr>
              <a:t> </a:t>
            </a:r>
            <a:r>
              <a:rPr lang="es-ES" sz="1600" dirty="0" err="1"/>
              <a:t>Suc</a:t>
            </a:r>
            <a:r>
              <a:rPr lang="es-ES" sz="1600" dirty="0">
                <a:sym typeface="Symbol"/>
              </a:rPr>
              <a:t>(2) </a:t>
            </a:r>
            <a:r>
              <a:rPr lang="es-ES" sz="1600" dirty="0">
                <a:solidFill>
                  <a:srgbClr val="0070C0"/>
                </a:solidFill>
                <a:sym typeface="Symbol"/>
              </a:rPr>
              <a:t>= {1,3,4}</a:t>
            </a:r>
            <a:r>
              <a:rPr lang="es-ES" sz="1600" dirty="0">
                <a:sym typeface="Symbol"/>
              </a:rPr>
              <a:t>	</a:t>
            </a:r>
            <a:r>
              <a:rPr lang="es-ES" sz="1600" i="1" dirty="0">
                <a:sym typeface="Symbol" panose="05050102010706020507" pitchFamily="18" charset="2"/>
              </a:rPr>
              <a:t> </a:t>
            </a:r>
            <a:r>
              <a:rPr lang="es-ES" sz="1600" dirty="0">
                <a:sym typeface="Symbol"/>
              </a:rPr>
              <a:t> </a:t>
            </a:r>
            <a:r>
              <a:rPr lang="es-ES" sz="1600" dirty="0" err="1"/>
              <a:t>Suc</a:t>
            </a:r>
            <a:r>
              <a:rPr lang="es-ES" sz="1600" dirty="0">
                <a:sym typeface="Symbol"/>
              </a:rPr>
              <a:t>(3) </a:t>
            </a:r>
            <a:r>
              <a:rPr lang="es-ES" sz="1600" dirty="0">
                <a:solidFill>
                  <a:srgbClr val="0070C0"/>
                </a:solidFill>
                <a:sym typeface="Symbol"/>
              </a:rPr>
              <a:t>= {3,4}</a:t>
            </a:r>
            <a:r>
              <a:rPr lang="es-ES" sz="1600" dirty="0">
                <a:sym typeface="Symbol"/>
              </a:rPr>
              <a:t>	</a:t>
            </a:r>
            <a:r>
              <a:rPr lang="es-ES" sz="1600" i="1" dirty="0">
                <a:sym typeface="Symbol" panose="05050102010706020507" pitchFamily="18" charset="2"/>
              </a:rPr>
              <a:t> </a:t>
            </a:r>
            <a:r>
              <a:rPr lang="es-ES" sz="1600" dirty="0">
                <a:sym typeface="Symbol"/>
              </a:rPr>
              <a:t> </a:t>
            </a:r>
            <a:r>
              <a:rPr lang="es-ES" sz="1600" dirty="0" err="1"/>
              <a:t>Suc</a:t>
            </a:r>
            <a:r>
              <a:rPr lang="es-ES" sz="1600" dirty="0">
                <a:sym typeface="Symbol"/>
              </a:rPr>
              <a:t>(4) </a:t>
            </a:r>
            <a:r>
              <a:rPr lang="es-ES" sz="1600" dirty="0">
                <a:solidFill>
                  <a:srgbClr val="0070C0"/>
                </a:solidFill>
                <a:sym typeface="Symbol"/>
              </a:rPr>
              <a:t>= {3}</a:t>
            </a:r>
          </a:p>
          <a:p>
            <a:pPr marL="285750" indent="-285750" algn="just">
              <a:buFont typeface="Symbol" panose="05050102010706020507" pitchFamily="18" charset="2"/>
              <a:buChar char="×"/>
            </a:pPr>
            <a:endParaRPr lang="es-ES" sz="1600" i="1" dirty="0">
              <a:solidFill>
                <a:srgbClr val="0070C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59543" y="2568524"/>
            <a:ext cx="86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Rectángulo 39"/>
          <p:cNvSpPr/>
          <p:nvPr/>
        </p:nvSpPr>
        <p:spPr>
          <a:xfrm>
            <a:off x="2592543" y="2568524"/>
            <a:ext cx="86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ángulo 40"/>
          <p:cNvSpPr/>
          <p:nvPr/>
        </p:nvSpPr>
        <p:spPr>
          <a:xfrm>
            <a:off x="4462930" y="2568524"/>
            <a:ext cx="86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ángulo 41"/>
          <p:cNvSpPr/>
          <p:nvPr/>
        </p:nvSpPr>
        <p:spPr>
          <a:xfrm>
            <a:off x="6279030" y="2568524"/>
            <a:ext cx="86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Rectángulo 67"/>
          <p:cNvSpPr/>
          <p:nvPr/>
        </p:nvSpPr>
        <p:spPr>
          <a:xfrm>
            <a:off x="8107830" y="2575670"/>
            <a:ext cx="86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Rectángulo 68"/>
          <p:cNvSpPr/>
          <p:nvPr/>
        </p:nvSpPr>
        <p:spPr>
          <a:xfrm>
            <a:off x="8102598" y="3047331"/>
            <a:ext cx="79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Rectángulo 69"/>
          <p:cNvSpPr/>
          <p:nvPr/>
        </p:nvSpPr>
        <p:spPr>
          <a:xfrm>
            <a:off x="6273798" y="3047331"/>
            <a:ext cx="79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Rectángulo 70"/>
          <p:cNvSpPr/>
          <p:nvPr/>
        </p:nvSpPr>
        <p:spPr>
          <a:xfrm>
            <a:off x="4457698" y="3047331"/>
            <a:ext cx="79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Rectángulo 71"/>
          <p:cNvSpPr/>
          <p:nvPr/>
        </p:nvSpPr>
        <p:spPr>
          <a:xfrm>
            <a:off x="2587311" y="3047331"/>
            <a:ext cx="79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Rectángulo 72"/>
          <p:cNvSpPr/>
          <p:nvPr/>
        </p:nvSpPr>
        <p:spPr>
          <a:xfrm>
            <a:off x="935516" y="3032975"/>
            <a:ext cx="79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5" name="Grupo 84"/>
          <p:cNvGrpSpPr/>
          <p:nvPr/>
        </p:nvGrpSpPr>
        <p:grpSpPr>
          <a:xfrm>
            <a:off x="1938308" y="3810000"/>
            <a:ext cx="1904999" cy="1691977"/>
            <a:chOff x="541353" y="4646865"/>
            <a:chExt cx="1904999" cy="1691977"/>
          </a:xfrm>
        </p:grpSpPr>
        <p:grpSp>
          <p:nvGrpSpPr>
            <p:cNvPr id="86" name="Group 74"/>
            <p:cNvGrpSpPr>
              <a:grpSpLocks/>
            </p:cNvGrpSpPr>
            <p:nvPr/>
          </p:nvGrpSpPr>
          <p:grpSpPr bwMode="auto">
            <a:xfrm>
              <a:off x="541353" y="4646865"/>
              <a:ext cx="1904999" cy="1691977"/>
              <a:chOff x="7116" y="5022"/>
              <a:chExt cx="1902" cy="1584"/>
            </a:xfrm>
          </p:grpSpPr>
          <p:grpSp>
            <p:nvGrpSpPr>
              <p:cNvPr id="88" name="Group 75"/>
              <p:cNvGrpSpPr>
                <a:grpSpLocks/>
              </p:cNvGrpSpPr>
              <p:nvPr/>
            </p:nvGrpSpPr>
            <p:grpSpPr bwMode="auto">
              <a:xfrm>
                <a:off x="7851" y="5022"/>
                <a:ext cx="432" cy="432"/>
                <a:chOff x="4320" y="5022"/>
                <a:chExt cx="432" cy="432"/>
              </a:xfrm>
            </p:grpSpPr>
            <p:sp>
              <p:nvSpPr>
                <p:cNvPr id="112" name="Oval 76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1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20" y="5022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0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9" name="Group 78"/>
              <p:cNvGrpSpPr>
                <a:grpSpLocks/>
              </p:cNvGrpSpPr>
              <p:nvPr/>
            </p:nvGrpSpPr>
            <p:grpSpPr bwMode="auto">
              <a:xfrm>
                <a:off x="7841" y="5598"/>
                <a:ext cx="432" cy="432"/>
                <a:chOff x="4310" y="5022"/>
                <a:chExt cx="432" cy="432"/>
              </a:xfrm>
            </p:grpSpPr>
            <p:sp>
              <p:nvSpPr>
                <p:cNvPr id="110" name="Oval 79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1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10" y="5022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0" name="Group 81"/>
              <p:cNvGrpSpPr>
                <a:grpSpLocks/>
              </p:cNvGrpSpPr>
              <p:nvPr/>
            </p:nvGrpSpPr>
            <p:grpSpPr bwMode="auto">
              <a:xfrm>
                <a:off x="7836" y="6174"/>
                <a:ext cx="432" cy="432"/>
                <a:chOff x="4320" y="5022"/>
                <a:chExt cx="432" cy="432"/>
              </a:xfrm>
            </p:grpSpPr>
            <p:sp>
              <p:nvSpPr>
                <p:cNvPr id="108" name="Oval 82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0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0" y="5022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1" name="Group 84"/>
              <p:cNvGrpSpPr>
                <a:grpSpLocks/>
              </p:cNvGrpSpPr>
              <p:nvPr/>
            </p:nvGrpSpPr>
            <p:grpSpPr bwMode="auto">
              <a:xfrm>
                <a:off x="8586" y="5577"/>
                <a:ext cx="432" cy="432"/>
                <a:chOff x="4320" y="5031"/>
                <a:chExt cx="432" cy="432"/>
              </a:xfrm>
            </p:grpSpPr>
            <p:sp>
              <p:nvSpPr>
                <p:cNvPr id="106" name="Oval 85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0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20" y="5031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2" name="Group 87"/>
              <p:cNvGrpSpPr>
                <a:grpSpLocks/>
              </p:cNvGrpSpPr>
              <p:nvPr/>
            </p:nvGrpSpPr>
            <p:grpSpPr bwMode="auto">
              <a:xfrm>
                <a:off x="7116" y="5607"/>
                <a:ext cx="432" cy="432"/>
                <a:chOff x="4320" y="5031"/>
                <a:chExt cx="432" cy="432"/>
              </a:xfrm>
            </p:grpSpPr>
            <p:sp>
              <p:nvSpPr>
                <p:cNvPr id="104" name="Oval 8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0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320" y="5031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3" name="Line 90"/>
              <p:cNvSpPr>
                <a:spLocks noChangeShapeType="1"/>
              </p:cNvSpPr>
              <p:nvPr/>
            </p:nvSpPr>
            <p:spPr bwMode="auto">
              <a:xfrm>
                <a:off x="8049" y="538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4" name="Line 91"/>
              <p:cNvSpPr>
                <a:spLocks noChangeShapeType="1"/>
              </p:cNvSpPr>
              <p:nvPr/>
            </p:nvSpPr>
            <p:spPr bwMode="auto">
              <a:xfrm>
                <a:off x="8049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5" name="Line 92"/>
              <p:cNvSpPr>
                <a:spLocks noChangeShapeType="1"/>
              </p:cNvSpPr>
              <p:nvPr/>
            </p:nvSpPr>
            <p:spPr bwMode="auto">
              <a:xfrm>
                <a:off x="8205" y="580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6" name="Line 93"/>
              <p:cNvSpPr>
                <a:spLocks noChangeShapeType="1"/>
              </p:cNvSpPr>
              <p:nvPr/>
            </p:nvSpPr>
            <p:spPr bwMode="auto">
              <a:xfrm>
                <a:off x="7479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7" name="Line 94"/>
              <p:cNvSpPr>
                <a:spLocks noChangeShapeType="1"/>
              </p:cNvSpPr>
              <p:nvPr/>
            </p:nvSpPr>
            <p:spPr bwMode="auto">
              <a:xfrm flipH="1">
                <a:off x="8208" y="5919"/>
                <a:ext cx="57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8" name="Line 95"/>
              <p:cNvSpPr>
                <a:spLocks noChangeShapeType="1"/>
              </p:cNvSpPr>
              <p:nvPr/>
            </p:nvSpPr>
            <p:spPr bwMode="auto">
              <a:xfrm flipH="1">
                <a:off x="8145" y="5904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02" name="Line 96"/>
              <p:cNvSpPr>
                <a:spLocks noChangeShapeType="1"/>
              </p:cNvSpPr>
              <p:nvPr/>
            </p:nvSpPr>
            <p:spPr bwMode="auto">
              <a:xfrm flipH="1">
                <a:off x="7413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</p:grpSp>
        <p:cxnSp>
          <p:nvCxnSpPr>
            <p:cNvPr id="87" name="Conector curvado 86"/>
            <p:cNvCxnSpPr/>
            <p:nvPr/>
          </p:nvCxnSpPr>
          <p:spPr>
            <a:xfrm rot="16200000" flipH="1">
              <a:off x="2192601" y="5313483"/>
              <a:ext cx="180000" cy="180000"/>
            </a:xfrm>
            <a:prstGeom prst="curvedConnector4">
              <a:avLst>
                <a:gd name="adj1" fmla="val -105811"/>
                <a:gd name="adj2" fmla="val 2104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47"/>
          <p:cNvCxnSpPr/>
          <p:nvPr/>
        </p:nvCxnSpPr>
        <p:spPr>
          <a:xfrm>
            <a:off x="352425" y="2219036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47"/>
          <p:cNvCxnSpPr/>
          <p:nvPr/>
        </p:nvCxnSpPr>
        <p:spPr>
          <a:xfrm>
            <a:off x="743841" y="2219036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87319"/>
              </p:ext>
            </p:extLst>
          </p:nvPr>
        </p:nvGraphicFramePr>
        <p:xfrm>
          <a:off x="4502150" y="4017018"/>
          <a:ext cx="1342390" cy="1280160"/>
        </p:xfrm>
        <a:graphic>
          <a:graphicData uri="http://schemas.openxmlformats.org/drawingml/2006/table">
            <a:tbl>
              <a:tblPr/>
              <a:tblGrid>
                <a:gridCol w="22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4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4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Rectángulo 49"/>
          <p:cNvSpPr/>
          <p:nvPr/>
        </p:nvSpPr>
        <p:spPr>
          <a:xfrm rot="5400000">
            <a:off x="4190542" y="4578095"/>
            <a:ext cx="1296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 50"/>
          <p:cNvSpPr/>
          <p:nvPr/>
        </p:nvSpPr>
        <p:spPr>
          <a:xfrm rot="5400000">
            <a:off x="4413972" y="4578095"/>
            <a:ext cx="1296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ángulo 51"/>
          <p:cNvSpPr/>
          <p:nvPr/>
        </p:nvSpPr>
        <p:spPr>
          <a:xfrm rot="5400000">
            <a:off x="4638331" y="4578095"/>
            <a:ext cx="1296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Rectángulo 53"/>
          <p:cNvSpPr/>
          <p:nvPr/>
        </p:nvSpPr>
        <p:spPr>
          <a:xfrm rot="10800000">
            <a:off x="4499400" y="4245618"/>
            <a:ext cx="1368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Rectángulo 54"/>
          <p:cNvSpPr/>
          <p:nvPr/>
        </p:nvSpPr>
        <p:spPr>
          <a:xfrm rot="10800000">
            <a:off x="4499400" y="4462492"/>
            <a:ext cx="1368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Rectángulo 55"/>
          <p:cNvSpPr/>
          <p:nvPr/>
        </p:nvSpPr>
        <p:spPr>
          <a:xfrm rot="10800000">
            <a:off x="4499400" y="4675217"/>
            <a:ext cx="1368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D7F9B1-2D42-605C-EC27-946B0F09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Definiciones - Grafos Dirigidos 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47387627-3703-B687-F66D-52E334F12B57}"/>
              </a:ext>
            </a:extLst>
          </p:cNvPr>
          <p:cNvGrpSpPr/>
          <p:nvPr/>
        </p:nvGrpSpPr>
        <p:grpSpPr>
          <a:xfrm>
            <a:off x="3967404" y="1159800"/>
            <a:ext cx="1209192" cy="288000"/>
            <a:chOff x="4582008" y="1618462"/>
            <a:chExt cx="1209192" cy="288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68B5599-B188-5513-EB65-4523FD8DC5A9}"/>
                </a:ext>
              </a:extLst>
            </p:cNvPr>
            <p:cNvSpPr/>
            <p:nvPr/>
          </p:nvSpPr>
          <p:spPr>
            <a:xfrm>
              <a:off x="4582008" y="1618462"/>
              <a:ext cx="288000" cy="288000"/>
            </a:xfrm>
            <a:prstGeom prst="ellipse">
              <a:avLst/>
            </a:prstGeom>
            <a:solidFill>
              <a:srgbClr val="FAFA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00"/>
                </a:spcBef>
              </a:pPr>
              <a:r>
                <a:rPr lang="es-ES" b="1" dirty="0">
                  <a:solidFill>
                    <a:srgbClr val="C00000"/>
                  </a:solidFill>
                  <a:latin typeface="Bradley Hand ITC" panose="03070402050302030203" pitchFamily="66" charset="0"/>
                </a:rPr>
                <a:t>v</a:t>
              </a:r>
              <a:endParaRPr lang="es-CL" sz="1400" b="1" dirty="0">
                <a:solidFill>
                  <a:srgbClr val="C0000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242CCA3-F54D-FCF8-1A5D-0449733F532D}"/>
                </a:ext>
              </a:extLst>
            </p:cNvPr>
            <p:cNvSpPr/>
            <p:nvPr/>
          </p:nvSpPr>
          <p:spPr>
            <a:xfrm>
              <a:off x="5503200" y="1618462"/>
              <a:ext cx="288000" cy="288000"/>
            </a:xfrm>
            <a:prstGeom prst="ellipse">
              <a:avLst/>
            </a:prstGeom>
            <a:solidFill>
              <a:srgbClr val="FAFA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rgbClr val="C00000"/>
                  </a:solidFill>
                  <a:latin typeface="Bradley Hand ITC" panose="03070402050302030203" pitchFamily="66" charset="0"/>
                </a:rPr>
                <a:t>w</a:t>
              </a:r>
              <a:endParaRPr lang="es-CL" sz="1400" b="1" dirty="0">
                <a:solidFill>
                  <a:srgbClr val="C00000"/>
                </a:solidFill>
                <a:latin typeface="Bradley Hand ITC" panose="03070402050302030203" pitchFamily="66" charset="0"/>
              </a:endParaRP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66D54CAE-B49C-A1F8-0F02-86597170087B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4870008" y="1762462"/>
              <a:ext cx="633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2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0" grpId="0" animBg="1"/>
      <p:bldP spid="41" grpId="0" animBg="1"/>
      <p:bldP spid="42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118" y="723900"/>
                <a:ext cx="9132882" cy="4539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9388" indent="-179388" algn="just">
                  <a:buFont typeface="Wingdings" pitchFamily="2" charset="2"/>
                  <a:buChar char="§"/>
                </a:pPr>
                <a:r>
                  <a:rPr lang="es-ES" sz="1600" b="1" i="1" u="sng" dirty="0">
                    <a:solidFill>
                      <a:srgbClr val="002060"/>
                    </a:solidFill>
                  </a:rPr>
                  <a:t>Grado de entrada de un Nodo:</a:t>
                </a:r>
                <a:r>
                  <a:rPr lang="es-ES" sz="1600" b="1" i="1" dirty="0"/>
                  <a:t> </a:t>
                </a:r>
                <a:r>
                  <a:rPr lang="es-ES" sz="1600" dirty="0"/>
                  <a:t>En un grafo </a:t>
                </a:r>
                <a:r>
                  <a:rPr lang="es-ES" sz="1600" b="1" dirty="0"/>
                  <a:t>dirigido</a:t>
                </a:r>
                <a:r>
                  <a:rPr lang="es-ES" sz="1600" dirty="0"/>
                  <a:t>, se conoce como </a:t>
                </a:r>
                <a:r>
                  <a:rPr lang="es-ES" sz="1600" b="1" dirty="0"/>
                  <a:t>grado de entrada de un nodo </a:t>
                </a:r>
                <a:r>
                  <a:rPr lang="es-ES" sz="1600" b="1" i="1" dirty="0"/>
                  <a:t>v </a:t>
                </a:r>
                <a:r>
                  <a:rPr lang="es-E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b="1" i="1">
                            <a:latin typeface="Cambria Math" panose="02040503050406030204" pitchFamily="18" charset="0"/>
                          </a:rPr>
                          <m:t>𝒈𝒓</m:t>
                        </m:r>
                      </m:e>
                      <m:sup>
                        <m:r>
                          <a:rPr lang="es-CL" sz="1600" b="1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s-ES" sz="1600" dirty="0"/>
                  <a:t>), al </a:t>
                </a:r>
                <a:r>
                  <a:rPr lang="es-ES" sz="1600" u="sng" dirty="0"/>
                  <a:t>número de antecesores </a:t>
                </a:r>
                <a:r>
                  <a:rPr lang="es-ES" sz="1600" dirty="0"/>
                  <a:t>que posea.</a:t>
                </a:r>
              </a:p>
              <a:p>
                <a:pPr algn="just"/>
                <a:endParaRPr lang="es-ES" sz="1600" dirty="0"/>
              </a:p>
              <a:p>
                <a:pPr algn="just"/>
                <a:r>
                  <a:rPr lang="es-ES" sz="1600" dirty="0"/>
                  <a:t>          En </a:t>
                </a:r>
                <a:r>
                  <a:rPr lang="es-ES" sz="1600" i="1" dirty="0">
                    <a:ea typeface="Times New Roman" pitchFamily="18" charset="0"/>
                    <a:cs typeface="Arial" pitchFamily="34" charset="0"/>
                  </a:rPr>
                  <a:t>G</a:t>
                </a:r>
                <a:r>
                  <a:rPr lang="es-ES" sz="1600" dirty="0">
                    <a:ea typeface="Times New Roman" pitchFamily="18" charset="0"/>
                    <a:cs typeface="Arial" pitchFamily="34" charset="0"/>
                  </a:rPr>
                  <a:t>(</a:t>
                </a:r>
                <a:r>
                  <a:rPr lang="es-ES" sz="1600" i="1" dirty="0">
                    <a:ea typeface="Times New Roman" pitchFamily="18" charset="0"/>
                    <a:cs typeface="Arial" pitchFamily="34" charset="0"/>
                  </a:rPr>
                  <a:t>V</a:t>
                </a:r>
                <a:r>
                  <a:rPr lang="es-ES" sz="1600" dirty="0">
                    <a:ea typeface="Times New Roman" pitchFamily="18" charset="0"/>
                    <a:cs typeface="Arial" pitchFamily="34" charset="0"/>
                  </a:rPr>
                  <a:t>, </a:t>
                </a:r>
                <a:r>
                  <a:rPr lang="es-ES" sz="1600" i="1" dirty="0">
                    <a:ea typeface="Times New Roman" pitchFamily="18" charset="0"/>
                    <a:cs typeface="Arial" pitchFamily="34" charset="0"/>
                  </a:rPr>
                  <a:t>A</a:t>
                </a:r>
                <a:r>
                  <a:rPr lang="es-ES" sz="1600" dirty="0">
                    <a:ea typeface="Times New Roman" pitchFamily="18" charset="0"/>
                    <a:cs typeface="Arial" pitchFamily="34" charset="0"/>
                  </a:rPr>
                  <a:t>):</a:t>
                </a:r>
              </a:p>
              <a:p>
                <a:pPr algn="just"/>
                <a:endParaRPr lang="es-ES" sz="1100" dirty="0"/>
              </a:p>
              <a:p>
                <a:pPr algn="just"/>
                <a:endParaRPr lang="es-ES" sz="1100" dirty="0"/>
              </a:p>
              <a:p>
                <a:pPr algn="just"/>
                <a:endParaRPr lang="es-ES" sz="1100" dirty="0"/>
              </a:p>
              <a:p>
                <a:pPr algn="just"/>
                <a:endParaRPr lang="es-ES" sz="1100" dirty="0"/>
              </a:p>
              <a:p>
                <a:pPr algn="just"/>
                <a:endParaRPr lang="es-ES" sz="1100" dirty="0"/>
              </a:p>
              <a:p>
                <a:pPr algn="just"/>
                <a:endParaRPr lang="es-ES" sz="1100" dirty="0"/>
              </a:p>
              <a:p>
                <a:pPr algn="just"/>
                <a:endParaRPr lang="es-ES" sz="1100" dirty="0"/>
              </a:p>
              <a:p>
                <a:pPr algn="just"/>
                <a:endParaRPr lang="es-ES" sz="1100" dirty="0"/>
              </a:p>
              <a:p>
                <a:pPr algn="just"/>
                <a:endParaRPr lang="es-ES" sz="11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e>
                      <m:sup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CL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𝑔𝑟</m:t>
                        </m:r>
                      </m:e>
                      <m:sup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CL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𝑔𝑟</m:t>
                        </m:r>
                      </m:e>
                      <m:sup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CL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𝑔𝑟</m:t>
                        </m:r>
                      </m:e>
                      <m:sup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CL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𝑔𝑟</m:t>
                        </m:r>
                      </m:e>
                      <m:sup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s-CL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ES" sz="1600" dirty="0"/>
              </a:p>
              <a:p>
                <a:pPr algn="just"/>
                <a:endParaRPr lang="es-ES" sz="1000" dirty="0"/>
              </a:p>
              <a:p>
                <a:pPr algn="just"/>
                <a:endParaRPr lang="es-ES" sz="1000" dirty="0"/>
              </a:p>
              <a:p>
                <a:pPr marL="179388" indent="-179388" algn="just">
                  <a:buFont typeface="Wingdings" pitchFamily="2" charset="2"/>
                  <a:buChar char="§"/>
                </a:pPr>
                <a:endParaRPr lang="es-ES" sz="1600" b="1" i="1" u="sng" dirty="0">
                  <a:solidFill>
                    <a:srgbClr val="002060"/>
                  </a:solidFill>
                </a:endParaRPr>
              </a:p>
              <a:p>
                <a:pPr marL="179388" indent="-179388" algn="just">
                  <a:buFont typeface="Wingdings" pitchFamily="2" charset="2"/>
                  <a:buChar char="§"/>
                </a:pPr>
                <a:r>
                  <a:rPr lang="es-ES" sz="1600" b="1" i="1" u="sng" dirty="0">
                    <a:solidFill>
                      <a:srgbClr val="002060"/>
                    </a:solidFill>
                  </a:rPr>
                  <a:t>Grado de salida de un Nodo:</a:t>
                </a:r>
                <a:r>
                  <a:rPr lang="es-ES" sz="1600" b="1" i="1" dirty="0"/>
                  <a:t> </a:t>
                </a:r>
                <a:r>
                  <a:rPr lang="es-ES" sz="1600" dirty="0"/>
                  <a:t>En un grafo </a:t>
                </a:r>
                <a:r>
                  <a:rPr lang="es-ES" sz="1600" b="1" dirty="0"/>
                  <a:t>dirigido</a:t>
                </a:r>
                <a:r>
                  <a:rPr lang="es-ES" sz="1600" dirty="0"/>
                  <a:t>, se conoce como </a:t>
                </a:r>
                <a:r>
                  <a:rPr lang="es-ES" sz="1600" b="1" dirty="0"/>
                  <a:t>grado de salida de un nodo </a:t>
                </a:r>
                <a:r>
                  <a:rPr lang="es-ES" sz="1600" b="1" i="1" dirty="0"/>
                  <a:t>v </a:t>
                </a:r>
                <a:r>
                  <a:rPr lang="es-E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b="1" i="1">
                            <a:latin typeface="Cambria Math" panose="02040503050406030204" pitchFamily="18" charset="0"/>
                          </a:rPr>
                          <m:t>𝒈𝒓</m:t>
                        </m:r>
                      </m:e>
                      <m:sup>
                        <m:r>
                          <a:rPr lang="es-CL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s-ES" sz="1600" dirty="0"/>
                  <a:t>), al </a:t>
                </a:r>
                <a:r>
                  <a:rPr lang="es-ES" sz="1600" u="sng" dirty="0"/>
                  <a:t>número de sucesores </a:t>
                </a:r>
                <a:r>
                  <a:rPr lang="es-ES" sz="1600" dirty="0"/>
                  <a:t>que posea.</a:t>
                </a:r>
              </a:p>
              <a:p>
                <a:pPr marL="179388" indent="-179388" algn="just">
                  <a:buFont typeface="Wingdings" pitchFamily="2" charset="2"/>
                  <a:buChar char="§"/>
                </a:pPr>
                <a:endParaRPr lang="es-ES" sz="10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𝑔𝑟</m:t>
                        </m:r>
                      </m:e>
                      <m:sup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CL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𝑔𝑟</m:t>
                        </m:r>
                      </m:e>
                      <m:sup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CL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𝑔𝑟</m:t>
                        </m:r>
                      </m:e>
                      <m:sup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CL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𝑔𝑟</m:t>
                        </m:r>
                      </m:e>
                      <m:sup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CL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𝑔𝑟</m:t>
                        </m:r>
                      </m:e>
                      <m:sup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s-CL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" sz="1600" dirty="0"/>
              </a:p>
              <a:p>
                <a:pPr marL="179388" indent="-179388" algn="just">
                  <a:buFont typeface="Wingdings" pitchFamily="2" charset="2"/>
                  <a:buChar char="§"/>
                </a:pPr>
                <a:endParaRPr lang="es-E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" y="723900"/>
                <a:ext cx="9132882" cy="4539704"/>
              </a:xfrm>
              <a:prstGeom prst="rect">
                <a:avLst/>
              </a:prstGeom>
              <a:blipFill>
                <a:blip r:embed="rId3"/>
                <a:stretch>
                  <a:fillRect l="-267" t="-403" r="-3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1576116" y="1371600"/>
            <a:ext cx="1904999" cy="1691977"/>
            <a:chOff x="541353" y="4666093"/>
            <a:chExt cx="1904999" cy="1691977"/>
          </a:xfrm>
        </p:grpSpPr>
        <p:grpSp>
          <p:nvGrpSpPr>
            <p:cNvPr id="43" name="Group 74"/>
            <p:cNvGrpSpPr>
              <a:grpSpLocks/>
            </p:cNvGrpSpPr>
            <p:nvPr/>
          </p:nvGrpSpPr>
          <p:grpSpPr bwMode="auto">
            <a:xfrm>
              <a:off x="541353" y="4666093"/>
              <a:ext cx="1904999" cy="1691977"/>
              <a:chOff x="7116" y="5040"/>
              <a:chExt cx="1902" cy="1584"/>
            </a:xfrm>
          </p:grpSpPr>
          <p:grpSp>
            <p:nvGrpSpPr>
              <p:cNvPr id="45" name="Group 75"/>
              <p:cNvGrpSpPr>
                <a:grpSpLocks/>
              </p:cNvGrpSpPr>
              <p:nvPr/>
            </p:nvGrpSpPr>
            <p:grpSpPr bwMode="auto">
              <a:xfrm>
                <a:off x="7851" y="5040"/>
                <a:ext cx="432" cy="432"/>
                <a:chOff x="4320" y="5040"/>
                <a:chExt cx="432" cy="432"/>
              </a:xfrm>
            </p:grpSpPr>
            <p:sp>
              <p:nvSpPr>
                <p:cNvPr id="66" name="Oval 76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6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0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6" name="Group 78"/>
              <p:cNvGrpSpPr>
                <a:grpSpLocks/>
              </p:cNvGrpSpPr>
              <p:nvPr/>
            </p:nvGrpSpPr>
            <p:grpSpPr bwMode="auto">
              <a:xfrm>
                <a:off x="7851" y="5616"/>
                <a:ext cx="432" cy="432"/>
                <a:chOff x="4320" y="5040"/>
                <a:chExt cx="432" cy="432"/>
              </a:xfrm>
            </p:grpSpPr>
            <p:sp>
              <p:nvSpPr>
                <p:cNvPr id="64" name="Oval 79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65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7" name="Group 81"/>
              <p:cNvGrpSpPr>
                <a:grpSpLocks/>
              </p:cNvGrpSpPr>
              <p:nvPr/>
            </p:nvGrpSpPr>
            <p:grpSpPr bwMode="auto">
              <a:xfrm>
                <a:off x="7836" y="6192"/>
                <a:ext cx="432" cy="432"/>
                <a:chOff x="4320" y="5040"/>
                <a:chExt cx="432" cy="432"/>
              </a:xfrm>
            </p:grpSpPr>
            <p:sp>
              <p:nvSpPr>
                <p:cNvPr id="62" name="Oval 82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8" name="Group 84"/>
              <p:cNvGrpSpPr>
                <a:grpSpLocks/>
              </p:cNvGrpSpPr>
              <p:nvPr/>
            </p:nvGrpSpPr>
            <p:grpSpPr bwMode="auto">
              <a:xfrm>
                <a:off x="8586" y="5586"/>
                <a:ext cx="432" cy="432"/>
                <a:chOff x="4320" y="5040"/>
                <a:chExt cx="432" cy="432"/>
              </a:xfrm>
            </p:grpSpPr>
            <p:sp>
              <p:nvSpPr>
                <p:cNvPr id="60" name="Oval 85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6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9" name="Group 87"/>
              <p:cNvGrpSpPr>
                <a:grpSpLocks/>
              </p:cNvGrpSpPr>
              <p:nvPr/>
            </p:nvGrpSpPr>
            <p:grpSpPr bwMode="auto">
              <a:xfrm>
                <a:off x="7116" y="5616"/>
                <a:ext cx="432" cy="432"/>
                <a:chOff x="4320" y="5040"/>
                <a:chExt cx="432" cy="432"/>
              </a:xfrm>
            </p:grpSpPr>
            <p:sp>
              <p:nvSpPr>
                <p:cNvPr id="57" name="Oval 8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5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Line 90"/>
              <p:cNvSpPr>
                <a:spLocks noChangeShapeType="1"/>
              </p:cNvSpPr>
              <p:nvPr/>
            </p:nvSpPr>
            <p:spPr bwMode="auto">
              <a:xfrm>
                <a:off x="8049" y="538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51" name="Line 91"/>
              <p:cNvSpPr>
                <a:spLocks noChangeShapeType="1"/>
              </p:cNvSpPr>
              <p:nvPr/>
            </p:nvSpPr>
            <p:spPr bwMode="auto">
              <a:xfrm>
                <a:off x="8049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52" name="Line 92"/>
              <p:cNvSpPr>
                <a:spLocks noChangeShapeType="1"/>
              </p:cNvSpPr>
              <p:nvPr/>
            </p:nvSpPr>
            <p:spPr bwMode="auto">
              <a:xfrm>
                <a:off x="8205" y="580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53" name="Line 93"/>
              <p:cNvSpPr>
                <a:spLocks noChangeShapeType="1"/>
              </p:cNvSpPr>
              <p:nvPr/>
            </p:nvSpPr>
            <p:spPr bwMode="auto">
              <a:xfrm>
                <a:off x="7479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54" name="Line 94"/>
              <p:cNvSpPr>
                <a:spLocks noChangeShapeType="1"/>
              </p:cNvSpPr>
              <p:nvPr/>
            </p:nvSpPr>
            <p:spPr bwMode="auto">
              <a:xfrm flipH="1">
                <a:off x="8208" y="5919"/>
                <a:ext cx="57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55" name="Line 95"/>
              <p:cNvSpPr>
                <a:spLocks noChangeShapeType="1"/>
              </p:cNvSpPr>
              <p:nvPr/>
            </p:nvSpPr>
            <p:spPr bwMode="auto">
              <a:xfrm flipH="1">
                <a:off x="8145" y="5904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56" name="Line 96"/>
              <p:cNvSpPr>
                <a:spLocks noChangeShapeType="1"/>
              </p:cNvSpPr>
              <p:nvPr/>
            </p:nvSpPr>
            <p:spPr bwMode="auto">
              <a:xfrm flipH="1">
                <a:off x="7413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</p:grpSp>
        <p:cxnSp>
          <p:nvCxnSpPr>
            <p:cNvPr id="44" name="Conector curvado 43"/>
            <p:cNvCxnSpPr/>
            <p:nvPr/>
          </p:nvCxnSpPr>
          <p:spPr>
            <a:xfrm rot="16200000" flipH="1">
              <a:off x="2192601" y="5313483"/>
              <a:ext cx="180000" cy="180000"/>
            </a:xfrm>
            <a:prstGeom prst="curvedConnector4">
              <a:avLst>
                <a:gd name="adj1" fmla="val -105811"/>
                <a:gd name="adj2" fmla="val 2104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ángulo 3"/>
          <p:cNvSpPr/>
          <p:nvPr/>
        </p:nvSpPr>
        <p:spPr>
          <a:xfrm>
            <a:off x="1085849" y="3276600"/>
            <a:ext cx="50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Rectángulo 73"/>
          <p:cNvSpPr/>
          <p:nvPr/>
        </p:nvSpPr>
        <p:spPr>
          <a:xfrm>
            <a:off x="2915443" y="3276600"/>
            <a:ext cx="50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Rectángulo 74"/>
          <p:cNvSpPr/>
          <p:nvPr/>
        </p:nvSpPr>
        <p:spPr>
          <a:xfrm>
            <a:off x="4717862" y="3276600"/>
            <a:ext cx="50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Rectángulo 75"/>
          <p:cNvSpPr/>
          <p:nvPr/>
        </p:nvSpPr>
        <p:spPr>
          <a:xfrm>
            <a:off x="6545939" y="3276600"/>
            <a:ext cx="50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Rectángulo 76"/>
          <p:cNvSpPr/>
          <p:nvPr/>
        </p:nvSpPr>
        <p:spPr>
          <a:xfrm>
            <a:off x="8411316" y="3276600"/>
            <a:ext cx="50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8" name="Rectángulo 77"/>
          <p:cNvSpPr/>
          <p:nvPr/>
        </p:nvSpPr>
        <p:spPr>
          <a:xfrm>
            <a:off x="1085849" y="4648200"/>
            <a:ext cx="468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Rectángulo 78"/>
          <p:cNvSpPr/>
          <p:nvPr/>
        </p:nvSpPr>
        <p:spPr>
          <a:xfrm>
            <a:off x="2915443" y="4648200"/>
            <a:ext cx="468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Rectángulo 79"/>
          <p:cNvSpPr/>
          <p:nvPr/>
        </p:nvSpPr>
        <p:spPr>
          <a:xfrm>
            <a:off x="4717862" y="4648200"/>
            <a:ext cx="468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Rectángulo 80"/>
          <p:cNvSpPr/>
          <p:nvPr/>
        </p:nvSpPr>
        <p:spPr>
          <a:xfrm>
            <a:off x="6545939" y="4648200"/>
            <a:ext cx="468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Rectángulo 81"/>
          <p:cNvSpPr/>
          <p:nvPr/>
        </p:nvSpPr>
        <p:spPr>
          <a:xfrm>
            <a:off x="8411316" y="4648200"/>
            <a:ext cx="468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3" name="Straight Arrow Connector 147"/>
          <p:cNvCxnSpPr/>
          <p:nvPr/>
        </p:nvCxnSpPr>
        <p:spPr>
          <a:xfrm>
            <a:off x="801256" y="1494558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47"/>
          <p:cNvCxnSpPr/>
          <p:nvPr/>
        </p:nvCxnSpPr>
        <p:spPr>
          <a:xfrm>
            <a:off x="1192672" y="1494558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76787"/>
              </p:ext>
            </p:extLst>
          </p:nvPr>
        </p:nvGraphicFramePr>
        <p:xfrm>
          <a:off x="5264150" y="1600200"/>
          <a:ext cx="1342390" cy="1280160"/>
        </p:xfrm>
        <a:graphic>
          <a:graphicData uri="http://schemas.openxmlformats.org/drawingml/2006/table">
            <a:tbl>
              <a:tblPr/>
              <a:tblGrid>
                <a:gridCol w="22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4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0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4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Rectángulo 68"/>
          <p:cNvSpPr/>
          <p:nvPr/>
        </p:nvSpPr>
        <p:spPr>
          <a:xfrm rot="5400000">
            <a:off x="4952542" y="2161277"/>
            <a:ext cx="1296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Rectángulo 69"/>
          <p:cNvSpPr/>
          <p:nvPr/>
        </p:nvSpPr>
        <p:spPr>
          <a:xfrm rot="5400000">
            <a:off x="5175972" y="2161277"/>
            <a:ext cx="1296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Rectángulo 70"/>
          <p:cNvSpPr/>
          <p:nvPr/>
        </p:nvSpPr>
        <p:spPr>
          <a:xfrm rot="5400000">
            <a:off x="5400331" y="2161277"/>
            <a:ext cx="1296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Rectángulo 71"/>
          <p:cNvSpPr/>
          <p:nvPr/>
        </p:nvSpPr>
        <p:spPr>
          <a:xfrm rot="10800000">
            <a:off x="5261400" y="1828800"/>
            <a:ext cx="1368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Rectángulo 72"/>
          <p:cNvSpPr/>
          <p:nvPr/>
        </p:nvSpPr>
        <p:spPr>
          <a:xfrm rot="10800000">
            <a:off x="5261400" y="2045674"/>
            <a:ext cx="1368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Rectángulo 84"/>
          <p:cNvSpPr/>
          <p:nvPr/>
        </p:nvSpPr>
        <p:spPr>
          <a:xfrm rot="10800000">
            <a:off x="5261400" y="2258399"/>
            <a:ext cx="1368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9D143B-F452-2C58-708C-3FABC8B1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Definiciones - Grafos Dirigidos 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6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85" grpId="0" animBg="1"/>
      <p:bldP spid="8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18" y="609600"/>
            <a:ext cx="9132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Camino desde un nodo </a:t>
            </a:r>
            <a:r>
              <a:rPr lang="es-ES" sz="1600" b="1" i="1" u="sng" dirty="0">
                <a:solidFill>
                  <a:srgbClr val="C00000"/>
                </a:solidFill>
              </a:rPr>
              <a:t>u</a:t>
            </a:r>
            <a:r>
              <a:rPr lang="es-ES" sz="1600" b="1" i="1" u="sng" dirty="0">
                <a:solidFill>
                  <a:srgbClr val="002060"/>
                </a:solidFill>
              </a:rPr>
              <a:t> hasta un nodo </a:t>
            </a:r>
            <a:r>
              <a:rPr lang="es-ES" sz="1600" b="1" i="1" u="sng" dirty="0">
                <a:solidFill>
                  <a:srgbClr val="C00000"/>
                </a:solidFill>
              </a:rPr>
              <a:t>v</a:t>
            </a:r>
            <a:r>
              <a:rPr lang="es-ES" sz="1600" b="1" u="sng" dirty="0">
                <a:solidFill>
                  <a:srgbClr val="002060"/>
                </a:solidFill>
              </a:rPr>
              <a:t>:</a:t>
            </a:r>
            <a:r>
              <a:rPr lang="es-ES" sz="1600" b="1" dirty="0"/>
              <a:t> </a:t>
            </a:r>
            <a:r>
              <a:rPr lang="es-ES" sz="1600" dirty="0"/>
              <a:t>Secuencia de nodos sin repetición, que parte con el nodo </a:t>
            </a:r>
            <a:r>
              <a:rPr lang="es-ES" sz="1600" b="1" i="1" dirty="0">
                <a:solidFill>
                  <a:srgbClr val="C00000"/>
                </a:solidFill>
              </a:rPr>
              <a:t>u</a:t>
            </a:r>
            <a:r>
              <a:rPr lang="es-ES" sz="1600" dirty="0"/>
              <a:t> y avanza a través de nodos adyacentes para terminar en el nodo </a:t>
            </a:r>
            <a:r>
              <a:rPr lang="es-ES" sz="1600" b="1" i="1" dirty="0">
                <a:solidFill>
                  <a:srgbClr val="C00000"/>
                </a:solidFill>
              </a:rPr>
              <a:t>v</a:t>
            </a:r>
            <a:r>
              <a:rPr lang="es-ES" sz="1600" dirty="0"/>
              <a:t> (es decir, </a:t>
            </a:r>
            <a:r>
              <a:rPr lang="es-ES" sz="1600" u="sng" dirty="0"/>
              <a:t>avanza a través de los arcos</a:t>
            </a:r>
            <a:r>
              <a:rPr lang="es-ES" sz="1600" dirty="0"/>
              <a:t>). 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ES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ES" sz="1600" dirty="0"/>
              <a:t>En los grafos dirigidos, se debe </a:t>
            </a:r>
            <a:r>
              <a:rPr lang="es-ES" sz="1600" b="1" dirty="0"/>
              <a:t>respetar el sentido de la arista</a:t>
            </a:r>
            <a:r>
              <a:rPr lang="es-ES" sz="1600" dirty="0"/>
              <a:t>; si no se toma en cuenta se llama </a:t>
            </a:r>
            <a:r>
              <a:rPr lang="es-ES" sz="1600" b="1" i="1" dirty="0">
                <a:solidFill>
                  <a:srgbClr val="002060"/>
                </a:solidFill>
              </a:rPr>
              <a:t>Cadena</a:t>
            </a:r>
            <a:r>
              <a:rPr lang="es-ES" sz="1600" dirty="0"/>
              <a:t>.</a:t>
            </a:r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600" b="1" i="1" dirty="0"/>
          </a:p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Largo de un camino:</a:t>
            </a:r>
            <a:r>
              <a:rPr lang="es-ES" sz="1600" i="1" dirty="0"/>
              <a:t> </a:t>
            </a:r>
            <a:r>
              <a:rPr lang="es-ES" sz="1600" dirty="0"/>
              <a:t>Número de </a:t>
            </a:r>
            <a:r>
              <a:rPr lang="es-ES" sz="1600" u="sng" dirty="0"/>
              <a:t>aristas</a:t>
            </a:r>
            <a:r>
              <a:rPr lang="es-ES" sz="1600" dirty="0"/>
              <a:t> del camino (o número de nodos menos 1).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57200" y="2362200"/>
            <a:ext cx="1808160" cy="1584327"/>
            <a:chOff x="3282" y="5040"/>
            <a:chExt cx="1887" cy="1584"/>
          </a:xfrm>
        </p:grpSpPr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4017" y="5040"/>
              <a:ext cx="432" cy="432"/>
              <a:chOff x="4320" y="5040"/>
              <a:chExt cx="432" cy="432"/>
            </a:xfrm>
          </p:grpSpPr>
          <p:sp>
            <p:nvSpPr>
              <p:cNvPr id="51" name="Oval 28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4017" y="5616"/>
              <a:ext cx="432" cy="432"/>
              <a:chOff x="4320" y="5040"/>
              <a:chExt cx="432" cy="432"/>
            </a:xfrm>
          </p:grpSpPr>
          <p:sp>
            <p:nvSpPr>
              <p:cNvPr id="49" name="Oval 31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2" name="Group 33"/>
            <p:cNvGrpSpPr>
              <a:grpSpLocks/>
            </p:cNvGrpSpPr>
            <p:nvPr/>
          </p:nvGrpSpPr>
          <p:grpSpPr bwMode="auto">
            <a:xfrm>
              <a:off x="4002" y="6192"/>
              <a:ext cx="432" cy="432"/>
              <a:chOff x="4320" y="5040"/>
              <a:chExt cx="432" cy="432"/>
            </a:xfrm>
          </p:grpSpPr>
          <p:sp>
            <p:nvSpPr>
              <p:cNvPr id="47" name="Oval 34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8" name="Text Box 35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4737" y="5571"/>
              <a:ext cx="432" cy="432"/>
              <a:chOff x="4320" y="5040"/>
              <a:chExt cx="432" cy="432"/>
            </a:xfrm>
          </p:grpSpPr>
          <p:sp>
            <p:nvSpPr>
              <p:cNvPr id="45" name="Oval 37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6" name="Text Box 38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3282" y="5616"/>
              <a:ext cx="432" cy="432"/>
              <a:chOff x="4320" y="5040"/>
              <a:chExt cx="432" cy="432"/>
            </a:xfrm>
          </p:grpSpPr>
          <p:sp>
            <p:nvSpPr>
              <p:cNvPr id="43" name="Oval 40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4215" y="5385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4215" y="5949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3645" y="582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 flipH="1">
              <a:off x="3579" y="5313"/>
              <a:ext cx="495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 flipH="1">
              <a:off x="4320" y="5904"/>
              <a:ext cx="576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4335" y="5343"/>
              <a:ext cx="480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495801" y="2362200"/>
            <a:ext cx="1904999" cy="1691977"/>
            <a:chOff x="4495801" y="4038600"/>
            <a:chExt cx="1904999" cy="1691977"/>
          </a:xfrm>
        </p:grpSpPr>
        <p:cxnSp>
          <p:nvCxnSpPr>
            <p:cNvPr id="3" name="Conector recto de flecha 2"/>
            <p:cNvCxnSpPr/>
            <p:nvPr/>
          </p:nvCxnSpPr>
          <p:spPr>
            <a:xfrm flipH="1" flipV="1">
              <a:off x="5549153" y="4329953"/>
              <a:ext cx="5334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4495801" y="4038600"/>
              <a:ext cx="1904999" cy="1691977"/>
              <a:chOff x="7116" y="5040"/>
              <a:chExt cx="1902" cy="1584"/>
            </a:xfrm>
          </p:grpSpPr>
          <p:grpSp>
            <p:nvGrpSpPr>
              <p:cNvPr id="8" name="Group 75"/>
              <p:cNvGrpSpPr>
                <a:grpSpLocks/>
              </p:cNvGrpSpPr>
              <p:nvPr/>
            </p:nvGrpSpPr>
            <p:grpSpPr bwMode="auto">
              <a:xfrm>
                <a:off x="7851" y="5040"/>
                <a:ext cx="432" cy="432"/>
                <a:chOff x="4320" y="5040"/>
                <a:chExt cx="432" cy="432"/>
              </a:xfrm>
            </p:grpSpPr>
            <p:sp>
              <p:nvSpPr>
                <p:cNvPr id="28" name="Oval 76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78"/>
              <p:cNvGrpSpPr>
                <a:grpSpLocks/>
              </p:cNvGrpSpPr>
              <p:nvPr/>
            </p:nvGrpSpPr>
            <p:grpSpPr bwMode="auto">
              <a:xfrm>
                <a:off x="7851" y="5616"/>
                <a:ext cx="432" cy="432"/>
                <a:chOff x="4320" y="5040"/>
                <a:chExt cx="432" cy="432"/>
              </a:xfrm>
            </p:grpSpPr>
            <p:sp>
              <p:nvSpPr>
                <p:cNvPr id="26" name="Oval 79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 81"/>
              <p:cNvGrpSpPr>
                <a:grpSpLocks/>
              </p:cNvGrpSpPr>
              <p:nvPr/>
            </p:nvGrpSpPr>
            <p:grpSpPr bwMode="auto">
              <a:xfrm>
                <a:off x="7836" y="6192"/>
                <a:ext cx="432" cy="432"/>
                <a:chOff x="4320" y="5040"/>
                <a:chExt cx="432" cy="432"/>
              </a:xfrm>
            </p:grpSpPr>
            <p:sp>
              <p:nvSpPr>
                <p:cNvPr id="24" name="Oval 82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84"/>
              <p:cNvGrpSpPr>
                <a:grpSpLocks/>
              </p:cNvGrpSpPr>
              <p:nvPr/>
            </p:nvGrpSpPr>
            <p:grpSpPr bwMode="auto">
              <a:xfrm>
                <a:off x="8586" y="5586"/>
                <a:ext cx="432" cy="432"/>
                <a:chOff x="4320" y="5040"/>
                <a:chExt cx="432" cy="432"/>
              </a:xfrm>
            </p:grpSpPr>
            <p:sp>
              <p:nvSpPr>
                <p:cNvPr id="22" name="Oval 85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87"/>
              <p:cNvGrpSpPr>
                <a:grpSpLocks/>
              </p:cNvGrpSpPr>
              <p:nvPr/>
            </p:nvGrpSpPr>
            <p:grpSpPr bwMode="auto">
              <a:xfrm>
                <a:off x="7116" y="5616"/>
                <a:ext cx="432" cy="432"/>
                <a:chOff x="4320" y="5040"/>
                <a:chExt cx="432" cy="432"/>
              </a:xfrm>
            </p:grpSpPr>
            <p:sp>
              <p:nvSpPr>
                <p:cNvPr id="20" name="Oval 8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" name="Line 90"/>
              <p:cNvSpPr>
                <a:spLocks noChangeShapeType="1"/>
              </p:cNvSpPr>
              <p:nvPr/>
            </p:nvSpPr>
            <p:spPr bwMode="auto">
              <a:xfrm>
                <a:off x="8049" y="538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4" name="Line 91"/>
              <p:cNvSpPr>
                <a:spLocks noChangeShapeType="1"/>
              </p:cNvSpPr>
              <p:nvPr/>
            </p:nvSpPr>
            <p:spPr bwMode="auto">
              <a:xfrm>
                <a:off x="8049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5" name="Line 92"/>
              <p:cNvSpPr>
                <a:spLocks noChangeShapeType="1"/>
              </p:cNvSpPr>
              <p:nvPr/>
            </p:nvSpPr>
            <p:spPr bwMode="auto">
              <a:xfrm>
                <a:off x="8205" y="580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6" name="Line 93"/>
              <p:cNvSpPr>
                <a:spLocks noChangeShapeType="1"/>
              </p:cNvSpPr>
              <p:nvPr/>
            </p:nvSpPr>
            <p:spPr bwMode="auto">
              <a:xfrm>
                <a:off x="7479" y="585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7" name="Line 94"/>
              <p:cNvSpPr>
                <a:spLocks noChangeShapeType="1"/>
              </p:cNvSpPr>
              <p:nvPr/>
            </p:nvSpPr>
            <p:spPr bwMode="auto">
              <a:xfrm flipH="1">
                <a:off x="8208" y="5919"/>
                <a:ext cx="57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8" name="Line 95"/>
              <p:cNvSpPr>
                <a:spLocks noChangeShapeType="1"/>
              </p:cNvSpPr>
              <p:nvPr/>
            </p:nvSpPr>
            <p:spPr bwMode="auto">
              <a:xfrm flipH="1">
                <a:off x="8145" y="5904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9" name="Line 96"/>
              <p:cNvSpPr>
                <a:spLocks noChangeShapeType="1"/>
              </p:cNvSpPr>
              <p:nvPr/>
            </p:nvSpPr>
            <p:spPr bwMode="auto">
              <a:xfrm flipH="1">
                <a:off x="7413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56" name="Line 93"/>
              <p:cNvSpPr>
                <a:spLocks noChangeShapeType="1"/>
              </p:cNvSpPr>
              <p:nvPr/>
            </p:nvSpPr>
            <p:spPr bwMode="auto">
              <a:xfrm>
                <a:off x="7473" y="57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</p:grp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425143" y="2362200"/>
            <a:ext cx="1676661" cy="194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u="sng" dirty="0">
                <a:cs typeface="Arial" pitchFamily="34" charset="0"/>
              </a:rPr>
              <a:t>Camino</a:t>
            </a:r>
            <a:r>
              <a:rPr lang="es-ES" sz="1200" dirty="0">
                <a:cs typeface="Arial" pitchFamily="34" charset="0"/>
              </a:rPr>
              <a:t> desde 3 a 5: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2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&lt;3, 5&gt;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&lt;3, 1, 4, 5&gt;</a:t>
            </a:r>
            <a:endParaRPr kumimoji="0" lang="es-ES" sz="1200" b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&lt;3, 2, 1, 4, 5&gt;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¿Cuál es</a:t>
            </a:r>
            <a:r>
              <a:rPr kumimoji="0" lang="es-ES" sz="12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el </a:t>
            </a:r>
            <a:r>
              <a:rPr kumimoji="0" lang="es-ES" sz="1200" b="1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largo</a:t>
            </a:r>
            <a:r>
              <a:rPr kumimoji="0" lang="es-ES" sz="12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de cada camino</a:t>
            </a:r>
            <a:r>
              <a: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cs typeface="Arial" pitchFamily="34" charset="0"/>
              </a:rPr>
              <a:t>1, </a:t>
            </a:r>
            <a:r>
              <a: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</a:t>
            </a:r>
            <a:r>
              <a:rPr kumimoji="0" lang="es-ES" sz="12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y </a:t>
            </a:r>
            <a:r>
              <a:rPr lang="es-ES" sz="1200" dirty="0">
                <a:cs typeface="Arial" pitchFamily="34" charset="0"/>
              </a:rPr>
              <a:t>4</a:t>
            </a:r>
            <a:endParaRPr kumimoji="0" lang="es-E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6542942" y="2362200"/>
            <a:ext cx="1676661" cy="218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1" u="sng" dirty="0">
                <a:cs typeface="Arial" pitchFamily="34" charset="0"/>
              </a:rPr>
              <a:t>Camino</a:t>
            </a:r>
            <a:r>
              <a:rPr lang="es-ES" sz="1200" dirty="0">
                <a:cs typeface="Arial" pitchFamily="34" charset="0"/>
              </a:rPr>
              <a:t> de 1 a 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C00000"/>
                </a:solidFill>
                <a:cs typeface="Arial" pitchFamily="34" charset="0"/>
              </a:rPr>
              <a:t>&lt;1, 3, 5, 4&gt;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C00000"/>
                </a:solidFill>
                <a:cs typeface="Arial" pitchFamily="34" charset="0"/>
              </a:rPr>
              <a:t>&lt;1, 3, 4&gt;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solidFill>
                <a:srgbClr val="C00000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ea typeface="Times New Roman" pitchFamily="18" charset="0"/>
                <a:cs typeface="Arial" pitchFamily="34" charset="0"/>
              </a:rPr>
              <a:t>¿Cuál es el </a:t>
            </a:r>
            <a:r>
              <a:rPr lang="es-ES" sz="1200" b="1" u="sng" dirty="0">
                <a:ea typeface="Times New Roman" pitchFamily="18" charset="0"/>
                <a:cs typeface="Arial" pitchFamily="34" charset="0"/>
              </a:rPr>
              <a:t>largo</a:t>
            </a:r>
            <a:r>
              <a:rPr lang="es-ES" sz="1200" b="1" dirty="0">
                <a:ea typeface="Times New Roman" pitchFamily="18" charset="0"/>
                <a:cs typeface="Arial" pitchFamily="34" charset="0"/>
              </a:rPr>
              <a:t> </a:t>
            </a:r>
            <a:r>
              <a:rPr lang="es-ES" sz="1200" dirty="0">
                <a:ea typeface="Times New Roman" pitchFamily="18" charset="0"/>
                <a:cs typeface="Arial" pitchFamily="34" charset="0"/>
              </a:rPr>
              <a:t>de cada camino?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ea typeface="Times New Roman" pitchFamily="18" charset="0"/>
                <a:cs typeface="Arial" pitchFamily="34" charset="0"/>
              </a:rPr>
              <a:t>3 y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u="sng" dirty="0">
                <a:cs typeface="Arial" pitchFamily="34" charset="0"/>
              </a:rPr>
              <a:t>Cadena</a:t>
            </a:r>
            <a:r>
              <a:rPr lang="es-ES" sz="1200" dirty="0">
                <a:cs typeface="Arial" pitchFamily="34" charset="0"/>
              </a:rPr>
              <a:t> de 1 a 4: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C00000"/>
                </a:solidFill>
                <a:cs typeface="Arial" pitchFamily="34" charset="0"/>
              </a:rPr>
              <a:t>&lt;1, 4&gt;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C00000"/>
                </a:solidFill>
                <a:cs typeface="Arial" pitchFamily="34" charset="0"/>
              </a:rPr>
              <a:t>&lt;1, 2, 3, 5, 4&gt;</a:t>
            </a:r>
          </a:p>
        </p:txBody>
      </p:sp>
      <p:sp>
        <p:nvSpPr>
          <p:cNvPr id="108" name="TextBox 57"/>
          <p:cNvSpPr txBox="1"/>
          <p:nvPr/>
        </p:nvSpPr>
        <p:spPr>
          <a:xfrm>
            <a:off x="11118" y="4309646"/>
            <a:ext cx="54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Ciclo</a:t>
            </a:r>
            <a:r>
              <a:rPr lang="es-ES" sz="1600" u="sng" dirty="0">
                <a:solidFill>
                  <a:srgbClr val="002060"/>
                </a:solidFill>
              </a:rPr>
              <a:t>:</a:t>
            </a:r>
            <a:r>
              <a:rPr lang="es-ES" sz="1600" dirty="0"/>
              <a:t> Camino que inicia y termina en el mismo nodo. Debe involucrar al menos 2 nodos.</a:t>
            </a:r>
          </a:p>
        </p:txBody>
      </p:sp>
      <p:grpSp>
        <p:nvGrpSpPr>
          <p:cNvPr id="206" name="Group 26"/>
          <p:cNvGrpSpPr>
            <a:grpSpLocks/>
          </p:cNvGrpSpPr>
          <p:nvPr/>
        </p:nvGrpSpPr>
        <p:grpSpPr bwMode="auto">
          <a:xfrm>
            <a:off x="457200" y="4937423"/>
            <a:ext cx="1808160" cy="1584327"/>
            <a:chOff x="3282" y="5040"/>
            <a:chExt cx="1887" cy="1584"/>
          </a:xfrm>
        </p:grpSpPr>
        <p:grpSp>
          <p:nvGrpSpPr>
            <p:cNvPr id="207" name="Group 27"/>
            <p:cNvGrpSpPr>
              <a:grpSpLocks/>
            </p:cNvGrpSpPr>
            <p:nvPr/>
          </p:nvGrpSpPr>
          <p:grpSpPr bwMode="auto">
            <a:xfrm>
              <a:off x="4017" y="5040"/>
              <a:ext cx="432" cy="432"/>
              <a:chOff x="4320" y="5040"/>
              <a:chExt cx="432" cy="432"/>
            </a:xfrm>
          </p:grpSpPr>
          <p:sp>
            <p:nvSpPr>
              <p:cNvPr id="226" name="Oval 28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227" name="Text Box 29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8" name="Group 30"/>
            <p:cNvGrpSpPr>
              <a:grpSpLocks/>
            </p:cNvGrpSpPr>
            <p:nvPr/>
          </p:nvGrpSpPr>
          <p:grpSpPr bwMode="auto">
            <a:xfrm>
              <a:off x="4017" y="5616"/>
              <a:ext cx="432" cy="432"/>
              <a:chOff x="4320" y="5040"/>
              <a:chExt cx="432" cy="432"/>
            </a:xfrm>
          </p:grpSpPr>
          <p:sp>
            <p:nvSpPr>
              <p:cNvPr id="224" name="Oval 31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225" name="Text Box 32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9" name="Group 33"/>
            <p:cNvGrpSpPr>
              <a:grpSpLocks/>
            </p:cNvGrpSpPr>
            <p:nvPr/>
          </p:nvGrpSpPr>
          <p:grpSpPr bwMode="auto">
            <a:xfrm>
              <a:off x="4002" y="6192"/>
              <a:ext cx="432" cy="432"/>
              <a:chOff x="4320" y="5040"/>
              <a:chExt cx="432" cy="432"/>
            </a:xfrm>
          </p:grpSpPr>
          <p:sp>
            <p:nvSpPr>
              <p:cNvPr id="222" name="Oval 34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223" name="Text Box 35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0" name="Group 36"/>
            <p:cNvGrpSpPr>
              <a:grpSpLocks/>
            </p:cNvGrpSpPr>
            <p:nvPr/>
          </p:nvGrpSpPr>
          <p:grpSpPr bwMode="auto">
            <a:xfrm>
              <a:off x="4737" y="5571"/>
              <a:ext cx="432" cy="432"/>
              <a:chOff x="4320" y="5040"/>
              <a:chExt cx="432" cy="432"/>
            </a:xfrm>
          </p:grpSpPr>
          <p:sp>
            <p:nvSpPr>
              <p:cNvPr id="220" name="Oval 37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221" name="Text Box 38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1" name="Group 39"/>
            <p:cNvGrpSpPr>
              <a:grpSpLocks/>
            </p:cNvGrpSpPr>
            <p:nvPr/>
          </p:nvGrpSpPr>
          <p:grpSpPr bwMode="auto">
            <a:xfrm>
              <a:off x="3282" y="5616"/>
              <a:ext cx="432" cy="432"/>
              <a:chOff x="4320" y="5040"/>
              <a:chExt cx="432" cy="432"/>
            </a:xfrm>
          </p:grpSpPr>
          <p:sp>
            <p:nvSpPr>
              <p:cNvPr id="218" name="Oval 40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219" name="Text Box 41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2" name="Line 42"/>
            <p:cNvSpPr>
              <a:spLocks noChangeShapeType="1"/>
            </p:cNvSpPr>
            <p:nvPr/>
          </p:nvSpPr>
          <p:spPr bwMode="auto">
            <a:xfrm>
              <a:off x="4215" y="5385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13" name="Line 43"/>
            <p:cNvSpPr>
              <a:spLocks noChangeShapeType="1"/>
            </p:cNvSpPr>
            <p:nvPr/>
          </p:nvSpPr>
          <p:spPr bwMode="auto">
            <a:xfrm>
              <a:off x="4215" y="5949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14" name="Line 44"/>
            <p:cNvSpPr>
              <a:spLocks noChangeShapeType="1"/>
            </p:cNvSpPr>
            <p:nvPr/>
          </p:nvSpPr>
          <p:spPr bwMode="auto">
            <a:xfrm>
              <a:off x="3645" y="582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15" name="Line 45"/>
            <p:cNvSpPr>
              <a:spLocks noChangeShapeType="1"/>
            </p:cNvSpPr>
            <p:nvPr/>
          </p:nvSpPr>
          <p:spPr bwMode="auto">
            <a:xfrm flipH="1">
              <a:off x="3579" y="5313"/>
              <a:ext cx="495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16" name="Line 46"/>
            <p:cNvSpPr>
              <a:spLocks noChangeShapeType="1"/>
            </p:cNvSpPr>
            <p:nvPr/>
          </p:nvSpPr>
          <p:spPr bwMode="auto">
            <a:xfrm flipH="1">
              <a:off x="4320" y="5904"/>
              <a:ext cx="576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17" name="Line 47"/>
            <p:cNvSpPr>
              <a:spLocks noChangeShapeType="1"/>
            </p:cNvSpPr>
            <p:nvPr/>
          </p:nvSpPr>
          <p:spPr bwMode="auto">
            <a:xfrm>
              <a:off x="4335" y="5343"/>
              <a:ext cx="480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</p:grpSp>
      <p:grpSp>
        <p:nvGrpSpPr>
          <p:cNvPr id="228" name="Grupo 227"/>
          <p:cNvGrpSpPr/>
          <p:nvPr/>
        </p:nvGrpSpPr>
        <p:grpSpPr>
          <a:xfrm>
            <a:off x="4495801" y="4937423"/>
            <a:ext cx="1904999" cy="1691977"/>
            <a:chOff x="4495801" y="4038600"/>
            <a:chExt cx="1904999" cy="1691977"/>
          </a:xfrm>
        </p:grpSpPr>
        <p:cxnSp>
          <p:nvCxnSpPr>
            <p:cNvPr id="229" name="Conector recto de flecha 228"/>
            <p:cNvCxnSpPr/>
            <p:nvPr/>
          </p:nvCxnSpPr>
          <p:spPr>
            <a:xfrm flipH="1" flipV="1">
              <a:off x="5549153" y="4329953"/>
              <a:ext cx="5334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74"/>
            <p:cNvGrpSpPr>
              <a:grpSpLocks/>
            </p:cNvGrpSpPr>
            <p:nvPr/>
          </p:nvGrpSpPr>
          <p:grpSpPr bwMode="auto">
            <a:xfrm>
              <a:off x="4495801" y="4038600"/>
              <a:ext cx="1904999" cy="1691977"/>
              <a:chOff x="7116" y="5040"/>
              <a:chExt cx="1902" cy="1584"/>
            </a:xfrm>
          </p:grpSpPr>
          <p:grpSp>
            <p:nvGrpSpPr>
              <p:cNvPr id="231" name="Group 75"/>
              <p:cNvGrpSpPr>
                <a:grpSpLocks/>
              </p:cNvGrpSpPr>
              <p:nvPr/>
            </p:nvGrpSpPr>
            <p:grpSpPr bwMode="auto">
              <a:xfrm>
                <a:off x="7851" y="5040"/>
                <a:ext cx="432" cy="432"/>
                <a:chOff x="4320" y="5040"/>
                <a:chExt cx="432" cy="432"/>
              </a:xfrm>
            </p:grpSpPr>
            <p:sp>
              <p:nvSpPr>
                <p:cNvPr id="252" name="Oval 76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2" name="Group 78"/>
              <p:cNvGrpSpPr>
                <a:grpSpLocks/>
              </p:cNvGrpSpPr>
              <p:nvPr/>
            </p:nvGrpSpPr>
            <p:grpSpPr bwMode="auto">
              <a:xfrm>
                <a:off x="7851" y="5616"/>
                <a:ext cx="432" cy="432"/>
                <a:chOff x="4320" y="5040"/>
                <a:chExt cx="432" cy="432"/>
              </a:xfrm>
            </p:grpSpPr>
            <p:sp>
              <p:nvSpPr>
                <p:cNvPr id="250" name="Oval 79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5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3" name="Group 81"/>
              <p:cNvGrpSpPr>
                <a:grpSpLocks/>
              </p:cNvGrpSpPr>
              <p:nvPr/>
            </p:nvGrpSpPr>
            <p:grpSpPr bwMode="auto">
              <a:xfrm>
                <a:off x="7836" y="6192"/>
                <a:ext cx="432" cy="432"/>
                <a:chOff x="4320" y="5040"/>
                <a:chExt cx="432" cy="432"/>
              </a:xfrm>
            </p:grpSpPr>
            <p:sp>
              <p:nvSpPr>
                <p:cNvPr id="248" name="Oval 82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4" name="Group 84"/>
              <p:cNvGrpSpPr>
                <a:grpSpLocks/>
              </p:cNvGrpSpPr>
              <p:nvPr/>
            </p:nvGrpSpPr>
            <p:grpSpPr bwMode="auto">
              <a:xfrm>
                <a:off x="8586" y="5586"/>
                <a:ext cx="432" cy="432"/>
                <a:chOff x="4320" y="5040"/>
                <a:chExt cx="432" cy="432"/>
              </a:xfrm>
            </p:grpSpPr>
            <p:sp>
              <p:nvSpPr>
                <p:cNvPr id="246" name="Oval 85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4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5" name="Group 87"/>
              <p:cNvGrpSpPr>
                <a:grpSpLocks/>
              </p:cNvGrpSpPr>
              <p:nvPr/>
            </p:nvGrpSpPr>
            <p:grpSpPr bwMode="auto">
              <a:xfrm>
                <a:off x="7116" y="5616"/>
                <a:ext cx="432" cy="432"/>
                <a:chOff x="4320" y="5040"/>
                <a:chExt cx="432" cy="432"/>
              </a:xfrm>
            </p:grpSpPr>
            <p:sp>
              <p:nvSpPr>
                <p:cNvPr id="244" name="Oval 8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4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36" name="Line 90"/>
              <p:cNvSpPr>
                <a:spLocks noChangeShapeType="1"/>
              </p:cNvSpPr>
              <p:nvPr/>
            </p:nvSpPr>
            <p:spPr bwMode="auto">
              <a:xfrm>
                <a:off x="8049" y="538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37" name="Line 91"/>
              <p:cNvSpPr>
                <a:spLocks noChangeShapeType="1"/>
              </p:cNvSpPr>
              <p:nvPr/>
            </p:nvSpPr>
            <p:spPr bwMode="auto">
              <a:xfrm>
                <a:off x="8049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38" name="Line 92"/>
              <p:cNvSpPr>
                <a:spLocks noChangeShapeType="1"/>
              </p:cNvSpPr>
              <p:nvPr/>
            </p:nvSpPr>
            <p:spPr bwMode="auto">
              <a:xfrm>
                <a:off x="8205" y="580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39" name="Line 93"/>
              <p:cNvSpPr>
                <a:spLocks noChangeShapeType="1"/>
              </p:cNvSpPr>
              <p:nvPr/>
            </p:nvSpPr>
            <p:spPr bwMode="auto">
              <a:xfrm>
                <a:off x="7479" y="585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40" name="Line 94"/>
              <p:cNvSpPr>
                <a:spLocks noChangeShapeType="1"/>
              </p:cNvSpPr>
              <p:nvPr/>
            </p:nvSpPr>
            <p:spPr bwMode="auto">
              <a:xfrm flipH="1">
                <a:off x="8208" y="5919"/>
                <a:ext cx="57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41" name="Line 95"/>
              <p:cNvSpPr>
                <a:spLocks noChangeShapeType="1"/>
              </p:cNvSpPr>
              <p:nvPr/>
            </p:nvSpPr>
            <p:spPr bwMode="auto">
              <a:xfrm flipH="1">
                <a:off x="8145" y="5904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42" name="Line 96"/>
              <p:cNvSpPr>
                <a:spLocks noChangeShapeType="1"/>
              </p:cNvSpPr>
              <p:nvPr/>
            </p:nvSpPr>
            <p:spPr bwMode="auto">
              <a:xfrm flipH="1">
                <a:off x="7413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43" name="Line 93"/>
              <p:cNvSpPr>
                <a:spLocks noChangeShapeType="1"/>
              </p:cNvSpPr>
              <p:nvPr/>
            </p:nvSpPr>
            <p:spPr bwMode="auto">
              <a:xfrm>
                <a:off x="7473" y="57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</p:grpSp>
      </p:grpSp>
      <p:sp>
        <p:nvSpPr>
          <p:cNvPr id="254" name="Text Box 2"/>
          <p:cNvSpPr txBox="1">
            <a:spLocks noChangeArrowheads="1"/>
          </p:cNvSpPr>
          <p:nvPr/>
        </p:nvSpPr>
        <p:spPr bwMode="auto">
          <a:xfrm>
            <a:off x="2425143" y="4937424"/>
            <a:ext cx="1676661" cy="85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2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Ciclo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desde 3: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2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&lt;3, 2, 1, 4, 5, 3&gt;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2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&lt;3, 2, 1, 3&gt;</a:t>
            </a:r>
            <a:endParaRPr kumimoji="0" lang="es-E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55" name="Text Box 2"/>
          <p:cNvSpPr txBox="1">
            <a:spLocks noChangeArrowheads="1"/>
          </p:cNvSpPr>
          <p:nvPr/>
        </p:nvSpPr>
        <p:spPr bwMode="auto">
          <a:xfrm>
            <a:off x="6542942" y="4937423"/>
            <a:ext cx="1676661" cy="70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1" u="sng" dirty="0">
                <a:cs typeface="Arial" pitchFamily="34" charset="0"/>
              </a:rPr>
              <a:t>Ciclo</a:t>
            </a:r>
            <a:r>
              <a:rPr lang="es-ES" sz="1200" b="1" dirty="0">
                <a:cs typeface="Arial" pitchFamily="34" charset="0"/>
              </a:rPr>
              <a:t> </a:t>
            </a:r>
            <a:r>
              <a:rPr lang="es-ES" sz="1200" dirty="0">
                <a:cs typeface="Arial" pitchFamily="34" charset="0"/>
              </a:rPr>
              <a:t>desde 3: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C00000"/>
                </a:solidFill>
                <a:cs typeface="Arial" pitchFamily="34" charset="0"/>
              </a:rPr>
              <a:t>&lt; 3, 2, 1, 3&gt;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C00000"/>
                </a:solidFill>
                <a:cs typeface="Arial" pitchFamily="34" charset="0"/>
              </a:rPr>
              <a:t>&lt; 3, 4, 1, 3&gt;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24B7834-0D1E-5E5B-35FB-7BC8CFCC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Definiciones sobre Grafos – Dirigidos y NO Dirigidos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18" y="608800"/>
            <a:ext cx="9132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Subgrafo</a:t>
            </a:r>
            <a:r>
              <a:rPr lang="es-ES" sz="1600" b="1" u="sng" dirty="0">
                <a:solidFill>
                  <a:srgbClr val="002060"/>
                </a:solidFill>
              </a:rPr>
              <a:t>:</a:t>
            </a:r>
            <a:r>
              <a:rPr lang="es-ES" sz="1600" b="1" dirty="0"/>
              <a:t> </a:t>
            </a:r>
            <a:r>
              <a:rPr lang="es-ES" sz="1600" dirty="0"/>
              <a:t>Grafo en el que sus conjuntos </a:t>
            </a:r>
            <a:r>
              <a:rPr lang="es-ES" sz="1600" i="1" dirty="0"/>
              <a:t>V</a:t>
            </a:r>
            <a:r>
              <a:rPr lang="es-ES" sz="1600" dirty="0"/>
              <a:t> y </a:t>
            </a:r>
            <a:r>
              <a:rPr lang="es-ES" sz="1600" i="1" dirty="0"/>
              <a:t>A</a:t>
            </a:r>
            <a:r>
              <a:rPr lang="es-ES" sz="1600" dirty="0"/>
              <a:t> son </a:t>
            </a:r>
            <a:r>
              <a:rPr lang="es-ES" sz="1600" b="1" i="1" dirty="0">
                <a:solidFill>
                  <a:srgbClr val="C00000"/>
                </a:solidFill>
              </a:rPr>
              <a:t>subconjuntos</a:t>
            </a:r>
            <a:r>
              <a:rPr lang="es-ES" sz="1600" dirty="0"/>
              <a:t> de un grafo mayor.</a:t>
            </a:r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600" dirty="0"/>
          </a:p>
          <a:p>
            <a:pPr lvl="0" algn="just"/>
            <a:r>
              <a:rPr lang="es-ES" sz="1600" b="1" dirty="0"/>
              <a:t>Ejemplos: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6200" y="1356754"/>
            <a:ext cx="1808160" cy="1584327"/>
            <a:chOff x="76200" y="2586430"/>
            <a:chExt cx="1808160" cy="1584327"/>
          </a:xfrm>
        </p:grpSpPr>
        <p:grpSp>
          <p:nvGrpSpPr>
            <p:cNvPr id="5" name="Grupo 4"/>
            <p:cNvGrpSpPr/>
            <p:nvPr/>
          </p:nvGrpSpPr>
          <p:grpSpPr>
            <a:xfrm>
              <a:off x="76200" y="2586430"/>
              <a:ext cx="1808160" cy="1584327"/>
              <a:chOff x="76200" y="2586430"/>
              <a:chExt cx="1808160" cy="1584327"/>
            </a:xfrm>
          </p:grpSpPr>
          <p:grpSp>
            <p:nvGrpSpPr>
              <p:cNvPr id="64" name="Group 27"/>
              <p:cNvGrpSpPr>
                <a:grpSpLocks/>
              </p:cNvGrpSpPr>
              <p:nvPr/>
            </p:nvGrpSpPr>
            <p:grpSpPr bwMode="auto">
              <a:xfrm>
                <a:off x="780491" y="2586430"/>
                <a:ext cx="413951" cy="432089"/>
                <a:chOff x="4320" y="5040"/>
                <a:chExt cx="432" cy="432"/>
              </a:xfrm>
            </p:grpSpPr>
            <p:sp>
              <p:nvSpPr>
                <p:cNvPr id="83" name="Oval 2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5" name="Group 30"/>
              <p:cNvGrpSpPr>
                <a:grpSpLocks/>
              </p:cNvGrpSpPr>
              <p:nvPr/>
            </p:nvGrpSpPr>
            <p:grpSpPr bwMode="auto">
              <a:xfrm>
                <a:off x="780491" y="3162549"/>
                <a:ext cx="413951" cy="432089"/>
                <a:chOff x="4320" y="5040"/>
                <a:chExt cx="432" cy="432"/>
              </a:xfrm>
            </p:grpSpPr>
            <p:sp>
              <p:nvSpPr>
                <p:cNvPr id="81" name="Oval 31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8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6" name="Group 33"/>
              <p:cNvGrpSpPr>
                <a:grpSpLocks/>
              </p:cNvGrpSpPr>
              <p:nvPr/>
            </p:nvGrpSpPr>
            <p:grpSpPr bwMode="auto">
              <a:xfrm>
                <a:off x="766118" y="3738668"/>
                <a:ext cx="413951" cy="432089"/>
                <a:chOff x="4320" y="5040"/>
                <a:chExt cx="432" cy="432"/>
              </a:xfrm>
            </p:grpSpPr>
            <p:sp>
              <p:nvSpPr>
                <p:cNvPr id="79" name="Oval 34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8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7" name="Group 36"/>
              <p:cNvGrpSpPr>
                <a:grpSpLocks/>
              </p:cNvGrpSpPr>
              <p:nvPr/>
            </p:nvGrpSpPr>
            <p:grpSpPr bwMode="auto">
              <a:xfrm>
                <a:off x="1470409" y="3117540"/>
                <a:ext cx="413951" cy="432089"/>
                <a:chOff x="4320" y="5040"/>
                <a:chExt cx="432" cy="432"/>
              </a:xfrm>
            </p:grpSpPr>
            <p:sp>
              <p:nvSpPr>
                <p:cNvPr id="77" name="Oval 37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8" name="Group 39"/>
              <p:cNvGrpSpPr>
                <a:grpSpLocks/>
              </p:cNvGrpSpPr>
              <p:nvPr/>
            </p:nvGrpSpPr>
            <p:grpSpPr bwMode="auto">
              <a:xfrm>
                <a:off x="76200" y="3162549"/>
                <a:ext cx="413951" cy="432089"/>
                <a:chOff x="4320" y="5040"/>
                <a:chExt cx="432" cy="432"/>
              </a:xfrm>
            </p:grpSpPr>
            <p:sp>
              <p:nvSpPr>
                <p:cNvPr id="75" name="Oval 40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7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9" name="Line 42"/>
              <p:cNvSpPr>
                <a:spLocks noChangeShapeType="1"/>
              </p:cNvSpPr>
              <p:nvPr/>
            </p:nvSpPr>
            <p:spPr bwMode="auto">
              <a:xfrm>
                <a:off x="970219" y="2931501"/>
                <a:ext cx="0" cy="288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0" name="Line 43"/>
              <p:cNvSpPr>
                <a:spLocks noChangeShapeType="1"/>
              </p:cNvSpPr>
              <p:nvPr/>
            </p:nvSpPr>
            <p:spPr bwMode="auto">
              <a:xfrm>
                <a:off x="970219" y="3495618"/>
                <a:ext cx="0" cy="288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1" name="Line 44"/>
              <p:cNvSpPr>
                <a:spLocks noChangeShapeType="1"/>
              </p:cNvSpPr>
              <p:nvPr/>
            </p:nvSpPr>
            <p:spPr bwMode="auto">
              <a:xfrm>
                <a:off x="424034" y="3366591"/>
                <a:ext cx="4139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2" name="Line 45"/>
              <p:cNvSpPr>
                <a:spLocks noChangeShapeType="1"/>
              </p:cNvSpPr>
              <p:nvPr/>
            </p:nvSpPr>
            <p:spPr bwMode="auto">
              <a:xfrm flipH="1">
                <a:off x="360791" y="2859486"/>
                <a:ext cx="474319" cy="3810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3" name="Line 46"/>
              <p:cNvSpPr>
                <a:spLocks noChangeShapeType="1"/>
              </p:cNvSpPr>
              <p:nvPr/>
            </p:nvSpPr>
            <p:spPr bwMode="auto">
              <a:xfrm flipH="1">
                <a:off x="1070832" y="3450608"/>
                <a:ext cx="551934" cy="4110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4" name="Line 47"/>
              <p:cNvSpPr>
                <a:spLocks noChangeShapeType="1"/>
              </p:cNvSpPr>
              <p:nvPr/>
            </p:nvSpPr>
            <p:spPr bwMode="auto">
              <a:xfrm>
                <a:off x="1085205" y="2889493"/>
                <a:ext cx="459945" cy="3420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</p:grpSp>
        <p:cxnSp>
          <p:nvCxnSpPr>
            <p:cNvPr id="63" name="Conector curvado 62"/>
            <p:cNvCxnSpPr>
              <a:cxnSpLocks/>
            </p:cNvCxnSpPr>
            <p:nvPr/>
          </p:nvCxnSpPr>
          <p:spPr>
            <a:xfrm rot="16200000" flipH="1">
              <a:off x="1638747" y="3192221"/>
              <a:ext cx="180000" cy="180000"/>
            </a:xfrm>
            <a:prstGeom prst="curvedConnector4">
              <a:avLst>
                <a:gd name="adj1" fmla="val -105811"/>
                <a:gd name="adj2" fmla="val 210448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2133600" y="1585354"/>
            <a:ext cx="2240000" cy="97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es-ES" sz="14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s-ES" sz="1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s-ES" sz="14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1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s-ES" sz="14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i="1" dirty="0">
                <a:ea typeface="Times New Roman" pitchFamily="18" charset="0"/>
                <a:cs typeface="Arial" pitchFamily="34" charset="0"/>
              </a:rPr>
              <a:t>V</a:t>
            </a:r>
            <a:r>
              <a:rPr lang="es-ES" sz="1400" dirty="0">
                <a:ea typeface="Times New Roman" pitchFamily="18" charset="0"/>
                <a:cs typeface="Arial" pitchFamily="34" charset="0"/>
              </a:rPr>
              <a:t> = {1, 2, 3, 4, 5} </a:t>
            </a:r>
            <a:endParaRPr lang="es-ES" sz="14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i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es-ES" sz="1400" dirty="0">
                <a:ea typeface="Times New Roman" pitchFamily="18" charset="0"/>
                <a:cs typeface="Arial" pitchFamily="34" charset="0"/>
              </a:rPr>
              <a:t> = {(1,2), (1,3), (2,3),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Times New Roman" pitchFamily="18" charset="0"/>
                <a:cs typeface="Arial" pitchFamily="34" charset="0"/>
              </a:rPr>
              <a:t>        (1,4), (3,5), (4,4), (4,5)}</a:t>
            </a:r>
            <a:endParaRPr lang="es-ES" sz="1400" dirty="0">
              <a:cs typeface="Arial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884529" y="1585354"/>
            <a:ext cx="2640471" cy="990600"/>
            <a:chOff x="6427329" y="3139476"/>
            <a:chExt cx="2640471" cy="990600"/>
          </a:xfrm>
        </p:grpSpPr>
        <p:sp>
          <p:nvSpPr>
            <p:cNvPr id="114" name="Text Box 97"/>
            <p:cNvSpPr txBox="1">
              <a:spLocks noChangeArrowheads="1"/>
            </p:cNvSpPr>
            <p:nvPr/>
          </p:nvSpPr>
          <p:spPr bwMode="auto">
            <a:xfrm>
              <a:off x="6427329" y="3139476"/>
              <a:ext cx="2640471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es-ES" sz="1400" b="1" i="1" u="sng" dirty="0">
                  <a:ea typeface="Times New Roman" pitchFamily="18" charset="0"/>
                  <a:cs typeface="Arial" pitchFamily="34" charset="0"/>
                </a:rPr>
                <a:t>G</a:t>
              </a:r>
              <a:r>
                <a:rPr lang="es-ES" sz="1400" b="1" u="sng" dirty="0">
                  <a:ea typeface="Times New Roman" pitchFamily="18" charset="0"/>
                  <a:cs typeface="Arial" pitchFamily="34" charset="0"/>
                </a:rPr>
                <a:t> (</a:t>
              </a:r>
              <a:r>
                <a:rPr lang="es-ES" sz="1400" b="1" i="1" u="sng" dirty="0">
                  <a:ea typeface="Times New Roman" pitchFamily="18" charset="0"/>
                  <a:cs typeface="Arial" pitchFamily="34" charset="0"/>
                </a:rPr>
                <a:t>V</a:t>
              </a:r>
              <a:r>
                <a:rPr lang="es-ES" sz="1400" b="1" u="sng" dirty="0">
                  <a:ea typeface="Times New Roman" pitchFamily="18" charset="0"/>
                  <a:cs typeface="Arial" pitchFamily="34" charset="0"/>
                </a:rPr>
                <a:t>, </a:t>
              </a:r>
              <a:r>
                <a:rPr lang="es-ES" sz="1400" b="1" i="1" u="sng" dirty="0">
                  <a:ea typeface="Times New Roman" pitchFamily="18" charset="0"/>
                  <a:cs typeface="Arial" pitchFamily="34" charset="0"/>
                </a:rPr>
                <a:t>A </a:t>
              </a:r>
              <a:r>
                <a:rPr lang="es-ES" sz="1400" b="1" u="sng" dirty="0">
                  <a:ea typeface="Times New Roman" pitchFamily="18" charset="0"/>
                  <a:cs typeface="Arial" pitchFamily="34" charset="0"/>
                </a:rPr>
                <a:t>)</a:t>
              </a:r>
              <a:r>
                <a:rPr kumimoji="0" lang="es-CL" sz="1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s-CL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</a:t>
              </a:r>
              <a:r>
                <a: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= {1, 2, 3, 4, 5}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 = { (1,2), (1,3), (3,2), (3,4),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 (3,5), (4,4), (4,5), (5,4)}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Straight Arrow Connector 147"/>
            <p:cNvCxnSpPr/>
            <p:nvPr/>
          </p:nvCxnSpPr>
          <p:spPr>
            <a:xfrm>
              <a:off x="6514458" y="3188782"/>
              <a:ext cx="1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49"/>
            <p:cNvCxnSpPr/>
            <p:nvPr/>
          </p:nvCxnSpPr>
          <p:spPr>
            <a:xfrm>
              <a:off x="6906851" y="3188782"/>
              <a:ext cx="1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53"/>
            <p:cNvCxnSpPr/>
            <p:nvPr/>
          </p:nvCxnSpPr>
          <p:spPr>
            <a:xfrm>
              <a:off x="6503529" y="3616290"/>
              <a:ext cx="1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4800600" y="1356754"/>
            <a:ext cx="1904999" cy="1691977"/>
            <a:chOff x="4343400" y="2514600"/>
            <a:chExt cx="1904999" cy="1691977"/>
          </a:xfrm>
        </p:grpSpPr>
        <p:grpSp>
          <p:nvGrpSpPr>
            <p:cNvPr id="3" name="Grupo 2"/>
            <p:cNvGrpSpPr/>
            <p:nvPr/>
          </p:nvGrpSpPr>
          <p:grpSpPr>
            <a:xfrm>
              <a:off x="4343400" y="2514600"/>
              <a:ext cx="1904999" cy="1691977"/>
              <a:chOff x="4343400" y="2514600"/>
              <a:chExt cx="1904999" cy="1691977"/>
            </a:xfrm>
          </p:grpSpPr>
          <p:grpSp>
            <p:nvGrpSpPr>
              <p:cNvPr id="90" name="Group 75"/>
              <p:cNvGrpSpPr>
                <a:grpSpLocks/>
              </p:cNvGrpSpPr>
              <p:nvPr/>
            </p:nvGrpSpPr>
            <p:grpSpPr bwMode="auto">
              <a:xfrm>
                <a:off x="5079559" y="2514600"/>
                <a:ext cx="432681" cy="461448"/>
                <a:chOff x="4320" y="5040"/>
                <a:chExt cx="432" cy="432"/>
              </a:xfrm>
            </p:grpSpPr>
            <p:sp>
              <p:nvSpPr>
                <p:cNvPr id="110" name="Oval 76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11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1" name="Group 78"/>
              <p:cNvGrpSpPr>
                <a:grpSpLocks/>
              </p:cNvGrpSpPr>
              <p:nvPr/>
            </p:nvGrpSpPr>
            <p:grpSpPr bwMode="auto">
              <a:xfrm>
                <a:off x="5079559" y="3129864"/>
                <a:ext cx="432681" cy="461448"/>
                <a:chOff x="4320" y="5040"/>
                <a:chExt cx="432" cy="432"/>
              </a:xfrm>
            </p:grpSpPr>
            <p:sp>
              <p:nvSpPr>
                <p:cNvPr id="108" name="Oval 79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0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2" name="Group 81"/>
              <p:cNvGrpSpPr>
                <a:grpSpLocks/>
              </p:cNvGrpSpPr>
              <p:nvPr/>
            </p:nvGrpSpPr>
            <p:grpSpPr bwMode="auto">
              <a:xfrm>
                <a:off x="5064535" y="3745129"/>
                <a:ext cx="432681" cy="461448"/>
                <a:chOff x="4320" y="5040"/>
                <a:chExt cx="432" cy="432"/>
              </a:xfrm>
            </p:grpSpPr>
            <p:sp>
              <p:nvSpPr>
                <p:cNvPr id="106" name="Oval 82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0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3" name="Group 84"/>
              <p:cNvGrpSpPr>
                <a:grpSpLocks/>
              </p:cNvGrpSpPr>
              <p:nvPr/>
            </p:nvGrpSpPr>
            <p:grpSpPr bwMode="auto">
              <a:xfrm>
                <a:off x="5815718" y="3097819"/>
                <a:ext cx="432681" cy="461448"/>
                <a:chOff x="4320" y="5040"/>
                <a:chExt cx="432" cy="432"/>
              </a:xfrm>
            </p:grpSpPr>
            <p:sp>
              <p:nvSpPr>
                <p:cNvPr id="104" name="Oval 85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05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" name="Group 87"/>
              <p:cNvGrpSpPr>
                <a:grpSpLocks/>
              </p:cNvGrpSpPr>
              <p:nvPr/>
            </p:nvGrpSpPr>
            <p:grpSpPr bwMode="auto">
              <a:xfrm>
                <a:off x="4343400" y="3129864"/>
                <a:ext cx="432681" cy="461448"/>
                <a:chOff x="4320" y="5040"/>
                <a:chExt cx="432" cy="432"/>
              </a:xfrm>
            </p:grpSpPr>
            <p:sp>
              <p:nvSpPr>
                <p:cNvPr id="102" name="Oval 8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0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5277871" y="2886322"/>
                <a:ext cx="0" cy="3076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6" name="Line 91"/>
              <p:cNvSpPr>
                <a:spLocks noChangeShapeType="1"/>
              </p:cNvSpPr>
              <p:nvPr/>
            </p:nvSpPr>
            <p:spPr bwMode="auto">
              <a:xfrm>
                <a:off x="5277871" y="3485564"/>
                <a:ext cx="0" cy="3076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7" name="Line 92"/>
              <p:cNvSpPr>
                <a:spLocks noChangeShapeType="1"/>
              </p:cNvSpPr>
              <p:nvPr/>
            </p:nvSpPr>
            <p:spPr bwMode="auto">
              <a:xfrm>
                <a:off x="5434117" y="3331748"/>
                <a:ext cx="4326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8" name="Line 93"/>
              <p:cNvSpPr>
                <a:spLocks noChangeShapeType="1"/>
              </p:cNvSpPr>
              <p:nvPr/>
            </p:nvSpPr>
            <p:spPr bwMode="auto">
              <a:xfrm>
                <a:off x="4706972" y="3347770"/>
                <a:ext cx="4326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9" name="Line 94"/>
              <p:cNvSpPr>
                <a:spLocks noChangeShapeType="1"/>
              </p:cNvSpPr>
              <p:nvPr/>
            </p:nvSpPr>
            <p:spPr bwMode="auto">
              <a:xfrm flipH="1">
                <a:off x="5437122" y="3453519"/>
                <a:ext cx="576908" cy="4614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00" name="Line 95"/>
              <p:cNvSpPr>
                <a:spLocks noChangeShapeType="1"/>
              </p:cNvSpPr>
              <p:nvPr/>
            </p:nvSpPr>
            <p:spPr bwMode="auto">
              <a:xfrm flipH="1">
                <a:off x="5374022" y="3437497"/>
                <a:ext cx="495780" cy="4069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01" name="Line 96"/>
              <p:cNvSpPr>
                <a:spLocks noChangeShapeType="1"/>
              </p:cNvSpPr>
              <p:nvPr/>
            </p:nvSpPr>
            <p:spPr bwMode="auto">
              <a:xfrm flipH="1">
                <a:off x="4640868" y="2806210"/>
                <a:ext cx="495780" cy="4069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</p:grpSp>
        <p:cxnSp>
          <p:nvCxnSpPr>
            <p:cNvPr id="89" name="Conector curvado 88"/>
            <p:cNvCxnSpPr/>
            <p:nvPr/>
          </p:nvCxnSpPr>
          <p:spPr>
            <a:xfrm rot="16200000" flipH="1">
              <a:off x="5994648" y="3161990"/>
              <a:ext cx="180000" cy="180000"/>
            </a:xfrm>
            <a:prstGeom prst="curvedConnector4">
              <a:avLst>
                <a:gd name="adj1" fmla="val -105811"/>
                <a:gd name="adj2" fmla="val 2104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2"/>
          <p:cNvSpPr txBox="1">
            <a:spLocks noChangeArrowheads="1"/>
          </p:cNvSpPr>
          <p:nvPr/>
        </p:nvSpPr>
        <p:spPr bwMode="auto">
          <a:xfrm>
            <a:off x="-30551" y="3262636"/>
            <a:ext cx="2545151" cy="48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es-ES" sz="1200" b="1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):  </a:t>
            </a:r>
            <a:r>
              <a:rPr lang="es-ES" sz="1200" i="1" dirty="0">
                <a:ea typeface="Times New Roman" pitchFamily="18" charset="0"/>
                <a:cs typeface="Arial" pitchFamily="34" charset="0"/>
              </a:rPr>
              <a:t>V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1</a:t>
            </a:r>
            <a:r>
              <a:rPr lang="es-ES" sz="1200" dirty="0">
                <a:ea typeface="Times New Roman" pitchFamily="18" charset="0"/>
                <a:cs typeface="Arial" pitchFamily="34" charset="0"/>
              </a:rPr>
              <a:t> = {3, 4, 5} </a:t>
            </a:r>
            <a:endParaRPr lang="es-ES" sz="1200" dirty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i="1" dirty="0">
                <a:ea typeface="Times New Roman" pitchFamily="18" charset="0"/>
                <a:cs typeface="Arial" pitchFamily="34" charset="0"/>
              </a:rPr>
              <a:t>	A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1</a:t>
            </a:r>
            <a:r>
              <a:rPr lang="es-ES" sz="1200" dirty="0">
                <a:ea typeface="Times New Roman" pitchFamily="18" charset="0"/>
                <a:cs typeface="Arial" pitchFamily="34" charset="0"/>
              </a:rPr>
              <a:t> = {(3,5), (4,4), (4,5)}</a:t>
            </a:r>
            <a:endParaRPr lang="es-ES" sz="1200" dirty="0">
              <a:cs typeface="Arial" pitchFamily="34" charset="0"/>
            </a:endParaRPr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2514600" y="3262636"/>
            <a:ext cx="2691456" cy="48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es-ES" sz="1200" b="1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):  </a:t>
            </a:r>
            <a:r>
              <a:rPr lang="es-ES" sz="1200" i="1" dirty="0">
                <a:ea typeface="Times New Roman" pitchFamily="18" charset="0"/>
                <a:cs typeface="Arial" pitchFamily="34" charset="0"/>
              </a:rPr>
              <a:t>V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3</a:t>
            </a:r>
            <a:r>
              <a:rPr lang="es-ES" sz="1200" dirty="0">
                <a:ea typeface="Times New Roman" pitchFamily="18" charset="0"/>
                <a:cs typeface="Arial" pitchFamily="34" charset="0"/>
              </a:rPr>
              <a:t> = {1, 3, 4} </a:t>
            </a:r>
            <a:endParaRPr lang="es-ES" sz="1200" dirty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i="1" dirty="0">
                <a:ea typeface="Times New Roman" pitchFamily="18" charset="0"/>
                <a:cs typeface="Arial" pitchFamily="34" charset="0"/>
              </a:rPr>
              <a:t>	A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3</a:t>
            </a:r>
            <a:r>
              <a:rPr lang="es-ES" sz="1200" dirty="0">
                <a:ea typeface="Times New Roman" pitchFamily="18" charset="0"/>
                <a:cs typeface="Arial" pitchFamily="34" charset="0"/>
              </a:rPr>
              <a:t> = {(1,4), (1,3), (3,4)}</a:t>
            </a:r>
            <a:endParaRPr lang="es-ES" sz="1200" dirty="0">
              <a:cs typeface="Arial" pitchFamily="34" charset="0"/>
            </a:endParaRPr>
          </a:p>
        </p:txBody>
      </p:sp>
      <p:sp>
        <p:nvSpPr>
          <p:cNvPr id="125" name="Text Box 2"/>
          <p:cNvSpPr txBox="1">
            <a:spLocks noChangeArrowheads="1"/>
          </p:cNvSpPr>
          <p:nvPr/>
        </p:nvSpPr>
        <p:spPr bwMode="auto">
          <a:xfrm>
            <a:off x="2514600" y="4987929"/>
            <a:ext cx="2691456" cy="48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es-ES" sz="1200" b="1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4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4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):  </a:t>
            </a:r>
            <a:r>
              <a:rPr lang="es-ES" sz="1200" i="1" dirty="0">
                <a:ea typeface="Times New Roman" pitchFamily="18" charset="0"/>
                <a:cs typeface="Arial" pitchFamily="34" charset="0"/>
              </a:rPr>
              <a:t>V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4</a:t>
            </a:r>
            <a:r>
              <a:rPr lang="es-ES" sz="1200" dirty="0">
                <a:ea typeface="Times New Roman" pitchFamily="18" charset="0"/>
                <a:cs typeface="Arial" pitchFamily="34" charset="0"/>
              </a:rPr>
              <a:t> = {1, 3, 4} </a:t>
            </a:r>
            <a:endParaRPr lang="es-ES" sz="1200" dirty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i="1" dirty="0">
                <a:ea typeface="Times New Roman" pitchFamily="18" charset="0"/>
                <a:cs typeface="Arial" pitchFamily="34" charset="0"/>
              </a:rPr>
              <a:t>	A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4</a:t>
            </a:r>
            <a:r>
              <a:rPr lang="es-ES" sz="1200" dirty="0">
                <a:ea typeface="Times New Roman" pitchFamily="18" charset="0"/>
                <a:cs typeface="Arial" pitchFamily="34" charset="0"/>
              </a:rPr>
              <a:t> = {(1,4), (1,3), (1,2)}</a:t>
            </a:r>
            <a:endParaRPr lang="es-ES" sz="1200" dirty="0">
              <a:cs typeface="Arial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714056" y="3262636"/>
            <a:ext cx="2691456" cy="481587"/>
            <a:chOff x="5257800" y="5395964"/>
            <a:chExt cx="2691456" cy="481587"/>
          </a:xfrm>
        </p:grpSpPr>
        <p:grpSp>
          <p:nvGrpSpPr>
            <p:cNvPr id="11" name="Grupo 10"/>
            <p:cNvGrpSpPr/>
            <p:nvPr/>
          </p:nvGrpSpPr>
          <p:grpSpPr>
            <a:xfrm>
              <a:off x="5257800" y="5395964"/>
              <a:ext cx="2691456" cy="481587"/>
              <a:chOff x="6300144" y="5395964"/>
              <a:chExt cx="2691456" cy="481587"/>
            </a:xfrm>
          </p:grpSpPr>
          <p:sp>
            <p:nvSpPr>
              <p:cNvPr id="127" name="Text Box 2"/>
              <p:cNvSpPr txBox="1">
                <a:spLocks noChangeArrowheads="1"/>
              </p:cNvSpPr>
              <p:nvPr/>
            </p:nvSpPr>
            <p:spPr bwMode="auto">
              <a:xfrm>
                <a:off x="6300144" y="5395964"/>
                <a:ext cx="2691456" cy="481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171450" lvl="0" indent="-1714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s-ES" sz="1200" b="1" i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G</a:t>
                </a:r>
                <a:r>
                  <a:rPr kumimoji="0" lang="es-ES" sz="1200" b="1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1</a:t>
                </a:r>
                <a:r>
                  <a:rPr kumimoji="0" lang="es-ES" sz="1200" b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(</a:t>
                </a:r>
                <a:r>
                  <a:rPr kumimoji="0" lang="es-ES" sz="1200" b="1" i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V</a:t>
                </a:r>
                <a:r>
                  <a:rPr lang="es-ES" sz="1200" b="1" baseline="-25000" dirty="0">
                    <a:ea typeface="Times New Roman" pitchFamily="18" charset="0"/>
                    <a:cs typeface="Arial" pitchFamily="34" charset="0"/>
                  </a:rPr>
                  <a:t>1</a:t>
                </a:r>
                <a:r>
                  <a:rPr kumimoji="0" lang="es-ES" sz="1200" b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, </a:t>
                </a:r>
                <a:r>
                  <a:rPr kumimoji="0" lang="es-ES" sz="1200" b="1" i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A</a:t>
                </a:r>
                <a:r>
                  <a:rPr lang="es-ES" sz="1200" b="1" baseline="-25000" dirty="0">
                    <a:ea typeface="Times New Roman" pitchFamily="18" charset="0"/>
                    <a:cs typeface="Arial" pitchFamily="34" charset="0"/>
                  </a:rPr>
                  <a:t>1</a:t>
                </a:r>
                <a:r>
                  <a:rPr kumimoji="0" lang="es-ES" sz="1200" b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):  </a:t>
                </a:r>
                <a:r>
                  <a:rPr lang="es-ES" sz="1200" i="1" dirty="0">
                    <a:ea typeface="Times New Roman" pitchFamily="18" charset="0"/>
                    <a:cs typeface="Arial" pitchFamily="34" charset="0"/>
                  </a:rPr>
                  <a:t>V</a:t>
                </a:r>
                <a:r>
                  <a:rPr lang="es-ES" sz="1200" b="1" baseline="-25000" dirty="0">
                    <a:ea typeface="Times New Roman" pitchFamily="18" charset="0"/>
                    <a:cs typeface="Arial" pitchFamily="34" charset="0"/>
                  </a:rPr>
                  <a:t>1</a:t>
                </a:r>
                <a:r>
                  <a:rPr lang="es-ES" sz="1200" dirty="0">
                    <a:ea typeface="Times New Roman" pitchFamily="18" charset="0"/>
                    <a:cs typeface="Arial" pitchFamily="34" charset="0"/>
                  </a:rPr>
                  <a:t> = {1, 2, 3} </a:t>
                </a:r>
                <a:endParaRPr lang="es-ES" sz="1200" dirty="0">
                  <a:cs typeface="Arial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" sz="1200" i="1" dirty="0">
                    <a:ea typeface="Times New Roman" pitchFamily="18" charset="0"/>
                    <a:cs typeface="Arial" pitchFamily="34" charset="0"/>
                  </a:rPr>
                  <a:t>	A</a:t>
                </a:r>
                <a:r>
                  <a:rPr lang="es-ES" sz="1200" b="1" baseline="-25000" dirty="0">
                    <a:ea typeface="Times New Roman" pitchFamily="18" charset="0"/>
                    <a:cs typeface="Arial" pitchFamily="34" charset="0"/>
                  </a:rPr>
                  <a:t>1</a:t>
                </a:r>
                <a:r>
                  <a:rPr lang="es-ES" sz="1200" dirty="0">
                    <a:ea typeface="Times New Roman" pitchFamily="18" charset="0"/>
                    <a:cs typeface="Arial" pitchFamily="34" charset="0"/>
                  </a:rPr>
                  <a:t> = {(1,2), (1,3), (3,2)}</a:t>
                </a:r>
                <a:endParaRPr lang="es-ES" sz="1200" dirty="0">
                  <a:cs typeface="Arial" pitchFamily="34" charset="0"/>
                </a:endParaRPr>
              </a:p>
            </p:txBody>
          </p:sp>
          <p:cxnSp>
            <p:nvCxnSpPr>
              <p:cNvPr id="10" name="Conector recto de flecha 9"/>
              <p:cNvCxnSpPr/>
              <p:nvPr/>
            </p:nvCxnSpPr>
            <p:spPr>
              <a:xfrm>
                <a:off x="6972501" y="5457339"/>
                <a:ext cx="16375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de flecha 127"/>
              <p:cNvCxnSpPr/>
              <p:nvPr/>
            </p:nvCxnSpPr>
            <p:spPr>
              <a:xfrm>
                <a:off x="6565653" y="5457339"/>
                <a:ext cx="16375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ector recto de flecha 128"/>
            <p:cNvCxnSpPr/>
            <p:nvPr/>
          </p:nvCxnSpPr>
          <p:spPr>
            <a:xfrm>
              <a:off x="6260156" y="5645796"/>
              <a:ext cx="163751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o 129"/>
          <p:cNvGrpSpPr/>
          <p:nvPr/>
        </p:nvGrpSpPr>
        <p:grpSpPr>
          <a:xfrm>
            <a:off x="5815718" y="4806956"/>
            <a:ext cx="2691456" cy="481587"/>
            <a:chOff x="5257800" y="5395964"/>
            <a:chExt cx="2691456" cy="481587"/>
          </a:xfrm>
        </p:grpSpPr>
        <p:grpSp>
          <p:nvGrpSpPr>
            <p:cNvPr id="131" name="Grupo 130"/>
            <p:cNvGrpSpPr/>
            <p:nvPr/>
          </p:nvGrpSpPr>
          <p:grpSpPr>
            <a:xfrm>
              <a:off x="5257800" y="5395964"/>
              <a:ext cx="2691456" cy="481587"/>
              <a:chOff x="6300144" y="5395964"/>
              <a:chExt cx="2691456" cy="481587"/>
            </a:xfrm>
          </p:grpSpPr>
          <p:sp>
            <p:nvSpPr>
              <p:cNvPr id="133" name="Text Box 2"/>
              <p:cNvSpPr txBox="1">
                <a:spLocks noChangeArrowheads="1"/>
              </p:cNvSpPr>
              <p:nvPr/>
            </p:nvSpPr>
            <p:spPr bwMode="auto">
              <a:xfrm>
                <a:off x="6300144" y="5395964"/>
                <a:ext cx="2691456" cy="481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171450" lvl="0" indent="-1714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s-ES" sz="1200" b="1" i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G</a:t>
                </a:r>
                <a:r>
                  <a:rPr kumimoji="0" lang="es-ES" sz="1200" b="1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es-ES" sz="1200" b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(</a:t>
                </a:r>
                <a:r>
                  <a:rPr kumimoji="0" lang="es-ES" sz="1200" b="1" i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V</a:t>
                </a:r>
                <a:r>
                  <a:rPr lang="es-ES" sz="1200" b="1" baseline="-25000" dirty="0"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es-ES" sz="1200" b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, </a:t>
                </a:r>
                <a:r>
                  <a:rPr kumimoji="0" lang="es-ES" sz="1200" b="1" i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A</a:t>
                </a:r>
                <a:r>
                  <a:rPr lang="es-ES" sz="1200" b="1" baseline="-25000" dirty="0"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es-ES" sz="1200" b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):  </a:t>
                </a:r>
                <a:r>
                  <a:rPr lang="es-ES" sz="1200" i="1" dirty="0">
                    <a:ea typeface="Times New Roman" pitchFamily="18" charset="0"/>
                    <a:cs typeface="Arial" pitchFamily="34" charset="0"/>
                  </a:rPr>
                  <a:t>V</a:t>
                </a:r>
                <a:r>
                  <a:rPr lang="es-ES" sz="1200" b="1" baseline="-25000" dirty="0"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lang="es-ES" sz="1200" dirty="0">
                    <a:ea typeface="Times New Roman" pitchFamily="18" charset="0"/>
                    <a:cs typeface="Arial" pitchFamily="34" charset="0"/>
                  </a:rPr>
                  <a:t> = {3, 4, 5} </a:t>
                </a:r>
                <a:endParaRPr lang="es-ES" sz="1200" dirty="0">
                  <a:cs typeface="Arial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" sz="1200" i="1" dirty="0">
                    <a:ea typeface="Times New Roman" pitchFamily="18" charset="0"/>
                    <a:cs typeface="Arial" pitchFamily="34" charset="0"/>
                  </a:rPr>
                  <a:t>	A</a:t>
                </a:r>
                <a:r>
                  <a:rPr lang="es-ES" sz="1200" b="1" baseline="-25000" dirty="0"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lang="es-ES" sz="1200" dirty="0">
                    <a:ea typeface="Times New Roman" pitchFamily="18" charset="0"/>
                    <a:cs typeface="Arial" pitchFamily="34" charset="0"/>
                  </a:rPr>
                  <a:t> = {(3,4), (5,3), (4,4)}</a:t>
                </a:r>
                <a:endParaRPr lang="es-ES" sz="1200" dirty="0">
                  <a:cs typeface="Arial" pitchFamily="34" charset="0"/>
                </a:endParaRPr>
              </a:p>
            </p:txBody>
          </p:sp>
          <p:cxnSp>
            <p:nvCxnSpPr>
              <p:cNvPr id="134" name="Conector recto de flecha 133"/>
              <p:cNvCxnSpPr/>
              <p:nvPr/>
            </p:nvCxnSpPr>
            <p:spPr>
              <a:xfrm>
                <a:off x="6972501" y="5457339"/>
                <a:ext cx="16375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de flecha 134"/>
              <p:cNvCxnSpPr/>
              <p:nvPr/>
            </p:nvCxnSpPr>
            <p:spPr>
              <a:xfrm>
                <a:off x="6565653" y="5457339"/>
                <a:ext cx="16375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Conector recto de flecha 131"/>
            <p:cNvCxnSpPr/>
            <p:nvPr/>
          </p:nvCxnSpPr>
          <p:spPr>
            <a:xfrm>
              <a:off x="6260156" y="5645796"/>
              <a:ext cx="163751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/>
          <p:cNvGrpSpPr/>
          <p:nvPr/>
        </p:nvGrpSpPr>
        <p:grpSpPr>
          <a:xfrm>
            <a:off x="360791" y="3808737"/>
            <a:ext cx="1118242" cy="1053217"/>
            <a:chOff x="766118" y="3117540"/>
            <a:chExt cx="1118242" cy="1053217"/>
          </a:xfrm>
        </p:grpSpPr>
        <p:grpSp>
          <p:nvGrpSpPr>
            <p:cNvPr id="138" name="Grupo 137"/>
            <p:cNvGrpSpPr/>
            <p:nvPr/>
          </p:nvGrpSpPr>
          <p:grpSpPr>
            <a:xfrm>
              <a:off x="766118" y="3117540"/>
              <a:ext cx="1118242" cy="1053217"/>
              <a:chOff x="766118" y="3117540"/>
              <a:chExt cx="1118242" cy="1053217"/>
            </a:xfrm>
          </p:grpSpPr>
          <p:grpSp>
            <p:nvGrpSpPr>
              <p:cNvPr id="141" name="Group 30"/>
              <p:cNvGrpSpPr>
                <a:grpSpLocks/>
              </p:cNvGrpSpPr>
              <p:nvPr/>
            </p:nvGrpSpPr>
            <p:grpSpPr bwMode="auto">
              <a:xfrm>
                <a:off x="780491" y="3162549"/>
                <a:ext cx="413951" cy="432089"/>
                <a:chOff x="4320" y="5040"/>
                <a:chExt cx="432" cy="432"/>
              </a:xfrm>
            </p:grpSpPr>
            <p:sp>
              <p:nvSpPr>
                <p:cNvPr id="157" name="Oval 31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5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2" name="Group 33"/>
              <p:cNvGrpSpPr>
                <a:grpSpLocks/>
              </p:cNvGrpSpPr>
              <p:nvPr/>
            </p:nvGrpSpPr>
            <p:grpSpPr bwMode="auto">
              <a:xfrm>
                <a:off x="766118" y="3738668"/>
                <a:ext cx="413951" cy="432089"/>
                <a:chOff x="4320" y="5040"/>
                <a:chExt cx="432" cy="432"/>
              </a:xfrm>
            </p:grpSpPr>
            <p:sp>
              <p:nvSpPr>
                <p:cNvPr id="155" name="Oval 34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5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3" name="Group 36"/>
              <p:cNvGrpSpPr>
                <a:grpSpLocks/>
              </p:cNvGrpSpPr>
              <p:nvPr/>
            </p:nvGrpSpPr>
            <p:grpSpPr bwMode="auto">
              <a:xfrm>
                <a:off x="1470409" y="3117540"/>
                <a:ext cx="413951" cy="432089"/>
                <a:chOff x="4320" y="5040"/>
                <a:chExt cx="432" cy="432"/>
              </a:xfrm>
            </p:grpSpPr>
            <p:sp>
              <p:nvSpPr>
                <p:cNvPr id="153" name="Oval 37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5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46" name="Line 43"/>
              <p:cNvSpPr>
                <a:spLocks noChangeShapeType="1"/>
              </p:cNvSpPr>
              <p:nvPr/>
            </p:nvSpPr>
            <p:spPr bwMode="auto">
              <a:xfrm>
                <a:off x="970219" y="3495618"/>
                <a:ext cx="0" cy="288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49" name="Line 46"/>
              <p:cNvSpPr>
                <a:spLocks noChangeShapeType="1"/>
              </p:cNvSpPr>
              <p:nvPr/>
            </p:nvSpPr>
            <p:spPr bwMode="auto">
              <a:xfrm flipH="1">
                <a:off x="1070832" y="3450608"/>
                <a:ext cx="551934" cy="4110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</p:grpSp>
        <p:cxnSp>
          <p:nvCxnSpPr>
            <p:cNvPr id="139" name="Conector curvado 138"/>
            <p:cNvCxnSpPr>
              <a:cxnSpLocks/>
            </p:cNvCxnSpPr>
            <p:nvPr/>
          </p:nvCxnSpPr>
          <p:spPr>
            <a:xfrm rot="16200000" flipH="1">
              <a:off x="1638747" y="3192221"/>
              <a:ext cx="180000" cy="180000"/>
            </a:xfrm>
            <a:prstGeom prst="curvedConnector4">
              <a:avLst>
                <a:gd name="adj1" fmla="val -105811"/>
                <a:gd name="adj2" fmla="val 210448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 Box 2"/>
          <p:cNvSpPr txBox="1">
            <a:spLocks noChangeArrowheads="1"/>
          </p:cNvSpPr>
          <p:nvPr/>
        </p:nvSpPr>
        <p:spPr bwMode="auto">
          <a:xfrm>
            <a:off x="-30551" y="4977730"/>
            <a:ext cx="1843045" cy="48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es-ES" sz="1200" b="1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s-ES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):  </a:t>
            </a:r>
            <a:r>
              <a:rPr lang="es-ES" sz="1200" i="1" dirty="0">
                <a:ea typeface="Times New Roman" pitchFamily="18" charset="0"/>
                <a:cs typeface="Arial" pitchFamily="34" charset="0"/>
              </a:rPr>
              <a:t>V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2</a:t>
            </a:r>
            <a:r>
              <a:rPr lang="es-ES" sz="1200" dirty="0">
                <a:ea typeface="Times New Roman" pitchFamily="18" charset="0"/>
                <a:cs typeface="Arial" pitchFamily="34" charset="0"/>
              </a:rPr>
              <a:t> = {3, 4, 5} </a:t>
            </a:r>
            <a:endParaRPr lang="es-ES" sz="1200" dirty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i="1" dirty="0">
                <a:ea typeface="Times New Roman" pitchFamily="18" charset="0"/>
                <a:cs typeface="Arial" pitchFamily="34" charset="0"/>
              </a:rPr>
              <a:t>	A</a:t>
            </a:r>
            <a:r>
              <a:rPr lang="es-ES" sz="1200" b="1" baseline="-25000" dirty="0">
                <a:ea typeface="Times New Roman" pitchFamily="18" charset="0"/>
                <a:cs typeface="Arial" pitchFamily="34" charset="0"/>
              </a:rPr>
              <a:t>2</a:t>
            </a:r>
            <a:r>
              <a:rPr lang="es-ES" sz="1200" dirty="0">
                <a:ea typeface="Times New Roman" pitchFamily="18" charset="0"/>
                <a:cs typeface="Arial" pitchFamily="34" charset="0"/>
              </a:rPr>
              <a:t> = </a:t>
            </a:r>
            <a:r>
              <a:rPr lang="es-ES" sz="1200" dirty="0">
                <a:ea typeface="Times New Roman" pitchFamily="18" charset="0"/>
                <a:cs typeface="Arial" pitchFamily="34" charset="0"/>
                <a:sym typeface="Symbol" panose="05050102010706020507" pitchFamily="18" charset="2"/>
              </a:rPr>
              <a:t></a:t>
            </a:r>
            <a:endParaRPr lang="es-ES" sz="1200" dirty="0">
              <a:cs typeface="Arial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04800" y="5434048"/>
            <a:ext cx="1103869" cy="799506"/>
            <a:chOff x="375164" y="5728583"/>
            <a:chExt cx="1103869" cy="799506"/>
          </a:xfrm>
        </p:grpSpPr>
        <p:grpSp>
          <p:nvGrpSpPr>
            <p:cNvPr id="165" name="Group 30"/>
            <p:cNvGrpSpPr>
              <a:grpSpLocks/>
            </p:cNvGrpSpPr>
            <p:nvPr/>
          </p:nvGrpSpPr>
          <p:grpSpPr bwMode="auto">
            <a:xfrm>
              <a:off x="375164" y="5773592"/>
              <a:ext cx="413951" cy="432089"/>
              <a:chOff x="4320" y="5040"/>
              <a:chExt cx="432" cy="432"/>
            </a:xfrm>
          </p:grpSpPr>
          <p:sp>
            <p:nvSpPr>
              <p:cNvPr id="174" name="Oval 31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75" name="Text Box 32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6" name="Group 33"/>
            <p:cNvGrpSpPr>
              <a:grpSpLocks/>
            </p:cNvGrpSpPr>
            <p:nvPr/>
          </p:nvGrpSpPr>
          <p:grpSpPr bwMode="auto">
            <a:xfrm>
              <a:off x="729049" y="6096000"/>
              <a:ext cx="413951" cy="432089"/>
              <a:chOff x="4320" y="5040"/>
              <a:chExt cx="432" cy="432"/>
            </a:xfrm>
          </p:grpSpPr>
          <p:sp>
            <p:nvSpPr>
              <p:cNvPr id="172" name="Oval 34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73" name="Text Box 35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7" name="Group 36"/>
            <p:cNvGrpSpPr>
              <a:grpSpLocks/>
            </p:cNvGrpSpPr>
            <p:nvPr/>
          </p:nvGrpSpPr>
          <p:grpSpPr bwMode="auto">
            <a:xfrm>
              <a:off x="1065082" y="5728583"/>
              <a:ext cx="413951" cy="432089"/>
              <a:chOff x="4320" y="5040"/>
              <a:chExt cx="432" cy="432"/>
            </a:xfrm>
          </p:grpSpPr>
          <p:sp>
            <p:nvSpPr>
              <p:cNvPr id="170" name="Oval 37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71" name="Text Box 38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77" name="Grupo 176"/>
          <p:cNvGrpSpPr/>
          <p:nvPr/>
        </p:nvGrpSpPr>
        <p:grpSpPr>
          <a:xfrm>
            <a:off x="3048000" y="3632632"/>
            <a:ext cx="1103869" cy="1008208"/>
            <a:chOff x="780491" y="2586430"/>
            <a:chExt cx="1103869" cy="1008208"/>
          </a:xfrm>
        </p:grpSpPr>
        <p:grpSp>
          <p:nvGrpSpPr>
            <p:cNvPr id="179" name="Group 27"/>
            <p:cNvGrpSpPr>
              <a:grpSpLocks/>
            </p:cNvGrpSpPr>
            <p:nvPr/>
          </p:nvGrpSpPr>
          <p:grpSpPr bwMode="auto">
            <a:xfrm>
              <a:off x="780491" y="2586430"/>
              <a:ext cx="413951" cy="432089"/>
              <a:chOff x="4320" y="5040"/>
              <a:chExt cx="432" cy="432"/>
            </a:xfrm>
          </p:grpSpPr>
          <p:sp>
            <p:nvSpPr>
              <p:cNvPr id="198" name="Oval 28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99" name="Text Box 29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0" name="Group 30"/>
            <p:cNvGrpSpPr>
              <a:grpSpLocks/>
            </p:cNvGrpSpPr>
            <p:nvPr/>
          </p:nvGrpSpPr>
          <p:grpSpPr bwMode="auto">
            <a:xfrm>
              <a:off x="780491" y="3162549"/>
              <a:ext cx="413951" cy="432089"/>
              <a:chOff x="4320" y="5040"/>
              <a:chExt cx="432" cy="432"/>
            </a:xfrm>
          </p:grpSpPr>
          <p:sp>
            <p:nvSpPr>
              <p:cNvPr id="196" name="Oval 31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97" name="Text Box 32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2" name="Group 36"/>
            <p:cNvGrpSpPr>
              <a:grpSpLocks/>
            </p:cNvGrpSpPr>
            <p:nvPr/>
          </p:nvGrpSpPr>
          <p:grpSpPr bwMode="auto">
            <a:xfrm>
              <a:off x="1470409" y="3117540"/>
              <a:ext cx="413951" cy="432089"/>
              <a:chOff x="4320" y="5040"/>
              <a:chExt cx="432" cy="432"/>
            </a:xfrm>
          </p:grpSpPr>
          <p:sp>
            <p:nvSpPr>
              <p:cNvPr id="192" name="Oval 37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93" name="Text Box 38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4" name="Line 42"/>
            <p:cNvSpPr>
              <a:spLocks noChangeShapeType="1"/>
            </p:cNvSpPr>
            <p:nvPr/>
          </p:nvSpPr>
          <p:spPr bwMode="auto">
            <a:xfrm>
              <a:off x="970219" y="2931501"/>
              <a:ext cx="0" cy="288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89" name="Line 47"/>
            <p:cNvSpPr>
              <a:spLocks noChangeShapeType="1"/>
            </p:cNvSpPr>
            <p:nvPr/>
          </p:nvSpPr>
          <p:spPr bwMode="auto">
            <a:xfrm>
              <a:off x="1085205" y="2889493"/>
              <a:ext cx="459945" cy="342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00" name="Line 44"/>
            <p:cNvSpPr>
              <a:spLocks noChangeShapeType="1"/>
            </p:cNvSpPr>
            <p:nvPr/>
          </p:nvSpPr>
          <p:spPr bwMode="auto">
            <a:xfrm>
              <a:off x="1122576" y="3346703"/>
              <a:ext cx="4139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</p:grpSp>
      <p:grpSp>
        <p:nvGrpSpPr>
          <p:cNvPr id="202" name="Grupo 201"/>
          <p:cNvGrpSpPr/>
          <p:nvPr/>
        </p:nvGrpSpPr>
        <p:grpSpPr>
          <a:xfrm>
            <a:off x="2890983" y="5384516"/>
            <a:ext cx="1523569" cy="1008208"/>
            <a:chOff x="360791" y="2586430"/>
            <a:chExt cx="1523569" cy="1008208"/>
          </a:xfrm>
        </p:grpSpPr>
        <p:grpSp>
          <p:nvGrpSpPr>
            <p:cNvPr id="204" name="Group 27"/>
            <p:cNvGrpSpPr>
              <a:grpSpLocks/>
            </p:cNvGrpSpPr>
            <p:nvPr/>
          </p:nvGrpSpPr>
          <p:grpSpPr bwMode="auto">
            <a:xfrm>
              <a:off x="780491" y="2586430"/>
              <a:ext cx="413951" cy="432089"/>
              <a:chOff x="4320" y="5040"/>
              <a:chExt cx="432" cy="432"/>
            </a:xfrm>
          </p:grpSpPr>
          <p:sp>
            <p:nvSpPr>
              <p:cNvPr id="223" name="Oval 28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224" name="Text Box 29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5" name="Group 30"/>
            <p:cNvGrpSpPr>
              <a:grpSpLocks/>
            </p:cNvGrpSpPr>
            <p:nvPr/>
          </p:nvGrpSpPr>
          <p:grpSpPr bwMode="auto">
            <a:xfrm>
              <a:off x="780491" y="3162549"/>
              <a:ext cx="413951" cy="432089"/>
              <a:chOff x="4320" y="5040"/>
              <a:chExt cx="432" cy="432"/>
            </a:xfrm>
          </p:grpSpPr>
          <p:sp>
            <p:nvSpPr>
              <p:cNvPr id="221" name="Oval 31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222" name="Text Box 32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7" name="Group 36"/>
            <p:cNvGrpSpPr>
              <a:grpSpLocks/>
            </p:cNvGrpSpPr>
            <p:nvPr/>
          </p:nvGrpSpPr>
          <p:grpSpPr bwMode="auto">
            <a:xfrm>
              <a:off x="1470409" y="3117540"/>
              <a:ext cx="413951" cy="432089"/>
              <a:chOff x="4320" y="5040"/>
              <a:chExt cx="432" cy="432"/>
            </a:xfrm>
          </p:grpSpPr>
          <p:sp>
            <p:nvSpPr>
              <p:cNvPr id="217" name="Oval 37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218" name="Text Box 38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9" name="Line 42"/>
            <p:cNvSpPr>
              <a:spLocks noChangeShapeType="1"/>
            </p:cNvSpPr>
            <p:nvPr/>
          </p:nvSpPr>
          <p:spPr bwMode="auto">
            <a:xfrm>
              <a:off x="970219" y="2931501"/>
              <a:ext cx="0" cy="288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12" name="Line 45"/>
            <p:cNvSpPr>
              <a:spLocks noChangeShapeType="1"/>
            </p:cNvSpPr>
            <p:nvPr/>
          </p:nvSpPr>
          <p:spPr bwMode="auto">
            <a:xfrm flipH="1">
              <a:off x="360791" y="2859486"/>
              <a:ext cx="474319" cy="3810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14" name="Line 47"/>
            <p:cNvSpPr>
              <a:spLocks noChangeShapeType="1"/>
            </p:cNvSpPr>
            <p:nvPr/>
          </p:nvSpPr>
          <p:spPr bwMode="auto">
            <a:xfrm>
              <a:off x="1085205" y="2889493"/>
              <a:ext cx="459945" cy="342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</p:grpSp>
      <p:grpSp>
        <p:nvGrpSpPr>
          <p:cNvPr id="226" name="Grupo 225"/>
          <p:cNvGrpSpPr/>
          <p:nvPr/>
        </p:nvGrpSpPr>
        <p:grpSpPr>
          <a:xfrm>
            <a:off x="6259688" y="3670395"/>
            <a:ext cx="1168840" cy="1076712"/>
            <a:chOff x="4343400" y="2514600"/>
            <a:chExt cx="1168840" cy="1076712"/>
          </a:xfrm>
        </p:grpSpPr>
        <p:grpSp>
          <p:nvGrpSpPr>
            <p:cNvPr id="228" name="Group 75"/>
            <p:cNvGrpSpPr>
              <a:grpSpLocks/>
            </p:cNvGrpSpPr>
            <p:nvPr/>
          </p:nvGrpSpPr>
          <p:grpSpPr bwMode="auto">
            <a:xfrm>
              <a:off x="5079559" y="2514600"/>
              <a:ext cx="432681" cy="461448"/>
              <a:chOff x="4320" y="5040"/>
              <a:chExt cx="432" cy="432"/>
            </a:xfrm>
          </p:grpSpPr>
          <p:sp>
            <p:nvSpPr>
              <p:cNvPr id="248" name="Oval 76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49" name="Text Box 77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9" name="Group 78"/>
            <p:cNvGrpSpPr>
              <a:grpSpLocks/>
            </p:cNvGrpSpPr>
            <p:nvPr/>
          </p:nvGrpSpPr>
          <p:grpSpPr bwMode="auto">
            <a:xfrm>
              <a:off x="5079559" y="3129864"/>
              <a:ext cx="432681" cy="461448"/>
              <a:chOff x="4320" y="5040"/>
              <a:chExt cx="432" cy="432"/>
            </a:xfrm>
          </p:grpSpPr>
          <p:sp>
            <p:nvSpPr>
              <p:cNvPr id="246" name="Oval 79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47" name="Text Box 80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2" name="Group 87"/>
            <p:cNvGrpSpPr>
              <a:grpSpLocks/>
            </p:cNvGrpSpPr>
            <p:nvPr/>
          </p:nvGrpSpPr>
          <p:grpSpPr bwMode="auto">
            <a:xfrm>
              <a:off x="4343400" y="3129864"/>
              <a:ext cx="432681" cy="461448"/>
              <a:chOff x="4320" y="5040"/>
              <a:chExt cx="432" cy="432"/>
            </a:xfrm>
          </p:grpSpPr>
          <p:sp>
            <p:nvSpPr>
              <p:cNvPr id="240" name="Oval 88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41" name="Text Box 89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3" name="Line 90"/>
            <p:cNvSpPr>
              <a:spLocks noChangeShapeType="1"/>
            </p:cNvSpPr>
            <p:nvPr/>
          </p:nvSpPr>
          <p:spPr bwMode="auto">
            <a:xfrm>
              <a:off x="5277871" y="2886322"/>
              <a:ext cx="0" cy="307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236" name="Line 93"/>
            <p:cNvSpPr>
              <a:spLocks noChangeShapeType="1"/>
            </p:cNvSpPr>
            <p:nvPr/>
          </p:nvSpPr>
          <p:spPr bwMode="auto">
            <a:xfrm>
              <a:off x="4706972" y="3347770"/>
              <a:ext cx="4326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239" name="Line 96"/>
            <p:cNvSpPr>
              <a:spLocks noChangeShapeType="1"/>
            </p:cNvSpPr>
            <p:nvPr/>
          </p:nvSpPr>
          <p:spPr bwMode="auto">
            <a:xfrm flipH="1">
              <a:off x="4640868" y="2806210"/>
              <a:ext cx="495780" cy="406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6308017" y="5368242"/>
            <a:ext cx="1183864" cy="1108758"/>
            <a:chOff x="9743673" y="3882919"/>
            <a:chExt cx="1183864" cy="1108758"/>
          </a:xfrm>
        </p:grpSpPr>
        <p:grpSp>
          <p:nvGrpSpPr>
            <p:cNvPr id="251" name="Grupo 250"/>
            <p:cNvGrpSpPr/>
            <p:nvPr/>
          </p:nvGrpSpPr>
          <p:grpSpPr>
            <a:xfrm>
              <a:off x="9743673" y="3882919"/>
              <a:ext cx="1183864" cy="1108758"/>
              <a:chOff x="5064535" y="3097819"/>
              <a:chExt cx="1183864" cy="1108758"/>
            </a:xfrm>
          </p:grpSpPr>
          <p:grpSp>
            <p:nvGrpSpPr>
              <p:cNvPr id="254" name="Group 78"/>
              <p:cNvGrpSpPr>
                <a:grpSpLocks/>
              </p:cNvGrpSpPr>
              <p:nvPr/>
            </p:nvGrpSpPr>
            <p:grpSpPr bwMode="auto">
              <a:xfrm>
                <a:off x="5079559" y="3129864"/>
                <a:ext cx="432681" cy="461448"/>
                <a:chOff x="4320" y="5040"/>
                <a:chExt cx="432" cy="432"/>
              </a:xfrm>
            </p:grpSpPr>
            <p:sp>
              <p:nvSpPr>
                <p:cNvPr id="271" name="Oval 79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7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55" name="Group 81"/>
              <p:cNvGrpSpPr>
                <a:grpSpLocks/>
              </p:cNvGrpSpPr>
              <p:nvPr/>
            </p:nvGrpSpPr>
            <p:grpSpPr bwMode="auto">
              <a:xfrm>
                <a:off x="5064535" y="3745129"/>
                <a:ext cx="432681" cy="461448"/>
                <a:chOff x="4320" y="5040"/>
                <a:chExt cx="432" cy="432"/>
              </a:xfrm>
            </p:grpSpPr>
            <p:sp>
              <p:nvSpPr>
                <p:cNvPr id="269" name="Oval 82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7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56" name="Group 84"/>
              <p:cNvGrpSpPr>
                <a:grpSpLocks/>
              </p:cNvGrpSpPr>
              <p:nvPr/>
            </p:nvGrpSpPr>
            <p:grpSpPr bwMode="auto">
              <a:xfrm>
                <a:off x="5815718" y="3097819"/>
                <a:ext cx="432681" cy="461448"/>
                <a:chOff x="4320" y="5040"/>
                <a:chExt cx="432" cy="432"/>
              </a:xfrm>
            </p:grpSpPr>
            <p:sp>
              <p:nvSpPr>
                <p:cNvPr id="267" name="Oval 85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26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>
                <a:off x="5277871" y="3485564"/>
                <a:ext cx="0" cy="3076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260" name="Line 92"/>
              <p:cNvSpPr>
                <a:spLocks noChangeShapeType="1"/>
              </p:cNvSpPr>
              <p:nvPr/>
            </p:nvSpPr>
            <p:spPr bwMode="auto">
              <a:xfrm>
                <a:off x="5434117" y="3331748"/>
                <a:ext cx="4326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</p:grpSp>
        <p:cxnSp>
          <p:nvCxnSpPr>
            <p:cNvPr id="252" name="Conector curvado 251"/>
            <p:cNvCxnSpPr/>
            <p:nvPr/>
          </p:nvCxnSpPr>
          <p:spPr>
            <a:xfrm rot="16200000" flipH="1">
              <a:off x="10673786" y="3947090"/>
              <a:ext cx="180000" cy="180000"/>
            </a:xfrm>
            <a:prstGeom prst="curvedConnector4">
              <a:avLst>
                <a:gd name="adj1" fmla="val -105811"/>
                <a:gd name="adj2" fmla="val 2104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Multiplicar 15"/>
          <p:cNvSpPr/>
          <p:nvPr/>
        </p:nvSpPr>
        <p:spPr>
          <a:xfrm>
            <a:off x="4241127" y="37331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6" name="Multiplicar 275"/>
          <p:cNvSpPr/>
          <p:nvPr/>
        </p:nvSpPr>
        <p:spPr>
          <a:xfrm>
            <a:off x="4241127" y="5471554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7" name="Multiplicar 276"/>
          <p:cNvSpPr/>
          <p:nvPr/>
        </p:nvSpPr>
        <p:spPr>
          <a:xfrm>
            <a:off x="7593587" y="5208208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8" name="Multiplicar 277"/>
          <p:cNvSpPr/>
          <p:nvPr/>
        </p:nvSpPr>
        <p:spPr>
          <a:xfrm>
            <a:off x="3450000" y="4197154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9" name="Multiplicar 278"/>
          <p:cNvSpPr/>
          <p:nvPr/>
        </p:nvSpPr>
        <p:spPr>
          <a:xfrm>
            <a:off x="4535756" y="3427278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0" name="Multiplicar 279"/>
          <p:cNvSpPr/>
          <p:nvPr/>
        </p:nvSpPr>
        <p:spPr>
          <a:xfrm>
            <a:off x="4640792" y="5162412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1" name="Multiplicar 280"/>
          <p:cNvSpPr/>
          <p:nvPr/>
        </p:nvSpPr>
        <p:spPr>
          <a:xfrm>
            <a:off x="2699051" y="5975015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2" name="Multiplicar 281"/>
          <p:cNvSpPr/>
          <p:nvPr/>
        </p:nvSpPr>
        <p:spPr>
          <a:xfrm>
            <a:off x="7495562" y="4971655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3" name="Multiplicar 282"/>
          <p:cNvSpPr/>
          <p:nvPr/>
        </p:nvSpPr>
        <p:spPr>
          <a:xfrm>
            <a:off x="6341353" y="5760058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9ECC2F-3E88-838B-8342-B47C73B1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Definiciones sobre Grafos – Dirigidos y NO Dirigidos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18" grpId="0"/>
      <p:bldP spid="124" grpId="0"/>
      <p:bldP spid="125" grpId="0"/>
      <p:bldP spid="161" grpId="0"/>
      <p:bldP spid="16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1755775"/>
          </a:xfrm>
        </p:spPr>
        <p:txBody>
          <a:bodyPr>
            <a:normAutofit/>
          </a:bodyPr>
          <a:lstStyle/>
          <a:p>
            <a:r>
              <a:rPr lang="es-ES" sz="4000" b="1" cap="small" dirty="0"/>
              <a:t>Tipos de Grafos</a:t>
            </a:r>
            <a:endParaRPr lang="es-CL" sz="4000" b="1" dirty="0"/>
          </a:p>
        </p:txBody>
      </p:sp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19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Tipos de grafos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18" y="685800"/>
            <a:ext cx="91328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 err="1">
                <a:solidFill>
                  <a:srgbClr val="002060"/>
                </a:solidFill>
              </a:rPr>
              <a:t>Multigrafo</a:t>
            </a:r>
            <a:r>
              <a:rPr lang="es-ES" sz="1600" b="1" u="sng" dirty="0">
                <a:solidFill>
                  <a:srgbClr val="002060"/>
                </a:solidFill>
              </a:rPr>
              <a:t>:</a:t>
            </a:r>
            <a:r>
              <a:rPr lang="es-ES" sz="1600" b="1" dirty="0"/>
              <a:t> </a:t>
            </a:r>
            <a:r>
              <a:rPr lang="es-ES" sz="1600" dirty="0"/>
              <a:t>Grafo con más de dos aristas con el mismo sentido entre los mismos vértices.</a:t>
            </a: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600" b="1" i="1" u="sng" dirty="0">
              <a:solidFill>
                <a:srgbClr val="002060"/>
              </a:solidFill>
            </a:endParaRPr>
          </a:p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Grafo Simple:</a:t>
            </a:r>
            <a:r>
              <a:rPr lang="es-ES" sz="1600" b="1" i="1" dirty="0"/>
              <a:t> </a:t>
            </a:r>
            <a:r>
              <a:rPr lang="es-ES" sz="1600" dirty="0"/>
              <a:t>Grafo sin lazos ni aristas múltiples.</a:t>
            </a:r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dirty="0"/>
          </a:p>
        </p:txBody>
      </p:sp>
      <p:grpSp>
        <p:nvGrpSpPr>
          <p:cNvPr id="52" name="Grupo 51"/>
          <p:cNvGrpSpPr/>
          <p:nvPr/>
        </p:nvGrpSpPr>
        <p:grpSpPr>
          <a:xfrm>
            <a:off x="1958485" y="1143000"/>
            <a:ext cx="5227031" cy="1787580"/>
            <a:chOff x="1479448" y="1624375"/>
            <a:chExt cx="5227031" cy="1787580"/>
          </a:xfrm>
        </p:grpSpPr>
        <p:pic>
          <p:nvPicPr>
            <p:cNvPr id="6" name="Picture 1" descr="grafospuente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9448" y="1624375"/>
              <a:ext cx="2167136" cy="1787580"/>
            </a:xfrm>
            <a:prstGeom prst="rect">
              <a:avLst/>
            </a:prstGeom>
            <a:noFill/>
          </p:spPr>
        </p:pic>
        <p:grpSp>
          <p:nvGrpSpPr>
            <p:cNvPr id="51" name="Grupo 50"/>
            <p:cNvGrpSpPr/>
            <p:nvPr/>
          </p:nvGrpSpPr>
          <p:grpSpPr>
            <a:xfrm>
              <a:off x="4539343" y="1624375"/>
              <a:ext cx="2167136" cy="1787580"/>
              <a:chOff x="4539343" y="1624375"/>
              <a:chExt cx="2167136" cy="1787580"/>
            </a:xfrm>
          </p:grpSpPr>
          <p:pic>
            <p:nvPicPr>
              <p:cNvPr id="13" name="Picture 1" descr="grafospuente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39343" y="1624375"/>
                <a:ext cx="2167136" cy="1787580"/>
              </a:xfrm>
              <a:prstGeom prst="rect">
                <a:avLst/>
              </a:prstGeom>
              <a:noFill/>
            </p:spPr>
          </p:pic>
          <p:grpSp>
            <p:nvGrpSpPr>
              <p:cNvPr id="50" name="Grupo 49"/>
              <p:cNvGrpSpPr/>
              <p:nvPr/>
            </p:nvGrpSpPr>
            <p:grpSpPr>
              <a:xfrm>
                <a:off x="5262563" y="1919288"/>
                <a:ext cx="1109662" cy="1257300"/>
                <a:chOff x="5262563" y="1919288"/>
                <a:chExt cx="1109662" cy="1257300"/>
              </a:xfrm>
            </p:grpSpPr>
            <p:cxnSp>
              <p:nvCxnSpPr>
                <p:cNvPr id="4" name="Conector recto 3"/>
                <p:cNvCxnSpPr/>
                <p:nvPr/>
              </p:nvCxnSpPr>
              <p:spPr>
                <a:xfrm flipV="1">
                  <a:off x="5361584" y="1997867"/>
                  <a:ext cx="60326" cy="791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/>
                <p:cNvCxnSpPr/>
                <p:nvPr/>
              </p:nvCxnSpPr>
              <p:spPr>
                <a:xfrm>
                  <a:off x="5421910" y="1997867"/>
                  <a:ext cx="26195" cy="791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/>
                <p:cNvCxnSpPr/>
                <p:nvPr/>
              </p:nvCxnSpPr>
              <p:spPr>
                <a:xfrm>
                  <a:off x="6308725" y="2492375"/>
                  <a:ext cx="63500" cy="15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 flipH="1" flipV="1">
                  <a:off x="6340475" y="2447925"/>
                  <a:ext cx="31750" cy="539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/>
                <p:cNvCxnSpPr/>
                <p:nvPr/>
              </p:nvCxnSpPr>
              <p:spPr>
                <a:xfrm flipV="1">
                  <a:off x="6299200" y="2533650"/>
                  <a:ext cx="6985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/>
                <p:cNvCxnSpPr/>
                <p:nvPr/>
              </p:nvCxnSpPr>
              <p:spPr>
                <a:xfrm>
                  <a:off x="6302375" y="2517775"/>
                  <a:ext cx="57944" cy="20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/>
                <p:cNvCxnSpPr/>
                <p:nvPr/>
              </p:nvCxnSpPr>
              <p:spPr>
                <a:xfrm flipV="1">
                  <a:off x="6312694" y="2576582"/>
                  <a:ext cx="53975" cy="46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/>
                <p:cNvCxnSpPr/>
                <p:nvPr/>
              </p:nvCxnSpPr>
              <p:spPr>
                <a:xfrm flipV="1">
                  <a:off x="6336506" y="2581414"/>
                  <a:ext cx="30163" cy="427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 flipV="1">
                  <a:off x="5276650" y="1941638"/>
                  <a:ext cx="60326" cy="395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>
                <a:xfrm>
                  <a:off x="5262563" y="1919288"/>
                  <a:ext cx="71568" cy="223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/>
                <p:cNvCxnSpPr/>
                <p:nvPr/>
              </p:nvCxnSpPr>
              <p:spPr>
                <a:xfrm>
                  <a:off x="5398294" y="3014663"/>
                  <a:ext cx="49877" cy="461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44"/>
                <p:cNvCxnSpPr/>
                <p:nvPr/>
              </p:nvCxnSpPr>
              <p:spPr>
                <a:xfrm flipH="1">
                  <a:off x="5450160" y="3005138"/>
                  <a:ext cx="33859" cy="549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46"/>
                <p:cNvCxnSpPr/>
                <p:nvPr/>
              </p:nvCxnSpPr>
              <p:spPr>
                <a:xfrm flipH="1">
                  <a:off x="5353050" y="3142299"/>
                  <a:ext cx="47365" cy="342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 flipH="1" flipV="1">
                  <a:off x="5350669" y="3112295"/>
                  <a:ext cx="52258" cy="366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6" name="Group 102"/>
          <p:cNvGrpSpPr/>
          <p:nvPr/>
        </p:nvGrpSpPr>
        <p:grpSpPr>
          <a:xfrm>
            <a:off x="3847407" y="3950596"/>
            <a:ext cx="1808162" cy="1584326"/>
            <a:chOff x="152400" y="2530474"/>
            <a:chExt cx="1808162" cy="1584326"/>
          </a:xfrm>
        </p:grpSpPr>
        <p:grpSp>
          <p:nvGrpSpPr>
            <p:cNvPr id="87" name="Group 26"/>
            <p:cNvGrpSpPr>
              <a:grpSpLocks/>
            </p:cNvGrpSpPr>
            <p:nvPr/>
          </p:nvGrpSpPr>
          <p:grpSpPr bwMode="auto">
            <a:xfrm>
              <a:off x="152400" y="2530474"/>
              <a:ext cx="1808162" cy="1584326"/>
              <a:chOff x="3282" y="5040"/>
              <a:chExt cx="1887" cy="1584"/>
            </a:xfrm>
          </p:grpSpPr>
          <p:grpSp>
            <p:nvGrpSpPr>
              <p:cNvPr id="89" name="Group 27"/>
              <p:cNvGrpSpPr>
                <a:grpSpLocks/>
              </p:cNvGrpSpPr>
              <p:nvPr/>
            </p:nvGrpSpPr>
            <p:grpSpPr bwMode="auto">
              <a:xfrm>
                <a:off x="4017" y="5040"/>
                <a:ext cx="432" cy="432"/>
                <a:chOff x="4320" y="5040"/>
                <a:chExt cx="432" cy="432"/>
              </a:xfrm>
            </p:grpSpPr>
            <p:sp>
              <p:nvSpPr>
                <p:cNvPr id="108" name="Oval 2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0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0" name="Group 30"/>
              <p:cNvGrpSpPr>
                <a:grpSpLocks/>
              </p:cNvGrpSpPr>
              <p:nvPr/>
            </p:nvGrpSpPr>
            <p:grpSpPr bwMode="auto">
              <a:xfrm>
                <a:off x="4017" y="5616"/>
                <a:ext cx="432" cy="432"/>
                <a:chOff x="4320" y="5040"/>
                <a:chExt cx="432" cy="432"/>
              </a:xfrm>
            </p:grpSpPr>
            <p:sp>
              <p:nvSpPr>
                <p:cNvPr id="106" name="Oval 31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0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1" name="Group 33"/>
              <p:cNvGrpSpPr>
                <a:grpSpLocks/>
              </p:cNvGrpSpPr>
              <p:nvPr/>
            </p:nvGrpSpPr>
            <p:grpSpPr bwMode="auto">
              <a:xfrm>
                <a:off x="4002" y="6192"/>
                <a:ext cx="432" cy="432"/>
                <a:chOff x="4320" y="5040"/>
                <a:chExt cx="432" cy="432"/>
              </a:xfrm>
            </p:grpSpPr>
            <p:sp>
              <p:nvSpPr>
                <p:cNvPr id="104" name="Oval 34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0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2" name="Group 36"/>
              <p:cNvGrpSpPr>
                <a:grpSpLocks/>
              </p:cNvGrpSpPr>
              <p:nvPr/>
            </p:nvGrpSpPr>
            <p:grpSpPr bwMode="auto">
              <a:xfrm>
                <a:off x="4737" y="5571"/>
                <a:ext cx="432" cy="432"/>
                <a:chOff x="4320" y="5040"/>
                <a:chExt cx="432" cy="432"/>
              </a:xfrm>
            </p:grpSpPr>
            <p:sp>
              <p:nvSpPr>
                <p:cNvPr id="102" name="Oval 37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0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3" name="Group 39"/>
              <p:cNvGrpSpPr>
                <a:grpSpLocks/>
              </p:cNvGrpSpPr>
              <p:nvPr/>
            </p:nvGrpSpPr>
            <p:grpSpPr bwMode="auto">
              <a:xfrm>
                <a:off x="3282" y="5616"/>
                <a:ext cx="432" cy="432"/>
                <a:chOff x="4320" y="5040"/>
                <a:chExt cx="432" cy="432"/>
              </a:xfrm>
            </p:grpSpPr>
            <p:sp>
              <p:nvSpPr>
                <p:cNvPr id="100" name="Oval 40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4" name="Line 42"/>
              <p:cNvSpPr>
                <a:spLocks noChangeShapeType="1"/>
              </p:cNvSpPr>
              <p:nvPr/>
            </p:nvSpPr>
            <p:spPr bwMode="auto">
              <a:xfrm>
                <a:off x="4215" y="5385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95" name="Line 43"/>
              <p:cNvSpPr>
                <a:spLocks noChangeShapeType="1"/>
              </p:cNvSpPr>
              <p:nvPr/>
            </p:nvSpPr>
            <p:spPr bwMode="auto">
              <a:xfrm>
                <a:off x="4215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96" name="Line 44"/>
              <p:cNvSpPr>
                <a:spLocks noChangeShapeType="1"/>
              </p:cNvSpPr>
              <p:nvPr/>
            </p:nvSpPr>
            <p:spPr bwMode="auto">
              <a:xfrm>
                <a:off x="3645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97" name="Line 45"/>
              <p:cNvSpPr>
                <a:spLocks noChangeShapeType="1"/>
              </p:cNvSpPr>
              <p:nvPr/>
            </p:nvSpPr>
            <p:spPr bwMode="auto">
              <a:xfrm flipH="1">
                <a:off x="3579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 dirty="0"/>
              </a:p>
            </p:txBody>
          </p:sp>
          <p:sp>
            <p:nvSpPr>
              <p:cNvPr id="98" name="Line 46"/>
              <p:cNvSpPr>
                <a:spLocks noChangeShapeType="1"/>
              </p:cNvSpPr>
              <p:nvPr/>
            </p:nvSpPr>
            <p:spPr bwMode="auto">
              <a:xfrm flipH="1">
                <a:off x="4320" y="5904"/>
                <a:ext cx="576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99" name="Line 47"/>
              <p:cNvSpPr>
                <a:spLocks noChangeShapeType="1"/>
              </p:cNvSpPr>
              <p:nvPr/>
            </p:nvSpPr>
            <p:spPr bwMode="auto">
              <a:xfrm>
                <a:off x="4335" y="5343"/>
                <a:ext cx="480" cy="3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</p:grpSp>
        <p:sp>
          <p:nvSpPr>
            <p:cNvPr id="88" name="TextBox 94"/>
            <p:cNvSpPr txBox="1"/>
            <p:nvPr/>
          </p:nvSpPr>
          <p:spPr>
            <a:xfrm>
              <a:off x="1004455" y="28817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dirty="0"/>
            </a:p>
          </p:txBody>
        </p:sp>
      </p:grpSp>
      <p:grpSp>
        <p:nvGrpSpPr>
          <p:cNvPr id="57" name="Group 102"/>
          <p:cNvGrpSpPr/>
          <p:nvPr/>
        </p:nvGrpSpPr>
        <p:grpSpPr>
          <a:xfrm>
            <a:off x="6497523" y="3950596"/>
            <a:ext cx="1808162" cy="1584326"/>
            <a:chOff x="152400" y="2530474"/>
            <a:chExt cx="1808162" cy="1584326"/>
          </a:xfrm>
        </p:grpSpPr>
        <p:grpSp>
          <p:nvGrpSpPr>
            <p:cNvPr id="59" name="Group 26"/>
            <p:cNvGrpSpPr>
              <a:grpSpLocks/>
            </p:cNvGrpSpPr>
            <p:nvPr/>
          </p:nvGrpSpPr>
          <p:grpSpPr bwMode="auto">
            <a:xfrm>
              <a:off x="152400" y="2530474"/>
              <a:ext cx="1808162" cy="1584326"/>
              <a:chOff x="3282" y="5040"/>
              <a:chExt cx="1887" cy="1584"/>
            </a:xfrm>
          </p:grpSpPr>
          <p:grpSp>
            <p:nvGrpSpPr>
              <p:cNvPr id="66" name="Group 27"/>
              <p:cNvGrpSpPr>
                <a:grpSpLocks/>
              </p:cNvGrpSpPr>
              <p:nvPr/>
            </p:nvGrpSpPr>
            <p:grpSpPr bwMode="auto">
              <a:xfrm>
                <a:off x="4017" y="5040"/>
                <a:ext cx="432" cy="432"/>
                <a:chOff x="4320" y="5040"/>
                <a:chExt cx="432" cy="432"/>
              </a:xfrm>
            </p:grpSpPr>
            <p:sp>
              <p:nvSpPr>
                <p:cNvPr id="85" name="Oval 2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7" name="Group 30"/>
              <p:cNvGrpSpPr>
                <a:grpSpLocks/>
              </p:cNvGrpSpPr>
              <p:nvPr/>
            </p:nvGrpSpPr>
            <p:grpSpPr bwMode="auto">
              <a:xfrm>
                <a:off x="4017" y="5616"/>
                <a:ext cx="432" cy="432"/>
                <a:chOff x="4320" y="5040"/>
                <a:chExt cx="432" cy="432"/>
              </a:xfrm>
            </p:grpSpPr>
            <p:sp>
              <p:nvSpPr>
                <p:cNvPr id="83" name="Oval 31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8" name="Group 33"/>
              <p:cNvGrpSpPr>
                <a:grpSpLocks/>
              </p:cNvGrpSpPr>
              <p:nvPr/>
            </p:nvGrpSpPr>
            <p:grpSpPr bwMode="auto">
              <a:xfrm>
                <a:off x="4002" y="6192"/>
                <a:ext cx="432" cy="432"/>
                <a:chOff x="4320" y="5040"/>
                <a:chExt cx="432" cy="432"/>
              </a:xfrm>
            </p:grpSpPr>
            <p:sp>
              <p:nvSpPr>
                <p:cNvPr id="81" name="Oval 34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8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9" name="Group 36"/>
              <p:cNvGrpSpPr>
                <a:grpSpLocks/>
              </p:cNvGrpSpPr>
              <p:nvPr/>
            </p:nvGrpSpPr>
            <p:grpSpPr bwMode="auto">
              <a:xfrm>
                <a:off x="4737" y="5571"/>
                <a:ext cx="432" cy="432"/>
                <a:chOff x="4320" y="5040"/>
                <a:chExt cx="432" cy="432"/>
              </a:xfrm>
            </p:grpSpPr>
            <p:sp>
              <p:nvSpPr>
                <p:cNvPr id="79" name="Oval 37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8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0" name="Group 39"/>
              <p:cNvGrpSpPr>
                <a:grpSpLocks/>
              </p:cNvGrpSpPr>
              <p:nvPr/>
            </p:nvGrpSpPr>
            <p:grpSpPr bwMode="auto">
              <a:xfrm>
                <a:off x="3282" y="5616"/>
                <a:ext cx="432" cy="432"/>
                <a:chOff x="4320" y="5040"/>
                <a:chExt cx="432" cy="432"/>
              </a:xfrm>
            </p:grpSpPr>
            <p:sp>
              <p:nvSpPr>
                <p:cNvPr id="77" name="Oval 40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7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1" name="Line 42"/>
              <p:cNvSpPr>
                <a:spLocks noChangeShapeType="1"/>
              </p:cNvSpPr>
              <p:nvPr/>
            </p:nvSpPr>
            <p:spPr bwMode="auto">
              <a:xfrm>
                <a:off x="4215" y="5385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4215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3645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4" name="Line 45"/>
              <p:cNvSpPr>
                <a:spLocks noChangeShapeType="1"/>
              </p:cNvSpPr>
              <p:nvPr/>
            </p:nvSpPr>
            <p:spPr bwMode="auto">
              <a:xfrm flipH="1">
                <a:off x="3579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 dirty="0"/>
              </a:p>
            </p:txBody>
          </p:sp>
          <p:sp>
            <p:nvSpPr>
              <p:cNvPr id="75" name="Line 46"/>
              <p:cNvSpPr>
                <a:spLocks noChangeShapeType="1"/>
              </p:cNvSpPr>
              <p:nvPr/>
            </p:nvSpPr>
            <p:spPr bwMode="auto">
              <a:xfrm flipH="1">
                <a:off x="4320" y="5904"/>
                <a:ext cx="576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4335" y="5343"/>
                <a:ext cx="480" cy="3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</p:grpSp>
        <p:sp>
          <p:nvSpPr>
            <p:cNvPr id="60" name="TextBox 89"/>
            <p:cNvSpPr txBox="1"/>
            <p:nvPr/>
          </p:nvSpPr>
          <p:spPr>
            <a:xfrm>
              <a:off x="457200" y="2743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dirty="0"/>
                <a:t>10</a:t>
              </a:r>
              <a:endParaRPr lang="es-CL" dirty="0"/>
            </a:p>
          </p:txBody>
        </p:sp>
        <p:sp>
          <p:nvSpPr>
            <p:cNvPr id="61" name="TextBox 90"/>
            <p:cNvSpPr txBox="1"/>
            <p:nvPr/>
          </p:nvSpPr>
          <p:spPr>
            <a:xfrm>
              <a:off x="1336702" y="27847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dirty="0"/>
                <a:t>3</a:t>
              </a:r>
              <a:endParaRPr lang="es-CL" dirty="0"/>
            </a:p>
          </p:txBody>
        </p:sp>
        <p:sp>
          <p:nvSpPr>
            <p:cNvPr id="62" name="TextBox 91"/>
            <p:cNvSpPr txBox="1"/>
            <p:nvPr/>
          </p:nvSpPr>
          <p:spPr>
            <a:xfrm>
              <a:off x="1371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dirty="0"/>
                <a:t>7</a:t>
              </a:r>
              <a:endParaRPr lang="es-CL" dirty="0"/>
            </a:p>
          </p:txBody>
        </p:sp>
        <p:sp>
          <p:nvSpPr>
            <p:cNvPr id="63" name="TextBox 92"/>
            <p:cNvSpPr txBox="1"/>
            <p:nvPr/>
          </p:nvSpPr>
          <p:spPr>
            <a:xfrm>
              <a:off x="838200" y="3429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dirty="0"/>
                <a:t>5</a:t>
              </a:r>
              <a:endParaRPr lang="es-CL" dirty="0"/>
            </a:p>
          </p:txBody>
        </p:sp>
        <p:sp>
          <p:nvSpPr>
            <p:cNvPr id="64" name="TextBox 93"/>
            <p:cNvSpPr txBox="1"/>
            <p:nvPr/>
          </p:nvSpPr>
          <p:spPr>
            <a:xfrm>
              <a:off x="609600" y="329739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dirty="0"/>
                <a:t>2</a:t>
              </a:r>
              <a:endParaRPr lang="es-CL" dirty="0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1004455" y="288174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dirty="0"/>
                <a:t>6</a:t>
              </a:r>
              <a:endParaRPr lang="es-CL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838316" y="3848969"/>
            <a:ext cx="2167136" cy="1787580"/>
            <a:chOff x="838316" y="4343400"/>
            <a:chExt cx="2167136" cy="1787580"/>
          </a:xfrm>
        </p:grpSpPr>
        <p:pic>
          <p:nvPicPr>
            <p:cNvPr id="55" name="Picture 1" descr="grafospuente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316" y="4343400"/>
              <a:ext cx="2167136" cy="1787580"/>
            </a:xfrm>
            <a:prstGeom prst="rect">
              <a:avLst/>
            </a:prstGeom>
            <a:noFill/>
          </p:spPr>
        </p:pic>
        <p:cxnSp>
          <p:nvCxnSpPr>
            <p:cNvPr id="3" name="Conector recto 2"/>
            <p:cNvCxnSpPr/>
            <p:nvPr/>
          </p:nvCxnSpPr>
          <p:spPr>
            <a:xfrm flipH="1">
              <a:off x="1678781" y="4718083"/>
              <a:ext cx="35720" cy="720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H="1" flipV="1">
              <a:off x="1719265" y="4717258"/>
              <a:ext cx="44932" cy="728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V="1">
              <a:off x="1133689" y="5104083"/>
              <a:ext cx="40481" cy="79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H="1" flipV="1">
              <a:off x="1085848" y="5111226"/>
              <a:ext cx="40481" cy="79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 flipH="1" flipV="1">
              <a:off x="1764354" y="4675249"/>
              <a:ext cx="44932" cy="728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H="1">
              <a:off x="1769525" y="4675249"/>
              <a:ext cx="65252" cy="2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H="1" flipV="1">
              <a:off x="2593181" y="5207181"/>
              <a:ext cx="63980" cy="467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 flipH="1">
              <a:off x="2593181" y="5258665"/>
              <a:ext cx="63980" cy="467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 flipH="1" flipV="1">
              <a:off x="1128301" y="5316216"/>
              <a:ext cx="44932" cy="728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 flipV="1">
              <a:off x="1085848" y="5319196"/>
              <a:ext cx="47624" cy="698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1812158" y="5830234"/>
              <a:ext cx="8147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 flipV="1">
              <a:off x="1826598" y="5748468"/>
              <a:ext cx="26298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 flipV="1">
              <a:off x="1705284" y="5709475"/>
              <a:ext cx="35720" cy="720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745768" y="5708650"/>
              <a:ext cx="44932" cy="728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9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18" y="6858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Grafo completo</a:t>
            </a:r>
            <a:r>
              <a:rPr lang="es-ES" sz="1600" u="sng" dirty="0">
                <a:solidFill>
                  <a:srgbClr val="002060"/>
                </a:solidFill>
              </a:rPr>
              <a:t>:</a:t>
            </a:r>
            <a:r>
              <a:rPr lang="es-ES" sz="1600" dirty="0"/>
              <a:t> Grafo no dirigido en el que todos sus nodos son adyacentes entre sí. Cada nodo posee</a:t>
            </a:r>
          </a:p>
          <a:p>
            <a:pPr lvl="0" algn="just"/>
            <a:r>
              <a:rPr lang="es-ES" sz="1600" i="1" dirty="0"/>
              <a:t>n</a:t>
            </a:r>
            <a:r>
              <a:rPr lang="es-ES" sz="1600" dirty="0"/>
              <a:t>-1 aristas.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089541"/>
              </p:ext>
            </p:extLst>
          </p:nvPr>
        </p:nvGraphicFramePr>
        <p:xfrm>
          <a:off x="3865081" y="3491732"/>
          <a:ext cx="111618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cuación" r:id="rId4" imgW="812520" imgH="393480" progId="Equation.3">
                  <p:embed/>
                </p:oleObj>
              </mc:Choice>
              <mc:Fallback>
                <p:oleObj name="Ecuación" r:id="rId4" imgW="81252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081" y="3491732"/>
                        <a:ext cx="1116189" cy="54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0" y="312420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/>
            <a:r>
              <a:rPr lang="es-ES" sz="1600" b="1" dirty="0"/>
              <a:t>Nota 1:</a:t>
            </a:r>
            <a:r>
              <a:rPr lang="es-ES" sz="1600" dirty="0"/>
              <a:t> Un Gra</a:t>
            </a:r>
            <a:r>
              <a:rPr lang="es-ES" sz="1600" i="1" dirty="0"/>
              <a:t>fo </a:t>
            </a:r>
            <a:r>
              <a:rPr lang="es-ES" sz="1600" b="1" u="sng" dirty="0"/>
              <a:t>Completo</a:t>
            </a:r>
            <a:r>
              <a:rPr lang="es-ES" sz="1600" i="1" dirty="0"/>
              <a:t> </a:t>
            </a:r>
            <a:r>
              <a:rPr lang="es-ES" sz="1600" dirty="0"/>
              <a:t>con </a:t>
            </a:r>
            <a:r>
              <a:rPr lang="es-ES" sz="1600" i="1" dirty="0"/>
              <a:t>n</a:t>
            </a:r>
            <a:r>
              <a:rPr lang="es-ES" sz="1600" dirty="0"/>
              <a:t> nodos el </a:t>
            </a:r>
            <a:r>
              <a:rPr lang="es-ES" sz="1600" b="1" i="1" dirty="0"/>
              <a:t>número de arcos</a:t>
            </a:r>
            <a:r>
              <a:rPr lang="es-ES" sz="1600" b="1" dirty="0"/>
              <a:t> </a:t>
            </a:r>
            <a:r>
              <a:rPr lang="es-ES" sz="1600" dirty="0"/>
              <a:t>(“</a:t>
            </a:r>
            <a:r>
              <a:rPr lang="es-ES" sz="1600" i="1" dirty="0"/>
              <a:t>m</a:t>
            </a:r>
            <a:r>
              <a:rPr lang="es-ES" sz="1600" dirty="0"/>
              <a:t>”) que posee es:</a:t>
            </a:r>
            <a:endParaRPr lang="es-CL" sz="1600" dirty="0"/>
          </a:p>
        </p:txBody>
      </p:sp>
      <p:grpSp>
        <p:nvGrpSpPr>
          <p:cNvPr id="2" name="Grupo 1"/>
          <p:cNvGrpSpPr/>
          <p:nvPr/>
        </p:nvGrpSpPr>
        <p:grpSpPr>
          <a:xfrm>
            <a:off x="-76200" y="1640508"/>
            <a:ext cx="1676661" cy="794957"/>
            <a:chOff x="-261" y="2326308"/>
            <a:chExt cx="1676661" cy="794957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-261" y="2892665"/>
              <a:ext cx="1676661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Grafo Completo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de orden 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1200" dirty="0"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" name="Elipse 3"/>
            <p:cNvSpPr/>
            <p:nvPr/>
          </p:nvSpPr>
          <p:spPr>
            <a:xfrm>
              <a:off x="723769" y="2326308"/>
              <a:ext cx="228600" cy="2106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790896" y="1640508"/>
            <a:ext cx="1676661" cy="794957"/>
            <a:chOff x="1866835" y="2326308"/>
            <a:chExt cx="1676661" cy="794957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1866835" y="2892665"/>
              <a:ext cx="1676661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Grafo Completo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de orden 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1200" dirty="0"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grpSp>
          <p:nvGrpSpPr>
            <p:cNvPr id="70" name="Grupo 69"/>
            <p:cNvGrpSpPr/>
            <p:nvPr/>
          </p:nvGrpSpPr>
          <p:grpSpPr>
            <a:xfrm>
              <a:off x="2333739" y="2326308"/>
              <a:ext cx="742852" cy="210630"/>
              <a:chOff x="2057791" y="2963449"/>
              <a:chExt cx="742852" cy="210630"/>
            </a:xfrm>
          </p:grpSpPr>
          <p:sp>
            <p:nvSpPr>
              <p:cNvPr id="15" name="Elipse 14"/>
              <p:cNvSpPr/>
              <p:nvPr/>
            </p:nvSpPr>
            <p:spPr>
              <a:xfrm>
                <a:off x="2057791" y="2963449"/>
                <a:ext cx="228600" cy="21063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572043" y="2963449"/>
                <a:ext cx="228600" cy="21063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13" name="Conector recto 12"/>
              <p:cNvCxnSpPr>
                <a:stCxn id="15" idx="6"/>
                <a:endCxn id="16" idx="2"/>
              </p:cNvCxnSpPr>
              <p:nvPr/>
            </p:nvCxnSpPr>
            <p:spPr>
              <a:xfrm>
                <a:off x="2286391" y="3068764"/>
                <a:ext cx="285652" cy="0"/>
              </a:xfrm>
              <a:prstGeom prst="line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o 11"/>
          <p:cNvGrpSpPr/>
          <p:nvPr/>
        </p:nvGrpSpPr>
        <p:grpSpPr>
          <a:xfrm>
            <a:off x="3353061" y="1414697"/>
            <a:ext cx="1676661" cy="1027692"/>
            <a:chOff x="3429000" y="2100497"/>
            <a:chExt cx="1676661" cy="1027692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3429000" y="2892665"/>
              <a:ext cx="1676661" cy="235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Grafo Completo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de orden 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1200" dirty="0"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3903293" y="2100497"/>
              <a:ext cx="728075" cy="662252"/>
              <a:chOff x="3865081" y="2826778"/>
              <a:chExt cx="728075" cy="662252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4114800" y="2826778"/>
                <a:ext cx="228600" cy="21063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3865081" y="3278400"/>
                <a:ext cx="228600" cy="21063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4364556" y="3278400"/>
                <a:ext cx="228600" cy="21063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29" name="Conector recto 28"/>
              <p:cNvCxnSpPr>
                <a:stCxn id="17" idx="3"/>
                <a:endCxn id="18" idx="0"/>
              </p:cNvCxnSpPr>
              <p:nvPr/>
            </p:nvCxnSpPr>
            <p:spPr>
              <a:xfrm flipH="1">
                <a:off x="3979381" y="3006562"/>
                <a:ext cx="168897" cy="271838"/>
              </a:xfrm>
              <a:prstGeom prst="line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>
                <a:stCxn id="18" idx="6"/>
                <a:endCxn id="19" idx="2"/>
              </p:cNvCxnSpPr>
              <p:nvPr/>
            </p:nvCxnSpPr>
            <p:spPr>
              <a:xfrm>
                <a:off x="4093681" y="3383715"/>
                <a:ext cx="270875" cy="0"/>
              </a:xfrm>
              <a:prstGeom prst="line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>
                <a:stCxn id="17" idx="5"/>
                <a:endCxn id="19" idx="0"/>
              </p:cNvCxnSpPr>
              <p:nvPr/>
            </p:nvCxnSpPr>
            <p:spPr>
              <a:xfrm>
                <a:off x="4309922" y="3006562"/>
                <a:ext cx="168934" cy="271838"/>
              </a:xfrm>
              <a:prstGeom prst="line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upo 13"/>
          <p:cNvGrpSpPr/>
          <p:nvPr/>
        </p:nvGrpSpPr>
        <p:grpSpPr>
          <a:xfrm>
            <a:off x="5372166" y="1420073"/>
            <a:ext cx="1676661" cy="1015392"/>
            <a:chOff x="5448105" y="2105873"/>
            <a:chExt cx="1676661" cy="1015392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5448105" y="2892665"/>
              <a:ext cx="1676661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Grafo Completo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de orden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1200" dirty="0"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grpSp>
          <p:nvGrpSpPr>
            <p:cNvPr id="68" name="Grupo 67"/>
            <p:cNvGrpSpPr/>
            <p:nvPr/>
          </p:nvGrpSpPr>
          <p:grpSpPr>
            <a:xfrm>
              <a:off x="5915009" y="2105873"/>
              <a:ext cx="742852" cy="651500"/>
              <a:chOff x="5657948" y="2773583"/>
              <a:chExt cx="742852" cy="651500"/>
            </a:xfrm>
          </p:grpSpPr>
          <p:sp>
            <p:nvSpPr>
              <p:cNvPr id="20" name="Elipse 19"/>
              <p:cNvSpPr/>
              <p:nvPr/>
            </p:nvSpPr>
            <p:spPr>
              <a:xfrm>
                <a:off x="5657948" y="2773583"/>
                <a:ext cx="228600" cy="21063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172200" y="2773583"/>
                <a:ext cx="228600" cy="21063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5657948" y="3214453"/>
                <a:ext cx="228600" cy="21063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72200" y="3214453"/>
                <a:ext cx="228600" cy="21063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37" name="Conector recto 36"/>
              <p:cNvCxnSpPr>
                <a:stCxn id="20" idx="5"/>
                <a:endCxn id="23" idx="1"/>
              </p:cNvCxnSpPr>
              <p:nvPr/>
            </p:nvCxnSpPr>
            <p:spPr>
              <a:xfrm>
                <a:off x="5853070" y="2953367"/>
                <a:ext cx="352608" cy="291932"/>
              </a:xfrm>
              <a:prstGeom prst="line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/>
              <p:cNvCxnSpPr>
                <a:stCxn id="21" idx="3"/>
                <a:endCxn id="22" idx="7"/>
              </p:cNvCxnSpPr>
              <p:nvPr/>
            </p:nvCxnSpPr>
            <p:spPr>
              <a:xfrm flipH="1">
                <a:off x="5853070" y="2953367"/>
                <a:ext cx="352608" cy="291932"/>
              </a:xfrm>
              <a:prstGeom prst="line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>
                <a:stCxn id="20" idx="6"/>
                <a:endCxn id="21" idx="2"/>
              </p:cNvCxnSpPr>
              <p:nvPr/>
            </p:nvCxnSpPr>
            <p:spPr>
              <a:xfrm>
                <a:off x="5886548" y="2878898"/>
                <a:ext cx="285652" cy="0"/>
              </a:xfrm>
              <a:prstGeom prst="line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>
                <a:stCxn id="20" idx="4"/>
                <a:endCxn id="22" idx="0"/>
              </p:cNvCxnSpPr>
              <p:nvPr/>
            </p:nvCxnSpPr>
            <p:spPr>
              <a:xfrm>
                <a:off x="5772248" y="2984213"/>
                <a:ext cx="0" cy="230240"/>
              </a:xfrm>
              <a:prstGeom prst="line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>
                <a:stCxn id="22" idx="6"/>
                <a:endCxn id="23" idx="2"/>
              </p:cNvCxnSpPr>
              <p:nvPr/>
            </p:nvCxnSpPr>
            <p:spPr>
              <a:xfrm>
                <a:off x="5886548" y="3319768"/>
                <a:ext cx="285652" cy="0"/>
              </a:xfrm>
              <a:prstGeom prst="line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>
                <a:stCxn id="21" idx="4"/>
                <a:endCxn id="23" idx="0"/>
              </p:cNvCxnSpPr>
              <p:nvPr/>
            </p:nvCxnSpPr>
            <p:spPr>
              <a:xfrm>
                <a:off x="6286500" y="2984213"/>
                <a:ext cx="0" cy="230240"/>
              </a:xfrm>
              <a:prstGeom prst="line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7162800" y="1219200"/>
            <a:ext cx="1676661" cy="1213488"/>
            <a:chOff x="7238739" y="1905000"/>
            <a:chExt cx="1676661" cy="1213488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7238739" y="2892665"/>
              <a:ext cx="1676661" cy="225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Grafo Completo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de orden 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1200" dirty="0"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7591277" y="1905000"/>
              <a:ext cx="971584" cy="1053247"/>
              <a:chOff x="7334916" y="2434411"/>
              <a:chExt cx="971584" cy="1053247"/>
            </a:xfrm>
          </p:grpSpPr>
          <p:grpSp>
            <p:nvGrpSpPr>
              <p:cNvPr id="67" name="Grupo 66"/>
              <p:cNvGrpSpPr/>
              <p:nvPr/>
            </p:nvGrpSpPr>
            <p:grpSpPr>
              <a:xfrm>
                <a:off x="7467600" y="2434411"/>
                <a:ext cx="742852" cy="1053247"/>
                <a:chOff x="7467600" y="2798653"/>
                <a:chExt cx="742852" cy="1053247"/>
              </a:xfrm>
            </p:grpSpPr>
            <p:sp>
              <p:nvSpPr>
                <p:cNvPr id="52" name="Elipse 51"/>
                <p:cNvSpPr/>
                <p:nvPr/>
              </p:nvSpPr>
              <p:spPr>
                <a:xfrm>
                  <a:off x="7467600" y="3200400"/>
                  <a:ext cx="228600" cy="21063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7981852" y="3200400"/>
                  <a:ext cx="228600" cy="21063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Elipse 53"/>
                <p:cNvSpPr/>
                <p:nvPr/>
              </p:nvSpPr>
              <p:spPr>
                <a:xfrm>
                  <a:off x="7467600" y="3641270"/>
                  <a:ext cx="228600" cy="21063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7981852" y="3641270"/>
                  <a:ext cx="228600" cy="21063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cxnSp>
              <p:nvCxnSpPr>
                <p:cNvPr id="56" name="Conector recto 55"/>
                <p:cNvCxnSpPr>
                  <a:stCxn id="52" idx="5"/>
                  <a:endCxn id="55" idx="1"/>
                </p:cNvCxnSpPr>
                <p:nvPr/>
              </p:nvCxnSpPr>
              <p:spPr>
                <a:xfrm>
                  <a:off x="7662722" y="3380184"/>
                  <a:ext cx="352608" cy="291932"/>
                </a:xfrm>
                <a:prstGeom prst="line">
                  <a:avLst/>
                </a:prstGeom>
                <a:ln w="31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>
                  <a:stCxn id="53" idx="3"/>
                  <a:endCxn id="54" idx="7"/>
                </p:cNvCxnSpPr>
                <p:nvPr/>
              </p:nvCxnSpPr>
              <p:spPr>
                <a:xfrm flipH="1">
                  <a:off x="7662722" y="3380184"/>
                  <a:ext cx="352608" cy="291932"/>
                </a:xfrm>
                <a:prstGeom prst="line">
                  <a:avLst/>
                </a:prstGeom>
                <a:ln w="31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/>
                <p:cNvCxnSpPr>
                  <a:stCxn id="52" idx="6"/>
                  <a:endCxn id="53" idx="2"/>
                </p:cNvCxnSpPr>
                <p:nvPr/>
              </p:nvCxnSpPr>
              <p:spPr>
                <a:xfrm>
                  <a:off x="7696200" y="3305715"/>
                  <a:ext cx="285652" cy="0"/>
                </a:xfrm>
                <a:prstGeom prst="line">
                  <a:avLst/>
                </a:prstGeom>
                <a:ln w="31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/>
                <p:cNvCxnSpPr>
                  <a:stCxn id="52" idx="4"/>
                  <a:endCxn id="54" idx="0"/>
                </p:cNvCxnSpPr>
                <p:nvPr/>
              </p:nvCxnSpPr>
              <p:spPr>
                <a:xfrm>
                  <a:off x="7581900" y="3411030"/>
                  <a:ext cx="0" cy="230240"/>
                </a:xfrm>
                <a:prstGeom prst="line">
                  <a:avLst/>
                </a:prstGeom>
                <a:ln w="31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/>
                <p:cNvCxnSpPr>
                  <a:stCxn id="54" idx="6"/>
                  <a:endCxn id="55" idx="2"/>
                </p:cNvCxnSpPr>
                <p:nvPr/>
              </p:nvCxnSpPr>
              <p:spPr>
                <a:xfrm>
                  <a:off x="7696200" y="3746585"/>
                  <a:ext cx="285652" cy="0"/>
                </a:xfrm>
                <a:prstGeom prst="line">
                  <a:avLst/>
                </a:prstGeom>
                <a:ln w="31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/>
                <p:cNvCxnSpPr>
                  <a:stCxn id="53" idx="4"/>
                  <a:endCxn id="55" idx="0"/>
                </p:cNvCxnSpPr>
                <p:nvPr/>
              </p:nvCxnSpPr>
              <p:spPr>
                <a:xfrm>
                  <a:off x="8096152" y="3411030"/>
                  <a:ext cx="0" cy="230240"/>
                </a:xfrm>
                <a:prstGeom prst="line">
                  <a:avLst/>
                </a:prstGeom>
                <a:ln w="31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Elipse 62"/>
                <p:cNvSpPr/>
                <p:nvPr/>
              </p:nvSpPr>
              <p:spPr>
                <a:xfrm>
                  <a:off x="7696200" y="2798653"/>
                  <a:ext cx="228600" cy="21063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cxnSp>
              <p:nvCxnSpPr>
                <p:cNvPr id="64" name="Conector recto 63"/>
                <p:cNvCxnSpPr>
                  <a:stCxn id="52" idx="0"/>
                  <a:endCxn id="63" idx="3"/>
                </p:cNvCxnSpPr>
                <p:nvPr/>
              </p:nvCxnSpPr>
              <p:spPr>
                <a:xfrm flipV="1">
                  <a:off x="7581900" y="2978437"/>
                  <a:ext cx="147778" cy="221963"/>
                </a:xfrm>
                <a:prstGeom prst="line">
                  <a:avLst/>
                </a:prstGeom>
                <a:ln w="31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cto 65"/>
                <p:cNvCxnSpPr>
                  <a:stCxn id="53" idx="0"/>
                  <a:endCxn id="63" idx="5"/>
                </p:cNvCxnSpPr>
                <p:nvPr/>
              </p:nvCxnSpPr>
              <p:spPr>
                <a:xfrm flipH="1" flipV="1">
                  <a:off x="7891322" y="2978437"/>
                  <a:ext cx="204830" cy="221963"/>
                </a:xfrm>
                <a:prstGeom prst="line">
                  <a:avLst/>
                </a:prstGeom>
                <a:ln w="31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Forma libre 70"/>
              <p:cNvSpPr/>
              <p:nvPr/>
            </p:nvSpPr>
            <p:spPr>
              <a:xfrm rot="21418814" flipH="1">
                <a:off x="7923360" y="2457818"/>
                <a:ext cx="383140" cy="851769"/>
              </a:xfrm>
              <a:custGeom>
                <a:avLst/>
                <a:gdLst>
                  <a:gd name="connsiteX0" fmla="*/ 383140 w 383140"/>
                  <a:gd name="connsiteY0" fmla="*/ 0 h 851769"/>
                  <a:gd name="connsiteX1" fmla="*/ 7359 w 383140"/>
                  <a:gd name="connsiteY1" fmla="*/ 438410 h 851769"/>
                  <a:gd name="connsiteX2" fmla="*/ 170197 w 383140"/>
                  <a:gd name="connsiteY2" fmla="*/ 851769 h 851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140" h="851769">
                    <a:moveTo>
                      <a:pt x="383140" y="0"/>
                    </a:moveTo>
                    <a:cubicBezTo>
                      <a:pt x="212994" y="148224"/>
                      <a:pt x="42849" y="296449"/>
                      <a:pt x="7359" y="438410"/>
                    </a:cubicBezTo>
                    <a:cubicBezTo>
                      <a:pt x="-28132" y="580372"/>
                      <a:pt x="71032" y="716070"/>
                      <a:pt x="170197" y="851769"/>
                    </a:cubicBezTo>
                  </a:path>
                </a:pathLst>
              </a:cu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Forma libre 71"/>
              <p:cNvSpPr/>
              <p:nvPr/>
            </p:nvSpPr>
            <p:spPr>
              <a:xfrm>
                <a:off x="7334916" y="2471657"/>
                <a:ext cx="383140" cy="851769"/>
              </a:xfrm>
              <a:custGeom>
                <a:avLst/>
                <a:gdLst>
                  <a:gd name="connsiteX0" fmla="*/ 383140 w 383140"/>
                  <a:gd name="connsiteY0" fmla="*/ 0 h 851769"/>
                  <a:gd name="connsiteX1" fmla="*/ 7359 w 383140"/>
                  <a:gd name="connsiteY1" fmla="*/ 438410 h 851769"/>
                  <a:gd name="connsiteX2" fmla="*/ 170197 w 383140"/>
                  <a:gd name="connsiteY2" fmla="*/ 851769 h 851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140" h="851769">
                    <a:moveTo>
                      <a:pt x="383140" y="0"/>
                    </a:moveTo>
                    <a:cubicBezTo>
                      <a:pt x="212994" y="148224"/>
                      <a:pt x="42849" y="296449"/>
                      <a:pt x="7359" y="438410"/>
                    </a:cubicBezTo>
                    <a:cubicBezTo>
                      <a:pt x="-28132" y="580372"/>
                      <a:pt x="71032" y="716070"/>
                      <a:pt x="170197" y="851769"/>
                    </a:cubicBezTo>
                  </a:path>
                </a:pathLst>
              </a:cu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65" name="Rectángulo 64"/>
          <p:cNvSpPr/>
          <p:nvPr/>
        </p:nvSpPr>
        <p:spPr>
          <a:xfrm>
            <a:off x="11118" y="426720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/>
            <a:r>
              <a:rPr lang="es-ES" sz="1600" b="1" dirty="0"/>
              <a:t>Nota 2:</a:t>
            </a:r>
            <a:r>
              <a:rPr lang="es-ES" sz="1600" dirty="0"/>
              <a:t> La matriz de adyacencia de un grafo completo posee solo unos (fuera de la diag. </a:t>
            </a:r>
            <a:r>
              <a:rPr lang="es-ES" sz="1600" dirty="0" err="1"/>
              <a:t>ppal</a:t>
            </a:r>
            <a:r>
              <a:rPr lang="es-ES" sz="1600" dirty="0"/>
              <a:t>).</a:t>
            </a:r>
            <a:endParaRPr lang="es-CL" sz="1600" dirty="0"/>
          </a:p>
        </p:txBody>
      </p:sp>
      <p:sp>
        <p:nvSpPr>
          <p:cNvPr id="74" name="Rectángulo 73"/>
          <p:cNvSpPr/>
          <p:nvPr/>
        </p:nvSpPr>
        <p:spPr>
          <a:xfrm>
            <a:off x="-1602" y="4889165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/>
            <a:r>
              <a:rPr lang="es-ES" sz="1600" b="1" dirty="0"/>
              <a:t>Nota 3:</a:t>
            </a:r>
            <a:r>
              <a:rPr lang="es-ES" sz="1600" dirty="0"/>
              <a:t> El </a:t>
            </a:r>
            <a:r>
              <a:rPr lang="es-ES" sz="1600" b="1" dirty="0">
                <a:solidFill>
                  <a:srgbClr val="C00000"/>
                </a:solidFill>
              </a:rPr>
              <a:t>orden </a:t>
            </a:r>
            <a:r>
              <a:rPr lang="es-ES" sz="1600" b="1" dirty="0"/>
              <a:t>de un grafo </a:t>
            </a:r>
            <a:r>
              <a:rPr lang="es-ES" sz="1600" dirty="0"/>
              <a:t>se refiere siempre al </a:t>
            </a:r>
            <a:r>
              <a:rPr lang="es-ES" sz="1600" b="1" dirty="0"/>
              <a:t>número de nodos del grafo</a:t>
            </a:r>
            <a:r>
              <a:rPr lang="es-ES" sz="1600" dirty="0"/>
              <a:t>, o sea al valor de </a:t>
            </a:r>
            <a:r>
              <a:rPr lang="es-ES" sz="1600" b="1" dirty="0"/>
              <a:t>n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1D581F7-BAF2-2827-A5C4-D0BBD800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Tipos de grafos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- Historia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118" y="533400"/>
            <a:ext cx="91328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/>
            <a:r>
              <a:rPr lang="es-CL" b="1" dirty="0">
                <a:solidFill>
                  <a:srgbClr val="0070C0"/>
                </a:solidFill>
              </a:rPr>
              <a:t>Historia:</a:t>
            </a:r>
          </a:p>
          <a:p>
            <a:pPr marL="179388" indent="-179388" algn="just"/>
            <a:endParaRPr lang="es-CL" b="1" i="1" u="sng" dirty="0"/>
          </a:p>
          <a:p>
            <a:r>
              <a:rPr lang="es-ES" sz="1600" dirty="0"/>
              <a:t>Los grafos fueron usados inicialmente por </a:t>
            </a:r>
            <a:r>
              <a:rPr lang="es-ES" sz="1600" dirty="0" err="1"/>
              <a:t>Euler</a:t>
            </a:r>
            <a:r>
              <a:rPr lang="es-ES" sz="1600" dirty="0"/>
              <a:t>, en </a:t>
            </a:r>
            <a:r>
              <a:rPr lang="es-ES" sz="1600" b="1" dirty="0">
                <a:solidFill>
                  <a:srgbClr val="C00000"/>
                </a:solidFill>
              </a:rPr>
              <a:t>1736</a:t>
            </a:r>
            <a:r>
              <a:rPr lang="es-ES" sz="1600" dirty="0"/>
              <a:t>, para representar el problema de las ciudades y los puentes.</a:t>
            </a:r>
            <a:endParaRPr lang="es-CL" sz="1600" dirty="0"/>
          </a:p>
        </p:txBody>
      </p:sp>
      <p:pic>
        <p:nvPicPr>
          <p:cNvPr id="50178" name="Picture 2" descr="puent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8" y="2437348"/>
            <a:ext cx="5553076" cy="2238906"/>
          </a:xfrm>
          <a:prstGeom prst="rect">
            <a:avLst/>
          </a:prstGeom>
          <a:noFill/>
        </p:spPr>
      </p:pic>
      <p:pic>
        <p:nvPicPr>
          <p:cNvPr id="50177" name="Picture 1" descr="grafospuent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0724" y="2240791"/>
            <a:ext cx="3190876" cy="2632020"/>
          </a:xfrm>
          <a:prstGeom prst="rect">
            <a:avLst/>
          </a:prstGeom>
          <a:noFill/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167241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" y="4831140"/>
            <a:ext cx="91439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58888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V</a:t>
            </a:r>
            <a:r>
              <a:rPr kumimoji="0" lang="es-E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= </a:t>
            </a:r>
            <a:r>
              <a:rPr kumimoji="0" 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{A,B,C,D}</a:t>
            </a: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:</a:t>
            </a:r>
            <a:r>
              <a:rPr kumimoji="0" lang="es-E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conjunto de ciudades.</a:t>
            </a:r>
          </a:p>
          <a:p>
            <a:pPr marL="1258888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i="1" baseline="0" dirty="0">
                <a:solidFill>
                  <a:srgbClr val="C00000"/>
                </a:solidFill>
                <a:cs typeface="Arial" pitchFamily="34" charset="0"/>
              </a:rPr>
              <a:t>A</a:t>
            </a:r>
            <a:r>
              <a:rPr lang="es-ES" sz="1600" b="1" i="1" baseline="0" dirty="0">
                <a:cs typeface="Arial" pitchFamily="34" charset="0"/>
              </a:rPr>
              <a:t> </a:t>
            </a:r>
            <a:r>
              <a:rPr lang="es-ES" sz="1600" b="1" baseline="0" dirty="0">
                <a:cs typeface="Arial" pitchFamily="34" charset="0"/>
              </a:rPr>
              <a:t>= {(A,B),(A,B),(A,C),(A,C),(C,D),(A,D),(B,D)}</a:t>
            </a:r>
            <a:r>
              <a:rPr lang="es-ES" sz="1600" baseline="0" dirty="0">
                <a:cs typeface="Arial" pitchFamily="34" charset="0"/>
              </a:rPr>
              <a:t>: pares de localidades</a:t>
            </a:r>
            <a:r>
              <a:rPr lang="es-ES" sz="1600" dirty="0">
                <a:cs typeface="Arial" pitchFamily="34" charset="0"/>
              </a:rPr>
              <a:t> </a:t>
            </a:r>
            <a:r>
              <a:rPr lang="es-ES" sz="1600" baseline="0" dirty="0">
                <a:cs typeface="Arial" pitchFamily="34" charset="0"/>
              </a:rPr>
              <a:t>unidas con</a:t>
            </a:r>
            <a:r>
              <a:rPr lang="es-ES" sz="1600" dirty="0">
                <a:cs typeface="Arial" pitchFamily="34" charset="0"/>
              </a:rPr>
              <a:t> un puente.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Problema:</a:t>
            </a:r>
          </a:p>
          <a:p>
            <a:pPr marL="355600"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“</a:t>
            </a:r>
            <a:r>
              <a:rPr kumimoji="0" lang="es-C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</a:t>
            </a:r>
            <a:r>
              <a:rPr lang="es-CL" sz="1600" i="1" dirty="0"/>
              <a:t>ncontrar un recorrido para cruzar a pie toda la ciudad, </a:t>
            </a:r>
            <a:r>
              <a:rPr lang="es-CL" sz="1600" b="1" i="1" dirty="0"/>
              <a:t>pasando sólo una vez por cada uno de los puentes</a:t>
            </a:r>
            <a:r>
              <a:rPr lang="es-CL" sz="1600" i="1" dirty="0"/>
              <a:t>, y regresando al mismo punto de inicio</a:t>
            </a:r>
            <a:r>
              <a:rPr kumimoji="0" lang="es-E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”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2400" y="1912679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600" b="1" i="1" dirty="0">
                <a:ea typeface="Times New Roman" pitchFamily="18" charset="0"/>
                <a:cs typeface="Arial" pitchFamily="34" charset="0"/>
              </a:rPr>
              <a:t>Representación de </a:t>
            </a:r>
            <a:r>
              <a:rPr lang="es-CL" sz="1600" b="1" i="1" dirty="0">
                <a:ea typeface="Times New Roman" pitchFamily="18" charset="0"/>
                <a:cs typeface="Arial" pitchFamily="34" charset="0"/>
              </a:rPr>
              <a:t>los siete puentes de </a:t>
            </a:r>
            <a:r>
              <a:rPr lang="es-CL" sz="1600" b="1" i="1" dirty="0" err="1">
                <a:ea typeface="Times New Roman" pitchFamily="18" charset="0"/>
                <a:cs typeface="Arial" pitchFamily="34" charset="0"/>
              </a:rPr>
              <a:t>Königsberg</a:t>
            </a:r>
            <a:r>
              <a:rPr lang="es-CL" sz="1600" b="1" i="1" dirty="0">
                <a:ea typeface="Times New Roman" pitchFamily="18" charset="0"/>
                <a:cs typeface="Arial" pitchFamily="34" charset="0"/>
              </a:rPr>
              <a:t>, que cruzan el río </a:t>
            </a:r>
            <a:r>
              <a:rPr lang="es-CL" sz="1600" b="1" i="1" dirty="0" err="1">
                <a:ea typeface="Times New Roman" pitchFamily="18" charset="0"/>
                <a:cs typeface="Arial" pitchFamily="34" charset="0"/>
              </a:rPr>
              <a:t>Pregel</a:t>
            </a:r>
            <a:r>
              <a:rPr lang="es-ES" sz="1600" b="1" i="1" dirty="0">
                <a:ea typeface="Times New Roman" pitchFamily="18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9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22" name="Grupo 121"/>
          <p:cNvGrpSpPr/>
          <p:nvPr/>
        </p:nvGrpSpPr>
        <p:grpSpPr>
          <a:xfrm>
            <a:off x="2342861" y="1426579"/>
            <a:ext cx="4458278" cy="1584326"/>
            <a:chOff x="3542722" y="4485685"/>
            <a:chExt cx="4458278" cy="1584326"/>
          </a:xfrm>
        </p:grpSpPr>
        <p:grpSp>
          <p:nvGrpSpPr>
            <p:cNvPr id="124" name="Group 102"/>
            <p:cNvGrpSpPr/>
            <p:nvPr/>
          </p:nvGrpSpPr>
          <p:grpSpPr>
            <a:xfrm>
              <a:off x="3542722" y="4485685"/>
              <a:ext cx="1808162" cy="1584326"/>
              <a:chOff x="152400" y="2530474"/>
              <a:chExt cx="1808162" cy="1584326"/>
            </a:xfrm>
          </p:grpSpPr>
          <p:grpSp>
            <p:nvGrpSpPr>
              <p:cNvPr id="154" name="Group 26"/>
              <p:cNvGrpSpPr>
                <a:grpSpLocks/>
              </p:cNvGrpSpPr>
              <p:nvPr/>
            </p:nvGrpSpPr>
            <p:grpSpPr bwMode="auto">
              <a:xfrm>
                <a:off x="152400" y="2530474"/>
                <a:ext cx="1808162" cy="1584326"/>
                <a:chOff x="3282" y="5040"/>
                <a:chExt cx="1887" cy="1584"/>
              </a:xfrm>
            </p:grpSpPr>
            <p:grpSp>
              <p:nvGrpSpPr>
                <p:cNvPr id="156" name="Group 27"/>
                <p:cNvGrpSpPr>
                  <a:grpSpLocks/>
                </p:cNvGrpSpPr>
                <p:nvPr/>
              </p:nvGrpSpPr>
              <p:grpSpPr bwMode="auto">
                <a:xfrm>
                  <a:off x="4017" y="5040"/>
                  <a:ext cx="432" cy="432"/>
                  <a:chOff x="4320" y="5040"/>
                  <a:chExt cx="432" cy="432"/>
                </a:xfrm>
              </p:grpSpPr>
              <p:sp>
                <p:nvSpPr>
                  <p:cNvPr id="175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7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1</a:t>
                    </a:r>
                    <a:endPara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57" name="Group 30"/>
                <p:cNvGrpSpPr>
                  <a:grpSpLocks/>
                </p:cNvGrpSpPr>
                <p:nvPr/>
              </p:nvGrpSpPr>
              <p:grpSpPr bwMode="auto">
                <a:xfrm>
                  <a:off x="4017" y="5616"/>
                  <a:ext cx="432" cy="432"/>
                  <a:chOff x="4320" y="5040"/>
                  <a:chExt cx="432" cy="432"/>
                </a:xfrm>
              </p:grpSpPr>
              <p:sp>
                <p:nvSpPr>
                  <p:cNvPr id="17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7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3</a:t>
                    </a:r>
                    <a:endPara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58" name="Group 33"/>
                <p:cNvGrpSpPr>
                  <a:grpSpLocks/>
                </p:cNvGrpSpPr>
                <p:nvPr/>
              </p:nvGrpSpPr>
              <p:grpSpPr bwMode="auto">
                <a:xfrm>
                  <a:off x="4002" y="6192"/>
                  <a:ext cx="432" cy="432"/>
                  <a:chOff x="4320" y="5040"/>
                  <a:chExt cx="432" cy="432"/>
                </a:xfrm>
              </p:grpSpPr>
              <p:sp>
                <p:nvSpPr>
                  <p:cNvPr id="171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7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5</a:t>
                    </a:r>
                    <a:endPara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59" name="Group 36"/>
                <p:cNvGrpSpPr>
                  <a:grpSpLocks/>
                </p:cNvGrpSpPr>
                <p:nvPr/>
              </p:nvGrpSpPr>
              <p:grpSpPr bwMode="auto">
                <a:xfrm>
                  <a:off x="4737" y="5571"/>
                  <a:ext cx="432" cy="432"/>
                  <a:chOff x="4320" y="5040"/>
                  <a:chExt cx="432" cy="432"/>
                </a:xfrm>
              </p:grpSpPr>
              <p:sp>
                <p:nvSpPr>
                  <p:cNvPr id="16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7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4</a:t>
                    </a:r>
                    <a:endPara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60" name="Group 39"/>
                <p:cNvGrpSpPr>
                  <a:grpSpLocks/>
                </p:cNvGrpSpPr>
                <p:nvPr/>
              </p:nvGrpSpPr>
              <p:grpSpPr bwMode="auto">
                <a:xfrm>
                  <a:off x="3282" y="5616"/>
                  <a:ext cx="432" cy="432"/>
                  <a:chOff x="4320" y="5040"/>
                  <a:chExt cx="432" cy="432"/>
                </a:xfrm>
              </p:grpSpPr>
              <p:sp>
                <p:nvSpPr>
                  <p:cNvPr id="167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6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2</a:t>
                    </a:r>
                    <a:endPara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61" name="Line 42"/>
                <p:cNvSpPr>
                  <a:spLocks noChangeShapeType="1"/>
                </p:cNvSpPr>
                <p:nvPr/>
              </p:nvSpPr>
              <p:spPr bwMode="auto">
                <a:xfrm>
                  <a:off x="4215" y="5385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62" name="Line 43"/>
                <p:cNvSpPr>
                  <a:spLocks noChangeShapeType="1"/>
                </p:cNvSpPr>
                <p:nvPr/>
              </p:nvSpPr>
              <p:spPr bwMode="auto">
                <a:xfrm>
                  <a:off x="4215" y="5949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63" name="Line 44"/>
                <p:cNvSpPr>
                  <a:spLocks noChangeShapeType="1"/>
                </p:cNvSpPr>
                <p:nvPr/>
              </p:nvSpPr>
              <p:spPr bwMode="auto">
                <a:xfrm>
                  <a:off x="3645" y="58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6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579" y="5313"/>
                  <a:ext cx="495" cy="38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 dirty="0"/>
                </a:p>
              </p:txBody>
            </p:sp>
            <p:sp>
              <p:nvSpPr>
                <p:cNvPr id="16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320" y="5904"/>
                  <a:ext cx="576" cy="4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66" name="Line 47"/>
                <p:cNvSpPr>
                  <a:spLocks noChangeShapeType="1"/>
                </p:cNvSpPr>
                <p:nvPr/>
              </p:nvSpPr>
              <p:spPr bwMode="auto">
                <a:xfrm>
                  <a:off x="4335" y="5343"/>
                  <a:ext cx="480" cy="3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</p:grpSp>
          <p:sp>
            <p:nvSpPr>
              <p:cNvPr id="155" name="TextBox 94"/>
              <p:cNvSpPr txBox="1"/>
              <p:nvPr/>
            </p:nvSpPr>
            <p:spPr>
              <a:xfrm>
                <a:off x="1004455" y="28817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CL" dirty="0"/>
              </a:p>
            </p:txBody>
          </p:sp>
        </p:grpSp>
        <p:grpSp>
          <p:nvGrpSpPr>
            <p:cNvPr id="125" name="Group 102"/>
            <p:cNvGrpSpPr/>
            <p:nvPr/>
          </p:nvGrpSpPr>
          <p:grpSpPr>
            <a:xfrm>
              <a:off x="6192838" y="4485685"/>
              <a:ext cx="1808162" cy="1584326"/>
              <a:chOff x="152400" y="2530474"/>
              <a:chExt cx="1808162" cy="1584326"/>
            </a:xfrm>
          </p:grpSpPr>
          <p:grpSp>
            <p:nvGrpSpPr>
              <p:cNvPr id="126" name="Group 26"/>
              <p:cNvGrpSpPr>
                <a:grpSpLocks/>
              </p:cNvGrpSpPr>
              <p:nvPr/>
            </p:nvGrpSpPr>
            <p:grpSpPr bwMode="auto">
              <a:xfrm>
                <a:off x="152400" y="2530474"/>
                <a:ext cx="1808162" cy="1584326"/>
                <a:chOff x="3282" y="5040"/>
                <a:chExt cx="1887" cy="1584"/>
              </a:xfrm>
            </p:grpSpPr>
            <p:grpSp>
              <p:nvGrpSpPr>
                <p:cNvPr id="133" name="Group 27"/>
                <p:cNvGrpSpPr>
                  <a:grpSpLocks/>
                </p:cNvGrpSpPr>
                <p:nvPr/>
              </p:nvGrpSpPr>
              <p:grpSpPr bwMode="auto">
                <a:xfrm>
                  <a:off x="4017" y="5040"/>
                  <a:ext cx="432" cy="432"/>
                  <a:chOff x="4320" y="5040"/>
                  <a:chExt cx="432" cy="432"/>
                </a:xfrm>
              </p:grpSpPr>
              <p:sp>
                <p:nvSpPr>
                  <p:cNvPr id="152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5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1</a:t>
                    </a:r>
                    <a:endPara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4" name="Group 30"/>
                <p:cNvGrpSpPr>
                  <a:grpSpLocks/>
                </p:cNvGrpSpPr>
                <p:nvPr/>
              </p:nvGrpSpPr>
              <p:grpSpPr bwMode="auto">
                <a:xfrm>
                  <a:off x="4017" y="5616"/>
                  <a:ext cx="432" cy="432"/>
                  <a:chOff x="4320" y="5040"/>
                  <a:chExt cx="432" cy="432"/>
                </a:xfrm>
              </p:grpSpPr>
              <p:sp>
                <p:nvSpPr>
                  <p:cNvPr id="150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5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3</a:t>
                    </a:r>
                    <a:endPara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5" name="Group 33"/>
                <p:cNvGrpSpPr>
                  <a:grpSpLocks/>
                </p:cNvGrpSpPr>
                <p:nvPr/>
              </p:nvGrpSpPr>
              <p:grpSpPr bwMode="auto">
                <a:xfrm>
                  <a:off x="4002" y="6192"/>
                  <a:ext cx="432" cy="432"/>
                  <a:chOff x="4320" y="5040"/>
                  <a:chExt cx="432" cy="432"/>
                </a:xfrm>
              </p:grpSpPr>
              <p:sp>
                <p:nvSpPr>
                  <p:cNvPr id="14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4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5</a:t>
                    </a:r>
                    <a:endPara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6" name="Group 36"/>
                <p:cNvGrpSpPr>
                  <a:grpSpLocks/>
                </p:cNvGrpSpPr>
                <p:nvPr/>
              </p:nvGrpSpPr>
              <p:grpSpPr bwMode="auto">
                <a:xfrm>
                  <a:off x="4737" y="5571"/>
                  <a:ext cx="432" cy="432"/>
                  <a:chOff x="4320" y="5040"/>
                  <a:chExt cx="432" cy="432"/>
                </a:xfrm>
              </p:grpSpPr>
              <p:sp>
                <p:nvSpPr>
                  <p:cNvPr id="146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47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4</a:t>
                    </a:r>
                    <a:endPara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7" name="Group 39"/>
                <p:cNvGrpSpPr>
                  <a:grpSpLocks/>
                </p:cNvGrpSpPr>
                <p:nvPr/>
              </p:nvGrpSpPr>
              <p:grpSpPr bwMode="auto">
                <a:xfrm>
                  <a:off x="3282" y="5616"/>
                  <a:ext cx="432" cy="432"/>
                  <a:chOff x="4320" y="5040"/>
                  <a:chExt cx="432" cy="432"/>
                </a:xfrm>
              </p:grpSpPr>
              <p:sp>
                <p:nvSpPr>
                  <p:cNvPr id="144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45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2</a:t>
                    </a:r>
                    <a:endPara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38" name="Line 42"/>
                <p:cNvSpPr>
                  <a:spLocks noChangeShapeType="1"/>
                </p:cNvSpPr>
                <p:nvPr/>
              </p:nvSpPr>
              <p:spPr bwMode="auto">
                <a:xfrm>
                  <a:off x="4215" y="5385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39" name="Line 43"/>
                <p:cNvSpPr>
                  <a:spLocks noChangeShapeType="1"/>
                </p:cNvSpPr>
                <p:nvPr/>
              </p:nvSpPr>
              <p:spPr bwMode="auto">
                <a:xfrm>
                  <a:off x="4215" y="5949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40" name="Line 44"/>
                <p:cNvSpPr>
                  <a:spLocks noChangeShapeType="1"/>
                </p:cNvSpPr>
                <p:nvPr/>
              </p:nvSpPr>
              <p:spPr bwMode="auto">
                <a:xfrm>
                  <a:off x="3645" y="58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4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579" y="5313"/>
                  <a:ext cx="495" cy="38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 dirty="0"/>
                </a:p>
              </p:txBody>
            </p:sp>
            <p:sp>
              <p:nvSpPr>
                <p:cNvPr id="14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320" y="5904"/>
                  <a:ext cx="576" cy="4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43" name="Line 47"/>
                <p:cNvSpPr>
                  <a:spLocks noChangeShapeType="1"/>
                </p:cNvSpPr>
                <p:nvPr/>
              </p:nvSpPr>
              <p:spPr bwMode="auto">
                <a:xfrm>
                  <a:off x="4335" y="5343"/>
                  <a:ext cx="480" cy="3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</p:grpSp>
          <p:sp>
            <p:nvSpPr>
              <p:cNvPr id="127" name="TextBox 89"/>
              <p:cNvSpPr txBox="1"/>
              <p:nvPr/>
            </p:nvSpPr>
            <p:spPr>
              <a:xfrm>
                <a:off x="457200" y="27432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dirty="0"/>
                  <a:t>10</a:t>
                </a:r>
                <a:endParaRPr lang="es-CL" dirty="0"/>
              </a:p>
            </p:txBody>
          </p:sp>
          <p:sp>
            <p:nvSpPr>
              <p:cNvPr id="128" name="TextBox 90"/>
              <p:cNvSpPr txBox="1"/>
              <p:nvPr/>
            </p:nvSpPr>
            <p:spPr>
              <a:xfrm>
                <a:off x="1336702" y="278476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dirty="0"/>
                  <a:t>3</a:t>
                </a:r>
                <a:endParaRPr lang="es-CL" dirty="0"/>
              </a:p>
            </p:txBody>
          </p:sp>
          <p:sp>
            <p:nvSpPr>
              <p:cNvPr id="129" name="TextBox 91"/>
              <p:cNvSpPr txBox="1"/>
              <p:nvPr/>
            </p:nvSpPr>
            <p:spPr>
              <a:xfrm>
                <a:off x="13716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dirty="0"/>
                  <a:t>7</a:t>
                </a:r>
                <a:endParaRPr lang="es-CL" dirty="0"/>
              </a:p>
            </p:txBody>
          </p:sp>
          <p:sp>
            <p:nvSpPr>
              <p:cNvPr id="130" name="TextBox 92"/>
              <p:cNvSpPr txBox="1"/>
              <p:nvPr/>
            </p:nvSpPr>
            <p:spPr>
              <a:xfrm>
                <a:off x="838200" y="3429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dirty="0"/>
                  <a:t>5</a:t>
                </a:r>
                <a:endParaRPr lang="es-CL" dirty="0"/>
              </a:p>
            </p:txBody>
          </p:sp>
          <p:sp>
            <p:nvSpPr>
              <p:cNvPr id="131" name="TextBox 93"/>
              <p:cNvSpPr txBox="1"/>
              <p:nvPr/>
            </p:nvSpPr>
            <p:spPr>
              <a:xfrm>
                <a:off x="609600" y="329739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dirty="0"/>
                  <a:t>2</a:t>
                </a:r>
                <a:endParaRPr lang="es-CL" dirty="0"/>
              </a:p>
            </p:txBody>
          </p:sp>
          <p:sp>
            <p:nvSpPr>
              <p:cNvPr id="132" name="TextBox 94"/>
              <p:cNvSpPr txBox="1"/>
              <p:nvPr/>
            </p:nvSpPr>
            <p:spPr>
              <a:xfrm>
                <a:off x="1004455" y="288174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dirty="0"/>
                  <a:t>6</a:t>
                </a:r>
                <a:endParaRPr lang="es-CL" dirty="0"/>
              </a:p>
            </p:txBody>
          </p:sp>
        </p:grpSp>
      </p:grpSp>
      <p:sp>
        <p:nvSpPr>
          <p:cNvPr id="177" name="Rectángulo 176"/>
          <p:cNvSpPr/>
          <p:nvPr/>
        </p:nvSpPr>
        <p:spPr>
          <a:xfrm>
            <a:off x="11118" y="762000"/>
            <a:ext cx="9121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Grafo Conexo</a:t>
            </a:r>
            <a:r>
              <a:rPr lang="es-ES" sz="1600" u="sng" dirty="0">
                <a:solidFill>
                  <a:srgbClr val="002060"/>
                </a:solidFill>
              </a:rPr>
              <a:t>:</a:t>
            </a:r>
            <a:r>
              <a:rPr lang="es-ES" sz="1600" dirty="0"/>
              <a:t> Grafo </a:t>
            </a:r>
            <a:r>
              <a:rPr lang="es-ES" sz="1600" b="1" dirty="0">
                <a:solidFill>
                  <a:srgbClr val="C00000"/>
                </a:solidFill>
              </a:rPr>
              <a:t>no dirigido</a:t>
            </a:r>
            <a:r>
              <a:rPr lang="es-ES" sz="1600" dirty="0"/>
              <a:t> donde siempre existe un camino que une a </a:t>
            </a:r>
            <a:r>
              <a:rPr lang="es-ES" sz="1600" b="1" dirty="0"/>
              <a:t>cualquier par </a:t>
            </a:r>
            <a:r>
              <a:rPr lang="es-ES" sz="1600" dirty="0"/>
              <a:t>de nodos.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0" y="3377888"/>
            <a:ext cx="9121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sz="1600" b="1" u="sng" dirty="0">
                <a:solidFill>
                  <a:srgbClr val="002060"/>
                </a:solidFill>
              </a:rPr>
              <a:t>NOTA:</a:t>
            </a:r>
            <a:r>
              <a:rPr lang="es-ES" sz="1600" dirty="0"/>
              <a:t> Para la definición en un grafo </a:t>
            </a:r>
            <a:r>
              <a:rPr lang="es-ES" sz="1600" b="1" dirty="0">
                <a:solidFill>
                  <a:srgbClr val="C00000"/>
                </a:solidFill>
              </a:rPr>
              <a:t>dirigido</a:t>
            </a:r>
            <a:r>
              <a:rPr lang="es-ES" sz="1600" dirty="0"/>
              <a:t>, se suele considerar como un grafo donde siempre existe </a:t>
            </a:r>
            <a:r>
              <a:rPr lang="es-ES" sz="1600" b="1" dirty="0"/>
              <a:t>una cadena </a:t>
            </a:r>
            <a:r>
              <a:rPr lang="es-ES" sz="1600" dirty="0"/>
              <a:t>que une cualquier a par de nodos.</a:t>
            </a:r>
          </a:p>
        </p:txBody>
      </p:sp>
      <p:grpSp>
        <p:nvGrpSpPr>
          <p:cNvPr id="63" name="Grupo 62"/>
          <p:cNvGrpSpPr/>
          <p:nvPr/>
        </p:nvGrpSpPr>
        <p:grpSpPr>
          <a:xfrm>
            <a:off x="3338797" y="4114800"/>
            <a:ext cx="1904999" cy="1691977"/>
            <a:chOff x="4495801" y="4038600"/>
            <a:chExt cx="1904999" cy="1691977"/>
          </a:xfrm>
        </p:grpSpPr>
        <p:cxnSp>
          <p:nvCxnSpPr>
            <p:cNvPr id="64" name="Conector recto de flecha 63"/>
            <p:cNvCxnSpPr/>
            <p:nvPr/>
          </p:nvCxnSpPr>
          <p:spPr>
            <a:xfrm flipH="1" flipV="1">
              <a:off x="5549153" y="4329953"/>
              <a:ext cx="5334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74"/>
            <p:cNvGrpSpPr>
              <a:grpSpLocks/>
            </p:cNvGrpSpPr>
            <p:nvPr/>
          </p:nvGrpSpPr>
          <p:grpSpPr bwMode="auto">
            <a:xfrm>
              <a:off x="4495801" y="4038600"/>
              <a:ext cx="1904999" cy="1691977"/>
              <a:chOff x="7116" y="5040"/>
              <a:chExt cx="1902" cy="1584"/>
            </a:xfrm>
          </p:grpSpPr>
          <p:grpSp>
            <p:nvGrpSpPr>
              <p:cNvPr id="66" name="Group 75"/>
              <p:cNvGrpSpPr>
                <a:grpSpLocks/>
              </p:cNvGrpSpPr>
              <p:nvPr/>
            </p:nvGrpSpPr>
            <p:grpSpPr bwMode="auto">
              <a:xfrm>
                <a:off x="7851" y="5040"/>
                <a:ext cx="432" cy="432"/>
                <a:chOff x="4320" y="5040"/>
                <a:chExt cx="432" cy="432"/>
              </a:xfrm>
            </p:grpSpPr>
            <p:sp>
              <p:nvSpPr>
                <p:cNvPr id="87" name="Oval 76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8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7" name="Group 78"/>
              <p:cNvGrpSpPr>
                <a:grpSpLocks/>
              </p:cNvGrpSpPr>
              <p:nvPr/>
            </p:nvGrpSpPr>
            <p:grpSpPr bwMode="auto">
              <a:xfrm>
                <a:off x="7851" y="5616"/>
                <a:ext cx="432" cy="432"/>
                <a:chOff x="4320" y="5040"/>
                <a:chExt cx="432" cy="432"/>
              </a:xfrm>
            </p:grpSpPr>
            <p:sp>
              <p:nvSpPr>
                <p:cNvPr id="85" name="Oval 79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8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8" name="Group 81"/>
              <p:cNvGrpSpPr>
                <a:grpSpLocks/>
              </p:cNvGrpSpPr>
              <p:nvPr/>
            </p:nvGrpSpPr>
            <p:grpSpPr bwMode="auto">
              <a:xfrm>
                <a:off x="7836" y="6192"/>
                <a:ext cx="432" cy="432"/>
                <a:chOff x="4320" y="5040"/>
                <a:chExt cx="432" cy="432"/>
              </a:xfrm>
            </p:grpSpPr>
            <p:sp>
              <p:nvSpPr>
                <p:cNvPr id="83" name="Oval 82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8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9" name="Group 84"/>
              <p:cNvGrpSpPr>
                <a:grpSpLocks/>
              </p:cNvGrpSpPr>
              <p:nvPr/>
            </p:nvGrpSpPr>
            <p:grpSpPr bwMode="auto">
              <a:xfrm>
                <a:off x="8586" y="5586"/>
                <a:ext cx="432" cy="432"/>
                <a:chOff x="4320" y="5040"/>
                <a:chExt cx="432" cy="432"/>
              </a:xfrm>
            </p:grpSpPr>
            <p:sp>
              <p:nvSpPr>
                <p:cNvPr id="81" name="Oval 85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8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0" name="Group 87"/>
              <p:cNvGrpSpPr>
                <a:grpSpLocks/>
              </p:cNvGrpSpPr>
              <p:nvPr/>
            </p:nvGrpSpPr>
            <p:grpSpPr bwMode="auto">
              <a:xfrm>
                <a:off x="7116" y="5616"/>
                <a:ext cx="432" cy="432"/>
                <a:chOff x="4320" y="5040"/>
                <a:chExt cx="432" cy="432"/>
              </a:xfrm>
            </p:grpSpPr>
            <p:sp>
              <p:nvSpPr>
                <p:cNvPr id="79" name="Oval 8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80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1" name="Line 90"/>
              <p:cNvSpPr>
                <a:spLocks noChangeShapeType="1"/>
              </p:cNvSpPr>
              <p:nvPr/>
            </p:nvSpPr>
            <p:spPr bwMode="auto">
              <a:xfrm>
                <a:off x="8049" y="538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72" name="Line 91"/>
              <p:cNvSpPr>
                <a:spLocks noChangeShapeType="1"/>
              </p:cNvSpPr>
              <p:nvPr/>
            </p:nvSpPr>
            <p:spPr bwMode="auto">
              <a:xfrm>
                <a:off x="8049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73" name="Line 92"/>
              <p:cNvSpPr>
                <a:spLocks noChangeShapeType="1"/>
              </p:cNvSpPr>
              <p:nvPr/>
            </p:nvSpPr>
            <p:spPr bwMode="auto">
              <a:xfrm>
                <a:off x="8205" y="580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74" name="Line 93"/>
              <p:cNvSpPr>
                <a:spLocks noChangeShapeType="1"/>
              </p:cNvSpPr>
              <p:nvPr/>
            </p:nvSpPr>
            <p:spPr bwMode="auto">
              <a:xfrm>
                <a:off x="7479" y="585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75" name="Line 94"/>
              <p:cNvSpPr>
                <a:spLocks noChangeShapeType="1"/>
              </p:cNvSpPr>
              <p:nvPr/>
            </p:nvSpPr>
            <p:spPr bwMode="auto">
              <a:xfrm flipH="1">
                <a:off x="8208" y="5919"/>
                <a:ext cx="57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76" name="Line 95"/>
              <p:cNvSpPr>
                <a:spLocks noChangeShapeType="1"/>
              </p:cNvSpPr>
              <p:nvPr/>
            </p:nvSpPr>
            <p:spPr bwMode="auto">
              <a:xfrm flipH="1">
                <a:off x="8145" y="5904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77" name="Line 96"/>
              <p:cNvSpPr>
                <a:spLocks noChangeShapeType="1"/>
              </p:cNvSpPr>
              <p:nvPr/>
            </p:nvSpPr>
            <p:spPr bwMode="auto">
              <a:xfrm flipH="1">
                <a:off x="7413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78" name="Line 93"/>
              <p:cNvSpPr>
                <a:spLocks noChangeShapeType="1"/>
              </p:cNvSpPr>
              <p:nvPr/>
            </p:nvSpPr>
            <p:spPr bwMode="auto">
              <a:xfrm>
                <a:off x="7473" y="57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</p:grp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9E931FB-3518-AFA1-FA64-3335F5FA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Tipos de grafos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308250" y="6416675"/>
            <a:ext cx="68335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18" y="6858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Grafo </a:t>
            </a:r>
            <a:r>
              <a:rPr lang="es-ES" sz="1600" b="1" i="1" u="sng" dirty="0" err="1">
                <a:solidFill>
                  <a:srgbClr val="002060"/>
                </a:solidFill>
              </a:rPr>
              <a:t>Desconexo</a:t>
            </a:r>
            <a:r>
              <a:rPr lang="es-ES" sz="1600" b="1" i="1" u="sng" dirty="0">
                <a:solidFill>
                  <a:srgbClr val="002060"/>
                </a:solidFill>
              </a:rPr>
              <a:t>:</a:t>
            </a:r>
            <a:r>
              <a:rPr lang="es-ES" sz="1600" dirty="0"/>
              <a:t> Grafo que posee al menos un par de vértices entre los que no existe un camino que los una</a:t>
            </a:r>
            <a:r>
              <a:rPr lang="es-ES" sz="1600" i="1" dirty="0"/>
              <a:t>.</a:t>
            </a:r>
          </a:p>
        </p:txBody>
      </p:sp>
      <p:grpSp>
        <p:nvGrpSpPr>
          <p:cNvPr id="125" name="Group 102"/>
          <p:cNvGrpSpPr/>
          <p:nvPr/>
        </p:nvGrpSpPr>
        <p:grpSpPr>
          <a:xfrm>
            <a:off x="152400" y="2235227"/>
            <a:ext cx="1808162" cy="1584326"/>
            <a:chOff x="152400" y="2530474"/>
            <a:chExt cx="1808162" cy="1584326"/>
          </a:xfrm>
        </p:grpSpPr>
        <p:grpSp>
          <p:nvGrpSpPr>
            <p:cNvPr id="155" name="Group 26"/>
            <p:cNvGrpSpPr>
              <a:grpSpLocks/>
            </p:cNvGrpSpPr>
            <p:nvPr/>
          </p:nvGrpSpPr>
          <p:grpSpPr bwMode="auto">
            <a:xfrm>
              <a:off x="152400" y="2530474"/>
              <a:ext cx="1808162" cy="1584326"/>
              <a:chOff x="3282" y="5040"/>
              <a:chExt cx="1887" cy="1584"/>
            </a:xfrm>
          </p:grpSpPr>
          <p:grpSp>
            <p:nvGrpSpPr>
              <p:cNvPr id="157" name="Group 27"/>
              <p:cNvGrpSpPr>
                <a:grpSpLocks/>
              </p:cNvGrpSpPr>
              <p:nvPr/>
            </p:nvGrpSpPr>
            <p:grpSpPr bwMode="auto">
              <a:xfrm>
                <a:off x="4017" y="5040"/>
                <a:ext cx="432" cy="432"/>
                <a:chOff x="4320" y="5040"/>
                <a:chExt cx="432" cy="432"/>
              </a:xfrm>
            </p:grpSpPr>
            <p:sp>
              <p:nvSpPr>
                <p:cNvPr id="176" name="Oval 2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7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58" name="Group 30"/>
              <p:cNvGrpSpPr>
                <a:grpSpLocks/>
              </p:cNvGrpSpPr>
              <p:nvPr/>
            </p:nvGrpSpPr>
            <p:grpSpPr bwMode="auto">
              <a:xfrm>
                <a:off x="4017" y="5616"/>
                <a:ext cx="432" cy="432"/>
                <a:chOff x="4320" y="5040"/>
                <a:chExt cx="432" cy="432"/>
              </a:xfrm>
            </p:grpSpPr>
            <p:sp>
              <p:nvSpPr>
                <p:cNvPr id="174" name="Oval 31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7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59" name="Group 33"/>
              <p:cNvGrpSpPr>
                <a:grpSpLocks/>
              </p:cNvGrpSpPr>
              <p:nvPr/>
            </p:nvGrpSpPr>
            <p:grpSpPr bwMode="auto">
              <a:xfrm>
                <a:off x="4002" y="6192"/>
                <a:ext cx="432" cy="432"/>
                <a:chOff x="4320" y="5040"/>
                <a:chExt cx="432" cy="432"/>
              </a:xfrm>
            </p:grpSpPr>
            <p:sp>
              <p:nvSpPr>
                <p:cNvPr id="172" name="Oval 34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7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60" name="Group 36"/>
              <p:cNvGrpSpPr>
                <a:grpSpLocks/>
              </p:cNvGrpSpPr>
              <p:nvPr/>
            </p:nvGrpSpPr>
            <p:grpSpPr bwMode="auto">
              <a:xfrm>
                <a:off x="4737" y="5571"/>
                <a:ext cx="432" cy="432"/>
                <a:chOff x="4320" y="5040"/>
                <a:chExt cx="432" cy="432"/>
              </a:xfrm>
            </p:grpSpPr>
            <p:sp>
              <p:nvSpPr>
                <p:cNvPr id="170" name="Oval 37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7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61" name="Group 39"/>
              <p:cNvGrpSpPr>
                <a:grpSpLocks/>
              </p:cNvGrpSpPr>
              <p:nvPr/>
            </p:nvGrpSpPr>
            <p:grpSpPr bwMode="auto">
              <a:xfrm>
                <a:off x="3282" y="5616"/>
                <a:ext cx="432" cy="432"/>
                <a:chOff x="4320" y="5040"/>
                <a:chExt cx="432" cy="432"/>
              </a:xfrm>
            </p:grpSpPr>
            <p:sp>
              <p:nvSpPr>
                <p:cNvPr id="168" name="Oval 40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1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62" name="Line 42"/>
              <p:cNvSpPr>
                <a:spLocks noChangeShapeType="1"/>
              </p:cNvSpPr>
              <p:nvPr/>
            </p:nvSpPr>
            <p:spPr bwMode="auto">
              <a:xfrm>
                <a:off x="4215" y="5385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63" name="Line 43"/>
              <p:cNvSpPr>
                <a:spLocks noChangeShapeType="1"/>
              </p:cNvSpPr>
              <p:nvPr/>
            </p:nvSpPr>
            <p:spPr bwMode="auto">
              <a:xfrm>
                <a:off x="4215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64" name="Line 44"/>
              <p:cNvSpPr>
                <a:spLocks noChangeShapeType="1"/>
              </p:cNvSpPr>
              <p:nvPr/>
            </p:nvSpPr>
            <p:spPr bwMode="auto">
              <a:xfrm>
                <a:off x="3645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65" name="Line 45"/>
              <p:cNvSpPr>
                <a:spLocks noChangeShapeType="1"/>
              </p:cNvSpPr>
              <p:nvPr/>
            </p:nvSpPr>
            <p:spPr bwMode="auto">
              <a:xfrm flipH="1">
                <a:off x="3579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 dirty="0"/>
              </a:p>
            </p:txBody>
          </p:sp>
          <p:sp>
            <p:nvSpPr>
              <p:cNvPr id="166" name="Line 46"/>
              <p:cNvSpPr>
                <a:spLocks noChangeShapeType="1"/>
              </p:cNvSpPr>
              <p:nvPr/>
            </p:nvSpPr>
            <p:spPr bwMode="auto">
              <a:xfrm flipH="1">
                <a:off x="4320" y="5904"/>
                <a:ext cx="576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67" name="Line 47"/>
              <p:cNvSpPr>
                <a:spLocks noChangeShapeType="1"/>
              </p:cNvSpPr>
              <p:nvPr/>
            </p:nvSpPr>
            <p:spPr bwMode="auto">
              <a:xfrm>
                <a:off x="4335" y="5343"/>
                <a:ext cx="480" cy="3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</p:grpSp>
        <p:sp>
          <p:nvSpPr>
            <p:cNvPr id="156" name="TextBox 94"/>
            <p:cNvSpPr txBox="1"/>
            <p:nvPr/>
          </p:nvSpPr>
          <p:spPr>
            <a:xfrm>
              <a:off x="1004455" y="28817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dirty="0"/>
            </a:p>
          </p:txBody>
        </p:sp>
      </p:grpSp>
      <p:grpSp>
        <p:nvGrpSpPr>
          <p:cNvPr id="216" name="Group 39"/>
          <p:cNvGrpSpPr>
            <a:grpSpLocks/>
          </p:cNvGrpSpPr>
          <p:nvPr/>
        </p:nvGrpSpPr>
        <p:grpSpPr bwMode="auto">
          <a:xfrm>
            <a:off x="849506" y="5054311"/>
            <a:ext cx="413951" cy="432089"/>
            <a:chOff x="4320" y="5040"/>
            <a:chExt cx="432" cy="432"/>
          </a:xfrm>
        </p:grpSpPr>
        <p:sp>
          <p:nvSpPr>
            <p:cNvPr id="223" name="Oval 40"/>
            <p:cNvSpPr>
              <a:spLocks noChangeArrowheads="1"/>
            </p:cNvSpPr>
            <p:nvPr/>
          </p:nvSpPr>
          <p:spPr bwMode="auto">
            <a:xfrm>
              <a:off x="4374" y="5109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24" name="Text Box 41"/>
            <p:cNvSpPr txBox="1">
              <a:spLocks noChangeArrowheads="1"/>
            </p:cNvSpPr>
            <p:nvPr/>
          </p:nvSpPr>
          <p:spPr bwMode="auto">
            <a:xfrm>
              <a:off x="4320" y="504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9</a:t>
              </a:r>
              <a:endParaRPr kumimoji="0" 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504546" y="3810000"/>
            <a:ext cx="1103870" cy="1008208"/>
            <a:chOff x="2380692" y="4900584"/>
            <a:chExt cx="1103870" cy="1008208"/>
          </a:xfrm>
        </p:grpSpPr>
        <p:grpSp>
          <p:nvGrpSpPr>
            <p:cNvPr id="3" name="Grupo 2"/>
            <p:cNvGrpSpPr/>
            <p:nvPr/>
          </p:nvGrpSpPr>
          <p:grpSpPr>
            <a:xfrm>
              <a:off x="2380692" y="4900584"/>
              <a:ext cx="1103870" cy="1008208"/>
              <a:chOff x="2380692" y="4900584"/>
              <a:chExt cx="1103870" cy="1008208"/>
            </a:xfrm>
          </p:grpSpPr>
          <p:grpSp>
            <p:nvGrpSpPr>
              <p:cNvPr id="212" name="Group 27"/>
              <p:cNvGrpSpPr>
                <a:grpSpLocks/>
              </p:cNvGrpSpPr>
              <p:nvPr/>
            </p:nvGrpSpPr>
            <p:grpSpPr bwMode="auto">
              <a:xfrm>
                <a:off x="2380692" y="4900584"/>
                <a:ext cx="413951" cy="432089"/>
                <a:chOff x="4320" y="5040"/>
                <a:chExt cx="432" cy="432"/>
              </a:xfrm>
            </p:grpSpPr>
            <p:sp>
              <p:nvSpPr>
                <p:cNvPr id="231" name="Oval 2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23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6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3" name="Group 30"/>
              <p:cNvGrpSpPr>
                <a:grpSpLocks/>
              </p:cNvGrpSpPr>
              <p:nvPr/>
            </p:nvGrpSpPr>
            <p:grpSpPr bwMode="auto">
              <a:xfrm>
                <a:off x="2380692" y="5476703"/>
                <a:ext cx="413951" cy="432089"/>
                <a:chOff x="4320" y="5040"/>
                <a:chExt cx="432" cy="432"/>
              </a:xfrm>
            </p:grpSpPr>
            <p:sp>
              <p:nvSpPr>
                <p:cNvPr id="229" name="Oval 31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23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8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5" name="Group 36"/>
              <p:cNvGrpSpPr>
                <a:grpSpLocks/>
              </p:cNvGrpSpPr>
              <p:nvPr/>
            </p:nvGrpSpPr>
            <p:grpSpPr bwMode="auto">
              <a:xfrm>
                <a:off x="3070611" y="5431693"/>
                <a:ext cx="413951" cy="432089"/>
                <a:chOff x="4320" y="5040"/>
                <a:chExt cx="432" cy="432"/>
              </a:xfrm>
            </p:grpSpPr>
            <p:sp>
              <p:nvSpPr>
                <p:cNvPr id="225" name="Oval 37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22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7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2" name="Line 47"/>
              <p:cNvSpPr>
                <a:spLocks noChangeShapeType="1"/>
              </p:cNvSpPr>
              <p:nvPr/>
            </p:nvSpPr>
            <p:spPr bwMode="auto">
              <a:xfrm>
                <a:off x="2685406" y="5203646"/>
                <a:ext cx="459946" cy="3420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211" name="TextBox 94"/>
              <p:cNvSpPr txBox="1"/>
              <p:nvPr/>
            </p:nvSpPr>
            <p:spPr>
              <a:xfrm>
                <a:off x="2528455" y="525185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CL" dirty="0"/>
              </a:p>
            </p:txBody>
          </p:sp>
        </p:grpSp>
        <p:sp>
          <p:nvSpPr>
            <p:cNvPr id="217" name="Line 42"/>
            <p:cNvSpPr>
              <a:spLocks noChangeShapeType="1"/>
            </p:cNvSpPr>
            <p:nvPr/>
          </p:nvSpPr>
          <p:spPr bwMode="auto">
            <a:xfrm>
              <a:off x="2570420" y="5245655"/>
              <a:ext cx="0" cy="288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</p:grpSp>
      <p:sp>
        <p:nvSpPr>
          <p:cNvPr id="236" name="Rectángulo 235"/>
          <p:cNvSpPr/>
          <p:nvPr/>
        </p:nvSpPr>
        <p:spPr>
          <a:xfrm>
            <a:off x="76200" y="2057400"/>
            <a:ext cx="1981200" cy="3527286"/>
          </a:xfrm>
          <a:custGeom>
            <a:avLst/>
            <a:gdLst>
              <a:gd name="connsiteX0" fmla="*/ 0 w 1981200"/>
              <a:gd name="connsiteY0" fmla="*/ 0 h 3527286"/>
              <a:gd name="connsiteX1" fmla="*/ 620776 w 1981200"/>
              <a:gd name="connsiteY1" fmla="*/ 0 h 3527286"/>
              <a:gd name="connsiteX2" fmla="*/ 1241552 w 1981200"/>
              <a:gd name="connsiteY2" fmla="*/ 0 h 3527286"/>
              <a:gd name="connsiteX3" fmla="*/ 1981200 w 1981200"/>
              <a:gd name="connsiteY3" fmla="*/ 0 h 3527286"/>
              <a:gd name="connsiteX4" fmla="*/ 1981200 w 1981200"/>
              <a:gd name="connsiteY4" fmla="*/ 587881 h 3527286"/>
              <a:gd name="connsiteX5" fmla="*/ 1981200 w 1981200"/>
              <a:gd name="connsiteY5" fmla="*/ 1246308 h 3527286"/>
              <a:gd name="connsiteX6" fmla="*/ 1981200 w 1981200"/>
              <a:gd name="connsiteY6" fmla="*/ 1869462 h 3527286"/>
              <a:gd name="connsiteX7" fmla="*/ 1981200 w 1981200"/>
              <a:gd name="connsiteY7" fmla="*/ 2422070 h 3527286"/>
              <a:gd name="connsiteX8" fmla="*/ 1981200 w 1981200"/>
              <a:gd name="connsiteY8" fmla="*/ 3527286 h 3527286"/>
              <a:gd name="connsiteX9" fmla="*/ 1360424 w 1981200"/>
              <a:gd name="connsiteY9" fmla="*/ 3527286 h 3527286"/>
              <a:gd name="connsiteX10" fmla="*/ 680212 w 1981200"/>
              <a:gd name="connsiteY10" fmla="*/ 3527286 h 3527286"/>
              <a:gd name="connsiteX11" fmla="*/ 0 w 1981200"/>
              <a:gd name="connsiteY11" fmla="*/ 3527286 h 3527286"/>
              <a:gd name="connsiteX12" fmla="*/ 0 w 1981200"/>
              <a:gd name="connsiteY12" fmla="*/ 2868859 h 3527286"/>
              <a:gd name="connsiteX13" fmla="*/ 0 w 1981200"/>
              <a:gd name="connsiteY13" fmla="*/ 2280978 h 3527286"/>
              <a:gd name="connsiteX14" fmla="*/ 0 w 1981200"/>
              <a:gd name="connsiteY14" fmla="*/ 1622552 h 3527286"/>
              <a:gd name="connsiteX15" fmla="*/ 0 w 1981200"/>
              <a:gd name="connsiteY15" fmla="*/ 1034671 h 3527286"/>
              <a:gd name="connsiteX16" fmla="*/ 0 w 1981200"/>
              <a:gd name="connsiteY16" fmla="*/ 552608 h 3527286"/>
              <a:gd name="connsiteX17" fmla="*/ 0 w 1981200"/>
              <a:gd name="connsiteY17" fmla="*/ 0 h 352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81200" h="3527286" extrusionOk="0">
                <a:moveTo>
                  <a:pt x="0" y="0"/>
                </a:moveTo>
                <a:cubicBezTo>
                  <a:pt x="188113" y="-17228"/>
                  <a:pt x="335695" y="17587"/>
                  <a:pt x="620776" y="0"/>
                </a:cubicBezTo>
                <a:cubicBezTo>
                  <a:pt x="905857" y="-17587"/>
                  <a:pt x="1097858" y="-2671"/>
                  <a:pt x="1241552" y="0"/>
                </a:cubicBezTo>
                <a:cubicBezTo>
                  <a:pt x="1385246" y="2671"/>
                  <a:pt x="1679069" y="7173"/>
                  <a:pt x="1981200" y="0"/>
                </a:cubicBezTo>
                <a:cubicBezTo>
                  <a:pt x="1973538" y="162636"/>
                  <a:pt x="2000934" y="439875"/>
                  <a:pt x="1981200" y="587881"/>
                </a:cubicBezTo>
                <a:cubicBezTo>
                  <a:pt x="1961466" y="735887"/>
                  <a:pt x="1990870" y="969245"/>
                  <a:pt x="1981200" y="1246308"/>
                </a:cubicBezTo>
                <a:cubicBezTo>
                  <a:pt x="1971530" y="1523371"/>
                  <a:pt x="1982962" y="1691422"/>
                  <a:pt x="1981200" y="1869462"/>
                </a:cubicBezTo>
                <a:cubicBezTo>
                  <a:pt x="1979438" y="2047502"/>
                  <a:pt x="1959968" y="2205018"/>
                  <a:pt x="1981200" y="2422070"/>
                </a:cubicBezTo>
                <a:cubicBezTo>
                  <a:pt x="2002432" y="2639122"/>
                  <a:pt x="1991286" y="3275572"/>
                  <a:pt x="1981200" y="3527286"/>
                </a:cubicBezTo>
                <a:cubicBezTo>
                  <a:pt x="1671921" y="3516930"/>
                  <a:pt x="1557054" y="3518220"/>
                  <a:pt x="1360424" y="3527286"/>
                </a:cubicBezTo>
                <a:cubicBezTo>
                  <a:pt x="1163794" y="3536352"/>
                  <a:pt x="923986" y="3526312"/>
                  <a:pt x="680212" y="3527286"/>
                </a:cubicBezTo>
                <a:cubicBezTo>
                  <a:pt x="436438" y="3528260"/>
                  <a:pt x="136401" y="3516485"/>
                  <a:pt x="0" y="3527286"/>
                </a:cubicBezTo>
                <a:cubicBezTo>
                  <a:pt x="-17857" y="3307027"/>
                  <a:pt x="28801" y="3046327"/>
                  <a:pt x="0" y="2868859"/>
                </a:cubicBezTo>
                <a:cubicBezTo>
                  <a:pt x="-28801" y="2691391"/>
                  <a:pt x="12913" y="2418952"/>
                  <a:pt x="0" y="2280978"/>
                </a:cubicBezTo>
                <a:cubicBezTo>
                  <a:pt x="-12913" y="2143004"/>
                  <a:pt x="-7934" y="1764258"/>
                  <a:pt x="0" y="1622552"/>
                </a:cubicBezTo>
                <a:cubicBezTo>
                  <a:pt x="7934" y="1480846"/>
                  <a:pt x="-21886" y="1300588"/>
                  <a:pt x="0" y="1034671"/>
                </a:cubicBezTo>
                <a:cubicBezTo>
                  <a:pt x="21886" y="768754"/>
                  <a:pt x="11542" y="741174"/>
                  <a:pt x="0" y="552608"/>
                </a:cubicBezTo>
                <a:cubicBezTo>
                  <a:pt x="-11542" y="364042"/>
                  <a:pt x="23147" y="269132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1620096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1C92B26-92BA-9577-C00A-3FABC995B163}"/>
              </a:ext>
            </a:extLst>
          </p:cNvPr>
          <p:cNvGrpSpPr/>
          <p:nvPr/>
        </p:nvGrpSpPr>
        <p:grpSpPr>
          <a:xfrm>
            <a:off x="2387600" y="2133600"/>
            <a:ext cx="1981200" cy="3146286"/>
            <a:chOff x="2387600" y="2133600"/>
            <a:chExt cx="1981200" cy="3146286"/>
          </a:xfrm>
        </p:grpSpPr>
        <p:grpSp>
          <p:nvGrpSpPr>
            <p:cNvPr id="238" name="Grupo 237"/>
            <p:cNvGrpSpPr/>
            <p:nvPr/>
          </p:nvGrpSpPr>
          <p:grpSpPr>
            <a:xfrm>
              <a:off x="2474119" y="2257313"/>
              <a:ext cx="1808162" cy="2901850"/>
              <a:chOff x="5420519" y="3073427"/>
              <a:chExt cx="1808162" cy="2901850"/>
            </a:xfrm>
          </p:grpSpPr>
          <p:grpSp>
            <p:nvGrpSpPr>
              <p:cNvPr id="126" name="Group 102"/>
              <p:cNvGrpSpPr/>
              <p:nvPr/>
            </p:nvGrpSpPr>
            <p:grpSpPr>
              <a:xfrm>
                <a:off x="5420519" y="3073427"/>
                <a:ext cx="1808162" cy="1584326"/>
                <a:chOff x="152400" y="2530474"/>
                <a:chExt cx="1808162" cy="1584326"/>
              </a:xfrm>
            </p:grpSpPr>
            <p:grpSp>
              <p:nvGrpSpPr>
                <p:cNvPr id="127" name="Group 26"/>
                <p:cNvGrpSpPr>
                  <a:grpSpLocks/>
                </p:cNvGrpSpPr>
                <p:nvPr/>
              </p:nvGrpSpPr>
              <p:grpSpPr bwMode="auto">
                <a:xfrm>
                  <a:off x="152400" y="2530474"/>
                  <a:ext cx="1808162" cy="1584326"/>
                  <a:chOff x="3282" y="5040"/>
                  <a:chExt cx="1887" cy="1584"/>
                </a:xfrm>
              </p:grpSpPr>
              <p:grpSp>
                <p:nvGrpSpPr>
                  <p:cNvPr id="134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4017" y="5040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153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CL" sz="1400"/>
                    </a:p>
                  </p:txBody>
                </p:sp>
                <p:sp>
                  <p:nvSpPr>
                    <p:cNvPr id="154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35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4017" y="5616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15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CL" sz="1400"/>
                    </a:p>
                  </p:txBody>
                </p:sp>
                <p:sp>
                  <p:nvSpPr>
                    <p:cNvPr id="152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36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4002" y="6192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149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CL" sz="1400"/>
                    </a:p>
                  </p:txBody>
                </p:sp>
                <p:sp>
                  <p:nvSpPr>
                    <p:cNvPr id="150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3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4737" y="5571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147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CL" sz="1400"/>
                    </a:p>
                  </p:txBody>
                </p:sp>
                <p:sp>
                  <p:nvSpPr>
                    <p:cNvPr id="148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38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3282" y="5616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145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CL" sz="1400"/>
                    </a:p>
                  </p:txBody>
                </p:sp>
                <p:sp>
                  <p:nvSpPr>
                    <p:cNvPr id="146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13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5385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4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5949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4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645" y="58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42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79" y="5313"/>
                    <a:ext cx="495" cy="3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 dirty="0"/>
                  </a:p>
                </p:txBody>
              </p:sp>
              <p:sp>
                <p:nvSpPr>
                  <p:cNvPr id="143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5904"/>
                    <a:ext cx="576" cy="4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44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335" y="5343"/>
                    <a:ext cx="480" cy="3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</p:grpSp>
            <p:sp>
              <p:nvSpPr>
                <p:cNvPr id="128" name="TextBox 89"/>
                <p:cNvSpPr txBox="1"/>
                <p:nvPr/>
              </p:nvSpPr>
              <p:spPr>
                <a:xfrm>
                  <a:off x="457200" y="274320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10</a:t>
                  </a:r>
                  <a:endParaRPr lang="es-CL" dirty="0"/>
                </a:p>
              </p:txBody>
            </p:sp>
            <p:sp>
              <p:nvSpPr>
                <p:cNvPr id="129" name="TextBox 90"/>
                <p:cNvSpPr txBox="1"/>
                <p:nvPr/>
              </p:nvSpPr>
              <p:spPr>
                <a:xfrm>
                  <a:off x="1336702" y="278476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3</a:t>
                  </a:r>
                  <a:endParaRPr lang="es-CL" dirty="0"/>
                </a:p>
              </p:txBody>
            </p:sp>
            <p:sp>
              <p:nvSpPr>
                <p:cNvPr id="130" name="TextBox 91"/>
                <p:cNvSpPr txBox="1"/>
                <p:nvPr/>
              </p:nvSpPr>
              <p:spPr>
                <a:xfrm>
                  <a:off x="1371600" y="350520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7</a:t>
                  </a:r>
                  <a:endParaRPr lang="es-CL" dirty="0"/>
                </a:p>
              </p:txBody>
            </p:sp>
            <p:sp>
              <p:nvSpPr>
                <p:cNvPr id="131" name="TextBox 92"/>
                <p:cNvSpPr txBox="1"/>
                <p:nvPr/>
              </p:nvSpPr>
              <p:spPr>
                <a:xfrm>
                  <a:off x="838200" y="342900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5</a:t>
                  </a:r>
                  <a:endParaRPr lang="es-CL" dirty="0"/>
                </a:p>
              </p:txBody>
            </p:sp>
            <p:sp>
              <p:nvSpPr>
                <p:cNvPr id="132" name="TextBox 93"/>
                <p:cNvSpPr txBox="1"/>
                <p:nvPr/>
              </p:nvSpPr>
              <p:spPr>
                <a:xfrm>
                  <a:off x="609600" y="329739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2</a:t>
                  </a:r>
                  <a:endParaRPr lang="es-CL" dirty="0"/>
                </a:p>
              </p:txBody>
            </p:sp>
            <p:sp>
              <p:nvSpPr>
                <p:cNvPr id="133" name="TextBox 94"/>
                <p:cNvSpPr txBox="1"/>
                <p:nvPr/>
              </p:nvSpPr>
              <p:spPr>
                <a:xfrm>
                  <a:off x="1004455" y="2881745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6</a:t>
                  </a:r>
                  <a:endParaRPr lang="es-CL" dirty="0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>
                <a:off x="5760554" y="4900584"/>
                <a:ext cx="1128093" cy="1074693"/>
                <a:chOff x="5420519" y="4900584"/>
                <a:chExt cx="1128093" cy="1074693"/>
              </a:xfrm>
            </p:grpSpPr>
            <p:grpSp>
              <p:nvGrpSpPr>
                <p:cNvPr id="234" name="Grupo 233"/>
                <p:cNvGrpSpPr/>
                <p:nvPr/>
              </p:nvGrpSpPr>
              <p:grpSpPr>
                <a:xfrm>
                  <a:off x="5420519" y="4900584"/>
                  <a:ext cx="1118243" cy="1008208"/>
                  <a:chOff x="5420519" y="4900584"/>
                  <a:chExt cx="1118243" cy="1008208"/>
                </a:xfrm>
              </p:grpSpPr>
              <p:grpSp>
                <p:nvGrpSpPr>
                  <p:cNvPr id="189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124811" y="4900584"/>
                    <a:ext cx="413951" cy="432089"/>
                    <a:chOff x="4320" y="5040"/>
                    <a:chExt cx="432" cy="432"/>
                  </a:xfrm>
                </p:grpSpPr>
                <p:sp>
                  <p:nvSpPr>
                    <p:cNvPr id="208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CL" sz="1400"/>
                    </a:p>
                  </p:txBody>
                </p:sp>
                <p:sp>
                  <p:nvSpPr>
                    <p:cNvPr id="209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</a:t>
                      </a:r>
                      <a:endPara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90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124811" y="5476703"/>
                    <a:ext cx="413951" cy="432089"/>
                    <a:chOff x="4320" y="5040"/>
                    <a:chExt cx="432" cy="432"/>
                  </a:xfrm>
                </p:grpSpPr>
                <p:sp>
                  <p:nvSpPr>
                    <p:cNvPr id="206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CL" sz="1400"/>
                    </a:p>
                  </p:txBody>
                </p:sp>
                <p:sp>
                  <p:nvSpPr>
                    <p:cNvPr id="207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</a:t>
                      </a:r>
                      <a:endPara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93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5420519" y="5476703"/>
                    <a:ext cx="413951" cy="432089"/>
                    <a:chOff x="4320" y="5040"/>
                    <a:chExt cx="432" cy="432"/>
                  </a:xfrm>
                </p:grpSpPr>
                <p:sp>
                  <p:nvSpPr>
                    <p:cNvPr id="200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CL" sz="1400"/>
                    </a:p>
                  </p:txBody>
                </p:sp>
                <p:sp>
                  <p:nvSpPr>
                    <p:cNvPr id="201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8</a:t>
                      </a:r>
                      <a:endPara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1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314539" y="5245655"/>
                    <a:ext cx="0" cy="2880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5768353" y="5680745"/>
                    <a:ext cx="41395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/>
                  </a:p>
                </p:txBody>
              </p:sp>
              <p:sp>
                <p:nvSpPr>
                  <p:cNvPr id="197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05110" y="5173640"/>
                    <a:ext cx="474319" cy="3810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CL" sz="1400" dirty="0"/>
                  </a:p>
                </p:txBody>
              </p:sp>
            </p:grpSp>
            <p:sp>
              <p:nvSpPr>
                <p:cNvPr id="183" name="TextBox 89"/>
                <p:cNvSpPr txBox="1"/>
                <p:nvPr/>
              </p:nvSpPr>
              <p:spPr>
                <a:xfrm>
                  <a:off x="5725319" y="511331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10</a:t>
                  </a:r>
                  <a:endParaRPr lang="es-CL" dirty="0"/>
                </a:p>
              </p:txBody>
            </p:sp>
            <p:sp>
              <p:nvSpPr>
                <p:cNvPr id="187" name="TextBox 93"/>
                <p:cNvSpPr txBox="1"/>
                <p:nvPr/>
              </p:nvSpPr>
              <p:spPr>
                <a:xfrm>
                  <a:off x="5877719" y="566750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2</a:t>
                  </a:r>
                  <a:endParaRPr lang="es-CL" dirty="0"/>
                </a:p>
              </p:txBody>
            </p:sp>
            <p:sp>
              <p:nvSpPr>
                <p:cNvPr id="188" name="TextBox 94"/>
                <p:cNvSpPr txBox="1"/>
                <p:nvPr/>
              </p:nvSpPr>
              <p:spPr>
                <a:xfrm>
                  <a:off x="6272574" y="5251855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6</a:t>
                  </a:r>
                  <a:endParaRPr lang="es-CL" dirty="0"/>
                </a:p>
              </p:txBody>
            </p:sp>
          </p:grpSp>
        </p:grpSp>
        <p:sp>
          <p:nvSpPr>
            <p:cNvPr id="283" name="Rectángulo 282"/>
            <p:cNvSpPr/>
            <p:nvPr/>
          </p:nvSpPr>
          <p:spPr>
            <a:xfrm>
              <a:off x="2387600" y="2133600"/>
              <a:ext cx="1981200" cy="3146286"/>
            </a:xfrm>
            <a:no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A810FD-32ED-FBC1-BE91-B327F3FF71BB}"/>
              </a:ext>
            </a:extLst>
          </p:cNvPr>
          <p:cNvGrpSpPr/>
          <p:nvPr/>
        </p:nvGrpSpPr>
        <p:grpSpPr>
          <a:xfrm>
            <a:off x="4699000" y="2133600"/>
            <a:ext cx="1981200" cy="3146286"/>
            <a:chOff x="4699000" y="2133600"/>
            <a:chExt cx="1981200" cy="3146286"/>
          </a:xfrm>
        </p:grpSpPr>
        <p:grpSp>
          <p:nvGrpSpPr>
            <p:cNvPr id="349" name="Grupo 348"/>
            <p:cNvGrpSpPr/>
            <p:nvPr/>
          </p:nvGrpSpPr>
          <p:grpSpPr>
            <a:xfrm>
              <a:off x="4749940" y="2214712"/>
              <a:ext cx="1905000" cy="3048000"/>
              <a:chOff x="6324600" y="2743200"/>
              <a:chExt cx="1905000" cy="3048000"/>
            </a:xfrm>
          </p:grpSpPr>
          <p:grpSp>
            <p:nvGrpSpPr>
              <p:cNvPr id="286" name="Group 103"/>
              <p:cNvGrpSpPr/>
              <p:nvPr/>
            </p:nvGrpSpPr>
            <p:grpSpPr>
              <a:xfrm>
                <a:off x="6324600" y="2743200"/>
                <a:ext cx="1905000" cy="1691976"/>
                <a:chOff x="76200" y="4175424"/>
                <a:chExt cx="1905000" cy="1691976"/>
              </a:xfrm>
            </p:grpSpPr>
            <p:grpSp>
              <p:nvGrpSpPr>
                <p:cNvPr id="287" name="Group 74"/>
                <p:cNvGrpSpPr>
                  <a:grpSpLocks/>
                </p:cNvGrpSpPr>
                <p:nvPr/>
              </p:nvGrpSpPr>
              <p:grpSpPr bwMode="auto">
                <a:xfrm>
                  <a:off x="76200" y="4175424"/>
                  <a:ext cx="1905000" cy="1691976"/>
                  <a:chOff x="7116" y="5040"/>
                  <a:chExt cx="1902" cy="1584"/>
                </a:xfrm>
              </p:grpSpPr>
              <p:grpSp>
                <p:nvGrpSpPr>
                  <p:cNvPr id="295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7851" y="5040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315" name="Oval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s-CL" sz="1400"/>
                    </a:p>
                  </p:txBody>
                </p:sp>
                <p:sp>
                  <p:nvSpPr>
                    <p:cNvPr id="316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296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7851" y="5616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313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s-CL" sz="1400"/>
                    </a:p>
                  </p:txBody>
                </p:sp>
                <p:sp>
                  <p:nvSpPr>
                    <p:cNvPr id="314" name="Text Box 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</a:t>
                      </a:r>
                      <a:endPara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297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7836" y="6192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311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s-CL" sz="1400"/>
                    </a:p>
                  </p:txBody>
                </p:sp>
                <p:sp>
                  <p:nvSpPr>
                    <p:cNvPr id="312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29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8586" y="5586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309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s-CL" sz="1400"/>
                    </a:p>
                  </p:txBody>
                </p:sp>
                <p:sp>
                  <p:nvSpPr>
                    <p:cNvPr id="310" name="Text Box 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299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7116" y="5616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307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s-CL" sz="1400"/>
                    </a:p>
                  </p:txBody>
                </p:sp>
                <p:sp>
                  <p:nvSpPr>
                    <p:cNvPr id="308" name="Text Box 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30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8049" y="538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301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8049" y="5949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30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8205" y="5805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30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7479" y="58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304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208" y="5919"/>
                    <a:ext cx="576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305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5" y="5904"/>
                    <a:ext cx="495" cy="3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306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13" y="5313"/>
                    <a:ext cx="495" cy="3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</p:grpSp>
            <p:sp>
              <p:nvSpPr>
                <p:cNvPr id="288" name="TextBox 95"/>
                <p:cNvSpPr txBox="1"/>
                <p:nvPr/>
              </p:nvSpPr>
              <p:spPr>
                <a:xfrm>
                  <a:off x="408710" y="4416623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10</a:t>
                  </a:r>
                  <a:endParaRPr lang="es-CL" dirty="0"/>
                </a:p>
              </p:txBody>
            </p:sp>
            <p:sp>
              <p:nvSpPr>
                <p:cNvPr id="289" name="TextBox 96"/>
                <p:cNvSpPr txBox="1"/>
                <p:nvPr/>
              </p:nvSpPr>
              <p:spPr>
                <a:xfrm>
                  <a:off x="1323110" y="5344878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7</a:t>
                  </a:r>
                  <a:endParaRPr lang="es-CL" dirty="0"/>
                </a:p>
              </p:txBody>
            </p:sp>
            <p:sp>
              <p:nvSpPr>
                <p:cNvPr id="290" name="TextBox 97"/>
                <p:cNvSpPr txBox="1"/>
                <p:nvPr/>
              </p:nvSpPr>
              <p:spPr>
                <a:xfrm>
                  <a:off x="789710" y="5102423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5</a:t>
                  </a:r>
                  <a:endParaRPr lang="es-CL" dirty="0"/>
                </a:p>
              </p:txBody>
            </p:sp>
            <p:sp>
              <p:nvSpPr>
                <p:cNvPr id="291" name="TextBox 98"/>
                <p:cNvSpPr txBox="1"/>
                <p:nvPr/>
              </p:nvSpPr>
              <p:spPr>
                <a:xfrm>
                  <a:off x="561110" y="4970813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2</a:t>
                  </a:r>
                  <a:endParaRPr lang="es-CL" dirty="0"/>
                </a:p>
              </p:txBody>
            </p:sp>
            <p:sp>
              <p:nvSpPr>
                <p:cNvPr id="292" name="TextBox 99"/>
                <p:cNvSpPr txBox="1"/>
                <p:nvPr/>
              </p:nvSpPr>
              <p:spPr>
                <a:xfrm>
                  <a:off x="955965" y="4555168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6</a:t>
                  </a:r>
                  <a:endParaRPr lang="es-CL" dirty="0"/>
                </a:p>
              </p:txBody>
            </p:sp>
            <p:sp>
              <p:nvSpPr>
                <p:cNvPr id="293" name="TextBox 100"/>
                <p:cNvSpPr txBox="1"/>
                <p:nvPr/>
              </p:nvSpPr>
              <p:spPr>
                <a:xfrm>
                  <a:off x="1212265" y="475211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7</a:t>
                  </a:r>
                  <a:endParaRPr lang="es-CL" dirty="0"/>
                </a:p>
              </p:txBody>
            </p:sp>
            <p:sp>
              <p:nvSpPr>
                <p:cNvPr id="294" name="TextBox 101"/>
                <p:cNvSpPr txBox="1"/>
                <p:nvPr/>
              </p:nvSpPr>
              <p:spPr>
                <a:xfrm>
                  <a:off x="1219200" y="5067788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1</a:t>
                  </a:r>
                  <a:endParaRPr lang="es-CL" dirty="0"/>
                </a:p>
              </p:txBody>
            </p:sp>
          </p:grpSp>
          <p:grpSp>
            <p:nvGrpSpPr>
              <p:cNvPr id="348" name="Grupo 347"/>
              <p:cNvGrpSpPr/>
              <p:nvPr/>
            </p:nvGrpSpPr>
            <p:grpSpPr>
              <a:xfrm>
                <a:off x="6705600" y="4682443"/>
                <a:ext cx="1183864" cy="1108757"/>
                <a:chOff x="6705600" y="4530043"/>
                <a:chExt cx="1183864" cy="1108757"/>
              </a:xfrm>
            </p:grpSpPr>
            <p:grpSp>
              <p:nvGrpSpPr>
                <p:cNvPr id="328" name="Group 81"/>
                <p:cNvGrpSpPr>
                  <a:grpSpLocks/>
                </p:cNvGrpSpPr>
                <p:nvPr/>
              </p:nvGrpSpPr>
              <p:grpSpPr bwMode="auto">
                <a:xfrm>
                  <a:off x="6705600" y="5177352"/>
                  <a:ext cx="432681" cy="461448"/>
                  <a:chOff x="4320" y="5040"/>
                  <a:chExt cx="432" cy="432"/>
                </a:xfrm>
              </p:grpSpPr>
              <p:sp>
                <p:nvSpPr>
                  <p:cNvPr id="34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34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CL" sz="1400" dirty="0">
                        <a:latin typeface="Calibri" pitchFamily="34" charset="0"/>
                        <a:cs typeface="Arial" pitchFamily="34" charset="0"/>
                      </a:rPr>
                      <a:t>6</a:t>
                    </a:r>
                    <a:endPara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29" name="Group 84"/>
                <p:cNvGrpSpPr>
                  <a:grpSpLocks/>
                </p:cNvGrpSpPr>
                <p:nvPr/>
              </p:nvGrpSpPr>
              <p:grpSpPr bwMode="auto">
                <a:xfrm>
                  <a:off x="7456783" y="4530043"/>
                  <a:ext cx="432681" cy="461448"/>
                  <a:chOff x="4320" y="5040"/>
                  <a:chExt cx="432" cy="432"/>
                </a:xfrm>
              </p:grpSpPr>
              <p:sp>
                <p:nvSpPr>
                  <p:cNvPr id="340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341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7</a:t>
                    </a:r>
                    <a:endPara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35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7078186" y="4885743"/>
                  <a:ext cx="576909" cy="4614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336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7015087" y="4869720"/>
                  <a:ext cx="495781" cy="4069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320" name="TextBox 96"/>
                <p:cNvSpPr txBox="1"/>
                <p:nvPr/>
              </p:nvSpPr>
              <p:spPr>
                <a:xfrm>
                  <a:off x="7231374" y="5116278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7</a:t>
                  </a:r>
                  <a:endParaRPr lang="es-CL" dirty="0"/>
                </a:p>
              </p:txBody>
            </p:sp>
            <p:sp>
              <p:nvSpPr>
                <p:cNvPr id="325" name="TextBox 101"/>
                <p:cNvSpPr txBox="1"/>
                <p:nvPr/>
              </p:nvSpPr>
              <p:spPr>
                <a:xfrm>
                  <a:off x="7127464" y="4839188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dirty="0"/>
                    <a:t>1</a:t>
                  </a:r>
                  <a:endParaRPr lang="es-CL" dirty="0"/>
                </a:p>
              </p:txBody>
            </p:sp>
          </p:grpSp>
        </p:grpSp>
        <p:sp>
          <p:nvSpPr>
            <p:cNvPr id="399" name="Rectángulo 398"/>
            <p:cNvSpPr/>
            <p:nvPr/>
          </p:nvSpPr>
          <p:spPr>
            <a:xfrm>
              <a:off x="4699000" y="2133600"/>
              <a:ext cx="1981200" cy="3146286"/>
            </a:xfrm>
            <a:no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C6DD545-E3E8-E879-AE05-0D8F1853F151}"/>
              </a:ext>
            </a:extLst>
          </p:cNvPr>
          <p:cNvGrpSpPr/>
          <p:nvPr/>
        </p:nvGrpSpPr>
        <p:grpSpPr>
          <a:xfrm>
            <a:off x="7010400" y="2133600"/>
            <a:ext cx="1981200" cy="3146286"/>
            <a:chOff x="7010400" y="2133600"/>
            <a:chExt cx="1981200" cy="3146286"/>
          </a:xfrm>
        </p:grpSpPr>
        <p:grpSp>
          <p:nvGrpSpPr>
            <p:cNvPr id="403" name="Grupo 402"/>
            <p:cNvGrpSpPr/>
            <p:nvPr/>
          </p:nvGrpSpPr>
          <p:grpSpPr>
            <a:xfrm>
              <a:off x="7061340" y="2214712"/>
              <a:ext cx="1905000" cy="3048000"/>
              <a:chOff x="6324600" y="2743200"/>
              <a:chExt cx="1905000" cy="3048000"/>
            </a:xfrm>
          </p:grpSpPr>
          <p:grpSp>
            <p:nvGrpSpPr>
              <p:cNvPr id="405" name="Group 103"/>
              <p:cNvGrpSpPr/>
              <p:nvPr/>
            </p:nvGrpSpPr>
            <p:grpSpPr>
              <a:xfrm>
                <a:off x="6324600" y="2743200"/>
                <a:ext cx="1905000" cy="1691976"/>
                <a:chOff x="76200" y="4175424"/>
                <a:chExt cx="1905000" cy="1691976"/>
              </a:xfrm>
            </p:grpSpPr>
            <p:grpSp>
              <p:nvGrpSpPr>
                <p:cNvPr id="417" name="Group 74"/>
                <p:cNvGrpSpPr>
                  <a:grpSpLocks/>
                </p:cNvGrpSpPr>
                <p:nvPr/>
              </p:nvGrpSpPr>
              <p:grpSpPr bwMode="auto">
                <a:xfrm>
                  <a:off x="76200" y="4175424"/>
                  <a:ext cx="1905000" cy="1691976"/>
                  <a:chOff x="7116" y="5040"/>
                  <a:chExt cx="1902" cy="1584"/>
                </a:xfrm>
              </p:grpSpPr>
              <p:grpSp>
                <p:nvGrpSpPr>
                  <p:cNvPr id="425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7851" y="5040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445" name="Oval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s-CL" sz="1400"/>
                    </a:p>
                  </p:txBody>
                </p:sp>
                <p:sp>
                  <p:nvSpPr>
                    <p:cNvPr id="446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426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7851" y="5616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443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s-CL" sz="1400"/>
                    </a:p>
                  </p:txBody>
                </p:sp>
                <p:sp>
                  <p:nvSpPr>
                    <p:cNvPr id="444" name="Text Box 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</a:t>
                      </a:r>
                      <a:endPara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427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7836" y="6192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441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s-CL" sz="1400"/>
                    </a:p>
                  </p:txBody>
                </p:sp>
                <p:sp>
                  <p:nvSpPr>
                    <p:cNvPr id="442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42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8586" y="5586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439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s-CL" sz="1400"/>
                    </a:p>
                  </p:txBody>
                </p:sp>
                <p:sp>
                  <p:nvSpPr>
                    <p:cNvPr id="440" name="Text Box 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429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7116" y="5616"/>
                    <a:ext cx="432" cy="432"/>
                    <a:chOff x="4320" y="5040"/>
                    <a:chExt cx="432" cy="432"/>
                  </a:xfrm>
                </p:grpSpPr>
                <p:sp>
                  <p:nvSpPr>
                    <p:cNvPr id="437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" y="5109"/>
                      <a:ext cx="303" cy="25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s-CL" sz="1400"/>
                    </a:p>
                  </p:txBody>
                </p:sp>
                <p:sp>
                  <p:nvSpPr>
                    <p:cNvPr id="438" name="Text Box 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5040"/>
                      <a:ext cx="432" cy="4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endParaRPr kumimoji="0" lang="es-C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43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8049" y="538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431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8049" y="5949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43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8205" y="5805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43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7479" y="582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434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208" y="5919"/>
                    <a:ext cx="576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435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5" y="5904"/>
                    <a:ext cx="495" cy="3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436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13" y="5313"/>
                    <a:ext cx="495" cy="3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</p:grpSp>
            <p:sp>
              <p:nvSpPr>
                <p:cNvPr id="418" name="TextBox 95"/>
                <p:cNvSpPr txBox="1"/>
                <p:nvPr/>
              </p:nvSpPr>
              <p:spPr>
                <a:xfrm>
                  <a:off x="408710" y="44166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CL" dirty="0"/>
                </a:p>
              </p:txBody>
            </p:sp>
            <p:sp>
              <p:nvSpPr>
                <p:cNvPr id="419" name="TextBox 96"/>
                <p:cNvSpPr txBox="1"/>
                <p:nvPr/>
              </p:nvSpPr>
              <p:spPr>
                <a:xfrm>
                  <a:off x="1323110" y="534487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CL" dirty="0"/>
                </a:p>
              </p:txBody>
            </p:sp>
            <p:sp>
              <p:nvSpPr>
                <p:cNvPr id="420" name="TextBox 97"/>
                <p:cNvSpPr txBox="1"/>
                <p:nvPr/>
              </p:nvSpPr>
              <p:spPr>
                <a:xfrm>
                  <a:off x="789710" y="51024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CL" dirty="0"/>
                </a:p>
              </p:txBody>
            </p:sp>
            <p:sp>
              <p:nvSpPr>
                <p:cNvPr id="421" name="TextBox 98"/>
                <p:cNvSpPr txBox="1"/>
                <p:nvPr/>
              </p:nvSpPr>
              <p:spPr>
                <a:xfrm>
                  <a:off x="561110" y="497081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CL" dirty="0"/>
                </a:p>
              </p:txBody>
            </p:sp>
            <p:sp>
              <p:nvSpPr>
                <p:cNvPr id="422" name="TextBox 99"/>
                <p:cNvSpPr txBox="1"/>
                <p:nvPr/>
              </p:nvSpPr>
              <p:spPr>
                <a:xfrm>
                  <a:off x="955965" y="45551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CL" dirty="0"/>
                </a:p>
              </p:txBody>
            </p:sp>
            <p:sp>
              <p:nvSpPr>
                <p:cNvPr id="423" name="TextBox 100"/>
                <p:cNvSpPr txBox="1"/>
                <p:nvPr/>
              </p:nvSpPr>
              <p:spPr>
                <a:xfrm>
                  <a:off x="1212265" y="47521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CL" dirty="0"/>
                </a:p>
              </p:txBody>
            </p:sp>
            <p:sp>
              <p:nvSpPr>
                <p:cNvPr id="424" name="TextBox 101"/>
                <p:cNvSpPr txBox="1"/>
                <p:nvPr/>
              </p:nvSpPr>
              <p:spPr>
                <a:xfrm>
                  <a:off x="1219200" y="506778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CL" dirty="0"/>
                </a:p>
              </p:txBody>
            </p:sp>
          </p:grpSp>
          <p:grpSp>
            <p:nvGrpSpPr>
              <p:cNvPr id="406" name="Grupo 405"/>
              <p:cNvGrpSpPr/>
              <p:nvPr/>
            </p:nvGrpSpPr>
            <p:grpSpPr>
              <a:xfrm>
                <a:off x="6705600" y="4682443"/>
                <a:ext cx="1183864" cy="1108757"/>
                <a:chOff x="6705600" y="4530043"/>
                <a:chExt cx="1183864" cy="1108757"/>
              </a:xfrm>
            </p:grpSpPr>
            <p:grpSp>
              <p:nvGrpSpPr>
                <p:cNvPr id="407" name="Group 81"/>
                <p:cNvGrpSpPr>
                  <a:grpSpLocks/>
                </p:cNvGrpSpPr>
                <p:nvPr/>
              </p:nvGrpSpPr>
              <p:grpSpPr bwMode="auto">
                <a:xfrm>
                  <a:off x="6705600" y="5177352"/>
                  <a:ext cx="432681" cy="461448"/>
                  <a:chOff x="4320" y="5040"/>
                  <a:chExt cx="432" cy="432"/>
                </a:xfrm>
              </p:grpSpPr>
              <p:sp>
                <p:nvSpPr>
                  <p:cNvPr id="415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416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CL" sz="1400" dirty="0">
                        <a:latin typeface="Calibri" pitchFamily="34" charset="0"/>
                        <a:cs typeface="Arial" pitchFamily="34" charset="0"/>
                      </a:rPr>
                      <a:t>6</a:t>
                    </a:r>
                    <a:endPara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408" name="Group 84"/>
                <p:cNvGrpSpPr>
                  <a:grpSpLocks/>
                </p:cNvGrpSpPr>
                <p:nvPr/>
              </p:nvGrpSpPr>
              <p:grpSpPr bwMode="auto">
                <a:xfrm>
                  <a:off x="7456783" y="4530043"/>
                  <a:ext cx="432681" cy="461448"/>
                  <a:chOff x="4320" y="5040"/>
                  <a:chExt cx="432" cy="432"/>
                </a:xfrm>
              </p:grpSpPr>
              <p:sp>
                <p:nvSpPr>
                  <p:cNvPr id="413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5109"/>
                    <a:ext cx="303" cy="2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s-CL" sz="1400"/>
                  </a:p>
                </p:txBody>
              </p:sp>
              <p:sp>
                <p:nvSpPr>
                  <p:cNvPr id="41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5040"/>
                    <a:ext cx="432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C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7</a:t>
                    </a:r>
                    <a:endPara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09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7078186" y="4885743"/>
                  <a:ext cx="576909" cy="4614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non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410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7015087" y="4869720"/>
                  <a:ext cx="495781" cy="4069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411" name="TextBox 96"/>
                <p:cNvSpPr txBox="1"/>
                <p:nvPr/>
              </p:nvSpPr>
              <p:spPr>
                <a:xfrm>
                  <a:off x="7231374" y="511627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CL" dirty="0"/>
                </a:p>
              </p:txBody>
            </p:sp>
            <p:sp>
              <p:nvSpPr>
                <p:cNvPr id="412" name="TextBox 101"/>
                <p:cNvSpPr txBox="1"/>
                <p:nvPr/>
              </p:nvSpPr>
              <p:spPr>
                <a:xfrm>
                  <a:off x="7127464" y="483918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CL" dirty="0"/>
                </a:p>
              </p:txBody>
            </p:sp>
          </p:grpSp>
        </p:grpSp>
        <p:sp>
          <p:nvSpPr>
            <p:cNvPr id="404" name="Rectángulo 403"/>
            <p:cNvSpPr/>
            <p:nvPr/>
          </p:nvSpPr>
          <p:spPr>
            <a:xfrm>
              <a:off x="7010400" y="2133600"/>
              <a:ext cx="1981200" cy="3146286"/>
            </a:xfrm>
            <a:no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95508" y="1219200"/>
            <a:ext cx="3925180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V = {1,2,3,4,5,6,7,8,9}</a:t>
            </a:r>
          </a:p>
          <a:p>
            <a:pPr lvl="0"/>
            <a:r>
              <a:rPr lang="es-ES" sz="1400" dirty="0"/>
              <a:t>A =</a:t>
            </a:r>
            <a:r>
              <a:rPr lang="es-ES" sz="1400" dirty="0">
                <a:ea typeface="Times New Roman" pitchFamily="18" charset="0"/>
                <a:cs typeface="Arial" pitchFamily="34" charset="0"/>
              </a:rPr>
              <a:t>{(1,2), (1,3), (2,3), (1,4), (3,5), (4,5), (6,7), (6,8)}</a:t>
            </a:r>
            <a:endParaRPr lang="es-ES" sz="1400" dirty="0">
              <a:cs typeface="Arial" pitchFamily="34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AD62271-4925-C3D2-B400-9ECE1D408B3F}"/>
              </a:ext>
            </a:extLst>
          </p:cNvPr>
          <p:cNvCxnSpPr>
            <a:cxnSpLocks/>
            <a:endCxn id="236" idx="0"/>
          </p:cNvCxnSpPr>
          <p:nvPr/>
        </p:nvCxnSpPr>
        <p:spPr>
          <a:xfrm>
            <a:off x="1066800" y="1742420"/>
            <a:ext cx="0" cy="3149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0FB181-2B14-2A40-0781-B97CB44C20EB}"/>
              </a:ext>
            </a:extLst>
          </p:cNvPr>
          <p:cNvSpPr txBox="1"/>
          <p:nvPr/>
        </p:nvSpPr>
        <p:spPr>
          <a:xfrm>
            <a:off x="4739885" y="1201075"/>
            <a:ext cx="4392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i="1" u="sng" dirty="0">
                <a:solidFill>
                  <a:srgbClr val="002060"/>
                </a:solidFill>
              </a:rPr>
              <a:t>Componentes Conexas:</a:t>
            </a:r>
            <a:r>
              <a:rPr lang="es-ES" sz="1600" dirty="0"/>
              <a:t> Cada uno de los </a:t>
            </a:r>
            <a:r>
              <a:rPr lang="es-ES" sz="1600" b="1" dirty="0"/>
              <a:t>subgrafos conexos </a:t>
            </a:r>
            <a:r>
              <a:rPr lang="es-ES" sz="1600" dirty="0"/>
              <a:t>que componen al grafo </a:t>
            </a:r>
            <a:r>
              <a:rPr lang="es-ES" sz="1600" dirty="0" err="1"/>
              <a:t>desconexo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D352C7F-50ED-463A-4D5B-E86DC9EF258E}"/>
              </a:ext>
            </a:extLst>
          </p:cNvPr>
          <p:cNvSpPr txBox="1"/>
          <p:nvPr/>
        </p:nvSpPr>
        <p:spPr>
          <a:xfrm>
            <a:off x="76200" y="5638800"/>
            <a:ext cx="1981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Grafo no dirigido, </a:t>
            </a:r>
            <a:r>
              <a:rPr lang="es-ES" sz="1400" dirty="0" err="1"/>
              <a:t>desconexo</a:t>
            </a:r>
            <a:r>
              <a:rPr lang="es-ES" sz="1400" dirty="0"/>
              <a:t>, con 3 componentes conexas.</a:t>
            </a:r>
            <a:endParaRPr lang="es-CL" sz="1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B043536-AE10-1877-B74B-101222CCC248}"/>
              </a:ext>
            </a:extLst>
          </p:cNvPr>
          <p:cNvSpPr txBox="1"/>
          <p:nvPr/>
        </p:nvSpPr>
        <p:spPr>
          <a:xfrm>
            <a:off x="2384725" y="5412484"/>
            <a:ext cx="1981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Grafo no dirigido, valuado, </a:t>
            </a:r>
            <a:r>
              <a:rPr lang="es-ES" sz="1400" dirty="0" err="1"/>
              <a:t>desconexo</a:t>
            </a:r>
            <a:r>
              <a:rPr lang="es-ES" sz="1400" dirty="0"/>
              <a:t>, con 2 componentes conexas.</a:t>
            </a:r>
            <a:endParaRPr lang="es-CL" sz="14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5C36710-7FDA-F481-2E17-54D6E11A7151}"/>
              </a:ext>
            </a:extLst>
          </p:cNvPr>
          <p:cNvSpPr txBox="1"/>
          <p:nvPr/>
        </p:nvSpPr>
        <p:spPr>
          <a:xfrm>
            <a:off x="4711839" y="5445689"/>
            <a:ext cx="1981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Grafo dirigido, valuado, </a:t>
            </a:r>
            <a:r>
              <a:rPr lang="es-ES" sz="1400" dirty="0" err="1"/>
              <a:t>desconexo</a:t>
            </a:r>
            <a:r>
              <a:rPr lang="es-ES" sz="1400" dirty="0"/>
              <a:t>, con 2 componentes conexas.</a:t>
            </a:r>
            <a:endParaRPr lang="es-CL" sz="1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DF57C85-1387-E448-8701-C430CFA8FA24}"/>
              </a:ext>
            </a:extLst>
          </p:cNvPr>
          <p:cNvSpPr txBox="1"/>
          <p:nvPr/>
        </p:nvSpPr>
        <p:spPr>
          <a:xfrm>
            <a:off x="7038953" y="5459628"/>
            <a:ext cx="1981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Grafo dirigido, </a:t>
            </a:r>
            <a:r>
              <a:rPr lang="es-ES" sz="1400" dirty="0" err="1"/>
              <a:t>desconexo</a:t>
            </a:r>
            <a:r>
              <a:rPr lang="es-ES" sz="1400" dirty="0"/>
              <a:t>, con 2 componentes conexas.</a:t>
            </a:r>
            <a:endParaRPr lang="es-CL" sz="1400" dirty="0"/>
          </a:p>
        </p:txBody>
      </p:sp>
      <p:sp>
        <p:nvSpPr>
          <p:cNvPr id="228" name="Title 1">
            <a:extLst>
              <a:ext uri="{FF2B5EF4-FFF2-40B4-BE49-F238E27FC236}">
                <a16:creationId xmlns:a16="http://schemas.microsoft.com/office/drawing/2014/main" id="{3EECC60A-BA00-CF39-A337-4E4F0591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Tipos de grafos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BDF12A-1A97-7A7E-82B0-0DA11729FB15}"/>
              </a:ext>
            </a:extLst>
          </p:cNvPr>
          <p:cNvSpPr/>
          <p:nvPr/>
        </p:nvSpPr>
        <p:spPr>
          <a:xfrm>
            <a:off x="2384476" y="2097256"/>
            <a:ext cx="1981200" cy="3182630"/>
          </a:xfrm>
          <a:custGeom>
            <a:avLst/>
            <a:gdLst>
              <a:gd name="connsiteX0" fmla="*/ 0 w 1981200"/>
              <a:gd name="connsiteY0" fmla="*/ 0 h 3182630"/>
              <a:gd name="connsiteX1" fmla="*/ 620776 w 1981200"/>
              <a:gd name="connsiteY1" fmla="*/ 0 h 3182630"/>
              <a:gd name="connsiteX2" fmla="*/ 1241552 w 1981200"/>
              <a:gd name="connsiteY2" fmla="*/ 0 h 3182630"/>
              <a:gd name="connsiteX3" fmla="*/ 1981200 w 1981200"/>
              <a:gd name="connsiteY3" fmla="*/ 0 h 3182630"/>
              <a:gd name="connsiteX4" fmla="*/ 1981200 w 1981200"/>
              <a:gd name="connsiteY4" fmla="*/ 636526 h 3182630"/>
              <a:gd name="connsiteX5" fmla="*/ 1981200 w 1981200"/>
              <a:gd name="connsiteY5" fmla="*/ 1336705 h 3182630"/>
              <a:gd name="connsiteX6" fmla="*/ 1981200 w 1981200"/>
              <a:gd name="connsiteY6" fmla="*/ 2005057 h 3182630"/>
              <a:gd name="connsiteX7" fmla="*/ 1981200 w 1981200"/>
              <a:gd name="connsiteY7" fmla="*/ 2609757 h 3182630"/>
              <a:gd name="connsiteX8" fmla="*/ 1981200 w 1981200"/>
              <a:gd name="connsiteY8" fmla="*/ 3182630 h 3182630"/>
              <a:gd name="connsiteX9" fmla="*/ 1360424 w 1981200"/>
              <a:gd name="connsiteY9" fmla="*/ 3182630 h 3182630"/>
              <a:gd name="connsiteX10" fmla="*/ 680212 w 1981200"/>
              <a:gd name="connsiteY10" fmla="*/ 3182630 h 3182630"/>
              <a:gd name="connsiteX11" fmla="*/ 0 w 1981200"/>
              <a:gd name="connsiteY11" fmla="*/ 3182630 h 3182630"/>
              <a:gd name="connsiteX12" fmla="*/ 0 w 1981200"/>
              <a:gd name="connsiteY12" fmla="*/ 2482451 h 3182630"/>
              <a:gd name="connsiteX13" fmla="*/ 0 w 1981200"/>
              <a:gd name="connsiteY13" fmla="*/ 1845925 h 3182630"/>
              <a:gd name="connsiteX14" fmla="*/ 0 w 1981200"/>
              <a:gd name="connsiteY14" fmla="*/ 1145747 h 3182630"/>
              <a:gd name="connsiteX15" fmla="*/ 0 w 1981200"/>
              <a:gd name="connsiteY15" fmla="*/ 0 h 318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81200" h="3182630" extrusionOk="0">
                <a:moveTo>
                  <a:pt x="0" y="0"/>
                </a:moveTo>
                <a:cubicBezTo>
                  <a:pt x="188113" y="-17228"/>
                  <a:pt x="335695" y="17587"/>
                  <a:pt x="620776" y="0"/>
                </a:cubicBezTo>
                <a:cubicBezTo>
                  <a:pt x="905857" y="-17587"/>
                  <a:pt x="1097858" y="-2671"/>
                  <a:pt x="1241552" y="0"/>
                </a:cubicBezTo>
                <a:cubicBezTo>
                  <a:pt x="1385246" y="2671"/>
                  <a:pt x="1679069" y="7173"/>
                  <a:pt x="1981200" y="0"/>
                </a:cubicBezTo>
                <a:cubicBezTo>
                  <a:pt x="1964923" y="131784"/>
                  <a:pt x="1967802" y="367423"/>
                  <a:pt x="1981200" y="636526"/>
                </a:cubicBezTo>
                <a:cubicBezTo>
                  <a:pt x="1994598" y="905629"/>
                  <a:pt x="1955124" y="993210"/>
                  <a:pt x="1981200" y="1336705"/>
                </a:cubicBezTo>
                <a:cubicBezTo>
                  <a:pt x="2007276" y="1680200"/>
                  <a:pt x="1999697" y="1839626"/>
                  <a:pt x="1981200" y="2005057"/>
                </a:cubicBezTo>
                <a:cubicBezTo>
                  <a:pt x="1962703" y="2170488"/>
                  <a:pt x="1954369" y="2437799"/>
                  <a:pt x="1981200" y="2609757"/>
                </a:cubicBezTo>
                <a:cubicBezTo>
                  <a:pt x="2008031" y="2781715"/>
                  <a:pt x="2004032" y="2950335"/>
                  <a:pt x="1981200" y="3182630"/>
                </a:cubicBezTo>
                <a:cubicBezTo>
                  <a:pt x="1671921" y="3172274"/>
                  <a:pt x="1557054" y="3173564"/>
                  <a:pt x="1360424" y="3182630"/>
                </a:cubicBezTo>
                <a:cubicBezTo>
                  <a:pt x="1163794" y="3191696"/>
                  <a:pt x="923986" y="3181656"/>
                  <a:pt x="680212" y="3182630"/>
                </a:cubicBezTo>
                <a:cubicBezTo>
                  <a:pt x="436438" y="3183604"/>
                  <a:pt x="136401" y="3171829"/>
                  <a:pt x="0" y="3182630"/>
                </a:cubicBezTo>
                <a:cubicBezTo>
                  <a:pt x="4177" y="3007866"/>
                  <a:pt x="34312" y="2760381"/>
                  <a:pt x="0" y="2482451"/>
                </a:cubicBezTo>
                <a:cubicBezTo>
                  <a:pt x="-34312" y="2204521"/>
                  <a:pt x="11678" y="2146025"/>
                  <a:pt x="0" y="1845925"/>
                </a:cubicBezTo>
                <a:cubicBezTo>
                  <a:pt x="-11678" y="1545825"/>
                  <a:pt x="-11748" y="1404651"/>
                  <a:pt x="0" y="1145747"/>
                </a:cubicBezTo>
                <a:cubicBezTo>
                  <a:pt x="11748" y="886843"/>
                  <a:pt x="16374" y="237966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1620096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9ED09A-7C29-2F2A-EA3C-BB13753E4F3F}"/>
              </a:ext>
            </a:extLst>
          </p:cNvPr>
          <p:cNvSpPr/>
          <p:nvPr/>
        </p:nvSpPr>
        <p:spPr>
          <a:xfrm>
            <a:off x="4692065" y="2097256"/>
            <a:ext cx="1981200" cy="3182630"/>
          </a:xfrm>
          <a:custGeom>
            <a:avLst/>
            <a:gdLst>
              <a:gd name="connsiteX0" fmla="*/ 0 w 1981200"/>
              <a:gd name="connsiteY0" fmla="*/ 0 h 3182630"/>
              <a:gd name="connsiteX1" fmla="*/ 620776 w 1981200"/>
              <a:gd name="connsiteY1" fmla="*/ 0 h 3182630"/>
              <a:gd name="connsiteX2" fmla="*/ 1241552 w 1981200"/>
              <a:gd name="connsiteY2" fmla="*/ 0 h 3182630"/>
              <a:gd name="connsiteX3" fmla="*/ 1981200 w 1981200"/>
              <a:gd name="connsiteY3" fmla="*/ 0 h 3182630"/>
              <a:gd name="connsiteX4" fmla="*/ 1981200 w 1981200"/>
              <a:gd name="connsiteY4" fmla="*/ 636526 h 3182630"/>
              <a:gd name="connsiteX5" fmla="*/ 1981200 w 1981200"/>
              <a:gd name="connsiteY5" fmla="*/ 1336705 h 3182630"/>
              <a:gd name="connsiteX6" fmla="*/ 1981200 w 1981200"/>
              <a:gd name="connsiteY6" fmla="*/ 2005057 h 3182630"/>
              <a:gd name="connsiteX7" fmla="*/ 1981200 w 1981200"/>
              <a:gd name="connsiteY7" fmla="*/ 2609757 h 3182630"/>
              <a:gd name="connsiteX8" fmla="*/ 1981200 w 1981200"/>
              <a:gd name="connsiteY8" fmla="*/ 3182630 h 3182630"/>
              <a:gd name="connsiteX9" fmla="*/ 1360424 w 1981200"/>
              <a:gd name="connsiteY9" fmla="*/ 3182630 h 3182630"/>
              <a:gd name="connsiteX10" fmla="*/ 680212 w 1981200"/>
              <a:gd name="connsiteY10" fmla="*/ 3182630 h 3182630"/>
              <a:gd name="connsiteX11" fmla="*/ 0 w 1981200"/>
              <a:gd name="connsiteY11" fmla="*/ 3182630 h 3182630"/>
              <a:gd name="connsiteX12" fmla="*/ 0 w 1981200"/>
              <a:gd name="connsiteY12" fmla="*/ 2482451 h 3182630"/>
              <a:gd name="connsiteX13" fmla="*/ 0 w 1981200"/>
              <a:gd name="connsiteY13" fmla="*/ 1845925 h 3182630"/>
              <a:gd name="connsiteX14" fmla="*/ 0 w 1981200"/>
              <a:gd name="connsiteY14" fmla="*/ 1145747 h 3182630"/>
              <a:gd name="connsiteX15" fmla="*/ 0 w 1981200"/>
              <a:gd name="connsiteY15" fmla="*/ 0 h 318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81200" h="3182630" extrusionOk="0">
                <a:moveTo>
                  <a:pt x="0" y="0"/>
                </a:moveTo>
                <a:cubicBezTo>
                  <a:pt x="188113" y="-17228"/>
                  <a:pt x="335695" y="17587"/>
                  <a:pt x="620776" y="0"/>
                </a:cubicBezTo>
                <a:cubicBezTo>
                  <a:pt x="905857" y="-17587"/>
                  <a:pt x="1097858" y="-2671"/>
                  <a:pt x="1241552" y="0"/>
                </a:cubicBezTo>
                <a:cubicBezTo>
                  <a:pt x="1385246" y="2671"/>
                  <a:pt x="1679069" y="7173"/>
                  <a:pt x="1981200" y="0"/>
                </a:cubicBezTo>
                <a:cubicBezTo>
                  <a:pt x="1964923" y="131784"/>
                  <a:pt x="1967802" y="367423"/>
                  <a:pt x="1981200" y="636526"/>
                </a:cubicBezTo>
                <a:cubicBezTo>
                  <a:pt x="1994598" y="905629"/>
                  <a:pt x="1955124" y="993210"/>
                  <a:pt x="1981200" y="1336705"/>
                </a:cubicBezTo>
                <a:cubicBezTo>
                  <a:pt x="2007276" y="1680200"/>
                  <a:pt x="1999697" y="1839626"/>
                  <a:pt x="1981200" y="2005057"/>
                </a:cubicBezTo>
                <a:cubicBezTo>
                  <a:pt x="1962703" y="2170488"/>
                  <a:pt x="1954369" y="2437799"/>
                  <a:pt x="1981200" y="2609757"/>
                </a:cubicBezTo>
                <a:cubicBezTo>
                  <a:pt x="2008031" y="2781715"/>
                  <a:pt x="2004032" y="2950335"/>
                  <a:pt x="1981200" y="3182630"/>
                </a:cubicBezTo>
                <a:cubicBezTo>
                  <a:pt x="1671921" y="3172274"/>
                  <a:pt x="1557054" y="3173564"/>
                  <a:pt x="1360424" y="3182630"/>
                </a:cubicBezTo>
                <a:cubicBezTo>
                  <a:pt x="1163794" y="3191696"/>
                  <a:pt x="923986" y="3181656"/>
                  <a:pt x="680212" y="3182630"/>
                </a:cubicBezTo>
                <a:cubicBezTo>
                  <a:pt x="436438" y="3183604"/>
                  <a:pt x="136401" y="3171829"/>
                  <a:pt x="0" y="3182630"/>
                </a:cubicBezTo>
                <a:cubicBezTo>
                  <a:pt x="4177" y="3007866"/>
                  <a:pt x="34312" y="2760381"/>
                  <a:pt x="0" y="2482451"/>
                </a:cubicBezTo>
                <a:cubicBezTo>
                  <a:pt x="-34312" y="2204521"/>
                  <a:pt x="11678" y="2146025"/>
                  <a:pt x="0" y="1845925"/>
                </a:cubicBezTo>
                <a:cubicBezTo>
                  <a:pt x="-11678" y="1545825"/>
                  <a:pt x="-11748" y="1404651"/>
                  <a:pt x="0" y="1145747"/>
                </a:cubicBezTo>
                <a:cubicBezTo>
                  <a:pt x="11748" y="886843"/>
                  <a:pt x="16374" y="237966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1620096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D35507-9B85-C233-0672-BF6ABE27C480}"/>
              </a:ext>
            </a:extLst>
          </p:cNvPr>
          <p:cNvSpPr/>
          <p:nvPr/>
        </p:nvSpPr>
        <p:spPr>
          <a:xfrm>
            <a:off x="7026358" y="2115428"/>
            <a:ext cx="1981200" cy="3182630"/>
          </a:xfrm>
          <a:custGeom>
            <a:avLst/>
            <a:gdLst>
              <a:gd name="connsiteX0" fmla="*/ 0 w 1981200"/>
              <a:gd name="connsiteY0" fmla="*/ 0 h 3182630"/>
              <a:gd name="connsiteX1" fmla="*/ 620776 w 1981200"/>
              <a:gd name="connsiteY1" fmla="*/ 0 h 3182630"/>
              <a:gd name="connsiteX2" fmla="*/ 1241552 w 1981200"/>
              <a:gd name="connsiteY2" fmla="*/ 0 h 3182630"/>
              <a:gd name="connsiteX3" fmla="*/ 1981200 w 1981200"/>
              <a:gd name="connsiteY3" fmla="*/ 0 h 3182630"/>
              <a:gd name="connsiteX4" fmla="*/ 1981200 w 1981200"/>
              <a:gd name="connsiteY4" fmla="*/ 636526 h 3182630"/>
              <a:gd name="connsiteX5" fmla="*/ 1981200 w 1981200"/>
              <a:gd name="connsiteY5" fmla="*/ 1336705 h 3182630"/>
              <a:gd name="connsiteX6" fmla="*/ 1981200 w 1981200"/>
              <a:gd name="connsiteY6" fmla="*/ 2005057 h 3182630"/>
              <a:gd name="connsiteX7" fmla="*/ 1981200 w 1981200"/>
              <a:gd name="connsiteY7" fmla="*/ 2609757 h 3182630"/>
              <a:gd name="connsiteX8" fmla="*/ 1981200 w 1981200"/>
              <a:gd name="connsiteY8" fmla="*/ 3182630 h 3182630"/>
              <a:gd name="connsiteX9" fmla="*/ 1360424 w 1981200"/>
              <a:gd name="connsiteY9" fmla="*/ 3182630 h 3182630"/>
              <a:gd name="connsiteX10" fmla="*/ 680212 w 1981200"/>
              <a:gd name="connsiteY10" fmla="*/ 3182630 h 3182630"/>
              <a:gd name="connsiteX11" fmla="*/ 0 w 1981200"/>
              <a:gd name="connsiteY11" fmla="*/ 3182630 h 3182630"/>
              <a:gd name="connsiteX12" fmla="*/ 0 w 1981200"/>
              <a:gd name="connsiteY12" fmla="*/ 2482451 h 3182630"/>
              <a:gd name="connsiteX13" fmla="*/ 0 w 1981200"/>
              <a:gd name="connsiteY13" fmla="*/ 1845925 h 3182630"/>
              <a:gd name="connsiteX14" fmla="*/ 0 w 1981200"/>
              <a:gd name="connsiteY14" fmla="*/ 1145747 h 3182630"/>
              <a:gd name="connsiteX15" fmla="*/ 0 w 1981200"/>
              <a:gd name="connsiteY15" fmla="*/ 0 h 318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81200" h="3182630" extrusionOk="0">
                <a:moveTo>
                  <a:pt x="0" y="0"/>
                </a:moveTo>
                <a:cubicBezTo>
                  <a:pt x="188113" y="-17228"/>
                  <a:pt x="335695" y="17587"/>
                  <a:pt x="620776" y="0"/>
                </a:cubicBezTo>
                <a:cubicBezTo>
                  <a:pt x="905857" y="-17587"/>
                  <a:pt x="1097858" y="-2671"/>
                  <a:pt x="1241552" y="0"/>
                </a:cubicBezTo>
                <a:cubicBezTo>
                  <a:pt x="1385246" y="2671"/>
                  <a:pt x="1679069" y="7173"/>
                  <a:pt x="1981200" y="0"/>
                </a:cubicBezTo>
                <a:cubicBezTo>
                  <a:pt x="1964923" y="131784"/>
                  <a:pt x="1967802" y="367423"/>
                  <a:pt x="1981200" y="636526"/>
                </a:cubicBezTo>
                <a:cubicBezTo>
                  <a:pt x="1994598" y="905629"/>
                  <a:pt x="1955124" y="993210"/>
                  <a:pt x="1981200" y="1336705"/>
                </a:cubicBezTo>
                <a:cubicBezTo>
                  <a:pt x="2007276" y="1680200"/>
                  <a:pt x="1999697" y="1839626"/>
                  <a:pt x="1981200" y="2005057"/>
                </a:cubicBezTo>
                <a:cubicBezTo>
                  <a:pt x="1962703" y="2170488"/>
                  <a:pt x="1954369" y="2437799"/>
                  <a:pt x="1981200" y="2609757"/>
                </a:cubicBezTo>
                <a:cubicBezTo>
                  <a:pt x="2008031" y="2781715"/>
                  <a:pt x="2004032" y="2950335"/>
                  <a:pt x="1981200" y="3182630"/>
                </a:cubicBezTo>
                <a:cubicBezTo>
                  <a:pt x="1671921" y="3172274"/>
                  <a:pt x="1557054" y="3173564"/>
                  <a:pt x="1360424" y="3182630"/>
                </a:cubicBezTo>
                <a:cubicBezTo>
                  <a:pt x="1163794" y="3191696"/>
                  <a:pt x="923986" y="3181656"/>
                  <a:pt x="680212" y="3182630"/>
                </a:cubicBezTo>
                <a:cubicBezTo>
                  <a:pt x="436438" y="3183604"/>
                  <a:pt x="136401" y="3171829"/>
                  <a:pt x="0" y="3182630"/>
                </a:cubicBezTo>
                <a:cubicBezTo>
                  <a:pt x="4177" y="3007866"/>
                  <a:pt x="34312" y="2760381"/>
                  <a:pt x="0" y="2482451"/>
                </a:cubicBezTo>
                <a:cubicBezTo>
                  <a:pt x="-34312" y="2204521"/>
                  <a:pt x="11678" y="2146025"/>
                  <a:pt x="0" y="1845925"/>
                </a:cubicBezTo>
                <a:cubicBezTo>
                  <a:pt x="-11678" y="1545825"/>
                  <a:pt x="-11748" y="1404651"/>
                  <a:pt x="0" y="1145747"/>
                </a:cubicBezTo>
                <a:cubicBezTo>
                  <a:pt x="11748" y="886843"/>
                  <a:pt x="16374" y="237966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1620096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33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" grpId="0" animBg="1"/>
      <p:bldP spid="18" grpId="0"/>
      <p:bldP spid="24" grpId="0"/>
      <p:bldP spid="25" grpId="0"/>
      <p:bldP spid="26" grpId="0"/>
      <p:bldP spid="27" grpId="0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57"/>
          <p:cNvSpPr txBox="1"/>
          <p:nvPr/>
        </p:nvSpPr>
        <p:spPr>
          <a:xfrm>
            <a:off x="11118" y="685800"/>
            <a:ext cx="91328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Grafo Acíclico</a:t>
            </a:r>
            <a:r>
              <a:rPr lang="es-ES" sz="1600" b="1" u="sng" dirty="0">
                <a:solidFill>
                  <a:srgbClr val="002060"/>
                </a:solidFill>
              </a:rPr>
              <a:t>:</a:t>
            </a:r>
            <a:r>
              <a:rPr lang="es-ES" sz="1600" b="1" dirty="0"/>
              <a:t> </a:t>
            </a:r>
            <a:r>
              <a:rPr lang="es-ES" sz="1600" dirty="0"/>
              <a:t>Grafo que no posee ciclos (los ciclos tienen 3 o más nodos).</a:t>
            </a:r>
          </a:p>
          <a:p>
            <a:pPr lvl="0" algn="just"/>
            <a:endParaRPr lang="es-ES" sz="1400" dirty="0"/>
          </a:p>
          <a:p>
            <a:pPr lvl="0" algn="just"/>
            <a:endParaRPr lang="es-ES" sz="1400" dirty="0"/>
          </a:p>
          <a:p>
            <a:pPr lvl="0" algn="just"/>
            <a:endParaRPr lang="es-ES" sz="1400" dirty="0"/>
          </a:p>
          <a:p>
            <a:pPr lvl="0" algn="just"/>
            <a:endParaRPr lang="es-ES" sz="1400" dirty="0"/>
          </a:p>
          <a:p>
            <a:pPr lvl="0" algn="just"/>
            <a:endParaRPr lang="es-ES" sz="1400" dirty="0"/>
          </a:p>
          <a:p>
            <a:pPr lvl="0" algn="just"/>
            <a:endParaRPr lang="es-ES" sz="1400" dirty="0"/>
          </a:p>
          <a:p>
            <a:pPr lvl="0" algn="just"/>
            <a:endParaRPr lang="es-ES" sz="1400" dirty="0"/>
          </a:p>
          <a:p>
            <a:pPr lvl="0" algn="just"/>
            <a:endParaRPr lang="es-ES" sz="1400" dirty="0"/>
          </a:p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Árbol:</a:t>
            </a:r>
            <a:r>
              <a:rPr lang="es-ES" sz="1600" dirty="0"/>
              <a:t> Grafo Conexo </a:t>
            </a:r>
            <a:r>
              <a:rPr lang="es-ES" sz="1600" dirty="0" err="1"/>
              <a:t>Acíclico</a:t>
            </a:r>
            <a:r>
              <a:rPr lang="es-ES" sz="1600" dirty="0"/>
              <a:t> (Si posee n nodos, entonces </a:t>
            </a:r>
            <a:r>
              <a:rPr lang="es-ES" sz="1600" b="1" dirty="0"/>
              <a:t>siempre </a:t>
            </a:r>
            <a:r>
              <a:rPr lang="es-ES" sz="1600" dirty="0"/>
              <a:t>tendrá n-1 arcos).</a:t>
            </a:r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4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4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4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4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400" dirty="0"/>
          </a:p>
          <a:p>
            <a:pPr marL="179388" lvl="0" indent="-179388" algn="just">
              <a:buFont typeface="Wingdings" pitchFamily="2" charset="2"/>
              <a:buChar char="§"/>
            </a:pPr>
            <a:endParaRPr lang="es-ES" sz="14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2152993" y="1085096"/>
            <a:ext cx="2331813" cy="972304"/>
            <a:chOff x="2152993" y="1542296"/>
            <a:chExt cx="2331813" cy="972304"/>
          </a:xfrm>
        </p:grpSpPr>
        <p:sp>
          <p:nvSpPr>
            <p:cNvPr id="2" name="Elipse 1"/>
            <p:cNvSpPr/>
            <p:nvPr/>
          </p:nvSpPr>
          <p:spPr>
            <a:xfrm>
              <a:off x="2800493" y="1676400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Elipse 75"/>
            <p:cNvSpPr/>
            <p:nvPr/>
          </p:nvSpPr>
          <p:spPr>
            <a:xfrm>
              <a:off x="3513967" y="1657149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0" name="Elipse 89"/>
            <p:cNvSpPr/>
            <p:nvPr/>
          </p:nvSpPr>
          <p:spPr>
            <a:xfrm>
              <a:off x="2152993" y="2057400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4188773" y="1542296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2981493" y="2209800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3922285" y="2209800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6" name="Conector recto 5"/>
            <p:cNvCxnSpPr>
              <a:stCxn id="90" idx="7"/>
              <a:endCxn id="2" idx="3"/>
            </p:cNvCxnSpPr>
            <p:nvPr/>
          </p:nvCxnSpPr>
          <p:spPr>
            <a:xfrm flipV="1">
              <a:off x="2405673" y="1936563"/>
              <a:ext cx="438173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>
              <a:endCxn id="120" idx="0"/>
            </p:cNvCxnSpPr>
            <p:nvPr/>
          </p:nvCxnSpPr>
          <p:spPr>
            <a:xfrm>
              <a:off x="2966569" y="1977132"/>
              <a:ext cx="162941" cy="232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>
              <a:stCxn id="2" idx="6"/>
              <a:endCxn id="76" idx="2"/>
            </p:cNvCxnSpPr>
            <p:nvPr/>
          </p:nvCxnSpPr>
          <p:spPr>
            <a:xfrm flipV="1">
              <a:off x="3096526" y="1809549"/>
              <a:ext cx="417441" cy="19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>
              <a:stCxn id="76" idx="6"/>
              <a:endCxn id="119" idx="2"/>
            </p:cNvCxnSpPr>
            <p:nvPr/>
          </p:nvCxnSpPr>
          <p:spPr>
            <a:xfrm flipV="1">
              <a:off x="3810000" y="1694696"/>
              <a:ext cx="378773" cy="114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>
              <a:stCxn id="76" idx="5"/>
              <a:endCxn id="121" idx="1"/>
            </p:cNvCxnSpPr>
            <p:nvPr/>
          </p:nvCxnSpPr>
          <p:spPr>
            <a:xfrm>
              <a:off x="3766647" y="1917312"/>
              <a:ext cx="198991" cy="337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/>
          <p:cNvGrpSpPr/>
          <p:nvPr/>
        </p:nvGrpSpPr>
        <p:grpSpPr>
          <a:xfrm>
            <a:off x="5334554" y="1142522"/>
            <a:ext cx="906958" cy="981143"/>
            <a:chOff x="5334554" y="1599722"/>
            <a:chExt cx="906958" cy="981143"/>
          </a:xfrm>
        </p:grpSpPr>
        <p:sp>
          <p:nvSpPr>
            <p:cNvPr id="125" name="Elipse 124"/>
            <p:cNvSpPr/>
            <p:nvPr/>
          </p:nvSpPr>
          <p:spPr>
            <a:xfrm>
              <a:off x="5334554" y="1865066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5945479" y="1599722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27" name="Conector recto 126"/>
            <p:cNvCxnSpPr>
              <a:stCxn id="125" idx="5"/>
              <a:endCxn id="129" idx="1"/>
            </p:cNvCxnSpPr>
            <p:nvPr/>
          </p:nvCxnSpPr>
          <p:spPr>
            <a:xfrm>
              <a:off x="5587234" y="2125229"/>
              <a:ext cx="250724" cy="195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>
              <a:stCxn id="125" idx="7"/>
              <a:endCxn id="126" idx="2"/>
            </p:cNvCxnSpPr>
            <p:nvPr/>
          </p:nvCxnSpPr>
          <p:spPr>
            <a:xfrm flipV="1">
              <a:off x="5587234" y="1752122"/>
              <a:ext cx="358245" cy="157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Elipse 128"/>
            <p:cNvSpPr/>
            <p:nvPr/>
          </p:nvSpPr>
          <p:spPr>
            <a:xfrm>
              <a:off x="5794605" y="2276065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30" name="Grupo 129"/>
          <p:cNvGrpSpPr/>
          <p:nvPr/>
        </p:nvGrpSpPr>
        <p:grpSpPr>
          <a:xfrm>
            <a:off x="1295400" y="3216888"/>
            <a:ext cx="2331813" cy="972304"/>
            <a:chOff x="2152993" y="1542296"/>
            <a:chExt cx="2331813" cy="972304"/>
          </a:xfrm>
        </p:grpSpPr>
        <p:sp>
          <p:nvSpPr>
            <p:cNvPr id="131" name="Elipse 130"/>
            <p:cNvSpPr/>
            <p:nvPr/>
          </p:nvSpPr>
          <p:spPr>
            <a:xfrm>
              <a:off x="2800493" y="1676400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3513967" y="1657149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2152993" y="2057400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4188773" y="1542296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2981493" y="2209800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3922285" y="2209800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37" name="Conector recto 136"/>
            <p:cNvCxnSpPr>
              <a:stCxn id="133" idx="7"/>
              <a:endCxn id="131" idx="3"/>
            </p:cNvCxnSpPr>
            <p:nvPr/>
          </p:nvCxnSpPr>
          <p:spPr>
            <a:xfrm flipV="1">
              <a:off x="2405673" y="1936563"/>
              <a:ext cx="438173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>
              <a:endCxn id="135" idx="0"/>
            </p:cNvCxnSpPr>
            <p:nvPr/>
          </p:nvCxnSpPr>
          <p:spPr>
            <a:xfrm>
              <a:off x="2966569" y="1977132"/>
              <a:ext cx="162941" cy="232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>
              <a:stCxn id="131" idx="6"/>
              <a:endCxn id="132" idx="2"/>
            </p:cNvCxnSpPr>
            <p:nvPr/>
          </p:nvCxnSpPr>
          <p:spPr>
            <a:xfrm flipV="1">
              <a:off x="3096526" y="1809549"/>
              <a:ext cx="417441" cy="19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>
              <a:cxnSpLocks/>
              <a:stCxn id="132" idx="7"/>
              <a:endCxn id="134" idx="2"/>
            </p:cNvCxnSpPr>
            <p:nvPr/>
          </p:nvCxnSpPr>
          <p:spPr>
            <a:xfrm flipV="1">
              <a:off x="3766647" y="1694696"/>
              <a:ext cx="422126" cy="7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>
              <a:stCxn id="132" idx="5"/>
              <a:endCxn id="136" idx="1"/>
            </p:cNvCxnSpPr>
            <p:nvPr/>
          </p:nvCxnSpPr>
          <p:spPr>
            <a:xfrm>
              <a:off x="3766647" y="1917312"/>
              <a:ext cx="198991" cy="337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o 141"/>
          <p:cNvGrpSpPr/>
          <p:nvPr/>
        </p:nvGrpSpPr>
        <p:grpSpPr>
          <a:xfrm>
            <a:off x="3924376" y="3286057"/>
            <a:ext cx="906958" cy="981143"/>
            <a:chOff x="5334554" y="1599722"/>
            <a:chExt cx="906958" cy="981143"/>
          </a:xfrm>
        </p:grpSpPr>
        <p:sp>
          <p:nvSpPr>
            <p:cNvPr id="143" name="Elipse 142"/>
            <p:cNvSpPr/>
            <p:nvPr/>
          </p:nvSpPr>
          <p:spPr>
            <a:xfrm>
              <a:off x="5334554" y="1865066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5945479" y="1599722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45" name="Conector recto 144"/>
            <p:cNvCxnSpPr>
              <a:stCxn id="143" idx="5"/>
              <a:endCxn id="147" idx="1"/>
            </p:cNvCxnSpPr>
            <p:nvPr/>
          </p:nvCxnSpPr>
          <p:spPr>
            <a:xfrm>
              <a:off x="5587234" y="2125229"/>
              <a:ext cx="250724" cy="195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>
              <a:stCxn id="143" idx="7"/>
              <a:endCxn id="144" idx="2"/>
            </p:cNvCxnSpPr>
            <p:nvPr/>
          </p:nvCxnSpPr>
          <p:spPr>
            <a:xfrm flipV="1">
              <a:off x="5587234" y="1752122"/>
              <a:ext cx="358245" cy="157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Elipse 146"/>
            <p:cNvSpPr/>
            <p:nvPr/>
          </p:nvSpPr>
          <p:spPr>
            <a:xfrm>
              <a:off x="5794605" y="2276065"/>
              <a:ext cx="296033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28" name="Conector recto 27"/>
          <p:cNvCxnSpPr>
            <a:cxnSpLocks/>
            <a:endCxn id="143" idx="2"/>
          </p:cNvCxnSpPr>
          <p:nvPr/>
        </p:nvCxnSpPr>
        <p:spPr>
          <a:xfrm>
            <a:off x="2823515" y="3484141"/>
            <a:ext cx="1100861" cy="21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  <a:stCxn id="132" idx="3"/>
            <a:endCxn id="135" idx="7"/>
          </p:cNvCxnSpPr>
          <p:nvPr/>
        </p:nvCxnSpPr>
        <p:spPr>
          <a:xfrm flipH="1">
            <a:off x="2376580" y="3591904"/>
            <a:ext cx="323147" cy="337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8A23A38-4389-1F32-8378-82988068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Tipos de grafos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DD819AE-6B69-0F39-06C0-453FC7E6AE74}"/>
              </a:ext>
            </a:extLst>
          </p:cNvPr>
          <p:cNvSpPr txBox="1"/>
          <p:nvPr/>
        </p:nvSpPr>
        <p:spPr>
          <a:xfrm>
            <a:off x="4964196" y="3237964"/>
            <a:ext cx="2630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¿Qué pasa si le agrego un arco?</a:t>
            </a:r>
            <a:endParaRPr lang="es-CL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1A93173-81DF-B80A-3114-5D853E787A3D}"/>
              </a:ext>
            </a:extLst>
          </p:cNvPr>
          <p:cNvSpPr txBox="1"/>
          <p:nvPr/>
        </p:nvSpPr>
        <p:spPr>
          <a:xfrm>
            <a:off x="4963600" y="3631411"/>
            <a:ext cx="2630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¿Qué pasa si le quito un arco?</a:t>
            </a:r>
            <a:endParaRPr lang="es-CL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C21E7E6-A363-85F7-0144-D215C2D97AA9}"/>
              </a:ext>
            </a:extLst>
          </p:cNvPr>
          <p:cNvSpPr txBox="1"/>
          <p:nvPr/>
        </p:nvSpPr>
        <p:spPr>
          <a:xfrm>
            <a:off x="7341705" y="3237964"/>
            <a:ext cx="9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</a:rPr>
              <a:t>Cíclico</a:t>
            </a:r>
            <a:endParaRPr lang="es-CL" sz="1400" dirty="0">
              <a:solidFill>
                <a:srgbClr val="C0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704260-F189-5087-24A7-9C5CA1917584}"/>
              </a:ext>
            </a:extLst>
          </p:cNvPr>
          <p:cNvSpPr txBox="1"/>
          <p:nvPr/>
        </p:nvSpPr>
        <p:spPr>
          <a:xfrm>
            <a:off x="7257297" y="3631411"/>
            <a:ext cx="9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C00000"/>
                </a:solidFill>
              </a:rPr>
              <a:t>Desconexo</a:t>
            </a:r>
            <a:endParaRPr lang="es-C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57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Grafo Complemento:</a:t>
            </a:r>
            <a:r>
              <a:rPr lang="es-ES" sz="1600" b="1" i="1" dirty="0"/>
              <a:t> </a:t>
            </a:r>
          </a:p>
        </p:txBody>
      </p:sp>
      <p:grpSp>
        <p:nvGrpSpPr>
          <p:cNvPr id="40" name="Group 26"/>
          <p:cNvGrpSpPr>
            <a:grpSpLocks/>
          </p:cNvGrpSpPr>
          <p:nvPr/>
        </p:nvGrpSpPr>
        <p:grpSpPr bwMode="auto">
          <a:xfrm>
            <a:off x="758782" y="1220604"/>
            <a:ext cx="1808162" cy="1584326"/>
            <a:chOff x="3282" y="5040"/>
            <a:chExt cx="1887" cy="1584"/>
          </a:xfrm>
        </p:grpSpPr>
        <p:grpSp>
          <p:nvGrpSpPr>
            <p:cNvPr id="42" name="Group 27"/>
            <p:cNvGrpSpPr>
              <a:grpSpLocks/>
            </p:cNvGrpSpPr>
            <p:nvPr/>
          </p:nvGrpSpPr>
          <p:grpSpPr bwMode="auto">
            <a:xfrm>
              <a:off x="4017" y="5040"/>
              <a:ext cx="432" cy="432"/>
              <a:chOff x="4320" y="5040"/>
              <a:chExt cx="432" cy="432"/>
            </a:xfrm>
          </p:grpSpPr>
          <p:sp>
            <p:nvSpPr>
              <p:cNvPr id="61" name="Oval 28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62" name="Text Box 29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4017" y="5616"/>
              <a:ext cx="432" cy="432"/>
              <a:chOff x="4320" y="5040"/>
              <a:chExt cx="432" cy="432"/>
            </a:xfrm>
          </p:grpSpPr>
          <p:sp>
            <p:nvSpPr>
              <p:cNvPr id="59" name="Oval 31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60" name="Text Box 32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4" name="Group 33"/>
            <p:cNvGrpSpPr>
              <a:grpSpLocks/>
            </p:cNvGrpSpPr>
            <p:nvPr/>
          </p:nvGrpSpPr>
          <p:grpSpPr bwMode="auto">
            <a:xfrm>
              <a:off x="4002" y="6192"/>
              <a:ext cx="432" cy="432"/>
              <a:chOff x="4320" y="5040"/>
              <a:chExt cx="432" cy="432"/>
            </a:xfrm>
          </p:grpSpPr>
          <p:sp>
            <p:nvSpPr>
              <p:cNvPr id="57" name="Oval 34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58" name="Text Box 35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5" name="Group 36"/>
            <p:cNvGrpSpPr>
              <a:grpSpLocks/>
            </p:cNvGrpSpPr>
            <p:nvPr/>
          </p:nvGrpSpPr>
          <p:grpSpPr bwMode="auto">
            <a:xfrm>
              <a:off x="4737" y="5571"/>
              <a:ext cx="432" cy="432"/>
              <a:chOff x="4320" y="5040"/>
              <a:chExt cx="432" cy="432"/>
            </a:xfrm>
          </p:grpSpPr>
          <p:sp>
            <p:nvSpPr>
              <p:cNvPr id="55" name="Oval 37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56" name="Text Box 38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6" name="Group 39"/>
            <p:cNvGrpSpPr>
              <a:grpSpLocks/>
            </p:cNvGrpSpPr>
            <p:nvPr/>
          </p:nvGrpSpPr>
          <p:grpSpPr bwMode="auto">
            <a:xfrm>
              <a:off x="3282" y="5616"/>
              <a:ext cx="432" cy="432"/>
              <a:chOff x="4320" y="5040"/>
              <a:chExt cx="432" cy="432"/>
            </a:xfrm>
          </p:grpSpPr>
          <p:sp>
            <p:nvSpPr>
              <p:cNvPr id="53" name="Oval 40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5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4215" y="5949"/>
              <a:ext cx="0" cy="28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H="1">
              <a:off x="3579" y="5313"/>
              <a:ext cx="495" cy="38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 dirty="0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H="1">
              <a:off x="4320" y="5904"/>
              <a:ext cx="576" cy="41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4335" y="5343"/>
              <a:ext cx="480" cy="34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</p:grpSp>
      <p:grpSp>
        <p:nvGrpSpPr>
          <p:cNvPr id="66" name="Group 27"/>
          <p:cNvGrpSpPr>
            <a:grpSpLocks/>
          </p:cNvGrpSpPr>
          <p:nvPr/>
        </p:nvGrpSpPr>
        <p:grpSpPr bwMode="auto">
          <a:xfrm>
            <a:off x="3749075" y="1220604"/>
            <a:ext cx="413952" cy="432089"/>
            <a:chOff x="4320" y="5015"/>
            <a:chExt cx="432" cy="432"/>
          </a:xfrm>
        </p:grpSpPr>
        <p:sp>
          <p:nvSpPr>
            <p:cNvPr id="85" name="Oval 28"/>
            <p:cNvSpPr>
              <a:spLocks noChangeArrowheads="1"/>
            </p:cNvSpPr>
            <p:nvPr/>
          </p:nvSpPr>
          <p:spPr bwMode="auto">
            <a:xfrm>
              <a:off x="4374" y="5109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4320" y="5015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30"/>
          <p:cNvGrpSpPr>
            <a:grpSpLocks/>
          </p:cNvGrpSpPr>
          <p:nvPr/>
        </p:nvGrpSpPr>
        <p:grpSpPr bwMode="auto">
          <a:xfrm>
            <a:off x="3749075" y="1821728"/>
            <a:ext cx="413952" cy="432089"/>
            <a:chOff x="4320" y="5040"/>
            <a:chExt cx="432" cy="432"/>
          </a:xfrm>
        </p:grpSpPr>
        <p:sp>
          <p:nvSpPr>
            <p:cNvPr id="83" name="Oval 31"/>
            <p:cNvSpPr>
              <a:spLocks noChangeArrowheads="1"/>
            </p:cNvSpPr>
            <p:nvPr/>
          </p:nvSpPr>
          <p:spPr bwMode="auto">
            <a:xfrm>
              <a:off x="4374" y="5109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84" name="Text Box 32"/>
            <p:cNvSpPr txBox="1">
              <a:spLocks noChangeArrowheads="1"/>
            </p:cNvSpPr>
            <p:nvPr/>
          </p:nvSpPr>
          <p:spPr bwMode="auto">
            <a:xfrm>
              <a:off x="4320" y="504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33"/>
          <p:cNvGrpSpPr>
            <a:grpSpLocks/>
          </p:cNvGrpSpPr>
          <p:nvPr/>
        </p:nvGrpSpPr>
        <p:grpSpPr bwMode="auto">
          <a:xfrm>
            <a:off x="3734701" y="2397846"/>
            <a:ext cx="413952" cy="432089"/>
            <a:chOff x="4320" y="5040"/>
            <a:chExt cx="432" cy="432"/>
          </a:xfrm>
        </p:grpSpPr>
        <p:sp>
          <p:nvSpPr>
            <p:cNvPr id="81" name="Oval 34"/>
            <p:cNvSpPr>
              <a:spLocks noChangeArrowheads="1"/>
            </p:cNvSpPr>
            <p:nvPr/>
          </p:nvSpPr>
          <p:spPr bwMode="auto">
            <a:xfrm>
              <a:off x="4374" y="5109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4320" y="504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36"/>
          <p:cNvGrpSpPr>
            <a:grpSpLocks/>
          </p:cNvGrpSpPr>
          <p:nvPr/>
        </p:nvGrpSpPr>
        <p:grpSpPr bwMode="auto">
          <a:xfrm>
            <a:off x="4453367" y="1800723"/>
            <a:ext cx="413952" cy="432089"/>
            <a:chOff x="4335" y="5064"/>
            <a:chExt cx="432" cy="432"/>
          </a:xfrm>
        </p:grpSpPr>
        <p:sp>
          <p:nvSpPr>
            <p:cNvPr id="79" name="Oval 37"/>
            <p:cNvSpPr>
              <a:spLocks noChangeArrowheads="1"/>
            </p:cNvSpPr>
            <p:nvPr/>
          </p:nvSpPr>
          <p:spPr bwMode="auto">
            <a:xfrm>
              <a:off x="4395" y="5151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80" name="Text Box 38"/>
            <p:cNvSpPr txBox="1">
              <a:spLocks noChangeArrowheads="1"/>
            </p:cNvSpPr>
            <p:nvPr/>
          </p:nvSpPr>
          <p:spPr bwMode="auto">
            <a:xfrm>
              <a:off x="4335" y="5064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oup 39"/>
          <p:cNvGrpSpPr>
            <a:grpSpLocks/>
          </p:cNvGrpSpPr>
          <p:nvPr/>
        </p:nvGrpSpPr>
        <p:grpSpPr bwMode="auto">
          <a:xfrm>
            <a:off x="3044782" y="1821728"/>
            <a:ext cx="413952" cy="432089"/>
            <a:chOff x="4320" y="5040"/>
            <a:chExt cx="432" cy="432"/>
          </a:xfrm>
        </p:grpSpPr>
        <p:sp>
          <p:nvSpPr>
            <p:cNvPr id="77" name="Oval 40"/>
            <p:cNvSpPr>
              <a:spLocks noChangeArrowheads="1"/>
            </p:cNvSpPr>
            <p:nvPr/>
          </p:nvSpPr>
          <p:spPr bwMode="auto">
            <a:xfrm>
              <a:off x="4374" y="5109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78" name="Text Box 41"/>
            <p:cNvSpPr txBox="1">
              <a:spLocks noChangeArrowheads="1"/>
            </p:cNvSpPr>
            <p:nvPr/>
          </p:nvSpPr>
          <p:spPr bwMode="auto">
            <a:xfrm>
              <a:off x="4320" y="504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" name="Line 42"/>
          <p:cNvSpPr>
            <a:spLocks noChangeShapeType="1"/>
          </p:cNvSpPr>
          <p:nvPr/>
        </p:nvSpPr>
        <p:spPr bwMode="auto">
          <a:xfrm>
            <a:off x="3938803" y="1590680"/>
            <a:ext cx="0" cy="288059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73" name="Line 44"/>
          <p:cNvSpPr>
            <a:spLocks noChangeShapeType="1"/>
          </p:cNvSpPr>
          <p:nvPr/>
        </p:nvSpPr>
        <p:spPr bwMode="auto">
          <a:xfrm>
            <a:off x="3392616" y="2025770"/>
            <a:ext cx="413952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88" name="Line 44"/>
          <p:cNvSpPr>
            <a:spLocks noChangeShapeType="1"/>
          </p:cNvSpPr>
          <p:nvPr/>
        </p:nvSpPr>
        <p:spPr bwMode="auto">
          <a:xfrm>
            <a:off x="4091160" y="2019768"/>
            <a:ext cx="413952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87" name="Line 46"/>
          <p:cNvSpPr>
            <a:spLocks noChangeShapeType="1"/>
          </p:cNvSpPr>
          <p:nvPr/>
        </p:nvSpPr>
        <p:spPr bwMode="auto">
          <a:xfrm>
            <a:off x="3222184" y="2154271"/>
            <a:ext cx="551935" cy="41108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4" name="Forma libre 3"/>
          <p:cNvSpPr/>
          <p:nvPr/>
        </p:nvSpPr>
        <p:spPr>
          <a:xfrm>
            <a:off x="4070302" y="1429759"/>
            <a:ext cx="1077667" cy="1163146"/>
          </a:xfrm>
          <a:custGeom>
            <a:avLst/>
            <a:gdLst>
              <a:gd name="connsiteX0" fmla="*/ 31750 w 1492278"/>
              <a:gd name="connsiteY0" fmla="*/ 0 h 1163146"/>
              <a:gd name="connsiteX1" fmla="*/ 1492250 w 1492278"/>
              <a:gd name="connsiteY1" fmla="*/ 571500 h 1163146"/>
              <a:gd name="connsiteX2" fmla="*/ 0 w 1492278"/>
              <a:gd name="connsiteY2" fmla="*/ 1162050 h 116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2278" h="1163146">
                <a:moveTo>
                  <a:pt x="31750" y="0"/>
                </a:moveTo>
                <a:cubicBezTo>
                  <a:pt x="764646" y="188912"/>
                  <a:pt x="1497542" y="377825"/>
                  <a:pt x="1492250" y="571500"/>
                </a:cubicBezTo>
                <a:cubicBezTo>
                  <a:pt x="1486958" y="765175"/>
                  <a:pt x="262467" y="1187450"/>
                  <a:pt x="0" y="1162050"/>
                </a:cubicBezTo>
              </a:path>
            </a:pathLst>
          </a:cu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Forma libre 88"/>
          <p:cNvSpPr/>
          <p:nvPr/>
        </p:nvSpPr>
        <p:spPr>
          <a:xfrm>
            <a:off x="3368627" y="2093334"/>
            <a:ext cx="1266825" cy="220093"/>
          </a:xfrm>
          <a:custGeom>
            <a:avLst/>
            <a:gdLst>
              <a:gd name="connsiteX0" fmla="*/ 0 w 1266825"/>
              <a:gd name="connsiteY0" fmla="*/ 0 h 220093"/>
              <a:gd name="connsiteX1" fmla="*/ 581025 w 1266825"/>
              <a:gd name="connsiteY1" fmla="*/ 219075 h 220093"/>
              <a:gd name="connsiteX2" fmla="*/ 1266825 w 1266825"/>
              <a:gd name="connsiteY2" fmla="*/ 66675 h 22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220093">
                <a:moveTo>
                  <a:pt x="0" y="0"/>
                </a:moveTo>
                <a:cubicBezTo>
                  <a:pt x="184944" y="103981"/>
                  <a:pt x="369888" y="207963"/>
                  <a:pt x="581025" y="219075"/>
                </a:cubicBezTo>
                <a:cubicBezTo>
                  <a:pt x="792163" y="230188"/>
                  <a:pt x="1029494" y="148431"/>
                  <a:pt x="1266825" y="66675"/>
                </a:cubicBezTo>
              </a:path>
            </a:pathLst>
          </a:cu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91" name="Group 27"/>
          <p:cNvGrpSpPr>
            <a:grpSpLocks/>
          </p:cNvGrpSpPr>
          <p:nvPr/>
        </p:nvGrpSpPr>
        <p:grpSpPr bwMode="auto">
          <a:xfrm>
            <a:off x="7231106" y="1172069"/>
            <a:ext cx="413952" cy="432089"/>
            <a:chOff x="4320" y="5015"/>
            <a:chExt cx="432" cy="432"/>
          </a:xfrm>
        </p:grpSpPr>
        <p:sp>
          <p:nvSpPr>
            <p:cNvPr id="92" name="Oval 28"/>
            <p:cNvSpPr>
              <a:spLocks noChangeArrowheads="1"/>
            </p:cNvSpPr>
            <p:nvPr/>
          </p:nvSpPr>
          <p:spPr bwMode="auto">
            <a:xfrm>
              <a:off x="4374" y="5109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4320" y="5015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30"/>
          <p:cNvGrpSpPr>
            <a:grpSpLocks/>
          </p:cNvGrpSpPr>
          <p:nvPr/>
        </p:nvGrpSpPr>
        <p:grpSpPr bwMode="auto">
          <a:xfrm>
            <a:off x="7231106" y="1773193"/>
            <a:ext cx="413952" cy="432089"/>
            <a:chOff x="4320" y="5040"/>
            <a:chExt cx="432" cy="432"/>
          </a:xfrm>
        </p:grpSpPr>
        <p:sp>
          <p:nvSpPr>
            <p:cNvPr id="95" name="Oval 31"/>
            <p:cNvSpPr>
              <a:spLocks noChangeArrowheads="1"/>
            </p:cNvSpPr>
            <p:nvPr/>
          </p:nvSpPr>
          <p:spPr bwMode="auto">
            <a:xfrm>
              <a:off x="4374" y="5109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6" name="Text Box 32"/>
            <p:cNvSpPr txBox="1">
              <a:spLocks noChangeArrowheads="1"/>
            </p:cNvSpPr>
            <p:nvPr/>
          </p:nvSpPr>
          <p:spPr bwMode="auto">
            <a:xfrm>
              <a:off x="4320" y="504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7" name="Group 33"/>
          <p:cNvGrpSpPr>
            <a:grpSpLocks/>
          </p:cNvGrpSpPr>
          <p:nvPr/>
        </p:nvGrpSpPr>
        <p:grpSpPr bwMode="auto">
          <a:xfrm>
            <a:off x="7216732" y="2349311"/>
            <a:ext cx="413952" cy="432089"/>
            <a:chOff x="4320" y="5040"/>
            <a:chExt cx="432" cy="432"/>
          </a:xfrm>
        </p:grpSpPr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4374" y="5109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4320" y="504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36"/>
          <p:cNvGrpSpPr>
            <a:grpSpLocks/>
          </p:cNvGrpSpPr>
          <p:nvPr/>
        </p:nvGrpSpPr>
        <p:grpSpPr bwMode="auto">
          <a:xfrm>
            <a:off x="7935398" y="1752188"/>
            <a:ext cx="413952" cy="432089"/>
            <a:chOff x="4335" y="5064"/>
            <a:chExt cx="432" cy="432"/>
          </a:xfrm>
        </p:grpSpPr>
        <p:sp>
          <p:nvSpPr>
            <p:cNvPr id="101" name="Oval 37"/>
            <p:cNvSpPr>
              <a:spLocks noChangeArrowheads="1"/>
            </p:cNvSpPr>
            <p:nvPr/>
          </p:nvSpPr>
          <p:spPr bwMode="auto">
            <a:xfrm>
              <a:off x="4395" y="5151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02" name="Text Box 38"/>
            <p:cNvSpPr txBox="1">
              <a:spLocks noChangeArrowheads="1"/>
            </p:cNvSpPr>
            <p:nvPr/>
          </p:nvSpPr>
          <p:spPr bwMode="auto">
            <a:xfrm>
              <a:off x="4335" y="5064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3" name="Group 39"/>
          <p:cNvGrpSpPr>
            <a:grpSpLocks/>
          </p:cNvGrpSpPr>
          <p:nvPr/>
        </p:nvGrpSpPr>
        <p:grpSpPr bwMode="auto">
          <a:xfrm>
            <a:off x="6526813" y="1773193"/>
            <a:ext cx="413952" cy="432089"/>
            <a:chOff x="4320" y="5040"/>
            <a:chExt cx="432" cy="432"/>
          </a:xfrm>
        </p:grpSpPr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4374" y="5109"/>
              <a:ext cx="303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05" name="Text Box 41"/>
            <p:cNvSpPr txBox="1">
              <a:spLocks noChangeArrowheads="1"/>
            </p:cNvSpPr>
            <p:nvPr/>
          </p:nvSpPr>
          <p:spPr bwMode="auto">
            <a:xfrm>
              <a:off x="4320" y="504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6" name="Line 43"/>
          <p:cNvSpPr>
            <a:spLocks noChangeShapeType="1"/>
          </p:cNvSpPr>
          <p:nvPr/>
        </p:nvSpPr>
        <p:spPr bwMode="auto">
          <a:xfrm>
            <a:off x="7432320" y="2123789"/>
            <a:ext cx="0" cy="28805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07" name="Line 45"/>
          <p:cNvSpPr>
            <a:spLocks noChangeShapeType="1"/>
          </p:cNvSpPr>
          <p:nvPr/>
        </p:nvSpPr>
        <p:spPr bwMode="auto">
          <a:xfrm flipH="1">
            <a:off x="6822891" y="1487658"/>
            <a:ext cx="474319" cy="3810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 dirty="0"/>
          </a:p>
        </p:txBody>
      </p:sp>
      <p:sp>
        <p:nvSpPr>
          <p:cNvPr id="108" name="Line 46"/>
          <p:cNvSpPr>
            <a:spLocks noChangeShapeType="1"/>
          </p:cNvSpPr>
          <p:nvPr/>
        </p:nvSpPr>
        <p:spPr bwMode="auto">
          <a:xfrm flipH="1">
            <a:off x="7532933" y="2078780"/>
            <a:ext cx="551935" cy="41108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09" name="Line 47"/>
          <p:cNvSpPr>
            <a:spLocks noChangeShapeType="1"/>
          </p:cNvSpPr>
          <p:nvPr/>
        </p:nvSpPr>
        <p:spPr bwMode="auto">
          <a:xfrm>
            <a:off x="7547306" y="1517664"/>
            <a:ext cx="459946" cy="34207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10" name="Line 42"/>
          <p:cNvSpPr>
            <a:spLocks noChangeShapeType="1"/>
          </p:cNvSpPr>
          <p:nvPr/>
        </p:nvSpPr>
        <p:spPr bwMode="auto">
          <a:xfrm>
            <a:off x="7426282" y="1558930"/>
            <a:ext cx="0" cy="288059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11" name="Line 44"/>
          <p:cNvSpPr>
            <a:spLocks noChangeShapeType="1"/>
          </p:cNvSpPr>
          <p:nvPr/>
        </p:nvSpPr>
        <p:spPr bwMode="auto">
          <a:xfrm>
            <a:off x="6855247" y="1946395"/>
            <a:ext cx="413952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12" name="Line 44"/>
          <p:cNvSpPr>
            <a:spLocks noChangeShapeType="1"/>
          </p:cNvSpPr>
          <p:nvPr/>
        </p:nvSpPr>
        <p:spPr bwMode="auto">
          <a:xfrm>
            <a:off x="7553791" y="1940393"/>
            <a:ext cx="413952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13" name="Line 46"/>
          <p:cNvSpPr>
            <a:spLocks noChangeShapeType="1"/>
          </p:cNvSpPr>
          <p:nvPr/>
        </p:nvSpPr>
        <p:spPr bwMode="auto">
          <a:xfrm>
            <a:off x="6684815" y="2074896"/>
            <a:ext cx="551935" cy="41108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14" name="Forma libre 113"/>
          <p:cNvSpPr/>
          <p:nvPr/>
        </p:nvSpPr>
        <p:spPr>
          <a:xfrm>
            <a:off x="7532933" y="1350384"/>
            <a:ext cx="1077667" cy="1163146"/>
          </a:xfrm>
          <a:custGeom>
            <a:avLst/>
            <a:gdLst>
              <a:gd name="connsiteX0" fmla="*/ 31750 w 1492278"/>
              <a:gd name="connsiteY0" fmla="*/ 0 h 1163146"/>
              <a:gd name="connsiteX1" fmla="*/ 1492250 w 1492278"/>
              <a:gd name="connsiteY1" fmla="*/ 571500 h 1163146"/>
              <a:gd name="connsiteX2" fmla="*/ 0 w 1492278"/>
              <a:gd name="connsiteY2" fmla="*/ 1162050 h 116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2278" h="1163146">
                <a:moveTo>
                  <a:pt x="31750" y="0"/>
                </a:moveTo>
                <a:cubicBezTo>
                  <a:pt x="764646" y="188912"/>
                  <a:pt x="1497542" y="377825"/>
                  <a:pt x="1492250" y="571500"/>
                </a:cubicBezTo>
                <a:cubicBezTo>
                  <a:pt x="1486958" y="765175"/>
                  <a:pt x="262467" y="1187450"/>
                  <a:pt x="0" y="1162050"/>
                </a:cubicBezTo>
              </a:path>
            </a:pathLst>
          </a:cu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Forma libre 114"/>
          <p:cNvSpPr/>
          <p:nvPr/>
        </p:nvSpPr>
        <p:spPr>
          <a:xfrm>
            <a:off x="6831258" y="2013959"/>
            <a:ext cx="1266825" cy="220093"/>
          </a:xfrm>
          <a:custGeom>
            <a:avLst/>
            <a:gdLst>
              <a:gd name="connsiteX0" fmla="*/ 0 w 1266825"/>
              <a:gd name="connsiteY0" fmla="*/ 0 h 220093"/>
              <a:gd name="connsiteX1" fmla="*/ 581025 w 1266825"/>
              <a:gd name="connsiteY1" fmla="*/ 219075 h 220093"/>
              <a:gd name="connsiteX2" fmla="*/ 1266825 w 1266825"/>
              <a:gd name="connsiteY2" fmla="*/ 66675 h 22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220093">
                <a:moveTo>
                  <a:pt x="0" y="0"/>
                </a:moveTo>
                <a:cubicBezTo>
                  <a:pt x="184944" y="103981"/>
                  <a:pt x="369888" y="207963"/>
                  <a:pt x="581025" y="219075"/>
                </a:cubicBezTo>
                <a:cubicBezTo>
                  <a:pt x="792163" y="230188"/>
                  <a:pt x="1029494" y="148431"/>
                  <a:pt x="1266825" y="66675"/>
                </a:cubicBezTo>
              </a:path>
            </a:pathLst>
          </a:cu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Rectángulo 115"/>
          <p:cNvSpPr/>
          <p:nvPr/>
        </p:nvSpPr>
        <p:spPr>
          <a:xfrm>
            <a:off x="418530" y="116254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i="1" dirty="0">
                <a:solidFill>
                  <a:srgbClr val="C00000"/>
                </a:solidFill>
              </a:rPr>
              <a:t>G</a:t>
            </a:r>
            <a:r>
              <a:rPr lang="es-ES" sz="1600" b="1" baseline="-25000" dirty="0">
                <a:solidFill>
                  <a:srgbClr val="C00000"/>
                </a:solidFill>
              </a:rPr>
              <a:t>1</a:t>
            </a:r>
            <a:r>
              <a:rPr lang="es-ES" sz="1600" b="1" dirty="0">
                <a:solidFill>
                  <a:srgbClr val="C00000"/>
                </a:solidFill>
              </a:rPr>
              <a:t>(</a:t>
            </a:r>
            <a:r>
              <a:rPr lang="es-ES" sz="1600" b="1" i="1" dirty="0"/>
              <a:t>V</a:t>
            </a:r>
            <a:r>
              <a:rPr lang="es-ES" sz="1600" b="1" dirty="0">
                <a:solidFill>
                  <a:srgbClr val="C00000"/>
                </a:solidFill>
              </a:rPr>
              <a:t>, </a:t>
            </a:r>
            <a:r>
              <a:rPr lang="es-ES" sz="1600" b="1" i="1" dirty="0">
                <a:solidFill>
                  <a:srgbClr val="C00000"/>
                </a:solidFill>
              </a:rPr>
              <a:t>A</a:t>
            </a:r>
            <a:r>
              <a:rPr lang="es-ES" sz="1600" b="1" baseline="-25000" dirty="0">
                <a:solidFill>
                  <a:srgbClr val="C00000"/>
                </a:solidFill>
              </a:rPr>
              <a:t>1</a:t>
            </a:r>
            <a:r>
              <a:rPr lang="es-ES" sz="1600" b="1" dirty="0">
                <a:solidFill>
                  <a:srgbClr val="C00000"/>
                </a:solidFill>
              </a:rPr>
              <a:t>)</a:t>
            </a:r>
            <a:endParaRPr lang="es-CL" sz="1600" b="1" dirty="0">
              <a:solidFill>
                <a:srgbClr val="C00000"/>
              </a:solidFill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2800493" y="1143000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i="1" dirty="0">
                <a:solidFill>
                  <a:srgbClr val="0070C0"/>
                </a:solidFill>
              </a:rPr>
              <a:t>G</a:t>
            </a:r>
            <a:r>
              <a:rPr lang="es-ES" sz="1600" b="1" baseline="-25000" dirty="0">
                <a:solidFill>
                  <a:srgbClr val="0070C0"/>
                </a:solidFill>
              </a:rPr>
              <a:t>2</a:t>
            </a:r>
            <a:r>
              <a:rPr lang="es-ES" sz="1600" b="1" dirty="0">
                <a:solidFill>
                  <a:srgbClr val="0070C0"/>
                </a:solidFill>
              </a:rPr>
              <a:t>(</a:t>
            </a:r>
            <a:r>
              <a:rPr lang="es-ES" sz="1600" b="1" i="1" dirty="0"/>
              <a:t>V</a:t>
            </a:r>
            <a:r>
              <a:rPr lang="es-ES" sz="1600" b="1" dirty="0">
                <a:solidFill>
                  <a:srgbClr val="0070C0"/>
                </a:solidFill>
              </a:rPr>
              <a:t>, </a:t>
            </a:r>
            <a:r>
              <a:rPr lang="es-ES" sz="1600" b="1" i="1" dirty="0">
                <a:solidFill>
                  <a:srgbClr val="0070C0"/>
                </a:solidFill>
              </a:rPr>
              <a:t>A</a:t>
            </a:r>
            <a:r>
              <a:rPr lang="es-ES" sz="1600" b="1" baseline="-25000" dirty="0">
                <a:solidFill>
                  <a:srgbClr val="0070C0"/>
                </a:solidFill>
              </a:rPr>
              <a:t>2</a:t>
            </a:r>
            <a:r>
              <a:rPr lang="es-ES" sz="1600" b="1" dirty="0">
                <a:solidFill>
                  <a:srgbClr val="0070C0"/>
                </a:solidFill>
              </a:rPr>
              <a:t>)</a:t>
            </a:r>
            <a:endParaRPr lang="es-CL" sz="1600" b="1" dirty="0">
              <a:solidFill>
                <a:srgbClr val="0070C0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5894432" y="1191780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i="1" dirty="0"/>
              <a:t>G</a:t>
            </a:r>
            <a:r>
              <a:rPr lang="es-ES" sz="1600" b="1" baseline="-25000" dirty="0"/>
              <a:t>3</a:t>
            </a:r>
            <a:r>
              <a:rPr lang="es-ES" sz="1600" b="1" dirty="0"/>
              <a:t>(</a:t>
            </a:r>
            <a:r>
              <a:rPr lang="es-ES" sz="1600" b="1" i="1" dirty="0"/>
              <a:t>V</a:t>
            </a:r>
            <a:r>
              <a:rPr lang="es-ES" sz="1600" b="1" dirty="0"/>
              <a:t>, </a:t>
            </a:r>
            <a:r>
              <a:rPr lang="es-ES" sz="1600" b="1" i="1" dirty="0"/>
              <a:t>A</a:t>
            </a:r>
            <a:r>
              <a:rPr lang="es-ES" sz="1600" b="1" baseline="-25000" dirty="0"/>
              <a:t>3</a:t>
            </a:r>
            <a:r>
              <a:rPr lang="es-ES" sz="1600" b="1" dirty="0"/>
              <a:t>)</a:t>
            </a:r>
            <a:endParaRPr lang="es-CL" sz="16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8A23A38-4389-1F32-8378-82988068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Tipos de grafos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3" name="TextBox 57">
            <a:extLst>
              <a:ext uri="{FF2B5EF4-FFF2-40B4-BE49-F238E27FC236}">
                <a16:creationId xmlns:a16="http://schemas.microsoft.com/office/drawing/2014/main" id="{A6A19612-50A2-F099-49C1-775C140526C6}"/>
              </a:ext>
            </a:extLst>
          </p:cNvPr>
          <p:cNvSpPr txBox="1"/>
          <p:nvPr/>
        </p:nvSpPr>
        <p:spPr>
          <a:xfrm>
            <a:off x="0" y="3124200"/>
            <a:ext cx="9132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i="1" dirty="0"/>
              <a:t>G</a:t>
            </a:r>
            <a:r>
              <a:rPr lang="es-ES" sz="1600" baseline="-25000" dirty="0"/>
              <a:t>1</a:t>
            </a:r>
            <a:r>
              <a:rPr lang="es-ES" sz="1600" dirty="0"/>
              <a:t>(</a:t>
            </a:r>
            <a:r>
              <a:rPr lang="es-ES" sz="1600" i="1" dirty="0"/>
              <a:t>V</a:t>
            </a:r>
            <a:r>
              <a:rPr lang="es-ES" sz="1600" dirty="0"/>
              <a:t>, </a:t>
            </a:r>
            <a:r>
              <a:rPr lang="es-ES" sz="1600" i="1" dirty="0"/>
              <a:t>A</a:t>
            </a:r>
            <a:r>
              <a:rPr lang="es-ES" sz="1600" baseline="-25000" dirty="0"/>
              <a:t>1</a:t>
            </a:r>
            <a:r>
              <a:rPr lang="es-ES" sz="1600" dirty="0"/>
              <a:t>) es el grafo complemento de </a:t>
            </a:r>
            <a:r>
              <a:rPr lang="es-ES" sz="1600" i="1" dirty="0"/>
              <a:t>G</a:t>
            </a:r>
            <a:r>
              <a:rPr lang="es-ES" sz="1600" baseline="-25000" dirty="0"/>
              <a:t>2</a:t>
            </a:r>
            <a:r>
              <a:rPr lang="es-ES" sz="1600" dirty="0"/>
              <a:t>(</a:t>
            </a:r>
            <a:r>
              <a:rPr lang="es-ES" sz="1600" i="1" dirty="0"/>
              <a:t>V</a:t>
            </a:r>
            <a:r>
              <a:rPr lang="es-ES" sz="1600" dirty="0"/>
              <a:t>, </a:t>
            </a:r>
            <a:r>
              <a:rPr lang="es-ES" sz="1600" i="1" dirty="0"/>
              <a:t>A</a:t>
            </a:r>
            <a:r>
              <a:rPr lang="es-ES" sz="1600" baseline="-25000" dirty="0"/>
              <a:t>2</a:t>
            </a:r>
            <a:r>
              <a:rPr lang="es-ES" sz="1600" dirty="0"/>
              <a:t>) sí y sólo sí se puede generar </a:t>
            </a:r>
            <a:r>
              <a:rPr lang="es-ES" sz="1600" i="1" dirty="0"/>
              <a:t>G</a:t>
            </a:r>
            <a:r>
              <a:rPr lang="es-ES" sz="1600" baseline="-25000" dirty="0"/>
              <a:t>3</a:t>
            </a:r>
            <a:r>
              <a:rPr lang="es-ES" sz="1600" dirty="0"/>
              <a:t>(</a:t>
            </a:r>
            <a:r>
              <a:rPr lang="es-ES" sz="1600" i="1" dirty="0"/>
              <a:t>V</a:t>
            </a:r>
            <a:r>
              <a:rPr lang="es-ES" sz="1600" dirty="0"/>
              <a:t>, </a:t>
            </a:r>
            <a:r>
              <a:rPr lang="es-ES" sz="1600" i="1" dirty="0"/>
              <a:t>A</a:t>
            </a:r>
            <a:r>
              <a:rPr lang="es-ES" sz="1600" baseline="-25000" dirty="0"/>
              <a:t>3</a:t>
            </a:r>
            <a:r>
              <a:rPr lang="es-ES" sz="1600" dirty="0"/>
              <a:t>), </a:t>
            </a:r>
          </a:p>
          <a:p>
            <a:pPr lvl="0" algn="just"/>
            <a:r>
              <a:rPr lang="es-ES" sz="1600" dirty="0"/>
              <a:t>que sea un </a:t>
            </a:r>
            <a:r>
              <a:rPr lang="es-ES" sz="1600" b="1" dirty="0"/>
              <a:t>grafo completo</a:t>
            </a:r>
            <a:r>
              <a:rPr lang="es-ES" sz="1600" dirty="0"/>
              <a:t>, al considerar: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b="1" i="1" dirty="0"/>
              <a:t>A</a:t>
            </a:r>
            <a:r>
              <a:rPr lang="es-ES" sz="1600" b="1" baseline="-25000" dirty="0"/>
              <a:t>3</a:t>
            </a:r>
            <a:r>
              <a:rPr lang="es-ES" sz="1600" b="1" dirty="0"/>
              <a:t> = </a:t>
            </a:r>
            <a:r>
              <a:rPr lang="es-ES" sz="1600" b="1" i="1" dirty="0"/>
              <a:t>A</a:t>
            </a:r>
            <a:r>
              <a:rPr lang="es-ES" sz="1600" b="1" baseline="-25000" dirty="0"/>
              <a:t>1</a:t>
            </a:r>
            <a:r>
              <a:rPr lang="es-ES" sz="1600" b="1" dirty="0"/>
              <a:t> </a:t>
            </a:r>
            <a:r>
              <a:rPr lang="es-ES" sz="1600" b="1" dirty="0">
                <a:sym typeface="Symbol"/>
              </a:rPr>
              <a:t></a:t>
            </a:r>
            <a:r>
              <a:rPr lang="es-ES" sz="1600" b="1" dirty="0"/>
              <a:t> </a:t>
            </a:r>
            <a:r>
              <a:rPr lang="es-ES" sz="1600" b="1" i="1" dirty="0"/>
              <a:t>A</a:t>
            </a:r>
            <a:r>
              <a:rPr lang="es-ES" sz="1600" b="1" baseline="-25000" dirty="0"/>
              <a:t>2</a:t>
            </a:r>
            <a:r>
              <a:rPr lang="es-ES" sz="1600" dirty="0"/>
              <a:t> 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b="1" i="1" dirty="0"/>
              <a:t>A</a:t>
            </a:r>
            <a:r>
              <a:rPr lang="es-ES" sz="1600" b="1" baseline="-25000" dirty="0"/>
              <a:t>1</a:t>
            </a:r>
            <a:r>
              <a:rPr lang="es-ES" sz="1600" b="1" dirty="0"/>
              <a:t> </a:t>
            </a:r>
            <a:r>
              <a:rPr lang="es-ES" sz="1600" b="1" dirty="0">
                <a:sym typeface="Symbol"/>
              </a:rPr>
              <a:t></a:t>
            </a:r>
            <a:r>
              <a:rPr lang="es-ES" sz="1600" b="1" dirty="0"/>
              <a:t> </a:t>
            </a:r>
            <a:r>
              <a:rPr lang="es-ES" sz="1600" b="1" i="1" dirty="0"/>
              <a:t>A</a:t>
            </a:r>
            <a:r>
              <a:rPr lang="es-ES" sz="1600" b="1" baseline="-25000" dirty="0"/>
              <a:t>2</a:t>
            </a:r>
            <a:r>
              <a:rPr lang="es-ES" sz="1600" b="1" dirty="0"/>
              <a:t> = </a:t>
            </a:r>
            <a:r>
              <a:rPr lang="es-ES" sz="1600" b="1" dirty="0">
                <a:sym typeface="Symbol"/>
              </a:rPr>
              <a:t>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26472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88" grpId="0" animBg="1"/>
      <p:bldP spid="87" grpId="0" animBg="1"/>
      <p:bldP spid="4" grpId="0" animBg="1"/>
      <p:bldP spid="89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/>
      <p:bldP spid="1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Grafos k-regular</a:t>
            </a:r>
            <a:r>
              <a:rPr lang="es-ES" sz="1600" u="sng" dirty="0">
                <a:solidFill>
                  <a:srgbClr val="002060"/>
                </a:solidFill>
              </a:rPr>
              <a:t>:</a:t>
            </a:r>
            <a:r>
              <a:rPr lang="es-ES" sz="1600" dirty="0"/>
              <a:t> Grafo </a:t>
            </a:r>
            <a:r>
              <a:rPr lang="es-ES" sz="1600" b="1" dirty="0"/>
              <a:t>no dirigido </a:t>
            </a:r>
            <a:r>
              <a:rPr lang="es-ES" sz="1600" dirty="0"/>
              <a:t>donde </a:t>
            </a:r>
            <a:r>
              <a:rPr lang="es-ES" sz="1600" b="1" dirty="0"/>
              <a:t>todos los nodos son de </a:t>
            </a:r>
            <a:r>
              <a:rPr lang="es-ES" sz="1600" b="1" dirty="0">
                <a:solidFill>
                  <a:srgbClr val="C00000"/>
                </a:solidFill>
              </a:rPr>
              <a:t>grado </a:t>
            </a:r>
            <a:r>
              <a:rPr lang="es-ES" sz="1600" b="1" i="1" dirty="0">
                <a:solidFill>
                  <a:srgbClr val="C00000"/>
                </a:solidFill>
              </a:rPr>
              <a:t>k</a:t>
            </a:r>
            <a:r>
              <a:rPr lang="es-ES" sz="1600" i="1" dirty="0"/>
              <a:t>.</a:t>
            </a:r>
            <a:endParaRPr lang="es-ES" i="1" dirty="0"/>
          </a:p>
        </p:txBody>
      </p:sp>
      <p:grpSp>
        <p:nvGrpSpPr>
          <p:cNvPr id="99" name="Grupo 98"/>
          <p:cNvGrpSpPr/>
          <p:nvPr/>
        </p:nvGrpSpPr>
        <p:grpSpPr>
          <a:xfrm>
            <a:off x="2716218" y="1219200"/>
            <a:ext cx="636582" cy="976788"/>
            <a:chOff x="430218" y="1905000"/>
            <a:chExt cx="636582" cy="976788"/>
          </a:xfrm>
        </p:grpSpPr>
        <p:sp>
          <p:nvSpPr>
            <p:cNvPr id="7" name="Elipse 6"/>
            <p:cNvSpPr/>
            <p:nvPr/>
          </p:nvSpPr>
          <p:spPr>
            <a:xfrm>
              <a:off x="430218" y="1905000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/>
            <p:cNvSpPr/>
            <p:nvPr/>
          </p:nvSpPr>
          <p:spPr>
            <a:xfrm>
              <a:off x="838200" y="1905000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Elipse 8"/>
            <p:cNvSpPr/>
            <p:nvPr/>
          </p:nvSpPr>
          <p:spPr>
            <a:xfrm>
              <a:off x="430218" y="2279094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/>
            <p:cNvSpPr/>
            <p:nvPr/>
          </p:nvSpPr>
          <p:spPr>
            <a:xfrm>
              <a:off x="838200" y="2279094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/>
            <p:cNvSpPr/>
            <p:nvPr/>
          </p:nvSpPr>
          <p:spPr>
            <a:xfrm>
              <a:off x="430218" y="2653188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/>
            <p:cNvSpPr/>
            <p:nvPr/>
          </p:nvSpPr>
          <p:spPr>
            <a:xfrm>
              <a:off x="838200" y="2653188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" name="Conector recto 3"/>
            <p:cNvCxnSpPr>
              <a:stCxn id="7" idx="6"/>
              <a:endCxn id="8" idx="2"/>
            </p:cNvCxnSpPr>
            <p:nvPr/>
          </p:nvCxnSpPr>
          <p:spPr>
            <a:xfrm>
              <a:off x="658818" y="2019300"/>
              <a:ext cx="179382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9" idx="6"/>
              <a:endCxn id="10" idx="2"/>
            </p:cNvCxnSpPr>
            <p:nvPr/>
          </p:nvCxnSpPr>
          <p:spPr>
            <a:xfrm>
              <a:off x="658818" y="2393394"/>
              <a:ext cx="179382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11" idx="6"/>
              <a:endCxn id="12" idx="2"/>
            </p:cNvCxnSpPr>
            <p:nvPr/>
          </p:nvCxnSpPr>
          <p:spPr>
            <a:xfrm>
              <a:off x="658818" y="2767488"/>
              <a:ext cx="179382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52"/>
          <p:cNvGrpSpPr/>
          <p:nvPr/>
        </p:nvGrpSpPr>
        <p:grpSpPr>
          <a:xfrm>
            <a:off x="4572000" y="1288494"/>
            <a:ext cx="1066800" cy="838200"/>
            <a:chOff x="1371600" y="1981200"/>
            <a:chExt cx="1066800" cy="838200"/>
          </a:xfrm>
        </p:grpSpPr>
        <p:sp>
          <p:nvSpPr>
            <p:cNvPr id="23" name="Elipse 22"/>
            <p:cNvSpPr/>
            <p:nvPr/>
          </p:nvSpPr>
          <p:spPr>
            <a:xfrm>
              <a:off x="1600200" y="1981200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" name="Elipse 23"/>
            <p:cNvSpPr/>
            <p:nvPr/>
          </p:nvSpPr>
          <p:spPr>
            <a:xfrm>
              <a:off x="1371600" y="2286000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Elipse 24"/>
            <p:cNvSpPr/>
            <p:nvPr/>
          </p:nvSpPr>
          <p:spPr>
            <a:xfrm>
              <a:off x="1600200" y="2590800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" name="Elipse 25"/>
            <p:cNvSpPr/>
            <p:nvPr/>
          </p:nvSpPr>
          <p:spPr>
            <a:xfrm>
              <a:off x="1981200" y="1981200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Elipse 26"/>
            <p:cNvSpPr/>
            <p:nvPr/>
          </p:nvSpPr>
          <p:spPr>
            <a:xfrm>
              <a:off x="2209800" y="2286000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Elipse 27"/>
            <p:cNvSpPr/>
            <p:nvPr/>
          </p:nvSpPr>
          <p:spPr>
            <a:xfrm>
              <a:off x="1981200" y="2590800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9" name="Conector recto 28"/>
            <p:cNvCxnSpPr>
              <a:stCxn id="23" idx="6"/>
              <a:endCxn id="26" idx="2"/>
            </p:cNvCxnSpPr>
            <p:nvPr/>
          </p:nvCxnSpPr>
          <p:spPr>
            <a:xfrm>
              <a:off x="1828800" y="2095500"/>
              <a:ext cx="15240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6" idx="6"/>
              <a:endCxn id="27" idx="0"/>
            </p:cNvCxnSpPr>
            <p:nvPr/>
          </p:nvCxnSpPr>
          <p:spPr>
            <a:xfrm>
              <a:off x="2209800" y="2095500"/>
              <a:ext cx="114300" cy="19050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>
              <a:stCxn id="24" idx="4"/>
              <a:endCxn id="25" idx="2"/>
            </p:cNvCxnSpPr>
            <p:nvPr/>
          </p:nvCxnSpPr>
          <p:spPr>
            <a:xfrm>
              <a:off x="1485900" y="2514600"/>
              <a:ext cx="114300" cy="19050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>
              <a:stCxn id="28" idx="2"/>
              <a:endCxn id="25" idx="6"/>
            </p:cNvCxnSpPr>
            <p:nvPr/>
          </p:nvCxnSpPr>
          <p:spPr>
            <a:xfrm flipH="1">
              <a:off x="1828800" y="2705100"/>
              <a:ext cx="15240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>
              <a:stCxn id="27" idx="4"/>
              <a:endCxn id="28" idx="6"/>
            </p:cNvCxnSpPr>
            <p:nvPr/>
          </p:nvCxnSpPr>
          <p:spPr>
            <a:xfrm flipH="1">
              <a:off x="2209800" y="2514600"/>
              <a:ext cx="114300" cy="19050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>
              <a:stCxn id="23" idx="2"/>
              <a:endCxn id="24" idx="0"/>
            </p:cNvCxnSpPr>
            <p:nvPr/>
          </p:nvCxnSpPr>
          <p:spPr>
            <a:xfrm flipH="1">
              <a:off x="1485900" y="2095500"/>
              <a:ext cx="114300" cy="19050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ángulo 53"/>
          <p:cNvSpPr/>
          <p:nvPr/>
        </p:nvSpPr>
        <p:spPr>
          <a:xfrm>
            <a:off x="2808325" y="219598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70C0"/>
                </a:solidFill>
              </a:rPr>
              <a:t>k=1</a:t>
            </a:r>
            <a:endParaRPr lang="es-CL" sz="1400" dirty="0"/>
          </a:p>
        </p:txBody>
      </p:sp>
      <p:sp>
        <p:nvSpPr>
          <p:cNvPr id="56" name="Rectángulo 55"/>
          <p:cNvSpPr/>
          <p:nvPr/>
        </p:nvSpPr>
        <p:spPr>
          <a:xfrm>
            <a:off x="4879216" y="2202894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70C0"/>
                </a:solidFill>
              </a:rPr>
              <a:t>k=2</a:t>
            </a:r>
            <a:endParaRPr lang="es-CL" sz="1400" dirty="0"/>
          </a:p>
        </p:txBody>
      </p:sp>
      <p:grpSp>
        <p:nvGrpSpPr>
          <p:cNvPr id="110" name="Grupo 109"/>
          <p:cNvGrpSpPr/>
          <p:nvPr/>
        </p:nvGrpSpPr>
        <p:grpSpPr>
          <a:xfrm>
            <a:off x="6705600" y="1066800"/>
            <a:ext cx="1703382" cy="1364694"/>
            <a:chOff x="6705600" y="1752600"/>
            <a:chExt cx="1703382" cy="1364694"/>
          </a:xfrm>
        </p:grpSpPr>
        <p:grpSp>
          <p:nvGrpSpPr>
            <p:cNvPr id="97" name="Grupo 96"/>
            <p:cNvGrpSpPr/>
            <p:nvPr/>
          </p:nvGrpSpPr>
          <p:grpSpPr>
            <a:xfrm rot="16200000">
              <a:off x="6896100" y="1562100"/>
              <a:ext cx="457200" cy="838200"/>
              <a:chOff x="4240218" y="1947782"/>
              <a:chExt cx="457200" cy="838200"/>
            </a:xfrm>
          </p:grpSpPr>
          <p:sp>
            <p:nvSpPr>
              <p:cNvPr id="62" name="Elipse 61"/>
              <p:cNvSpPr/>
              <p:nvPr/>
            </p:nvSpPr>
            <p:spPr>
              <a:xfrm>
                <a:off x="4240218" y="1947782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4468818" y="2252582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4240218" y="2557382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66" name="Conector recto 65"/>
              <p:cNvCxnSpPr>
                <a:stCxn id="62" idx="6"/>
                <a:endCxn id="63" idx="0"/>
              </p:cNvCxnSpPr>
              <p:nvPr/>
            </p:nvCxnSpPr>
            <p:spPr>
              <a:xfrm>
                <a:off x="4468818" y="2062082"/>
                <a:ext cx="114300" cy="19050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>
                <a:stCxn id="63" idx="4"/>
                <a:endCxn id="64" idx="6"/>
              </p:cNvCxnSpPr>
              <p:nvPr/>
            </p:nvCxnSpPr>
            <p:spPr>
              <a:xfrm flipH="1">
                <a:off x="4468818" y="2481182"/>
                <a:ext cx="114300" cy="19050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>
                <a:stCxn id="62" idx="4"/>
                <a:endCxn id="64" idx="0"/>
              </p:cNvCxnSpPr>
              <p:nvPr/>
            </p:nvCxnSpPr>
            <p:spPr>
              <a:xfrm>
                <a:off x="4354518" y="2176382"/>
                <a:ext cx="0" cy="38100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o 93"/>
            <p:cNvGrpSpPr/>
            <p:nvPr/>
          </p:nvGrpSpPr>
          <p:grpSpPr>
            <a:xfrm>
              <a:off x="7657745" y="2033112"/>
              <a:ext cx="751237" cy="762000"/>
              <a:chOff x="4735163" y="2057400"/>
              <a:chExt cx="751237" cy="762000"/>
            </a:xfrm>
          </p:grpSpPr>
          <p:sp>
            <p:nvSpPr>
              <p:cNvPr id="72" name="Elipse 71"/>
              <p:cNvSpPr/>
              <p:nvPr/>
            </p:nvSpPr>
            <p:spPr>
              <a:xfrm>
                <a:off x="4953000" y="2057400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4735163" y="2286000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4953000" y="2590800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5257800" y="2286000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78" name="Conector recto 77"/>
              <p:cNvCxnSpPr>
                <a:stCxn id="72" idx="6"/>
                <a:endCxn id="75" idx="0"/>
              </p:cNvCxnSpPr>
              <p:nvPr/>
            </p:nvCxnSpPr>
            <p:spPr>
              <a:xfrm>
                <a:off x="5181600" y="2171700"/>
                <a:ext cx="190500" cy="11430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>
                <a:stCxn id="73" idx="4"/>
                <a:endCxn id="74" idx="2"/>
              </p:cNvCxnSpPr>
              <p:nvPr/>
            </p:nvCxnSpPr>
            <p:spPr>
              <a:xfrm>
                <a:off x="4849463" y="2514600"/>
                <a:ext cx="103537" cy="19050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/>
              <p:cNvCxnSpPr>
                <a:stCxn id="75" idx="4"/>
                <a:endCxn id="74" idx="6"/>
              </p:cNvCxnSpPr>
              <p:nvPr/>
            </p:nvCxnSpPr>
            <p:spPr>
              <a:xfrm flipH="1">
                <a:off x="5181600" y="2514600"/>
                <a:ext cx="190500" cy="19050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/>
              <p:cNvCxnSpPr>
                <a:stCxn id="72" idx="2"/>
                <a:endCxn id="73" idx="0"/>
              </p:cNvCxnSpPr>
              <p:nvPr/>
            </p:nvCxnSpPr>
            <p:spPr>
              <a:xfrm flipH="1">
                <a:off x="4849463" y="2171700"/>
                <a:ext cx="103537" cy="11430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upo 94"/>
            <p:cNvGrpSpPr/>
            <p:nvPr/>
          </p:nvGrpSpPr>
          <p:grpSpPr>
            <a:xfrm>
              <a:off x="6858000" y="2279094"/>
              <a:ext cx="457200" cy="838200"/>
              <a:chOff x="3630618" y="1947782"/>
              <a:chExt cx="457200" cy="838200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3859218" y="1947782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3630618" y="2252582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3859218" y="2557382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67" name="Conector recto 66"/>
              <p:cNvCxnSpPr>
                <a:stCxn id="60" idx="4"/>
                <a:endCxn id="61" idx="2"/>
              </p:cNvCxnSpPr>
              <p:nvPr/>
            </p:nvCxnSpPr>
            <p:spPr>
              <a:xfrm>
                <a:off x="3744918" y="2481182"/>
                <a:ext cx="114300" cy="19050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/>
              <p:cNvCxnSpPr>
                <a:stCxn id="59" idx="4"/>
                <a:endCxn id="61" idx="0"/>
              </p:cNvCxnSpPr>
              <p:nvPr/>
            </p:nvCxnSpPr>
            <p:spPr>
              <a:xfrm>
                <a:off x="3973518" y="2176382"/>
                <a:ext cx="0" cy="38100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9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3744918" y="2062082"/>
                <a:ext cx="114300" cy="19050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Rectángulo 97"/>
          <p:cNvSpPr/>
          <p:nvPr/>
        </p:nvSpPr>
        <p:spPr>
          <a:xfrm>
            <a:off x="7380325" y="2286000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70C0"/>
                </a:solidFill>
              </a:rPr>
              <a:t>k=2</a:t>
            </a:r>
            <a:endParaRPr lang="es-CL" sz="1400" dirty="0"/>
          </a:p>
        </p:txBody>
      </p:sp>
      <p:sp>
        <p:nvSpPr>
          <p:cNvPr id="100" name="Rectángulo 99"/>
          <p:cNvSpPr/>
          <p:nvPr/>
        </p:nvSpPr>
        <p:spPr>
          <a:xfrm>
            <a:off x="687029" y="219598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70C0"/>
                </a:solidFill>
              </a:rPr>
              <a:t>k=0</a:t>
            </a:r>
            <a:endParaRPr lang="es-CL" sz="1400" dirty="0"/>
          </a:p>
        </p:txBody>
      </p:sp>
      <p:grpSp>
        <p:nvGrpSpPr>
          <p:cNvPr id="108" name="Grupo 107"/>
          <p:cNvGrpSpPr/>
          <p:nvPr/>
        </p:nvGrpSpPr>
        <p:grpSpPr>
          <a:xfrm>
            <a:off x="378627" y="1167287"/>
            <a:ext cx="1069173" cy="977901"/>
            <a:chOff x="378627" y="1853087"/>
            <a:chExt cx="1069173" cy="977901"/>
          </a:xfrm>
        </p:grpSpPr>
        <p:sp>
          <p:nvSpPr>
            <p:cNvPr id="101" name="Elipse 100"/>
            <p:cNvSpPr/>
            <p:nvPr/>
          </p:nvSpPr>
          <p:spPr>
            <a:xfrm>
              <a:off x="378627" y="1891188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729459" y="1884838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1027161" y="2113438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561986" y="2287974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1112854" y="2497612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1219200" y="1853087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712804" y="2602388"/>
              <a:ext cx="228600" cy="228600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960456" y="2243617"/>
            <a:ext cx="171450" cy="235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Rectángulo 111"/>
          <p:cNvSpPr/>
          <p:nvPr/>
        </p:nvSpPr>
        <p:spPr>
          <a:xfrm>
            <a:off x="3084483" y="2277772"/>
            <a:ext cx="171450" cy="235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Rectángulo 112"/>
          <p:cNvSpPr/>
          <p:nvPr/>
        </p:nvSpPr>
        <p:spPr>
          <a:xfrm>
            <a:off x="5160134" y="2246410"/>
            <a:ext cx="171450" cy="235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Rectángulo 113"/>
          <p:cNvSpPr/>
          <p:nvPr/>
        </p:nvSpPr>
        <p:spPr>
          <a:xfrm>
            <a:off x="7654209" y="2349875"/>
            <a:ext cx="171450" cy="235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707CA3-7658-ABB6-586A-0695335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Tipos de grafos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2" name="TextBox 57">
            <a:extLst>
              <a:ext uri="{FF2B5EF4-FFF2-40B4-BE49-F238E27FC236}">
                <a16:creationId xmlns:a16="http://schemas.microsoft.com/office/drawing/2014/main" id="{44421B30-4007-CFE3-ADCA-0E5946DBF8E9}"/>
              </a:ext>
            </a:extLst>
          </p:cNvPr>
          <p:cNvSpPr txBox="1"/>
          <p:nvPr/>
        </p:nvSpPr>
        <p:spPr>
          <a:xfrm>
            <a:off x="14068" y="2971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b="1" i="1" dirty="0"/>
              <a:t>DESAFÍO: ¿Cómo sería un algoritmo que revise si un grafo es k-regular</a:t>
            </a:r>
            <a:r>
              <a:rPr lang="es-ES" sz="1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73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98" grpId="0"/>
      <p:bldP spid="100" grpId="0"/>
      <p:bldP spid="111" grpId="0" animBg="1"/>
      <p:bldP spid="112" grpId="0" animBg="1"/>
      <p:bldP spid="113" grpId="0" animBg="1"/>
      <p:bldP spid="1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9144000" cy="1755775"/>
          </a:xfrm>
        </p:spPr>
        <p:txBody>
          <a:bodyPr>
            <a:normAutofit/>
          </a:bodyPr>
          <a:lstStyle/>
          <a:p>
            <a:r>
              <a:rPr lang="es-ES" sz="4000" b="1" cap="small" dirty="0"/>
              <a:t>Recorridos sobre Grafos</a:t>
            </a:r>
            <a:endParaRPr lang="es-CL" sz="4000" b="1" dirty="0"/>
          </a:p>
        </p:txBody>
      </p:sp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F7CB120-175B-8B85-6B32-D372C5403805}"/>
              </a:ext>
            </a:extLst>
          </p:cNvPr>
          <p:cNvSpPr txBox="1">
            <a:spLocks/>
          </p:cNvSpPr>
          <p:nvPr/>
        </p:nvSpPr>
        <p:spPr>
          <a:xfrm>
            <a:off x="2247900" y="3011487"/>
            <a:ext cx="464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cap="small" dirty="0">
                <a:solidFill>
                  <a:srgbClr val="002060"/>
                </a:solidFill>
              </a:rPr>
              <a:t>Recorrido en Profundidad.</a:t>
            </a:r>
          </a:p>
          <a:p>
            <a:r>
              <a:rPr lang="es-ES" sz="2800" b="1" cap="small" dirty="0">
                <a:solidFill>
                  <a:srgbClr val="002060"/>
                </a:solidFill>
              </a:rPr>
              <a:t>Recorrido en Amplitud.</a:t>
            </a:r>
            <a:endParaRPr lang="es-CL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77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</a:t>
            </a:r>
            <a:r>
              <a:rPr lang="es-CL" sz="2000" dirty="0">
                <a:solidFill>
                  <a:srgbClr val="002060"/>
                </a:solidFill>
              </a:rPr>
              <a:t>– Recorridos</a:t>
            </a:r>
            <a:endParaRPr lang="es-CL" sz="1400" dirty="0">
              <a:solidFill>
                <a:srgbClr val="00206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1118" y="685800"/>
            <a:ext cx="91328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600" dirty="0"/>
              <a:t>Los recorridos sobre grafos nos permiten pasar por cada nodo según alguna regla de “navegación sobre el grafo”.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600" dirty="0"/>
              <a:t>Para variados problemas que usan los grafos, es de gran utilidad poder realizar este proceso.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600" dirty="0"/>
              <a:t>Existen 2 formas clásicas de realizar este proceso: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600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sz="1600" b="1" dirty="0"/>
              <a:t>Recorrido en profundidad (o DFS “</a:t>
            </a:r>
            <a:r>
              <a:rPr lang="es-ES" sz="1600" b="1" i="1" dirty="0"/>
              <a:t>Depth </a:t>
            </a:r>
            <a:r>
              <a:rPr lang="es-ES" sz="1600" b="1" i="1" dirty="0" err="1"/>
              <a:t>First</a:t>
            </a:r>
            <a:r>
              <a:rPr lang="es-ES" sz="1600" b="1" i="1" dirty="0"/>
              <a:t> </a:t>
            </a:r>
            <a:r>
              <a:rPr lang="es-ES" sz="1600" b="1" i="1" dirty="0" err="1"/>
              <a:t>Search</a:t>
            </a:r>
            <a:r>
              <a:rPr lang="es-ES" sz="1600" b="1" dirty="0"/>
              <a:t>”):</a:t>
            </a:r>
            <a:r>
              <a:rPr lang="es-ES" sz="1600" dirty="0"/>
              <a:t> cuya regla es alejarse lo más posible a través de los nodos, y si no se puede más, regresa al camino que quedó pendiente.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s-ES" sz="1600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sz="1600" dirty="0"/>
              <a:t>Recorrido en amplitud </a:t>
            </a:r>
            <a:r>
              <a:rPr lang="es-ES" sz="1600" b="1" dirty="0"/>
              <a:t>(o BFS “</a:t>
            </a:r>
            <a:r>
              <a:rPr lang="es-ES" sz="1600" b="1" i="1" dirty="0" err="1"/>
              <a:t>Breadth</a:t>
            </a:r>
            <a:r>
              <a:rPr lang="es-ES" sz="1600" b="1" i="1" dirty="0"/>
              <a:t> </a:t>
            </a:r>
            <a:r>
              <a:rPr lang="es-ES" sz="1600" b="1" i="1" dirty="0" err="1"/>
              <a:t>First</a:t>
            </a:r>
            <a:r>
              <a:rPr lang="es-ES" sz="1600" b="1" i="1" dirty="0"/>
              <a:t> </a:t>
            </a:r>
            <a:r>
              <a:rPr lang="es-ES" sz="1600" b="1" i="1" dirty="0" err="1"/>
              <a:t>Search</a:t>
            </a:r>
            <a:r>
              <a:rPr lang="es-ES" sz="1600" b="1" dirty="0"/>
              <a:t>”)</a:t>
            </a:r>
            <a:r>
              <a:rPr lang="es-ES" sz="1600" dirty="0"/>
              <a:t>: cuya regla es pasar por cada adyacente, antes de seguir avanzando.</a:t>
            </a:r>
          </a:p>
        </p:txBody>
      </p:sp>
    </p:spTree>
    <p:extLst>
      <p:ext uri="{BB962C8B-B14F-4D97-AF65-F5344CB8AC3E}">
        <p14:creationId xmlns:p14="http://schemas.microsoft.com/office/powerpoint/2010/main" val="17031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0" y="1905000"/>
            <a:ext cx="9132882" cy="4587875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ES" sz="13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bool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Visitado[n];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//Una celda por cada nodo. Todas las celdas inicializadas en false (“sin visitar”)</a:t>
            </a: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buNone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M: Matriz del GRAFO de orden </a:t>
            </a:r>
            <a:r>
              <a:rPr lang="es-ES" sz="1300" i="1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</a:t>
            </a:r>
            <a:endParaRPr lang="es-ES" sz="1300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just">
              <a:spcAft>
                <a:spcPts val="0"/>
              </a:spcAft>
              <a:buNone/>
            </a:pPr>
            <a:endParaRPr lang="es-ES" sz="800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s-ES" sz="1300" u="sng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Profundidad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s-ES" sz="13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nodo)</a:t>
            </a:r>
            <a:endParaRPr lang="es-CL" sz="13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marL="274320" indent="-274320">
              <a:buNone/>
              <a:defRPr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274320" indent="-274320">
              <a:buNone/>
              <a:defRPr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s-ES" sz="13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i;</a:t>
            </a:r>
          </a:p>
          <a:p>
            <a:pPr marL="274320" indent="-274320">
              <a:buNone/>
              <a:defRPr/>
            </a:pPr>
            <a:endParaRPr lang="es-ES" sz="1300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274320" indent="-274320">
              <a:buNone/>
              <a:defRPr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Visitado[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nodo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] = true;</a:t>
            </a:r>
          </a:p>
          <a:p>
            <a:pPr marL="274320" indent="-274320">
              <a:buNone/>
              <a:defRPr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s-ES" sz="13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printf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("%i", nodo);</a:t>
            </a:r>
            <a:endParaRPr lang="es-CL" sz="13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  <a:buNone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i = 0;</a:t>
            </a:r>
            <a:endParaRPr lang="es-CL" sz="13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  <a:buNone/>
            </a:pPr>
            <a:r>
              <a:rPr lang="es-CL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s-ES" sz="13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while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(i &lt; n) {</a:t>
            </a:r>
            <a:endParaRPr lang="es-CL" sz="13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buNone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	    </a:t>
            </a:r>
            <a:r>
              <a:rPr lang="es-ES" sz="13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if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(M[nodo][i] != 0) {  </a:t>
            </a:r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//si “i” es adyacente o sucesor al “nodo”...</a:t>
            </a:r>
          </a:p>
          <a:p>
            <a:pPr marL="274320" indent="-274320">
              <a:buNone/>
              <a:defRPr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	         </a:t>
            </a:r>
            <a:r>
              <a:rPr lang="es-ES" sz="13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(Visitado[i] == false) { </a:t>
            </a:r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//... Y además “i” no está visitado ...</a:t>
            </a:r>
          </a:p>
          <a:p>
            <a:pPr marL="274320" indent="-274320">
              <a:buNone/>
              <a:defRPr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s-ES" sz="1300" u="sng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Profundidad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(i);  </a:t>
            </a:r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//Visitarlo en “profundidad”</a:t>
            </a:r>
          </a:p>
          <a:p>
            <a:pPr marL="274320" indent="-274320">
              <a:buNone/>
              <a:defRPr/>
            </a:pPr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274320" indent="-274320">
              <a:buNone/>
              <a:defRPr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   }</a:t>
            </a:r>
          </a:p>
          <a:p>
            <a:pPr marL="274320" indent="-274320">
              <a:buNone/>
              <a:defRPr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i++;</a:t>
            </a:r>
            <a:endParaRPr lang="es-CL" sz="13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buNone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	}</a:t>
            </a:r>
          </a:p>
          <a:p>
            <a:pPr algn="just">
              <a:buNone/>
            </a:pPr>
            <a:r>
              <a:rPr lang="es-ES" sz="13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es-ES" sz="1300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1118" y="685800"/>
            <a:ext cx="91328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ES" b="1" dirty="0">
                <a:solidFill>
                  <a:srgbClr val="0070C0"/>
                </a:solidFill>
              </a:rPr>
              <a:t>Recorrido en Profundidad: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sz="1600" b="1" dirty="0"/>
              <a:t>Algoritmo RECURSIVO: El algoritmo es recursivo porque se llama así mismo.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Es útil para revisar si el grafo es conexo.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También sirve para saber si existe un camino entre 2 nodos.</a:t>
            </a:r>
            <a:endParaRPr lang="es-CL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3440F1-5D15-5BE1-2854-B72AF234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</a:t>
            </a:r>
            <a:r>
              <a:rPr lang="es-CL" sz="2000" dirty="0">
                <a:solidFill>
                  <a:srgbClr val="002060"/>
                </a:solidFill>
              </a:rPr>
              <a:t>– Recorrido en Profundidad</a:t>
            </a:r>
            <a:endParaRPr lang="es-CL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08137939-AE1C-ECC9-AB00-0F403B43A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110" y="1385794"/>
            <a:ext cx="4125983" cy="2988000"/>
          </a:xfrm>
          <a:prstGeom prst="rect">
            <a:avLst/>
          </a:prstGeom>
        </p:spPr>
      </p:pic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011DB785-AC32-C8BB-97EC-EA42F9671E96}"/>
              </a:ext>
            </a:extLst>
          </p:cNvPr>
          <p:cNvSpPr txBox="1">
            <a:spLocks/>
          </p:cNvSpPr>
          <p:nvPr/>
        </p:nvSpPr>
        <p:spPr>
          <a:xfrm>
            <a:off x="266878" y="1008719"/>
            <a:ext cx="3946804" cy="429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bool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Visitado[n];</a:t>
            </a: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buFont typeface="Arial" pitchFamily="34" charset="0"/>
              <a:buNone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M: Matriz del GRAFO de orden </a:t>
            </a:r>
            <a:r>
              <a:rPr lang="es-ES" sz="1200" i="1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</a:t>
            </a:r>
            <a:endParaRPr lang="es-ES" sz="1200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just">
              <a:buFont typeface="Arial" pitchFamily="34" charset="0"/>
              <a:buNone/>
            </a:pPr>
            <a:endParaRPr lang="es-ES" sz="1200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just">
              <a:buFont typeface="Arial" pitchFamily="34" charset="0"/>
              <a:buNone/>
            </a:pPr>
            <a:r>
              <a:rPr lang="es-ES" sz="1200" u="sng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Profundidad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nodo)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marL="274320" indent="-274320">
              <a:buFont typeface="Arial" pitchFamily="34" charset="0"/>
              <a:buNone/>
              <a:defRPr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274320" indent="-274320">
              <a:buFont typeface="Arial" pitchFamily="34" charset="0"/>
              <a:buNone/>
              <a:defRPr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i;</a:t>
            </a:r>
          </a:p>
          <a:p>
            <a:pPr marL="274320" indent="-274320">
              <a:buFont typeface="Arial" pitchFamily="34" charset="0"/>
              <a:buNone/>
              <a:defRPr/>
            </a:pPr>
            <a:endParaRPr lang="es-ES" sz="700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274320" indent="-274320">
              <a:buFont typeface="Arial" pitchFamily="34" charset="0"/>
              <a:buNone/>
              <a:defRPr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Visitado[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nodo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] = true;</a:t>
            </a:r>
          </a:p>
          <a:p>
            <a:pPr marL="274320" indent="-274320">
              <a:buFont typeface="Arial" pitchFamily="34" charset="0"/>
              <a:buNone/>
              <a:defRPr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printf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("%i", nodo);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>
              <a:buFont typeface="Arial" pitchFamily="34" charset="0"/>
              <a:buNone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i = 0;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>
              <a:buFont typeface="Arial" pitchFamily="34" charset="0"/>
              <a:buNone/>
            </a:pPr>
            <a:r>
              <a:rPr lang="es-CL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while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(i &lt; n) {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buFont typeface="Arial" pitchFamily="34" charset="0"/>
              <a:buNone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	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if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(M[nodo][i] != 0) { 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marL="274320" indent="-274320">
              <a:buFont typeface="Arial" pitchFamily="34" charset="0"/>
              <a:buNone/>
              <a:defRPr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	     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(Visitado[i] == false) {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274320" indent="-274320">
              <a:buFont typeface="Arial" pitchFamily="34" charset="0"/>
              <a:buNone/>
              <a:defRPr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s-ES" sz="1200" u="sng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Profundidad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(i); 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274320" indent="-274320">
              <a:buFont typeface="Arial" pitchFamily="34" charset="0"/>
              <a:buNone/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274320" indent="-274320">
              <a:buFont typeface="Arial" pitchFamily="34" charset="0"/>
              <a:buNone/>
              <a:defRPr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   }</a:t>
            </a:r>
          </a:p>
          <a:p>
            <a:pPr marL="274320" indent="-274320">
              <a:buFont typeface="Arial" pitchFamily="34" charset="0"/>
              <a:buNone/>
              <a:defRPr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i++;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buFont typeface="Arial" pitchFamily="34" charset="0"/>
              <a:buNone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	}</a:t>
            </a:r>
          </a:p>
          <a:p>
            <a:pPr algn="just">
              <a:buFont typeface="Arial" pitchFamily="34" charset="0"/>
              <a:buNone/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es-ES" sz="1200" u="sng" dirty="0">
              <a:solidFill>
                <a:srgbClr val="C0000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marL="274320" indent="-274320">
              <a:buFont typeface="Arial" pitchFamily="34" charset="0"/>
              <a:buNone/>
              <a:defRPr/>
            </a:pPr>
            <a:endParaRPr lang="es-ES" sz="1200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00800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Flecha derecha 10"/>
          <p:cNvSpPr/>
          <p:nvPr/>
        </p:nvSpPr>
        <p:spPr>
          <a:xfrm>
            <a:off x="64467" y="1753910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8280216" y="2265248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984" y="533400"/>
            <a:ext cx="910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u="sng" dirty="0">
                <a:ea typeface="Times New Roman"/>
                <a:cs typeface="Times New Roman" panose="02020603050405020304" pitchFamily="18" charset="0"/>
              </a:rPr>
              <a:t>Ejemplo.</a:t>
            </a:r>
            <a:r>
              <a:rPr lang="es-ES" sz="1600" b="1" dirty="0">
                <a:ea typeface="Times New Roman"/>
                <a:cs typeface="Times New Roman" panose="02020603050405020304" pitchFamily="18" charset="0"/>
              </a:rPr>
              <a:t> </a:t>
            </a:r>
            <a:r>
              <a:rPr lang="es-ES" sz="1600" dirty="0">
                <a:ea typeface="Times New Roman"/>
                <a:cs typeface="Times New Roman" panose="02020603050405020304" pitchFamily="18" charset="0"/>
              </a:rPr>
              <a:t>Realiza un recorrido en </a:t>
            </a:r>
            <a:r>
              <a:rPr lang="es-ES" sz="1600" b="1" dirty="0">
                <a:ea typeface="Times New Roman"/>
                <a:cs typeface="Times New Roman" panose="02020603050405020304" pitchFamily="18" charset="0"/>
              </a:rPr>
              <a:t>profundidad</a:t>
            </a:r>
            <a:r>
              <a:rPr lang="es-ES" sz="1600" dirty="0">
                <a:ea typeface="Times New Roman"/>
                <a:cs typeface="Times New Roman" panose="02020603050405020304" pitchFamily="18" charset="0"/>
              </a:rPr>
              <a:t> para el siguiente grafo, partiendo desde </a:t>
            </a:r>
            <a:r>
              <a:rPr lang="es-ES" sz="1600" b="1" dirty="0">
                <a:solidFill>
                  <a:srgbClr val="0070C0"/>
                </a:solidFill>
                <a:ea typeface="Times New Roman"/>
                <a:cs typeface="Times New Roman" panose="02020603050405020304" pitchFamily="18" charset="0"/>
              </a:rPr>
              <a:t>nodo = 5</a:t>
            </a:r>
            <a:r>
              <a:rPr lang="es-ES" sz="1600" b="1" dirty="0">
                <a:ea typeface="Times New Roman"/>
                <a:cs typeface="Times New Roman" panose="02020603050405020304" pitchFamily="18" charset="0"/>
              </a:rPr>
              <a:t>:</a:t>
            </a:r>
            <a:endParaRPr lang="es-CL" sz="1600" dirty="0"/>
          </a:p>
        </p:txBody>
      </p:sp>
      <p:sp>
        <p:nvSpPr>
          <p:cNvPr id="17" name="Rectángulo 16"/>
          <p:cNvSpPr/>
          <p:nvPr/>
        </p:nvSpPr>
        <p:spPr>
          <a:xfrm>
            <a:off x="7909200" y="263879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i=0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8" name="Flecha derecha 17"/>
          <p:cNvSpPr/>
          <p:nvPr/>
        </p:nvSpPr>
        <p:spPr>
          <a:xfrm>
            <a:off x="373782" y="2521936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13512"/>
              </p:ext>
            </p:extLst>
          </p:nvPr>
        </p:nvGraphicFramePr>
        <p:xfrm>
          <a:off x="5006696" y="4572000"/>
          <a:ext cx="394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Visitados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upo 12"/>
          <p:cNvGrpSpPr/>
          <p:nvPr/>
        </p:nvGrpSpPr>
        <p:grpSpPr>
          <a:xfrm>
            <a:off x="1125459" y="4724400"/>
            <a:ext cx="3655832" cy="1943610"/>
            <a:chOff x="1182609" y="4724400"/>
            <a:chExt cx="3655832" cy="1943610"/>
          </a:xfrm>
        </p:grpSpPr>
        <p:grpSp>
          <p:nvGrpSpPr>
            <p:cNvPr id="22" name="Grupo 21"/>
            <p:cNvGrpSpPr/>
            <p:nvPr/>
          </p:nvGrpSpPr>
          <p:grpSpPr>
            <a:xfrm>
              <a:off x="1182609" y="4724400"/>
              <a:ext cx="3655832" cy="1943610"/>
              <a:chOff x="6324600" y="4454046"/>
              <a:chExt cx="1981200" cy="1569660"/>
            </a:xfrm>
          </p:grpSpPr>
          <p:sp>
            <p:nvSpPr>
              <p:cNvPr id="26" name="Rectángulo redondeado 25"/>
              <p:cNvSpPr/>
              <p:nvPr/>
            </p:nvSpPr>
            <p:spPr>
              <a:xfrm>
                <a:off x="6324600" y="4454046"/>
                <a:ext cx="1981200" cy="1569660"/>
              </a:xfrm>
              <a:prstGeom prst="roundRect">
                <a:avLst/>
              </a:prstGeom>
              <a:solidFill>
                <a:srgbClr val="C2BB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553200" y="4648200"/>
                <a:ext cx="1524000" cy="106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4296994" y="6382895"/>
              <a:ext cx="160706" cy="178306"/>
              <a:chOff x="6934200" y="3439365"/>
              <a:chExt cx="144000" cy="144000"/>
            </a:xfrm>
            <a:solidFill>
              <a:schemeClr val="bg2">
                <a:lumMod val="50000"/>
              </a:schemeClr>
            </a:solidFill>
          </p:grpSpPr>
          <p:sp>
            <p:nvSpPr>
              <p:cNvPr id="24" name="Elipse 23"/>
              <p:cNvSpPr>
                <a:spLocks noChangeAspect="1"/>
              </p:cNvSpPr>
              <p:nvPr/>
            </p:nvSpPr>
            <p:spPr>
              <a:xfrm>
                <a:off x="6934200" y="3439365"/>
                <a:ext cx="144000" cy="144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25" name="Conector recto 24"/>
              <p:cNvCxnSpPr/>
              <p:nvPr/>
            </p:nvCxnSpPr>
            <p:spPr>
              <a:xfrm>
                <a:off x="7010400" y="3460700"/>
                <a:ext cx="0" cy="108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64039"/>
              </p:ext>
            </p:extLst>
          </p:nvPr>
        </p:nvGraphicFramePr>
        <p:xfrm>
          <a:off x="5006696" y="4572000"/>
          <a:ext cx="394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Visitados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C0000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ángulo 29"/>
          <p:cNvSpPr/>
          <p:nvPr/>
        </p:nvSpPr>
        <p:spPr>
          <a:xfrm>
            <a:off x="8052474" y="22090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31" name="Flecha derecha 30"/>
          <p:cNvSpPr/>
          <p:nvPr/>
        </p:nvSpPr>
        <p:spPr>
          <a:xfrm>
            <a:off x="373782" y="2754941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CuadroTexto 31"/>
          <p:cNvSpPr txBox="1"/>
          <p:nvPr/>
        </p:nvSpPr>
        <p:spPr>
          <a:xfrm>
            <a:off x="1695450" y="510540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5</a:t>
            </a:r>
          </a:p>
        </p:txBody>
      </p:sp>
      <p:sp>
        <p:nvSpPr>
          <p:cNvPr id="34" name="Flecha derecha 33"/>
          <p:cNvSpPr/>
          <p:nvPr/>
        </p:nvSpPr>
        <p:spPr>
          <a:xfrm>
            <a:off x="373782" y="2971800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Flecha derecha 34"/>
          <p:cNvSpPr/>
          <p:nvPr/>
        </p:nvSpPr>
        <p:spPr>
          <a:xfrm>
            <a:off x="373782" y="3199746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Flecha derecha 35"/>
          <p:cNvSpPr/>
          <p:nvPr/>
        </p:nvSpPr>
        <p:spPr>
          <a:xfrm>
            <a:off x="753693" y="3424067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Flecha derecha 36"/>
          <p:cNvSpPr/>
          <p:nvPr/>
        </p:nvSpPr>
        <p:spPr>
          <a:xfrm>
            <a:off x="637736" y="4497190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ángulo 38"/>
          <p:cNvSpPr/>
          <p:nvPr/>
        </p:nvSpPr>
        <p:spPr>
          <a:xfrm>
            <a:off x="7909200" y="263879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i=1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909200" y="263879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i=2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09200" y="263879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i=3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909200" y="263879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i=4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909200" y="263879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i=5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909200" y="263879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i=6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909200" y="263879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i=7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7402680" y="1403657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7211466" y="13534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80786"/>
              </p:ext>
            </p:extLst>
          </p:nvPr>
        </p:nvGraphicFramePr>
        <p:xfrm>
          <a:off x="5006696" y="4572000"/>
          <a:ext cx="394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Visitados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C0000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Rectángulo 48"/>
          <p:cNvSpPr/>
          <p:nvPr/>
        </p:nvSpPr>
        <p:spPr>
          <a:xfrm>
            <a:off x="7117234" y="110083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i=0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7117234" y="110083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i=1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117234" y="110083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i=2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117234" y="110083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i=3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7117234" y="110083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i=4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7117234" y="110083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i=5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7117234" y="110083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i=6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7117234" y="110083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i=7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006191" y="510540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4</a:t>
            </a:r>
          </a:p>
        </p:txBody>
      </p:sp>
      <p:sp>
        <p:nvSpPr>
          <p:cNvPr id="58" name="Flecha derecha 57"/>
          <p:cNvSpPr/>
          <p:nvPr/>
        </p:nvSpPr>
        <p:spPr>
          <a:xfrm>
            <a:off x="1099820" y="3625859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Flecha derecha 58"/>
          <p:cNvSpPr/>
          <p:nvPr/>
        </p:nvSpPr>
        <p:spPr>
          <a:xfrm>
            <a:off x="1877006" y="3852567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ángulo 63"/>
          <p:cNvSpPr/>
          <p:nvPr/>
        </p:nvSpPr>
        <p:spPr>
          <a:xfrm>
            <a:off x="4594363" y="1454468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5167348" y="13526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64707"/>
              </p:ext>
            </p:extLst>
          </p:nvPr>
        </p:nvGraphicFramePr>
        <p:xfrm>
          <a:off x="5006696" y="4572000"/>
          <a:ext cx="394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Visitados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C0000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Rectángulo 66"/>
          <p:cNvSpPr/>
          <p:nvPr/>
        </p:nvSpPr>
        <p:spPr>
          <a:xfrm>
            <a:off x="5450956" y="3156232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i=0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5450956" y="3156232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i=1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5450956" y="3156232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i=2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5450956" y="3156232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i=3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5450956" y="3156232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i=4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5450956" y="3156232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i=5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5450956" y="3156232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i=6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5450956" y="3156232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i=7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594363" y="3142388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5173931" y="306506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4099123" y="1934083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i=0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099123" y="1934083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i=1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4099123" y="1934083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i=2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4099123" y="1934083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i=3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4099123" y="1934083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i=4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4099123" y="1934083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i=5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4099123" y="1934083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i=6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099123" y="1934083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i=7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3733800" y="2314090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015853" y="224748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18091" y="224652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7211966" y="30764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7193893" y="39608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415782" y="3114028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7396535" y="4035730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624354" y="4002198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i=0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6624354" y="4002198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i=1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6624354" y="4002198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i=2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6624354" y="4002198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i=3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624354" y="4002198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i=4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624354" y="4002198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i=5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6624354" y="4002198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i=6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6624354" y="4002198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i=7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6565424" y="31391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i=0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02" name="Rectángulo 101"/>
          <p:cNvSpPr/>
          <p:nvPr/>
        </p:nvSpPr>
        <p:spPr>
          <a:xfrm>
            <a:off x="6565424" y="31391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i=1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6565424" y="31391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i=2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6565424" y="31391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i=3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05" name="Rectángulo 104"/>
          <p:cNvSpPr/>
          <p:nvPr/>
        </p:nvSpPr>
        <p:spPr>
          <a:xfrm>
            <a:off x="6565424" y="31391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i=4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6565424" y="31391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i=5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6565424" y="31391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i=6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6565424" y="31391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i=7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5871151" y="19199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i=0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5871151" y="19199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i=1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871151" y="19199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i=2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5871151" y="19199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i=3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5871151" y="19199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i=4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14" name="Rectángulo 113"/>
          <p:cNvSpPr/>
          <p:nvPr/>
        </p:nvSpPr>
        <p:spPr>
          <a:xfrm>
            <a:off x="5871151" y="19199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i=5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5871151" y="19199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i=6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5871151" y="19199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i=7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4972256" y="1078257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i=0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4972256" y="1078257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i=1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4972256" y="1078257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i=2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4972256" y="1078257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i=3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4972256" y="1078257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i=4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4972256" y="1078257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i=5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4972256" y="1078257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i=6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4972256" y="1078257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i=7</a:t>
            </a:r>
            <a:endParaRPr lang="es-CL" b="1" dirty="0">
              <a:solidFill>
                <a:srgbClr val="C00000"/>
              </a:solidFill>
            </a:endParaRPr>
          </a:p>
        </p:txBody>
      </p:sp>
      <p:graphicFrame>
        <p:nvGraphicFramePr>
          <p:cNvPr id="125" name="Tabla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01978"/>
              </p:ext>
            </p:extLst>
          </p:nvPr>
        </p:nvGraphicFramePr>
        <p:xfrm>
          <a:off x="5006696" y="4572000"/>
          <a:ext cx="394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Visitados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C0000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Tabla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26318"/>
              </p:ext>
            </p:extLst>
          </p:nvPr>
        </p:nvGraphicFramePr>
        <p:xfrm>
          <a:off x="5006696" y="4572000"/>
          <a:ext cx="394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Visitados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C0000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Tab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66333"/>
              </p:ext>
            </p:extLst>
          </p:nvPr>
        </p:nvGraphicFramePr>
        <p:xfrm>
          <a:off x="5006696" y="4572000"/>
          <a:ext cx="394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Visitados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C0000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Tabla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76570"/>
              </p:ext>
            </p:extLst>
          </p:nvPr>
        </p:nvGraphicFramePr>
        <p:xfrm>
          <a:off x="5006696" y="4572000"/>
          <a:ext cx="394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Visitados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C0000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CuadroTexto 130"/>
          <p:cNvSpPr txBox="1"/>
          <p:nvPr/>
        </p:nvSpPr>
        <p:spPr>
          <a:xfrm>
            <a:off x="2316932" y="510540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1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2627673" y="510540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0</a:t>
            </a:r>
          </a:p>
        </p:txBody>
      </p:sp>
      <p:sp>
        <p:nvSpPr>
          <p:cNvPr id="133" name="CuadroTexto 132"/>
          <p:cNvSpPr txBox="1"/>
          <p:nvPr/>
        </p:nvSpPr>
        <p:spPr>
          <a:xfrm>
            <a:off x="2938414" y="510540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2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3249155" y="510540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3</a:t>
            </a:r>
          </a:p>
        </p:txBody>
      </p:sp>
      <p:sp>
        <p:nvSpPr>
          <p:cNvPr id="135" name="CuadroTexto 134"/>
          <p:cNvSpPr txBox="1"/>
          <p:nvPr/>
        </p:nvSpPr>
        <p:spPr>
          <a:xfrm>
            <a:off x="3559896" y="510540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6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870636" y="510540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7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7117234" y="110083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i=8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7909200" y="263879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i=8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6624354" y="4002198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i=8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5450956" y="3156232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i=8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4099123" y="1934083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i=8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42" name="Rectángulo 141"/>
          <p:cNvSpPr/>
          <p:nvPr/>
        </p:nvSpPr>
        <p:spPr>
          <a:xfrm>
            <a:off x="4972256" y="1078257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i=8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5871151" y="19199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i=8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6565424" y="3139186"/>
            <a:ext cx="4680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i=8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45" name="Rectángulo 144"/>
          <p:cNvSpPr/>
          <p:nvPr/>
        </p:nvSpPr>
        <p:spPr>
          <a:xfrm>
            <a:off x="5862218" y="2591861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146" name="Flecha derecha 145"/>
          <p:cNvSpPr/>
          <p:nvPr/>
        </p:nvSpPr>
        <p:spPr>
          <a:xfrm>
            <a:off x="99338" y="4934031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47" name="Tabla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00670"/>
              </p:ext>
            </p:extLst>
          </p:nvPr>
        </p:nvGraphicFramePr>
        <p:xfrm>
          <a:off x="5060022" y="4572000"/>
          <a:ext cx="394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Visitados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C0000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09D8642-9F14-57A2-F318-5E05273E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</a:t>
            </a:r>
            <a:r>
              <a:rPr lang="es-CL" sz="2000" dirty="0">
                <a:solidFill>
                  <a:srgbClr val="002060"/>
                </a:solidFill>
              </a:rPr>
              <a:t>– Recorrido en Profundidad</a:t>
            </a:r>
            <a:endParaRPr lang="es-CL" sz="1400" dirty="0">
              <a:solidFill>
                <a:srgbClr val="002060"/>
              </a:solidFill>
            </a:endParaRPr>
          </a:p>
        </p:txBody>
      </p: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038ED45A-B657-B1E4-D434-66B3B3202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26236"/>
              </p:ext>
            </p:extLst>
          </p:nvPr>
        </p:nvGraphicFramePr>
        <p:xfrm>
          <a:off x="5060022" y="4572000"/>
          <a:ext cx="394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Visitados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00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1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fill="hold">
                      <p:stCondLst>
                        <p:cond delay="indefinite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>
                      <p:stCondLst>
                        <p:cond delay="indefinite"/>
                      </p:stCondLst>
                      <p:childTnLst>
                        <p:par>
                          <p:cTn id="1002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presetID="1" presetClass="entr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>
                      <p:stCondLst>
                        <p:cond delay="indefinite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1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5" fill="hold">
                      <p:stCondLst>
                        <p:cond delay="indefinite"/>
                      </p:stCondLst>
                      <p:childTnLst>
                        <p:par>
                          <p:cTn id="1086" fill="hold">
                            <p:stCondLst>
                              <p:cond delay="0"/>
                            </p:stCondLst>
                            <p:childTnLst>
                              <p:par>
                                <p:cTn id="1087" presetID="1" presetClass="entr" presetSubtype="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>
                      <p:stCondLst>
                        <p:cond delay="indefinite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5" fill="hold">
                      <p:stCondLst>
                        <p:cond delay="indefinite"/>
                      </p:stCondLst>
                      <p:childTnLst>
                        <p:par>
                          <p:cTn id="1106" fill="hold">
                            <p:stCondLst>
                              <p:cond delay="0"/>
                            </p:stCondLst>
                            <p:childTnLst>
                              <p:par>
                                <p:cTn id="110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9" fill="hold">
                      <p:stCondLst>
                        <p:cond delay="indefinite"/>
                      </p:stCondLst>
                      <p:childTnLst>
                        <p:par>
                          <p:cTn id="1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1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5" fill="hold">
                      <p:stCondLst>
                        <p:cond delay="indefinite"/>
                      </p:stCondLst>
                      <p:childTnLst>
                        <p:par>
                          <p:cTn id="1116" fill="hold">
                            <p:stCondLst>
                              <p:cond delay="0"/>
                            </p:stCondLst>
                            <p:childTnLst>
                              <p:par>
                                <p:cTn id="1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1" presetClass="entr" presetSubtype="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>
                      <p:stCondLst>
                        <p:cond delay="indefinite"/>
                      </p:stCondLst>
                      <p:childTnLst>
                        <p:par>
                          <p:cTn id="1130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5" fill="hold">
                      <p:stCondLst>
                        <p:cond delay="indefinite"/>
                      </p:stCondLst>
                      <p:childTnLst>
                        <p:par>
                          <p:cTn id="1136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11" grpId="10" animBg="1"/>
      <p:bldP spid="11" grpId="11" animBg="1"/>
      <p:bldP spid="11" grpId="12" animBg="1"/>
      <p:bldP spid="11" grpId="13" animBg="1"/>
      <p:bldP spid="11" grpId="14" animBg="1"/>
      <p:bldP spid="11" grpId="15" animBg="1"/>
      <p:bldP spid="6" grpId="0"/>
      <p:bldP spid="6" grpId="1"/>
      <p:bldP spid="6" grpId="2"/>
      <p:bldP spid="6" grpId="3"/>
      <p:bldP spid="6" grpId="4"/>
      <p:bldP spid="17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8" grpId="15" animBg="1"/>
      <p:bldP spid="30" grpId="0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2" grpId="0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5" grpId="11" animBg="1"/>
      <p:bldP spid="35" grpId="12" animBg="1"/>
      <p:bldP spid="35" grpId="13" animBg="1"/>
      <p:bldP spid="35" grpId="14" animBg="1"/>
      <p:bldP spid="35" grpId="15" animBg="1"/>
      <p:bldP spid="35" grpId="16" animBg="1"/>
      <p:bldP spid="35" grpId="17" animBg="1"/>
      <p:bldP spid="35" grpId="18" animBg="1"/>
      <p:bldP spid="35" grpId="19" animBg="1"/>
      <p:bldP spid="35" grpId="20" animBg="1"/>
      <p:bldP spid="35" grpId="21" animBg="1"/>
      <p:bldP spid="35" grpId="22" animBg="1"/>
      <p:bldP spid="35" grpId="23" animBg="1"/>
      <p:bldP spid="35" grpId="24" animBg="1"/>
      <p:bldP spid="35" grpId="25" animBg="1"/>
      <p:bldP spid="35" grpId="26" animBg="1"/>
      <p:bldP spid="35" grpId="27" animBg="1"/>
      <p:bldP spid="35" grpId="28" animBg="1"/>
      <p:bldP spid="35" grpId="29" animBg="1"/>
      <p:bldP spid="35" grpId="30" animBg="1"/>
      <p:bldP spid="35" grpId="31" animBg="1"/>
      <p:bldP spid="35" grpId="32" animBg="1"/>
      <p:bldP spid="35" grpId="33" animBg="1"/>
      <p:bldP spid="35" grpId="34" animBg="1"/>
      <p:bldP spid="35" grpId="35" animBg="1"/>
      <p:bldP spid="35" grpId="36" animBg="1"/>
      <p:bldP spid="35" grpId="37" animBg="1"/>
      <p:bldP spid="35" grpId="38" animBg="1"/>
      <p:bldP spid="35" grpId="39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6" grpId="10" animBg="1"/>
      <p:bldP spid="36" grpId="11" animBg="1"/>
      <p:bldP spid="36" grpId="12" animBg="1"/>
      <p:bldP spid="36" grpId="13" animBg="1"/>
      <p:bldP spid="36" grpId="14" animBg="1"/>
      <p:bldP spid="36" grpId="15" animBg="1"/>
      <p:bldP spid="36" grpId="16" animBg="1"/>
      <p:bldP spid="36" grpId="17" animBg="1"/>
      <p:bldP spid="36" grpId="18" animBg="1"/>
      <p:bldP spid="36" grpId="19" animBg="1"/>
      <p:bldP spid="36" grpId="20" animBg="1"/>
      <p:bldP spid="36" grpId="21" animBg="1"/>
      <p:bldP spid="36" grpId="22" animBg="1"/>
      <p:bldP spid="36" grpId="23" animBg="1"/>
      <p:bldP spid="36" grpId="24" animBg="1"/>
      <p:bldP spid="36" grpId="25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7" grpId="12" animBg="1"/>
      <p:bldP spid="37" grpId="13" animBg="1"/>
      <p:bldP spid="37" grpId="14" animBg="1"/>
      <p:bldP spid="37" grpId="15" animBg="1"/>
      <p:bldP spid="37" grpId="16" animBg="1"/>
      <p:bldP spid="37" grpId="17" animBg="1"/>
      <p:bldP spid="37" grpId="18" animBg="1"/>
      <p:bldP spid="37" grpId="19" animBg="1"/>
      <p:bldP spid="37" grpId="20" animBg="1"/>
      <p:bldP spid="37" grpId="21" animBg="1"/>
      <p:bldP spid="37" grpId="22" animBg="1"/>
      <p:bldP spid="37" grpId="23" animBg="1"/>
      <p:bldP spid="37" grpId="24" animBg="1"/>
      <p:bldP spid="37" grpId="25" animBg="1"/>
      <p:bldP spid="37" grpId="26" animBg="1"/>
      <p:bldP spid="37" grpId="27" animBg="1"/>
      <p:bldP spid="37" grpId="28" animBg="1"/>
      <p:bldP spid="37" grpId="29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6" grpId="1"/>
      <p:bldP spid="46" grpId="2"/>
      <p:bldP spid="46" grpId="3"/>
      <p:bldP spid="47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8" grpId="8" animBg="1"/>
      <p:bldP spid="58" grpId="9" animBg="1"/>
      <p:bldP spid="58" grpId="10" animBg="1"/>
      <p:bldP spid="58" grpId="11" animBg="1"/>
      <p:bldP spid="58" grpId="12" animBg="1"/>
      <p:bldP spid="58" grpId="13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  <p:bldP spid="59" grpId="15" animBg="1"/>
      <p:bldP spid="59" grpId="16" animBg="1"/>
      <p:bldP spid="59" grpId="17" animBg="1"/>
      <p:bldP spid="59" grpId="18" animBg="1"/>
      <p:bldP spid="59" grpId="19" animBg="1"/>
      <p:bldP spid="59" grpId="20" animBg="1"/>
      <p:bldP spid="59" grpId="21" animBg="1"/>
      <p:bldP spid="59" grpId="22" animBg="1"/>
      <p:bldP spid="59" grpId="23" animBg="1"/>
      <p:bldP spid="59" grpId="24" animBg="1"/>
      <p:bldP spid="59" grpId="25" animBg="1"/>
      <p:bldP spid="59" grpId="26" animBg="1"/>
      <p:bldP spid="59" grpId="27" animBg="1"/>
      <p:bldP spid="64" grpId="0"/>
      <p:bldP spid="64" grpId="1"/>
      <p:bldP spid="64" grpId="2"/>
      <p:bldP spid="64" grpId="3"/>
      <p:bldP spid="65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5" grpId="1"/>
      <p:bldP spid="75" grpId="2"/>
      <p:bldP spid="75" grpId="3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5" grpId="1"/>
      <p:bldP spid="85" grpId="2"/>
      <p:bldP spid="85" grpId="3"/>
      <p:bldP spid="86" grpId="0"/>
      <p:bldP spid="87" grpId="0"/>
      <p:bldP spid="88" grpId="0"/>
      <p:bldP spid="89" grpId="0"/>
      <p:bldP spid="90" grpId="0"/>
      <p:bldP spid="90" grpId="1"/>
      <p:bldP spid="90" grpId="2"/>
      <p:bldP spid="90" grpId="3"/>
      <p:bldP spid="91" grpId="0"/>
      <p:bldP spid="91" grpId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/>
      <p:bldP spid="145" grpId="1"/>
      <p:bldP spid="146" grpId="0" animBg="1"/>
      <p:bldP spid="146" grpId="1" animBg="1"/>
      <p:bldP spid="146" grpId="2" animBg="1"/>
      <p:bldP spid="146" grpId="3" animBg="1"/>
      <p:bldP spid="146" grpId="4" animBg="1"/>
      <p:bldP spid="146" grpId="5" animBg="1"/>
      <p:bldP spid="146" grpId="6" animBg="1"/>
      <p:bldP spid="146" grpId="7" animBg="1"/>
      <p:bldP spid="146" grpId="8" animBg="1"/>
      <p:bldP spid="146" grpId="9" animBg="1"/>
      <p:bldP spid="146" grpId="10" animBg="1"/>
      <p:bldP spid="146" grpId="11" animBg="1"/>
      <p:bldP spid="146" grpId="12" animBg="1"/>
      <p:bldP spid="146" grpId="13" animBg="1"/>
      <p:bldP spid="146" grpId="14" animBg="1"/>
      <p:bldP spid="146" grpId="15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1118" y="6858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/>
            <a:r>
              <a:rPr lang="es-CL" sz="1600" b="1" dirty="0">
                <a:solidFill>
                  <a:srgbClr val="0070C0"/>
                </a:solidFill>
              </a:rPr>
              <a:t>2. </a:t>
            </a:r>
            <a:r>
              <a:rPr lang="es-ES" sz="1600" b="1" dirty="0">
                <a:solidFill>
                  <a:srgbClr val="0070C0"/>
                </a:solidFill>
              </a:rPr>
              <a:t>Recorrido en Amplitud:</a:t>
            </a:r>
            <a:r>
              <a:rPr lang="es-ES" sz="1600" dirty="0">
                <a:solidFill>
                  <a:srgbClr val="0070C0"/>
                </a:solidFill>
              </a:rPr>
              <a:t> </a:t>
            </a:r>
            <a:r>
              <a:rPr lang="es-ES" sz="1600" dirty="0"/>
              <a:t>Consiste en visitar un nodo, marcarlo como visitado y luego visitar todos sus nodos y así sucesivamente con todos los vértices del grafo. </a:t>
            </a:r>
            <a:endParaRPr lang="es-CL" sz="1600" dirty="0"/>
          </a:p>
        </p:txBody>
      </p:sp>
      <p:sp>
        <p:nvSpPr>
          <p:cNvPr id="8" name="TextBox 5"/>
          <p:cNvSpPr txBox="1"/>
          <p:nvPr/>
        </p:nvSpPr>
        <p:spPr>
          <a:xfrm>
            <a:off x="0" y="13716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: Matriz del grafo de orden </a:t>
            </a:r>
            <a:r>
              <a:rPr lang="es-ES" sz="1200" i="1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n.</a:t>
            </a: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</a:t>
            </a:r>
            <a:r>
              <a:rPr lang="es-ES" sz="1200" baseline="-25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0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: Nodo inicial en el recorrido.</a:t>
            </a:r>
            <a:endParaRPr lang="es-ES" sz="1200" i="1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s-ES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s-ES" sz="1200" u="sng" dirty="0">
                <a:solidFill>
                  <a:srgbClr val="C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Amplitud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M[n][n],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v</a:t>
            </a:r>
            <a:r>
              <a:rPr lang="es-ES" sz="1200" baseline="-250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0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Fila F=NULL;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bool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Visitado[n]; 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//Todas las celdas inicializadas en FALSO (“sin visitar”)</a:t>
            </a: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i, nodo;</a:t>
            </a:r>
          </a:p>
          <a:p>
            <a:pPr algn="just">
              <a:spcAft>
                <a:spcPts val="0"/>
              </a:spcAft>
            </a:pP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F = </a:t>
            </a:r>
            <a:r>
              <a:rPr lang="es-ES" sz="1200" u="sng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Encolar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(v</a:t>
            </a:r>
            <a:r>
              <a:rPr lang="es-ES" sz="1200" baseline="-250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0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, F);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s-CL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while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(F ≠ VACÍO) {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nodo = </a:t>
            </a:r>
            <a:r>
              <a:rPr lang="es-ES" sz="1200" u="sng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Desencolar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(F);</a:t>
            </a:r>
          </a:p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if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(Visitado[nodo] == false)</a:t>
            </a:r>
          </a:p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{</a:t>
            </a:r>
          </a:p>
          <a:p>
            <a:pPr lvl="1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Visitado[nodo] = true;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lvl="1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printf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("%i", nodo);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lvl="1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i = 0;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lvl="1"/>
            <a:r>
              <a:rPr lang="es-CL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while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(i 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  <a:sym typeface="Symbol" panose="05050102010706020507" pitchFamily="18" charset="2"/>
              </a:rPr>
              <a:t>&lt;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 HACER {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lvl="1" algn="just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	 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if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(M[nodo][i] != 0) &amp;&amp; (Visitado[i] == falso) &amp;&amp; (Está?(i, F) == falso) {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lvl="1" algn="just"/>
            <a:r>
              <a:rPr lang="es-CL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      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F = </a:t>
            </a:r>
            <a:r>
              <a:rPr lang="es-ES" sz="1200" u="sng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Encolar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(i, F);</a:t>
            </a:r>
          </a:p>
          <a:p>
            <a:pPr lvl="1" algn="just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  }</a:t>
            </a:r>
          </a:p>
          <a:p>
            <a:pPr lvl="1" algn="just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  i++;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marL="0" lvl="1" algn="just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    }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3587750" algn="l"/>
              </a:tabLs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}</a:t>
            </a:r>
          </a:p>
          <a:p>
            <a:pPr algn="just">
              <a:spcAft>
                <a:spcPts val="0"/>
              </a:spcAft>
              <a:tabLst>
                <a:tab pos="3587750" algn="l"/>
              </a:tabLs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}</a:t>
            </a: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8796" y="2280140"/>
            <a:ext cx="1261404" cy="262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Explosión 2 1">
            <a:extLst>
              <a:ext uri="{FF2B5EF4-FFF2-40B4-BE49-F238E27FC236}">
                <a16:creationId xmlns:a16="http://schemas.microsoft.com/office/drawing/2014/main" id="{1F382F8E-1E96-8343-A117-6F38AD5CC5BD}"/>
              </a:ext>
            </a:extLst>
          </p:cNvPr>
          <p:cNvSpPr/>
          <p:nvPr/>
        </p:nvSpPr>
        <p:spPr>
          <a:xfrm>
            <a:off x="3733800" y="702733"/>
            <a:ext cx="5017532" cy="4129163"/>
          </a:xfrm>
          <a:prstGeom prst="irregularSeal2">
            <a:avLst/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rgbClr val="0070C0"/>
                </a:solidFill>
              </a:rPr>
              <a:t>FILA: </a:t>
            </a:r>
            <a:r>
              <a:rPr lang="es-ES" sz="1600" dirty="0">
                <a:solidFill>
                  <a:srgbClr val="0070C0"/>
                </a:solidFill>
              </a:rPr>
              <a:t>Una fila es una </a:t>
            </a:r>
            <a:r>
              <a:rPr lang="es-ES" sz="1600" b="1" dirty="0">
                <a:solidFill>
                  <a:srgbClr val="0070C0"/>
                </a:solidFill>
              </a:rPr>
              <a:t>lista </a:t>
            </a:r>
            <a:r>
              <a:rPr lang="es-ES" sz="1600" dirty="0">
                <a:solidFill>
                  <a:srgbClr val="0070C0"/>
                </a:solidFill>
              </a:rPr>
              <a:t>que solo permite </a:t>
            </a:r>
            <a:r>
              <a:rPr lang="es-ES" sz="1600" b="1" u="sng" dirty="0">
                <a:solidFill>
                  <a:srgbClr val="0070C0"/>
                </a:solidFill>
              </a:rPr>
              <a:t>ingreso</a:t>
            </a:r>
            <a:r>
              <a:rPr lang="es-ES" sz="1600" b="1" dirty="0">
                <a:solidFill>
                  <a:srgbClr val="0070C0"/>
                </a:solidFill>
              </a:rPr>
              <a:t> </a:t>
            </a:r>
            <a:r>
              <a:rPr lang="es-ES" sz="1600" dirty="0">
                <a:solidFill>
                  <a:srgbClr val="0070C0"/>
                </a:solidFill>
              </a:rPr>
              <a:t>de un dato </a:t>
            </a:r>
            <a:r>
              <a:rPr lang="es-ES" sz="1600" b="1" dirty="0">
                <a:solidFill>
                  <a:srgbClr val="C00000"/>
                </a:solidFill>
              </a:rPr>
              <a:t>al final</a:t>
            </a:r>
            <a:r>
              <a:rPr lang="es-ES" sz="1600" dirty="0">
                <a:solidFill>
                  <a:srgbClr val="0070C0"/>
                </a:solidFill>
              </a:rPr>
              <a:t>, y </a:t>
            </a:r>
            <a:r>
              <a:rPr lang="es-ES" sz="1600" b="1" u="sng" dirty="0">
                <a:solidFill>
                  <a:srgbClr val="0070C0"/>
                </a:solidFill>
              </a:rPr>
              <a:t>eliminar</a:t>
            </a:r>
            <a:r>
              <a:rPr lang="es-ES" sz="1600" dirty="0">
                <a:solidFill>
                  <a:srgbClr val="0070C0"/>
                </a:solidFill>
              </a:rPr>
              <a:t> un dato </a:t>
            </a:r>
            <a:r>
              <a:rPr lang="es-ES" sz="1600" b="1" dirty="0">
                <a:solidFill>
                  <a:srgbClr val="C00000"/>
                </a:solidFill>
              </a:rPr>
              <a:t>del principio</a:t>
            </a:r>
            <a:r>
              <a:rPr lang="es-ES" sz="1600" dirty="0">
                <a:solidFill>
                  <a:srgbClr val="0070C0"/>
                </a:solidFill>
              </a:rPr>
              <a:t>.</a:t>
            </a:r>
          </a:p>
          <a:p>
            <a:pPr algn="ctr"/>
            <a:r>
              <a:rPr lang="es-ES" sz="1600" dirty="0">
                <a:solidFill>
                  <a:srgbClr val="0070C0"/>
                </a:solidFill>
              </a:rPr>
              <a:t>(como la fila del casino)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E8B9F8-7B20-D4A1-1A57-4211CA0A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</a:t>
            </a:r>
            <a:r>
              <a:rPr lang="es-CL" sz="2000" dirty="0">
                <a:solidFill>
                  <a:srgbClr val="002060"/>
                </a:solidFill>
              </a:rPr>
              <a:t>– Recorrido en Amplitud</a:t>
            </a:r>
            <a:endParaRPr lang="es-CL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44">
            <a:extLst>
              <a:ext uri="{FF2B5EF4-FFF2-40B4-BE49-F238E27FC236}">
                <a16:creationId xmlns:a16="http://schemas.microsoft.com/office/drawing/2014/main" id="{17E29B6D-2509-13CE-BA55-63CE21CC75D5}"/>
              </a:ext>
            </a:extLst>
          </p:cNvPr>
          <p:cNvSpPr/>
          <p:nvPr/>
        </p:nvSpPr>
        <p:spPr>
          <a:xfrm>
            <a:off x="3541635" y="4622799"/>
            <a:ext cx="4345065" cy="1430831"/>
          </a:xfrm>
          <a:custGeom>
            <a:avLst/>
            <a:gdLst>
              <a:gd name="connsiteX0" fmla="*/ 0 w 4345065"/>
              <a:gd name="connsiteY0" fmla="*/ 0 h 1430831"/>
              <a:gd name="connsiteX1" fmla="*/ 543133 w 4345065"/>
              <a:gd name="connsiteY1" fmla="*/ 0 h 1430831"/>
              <a:gd name="connsiteX2" fmla="*/ 955914 w 4345065"/>
              <a:gd name="connsiteY2" fmla="*/ 0 h 1430831"/>
              <a:gd name="connsiteX3" fmla="*/ 1499047 w 4345065"/>
              <a:gd name="connsiteY3" fmla="*/ 0 h 1430831"/>
              <a:gd name="connsiteX4" fmla="*/ 1998730 w 4345065"/>
              <a:gd name="connsiteY4" fmla="*/ 0 h 1430831"/>
              <a:gd name="connsiteX5" fmla="*/ 2585314 w 4345065"/>
              <a:gd name="connsiteY5" fmla="*/ 0 h 1430831"/>
              <a:gd name="connsiteX6" fmla="*/ 3084996 w 4345065"/>
              <a:gd name="connsiteY6" fmla="*/ 0 h 1430831"/>
              <a:gd name="connsiteX7" fmla="*/ 3584679 w 4345065"/>
              <a:gd name="connsiteY7" fmla="*/ 0 h 1430831"/>
              <a:gd name="connsiteX8" fmla="*/ 4345065 w 4345065"/>
              <a:gd name="connsiteY8" fmla="*/ 0 h 1430831"/>
              <a:gd name="connsiteX9" fmla="*/ 4345065 w 4345065"/>
              <a:gd name="connsiteY9" fmla="*/ 476944 h 1430831"/>
              <a:gd name="connsiteX10" fmla="*/ 4345065 w 4345065"/>
              <a:gd name="connsiteY10" fmla="*/ 910962 h 1430831"/>
              <a:gd name="connsiteX11" fmla="*/ 4345065 w 4345065"/>
              <a:gd name="connsiteY11" fmla="*/ 1430831 h 1430831"/>
              <a:gd name="connsiteX12" fmla="*/ 3801932 w 4345065"/>
              <a:gd name="connsiteY12" fmla="*/ 1430831 h 1430831"/>
              <a:gd name="connsiteX13" fmla="*/ 3345700 w 4345065"/>
              <a:gd name="connsiteY13" fmla="*/ 1430831 h 1430831"/>
              <a:gd name="connsiteX14" fmla="*/ 2932919 w 4345065"/>
              <a:gd name="connsiteY14" fmla="*/ 1430831 h 1430831"/>
              <a:gd name="connsiteX15" fmla="*/ 2302884 w 4345065"/>
              <a:gd name="connsiteY15" fmla="*/ 1430831 h 1430831"/>
              <a:gd name="connsiteX16" fmla="*/ 1890103 w 4345065"/>
              <a:gd name="connsiteY16" fmla="*/ 1430831 h 1430831"/>
              <a:gd name="connsiteX17" fmla="*/ 1346970 w 4345065"/>
              <a:gd name="connsiteY17" fmla="*/ 1430831 h 1430831"/>
              <a:gd name="connsiteX18" fmla="*/ 847288 w 4345065"/>
              <a:gd name="connsiteY18" fmla="*/ 1430831 h 1430831"/>
              <a:gd name="connsiteX19" fmla="*/ 0 w 4345065"/>
              <a:gd name="connsiteY19" fmla="*/ 1430831 h 1430831"/>
              <a:gd name="connsiteX20" fmla="*/ 0 w 4345065"/>
              <a:gd name="connsiteY20" fmla="*/ 925271 h 1430831"/>
              <a:gd name="connsiteX21" fmla="*/ 0 w 4345065"/>
              <a:gd name="connsiteY21" fmla="*/ 419710 h 1430831"/>
              <a:gd name="connsiteX22" fmla="*/ 0 w 4345065"/>
              <a:gd name="connsiteY22" fmla="*/ 0 h 14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45065" h="1430831" extrusionOk="0">
                <a:moveTo>
                  <a:pt x="0" y="0"/>
                </a:moveTo>
                <a:cubicBezTo>
                  <a:pt x="265193" y="-24800"/>
                  <a:pt x="320211" y="44058"/>
                  <a:pt x="543133" y="0"/>
                </a:cubicBezTo>
                <a:cubicBezTo>
                  <a:pt x="766055" y="-44058"/>
                  <a:pt x="805140" y="13560"/>
                  <a:pt x="955914" y="0"/>
                </a:cubicBezTo>
                <a:cubicBezTo>
                  <a:pt x="1106688" y="-13560"/>
                  <a:pt x="1330139" y="8710"/>
                  <a:pt x="1499047" y="0"/>
                </a:cubicBezTo>
                <a:cubicBezTo>
                  <a:pt x="1667955" y="-8710"/>
                  <a:pt x="1828246" y="7881"/>
                  <a:pt x="1998730" y="0"/>
                </a:cubicBezTo>
                <a:cubicBezTo>
                  <a:pt x="2169214" y="-7881"/>
                  <a:pt x="2354714" y="32728"/>
                  <a:pt x="2585314" y="0"/>
                </a:cubicBezTo>
                <a:cubicBezTo>
                  <a:pt x="2815914" y="-32728"/>
                  <a:pt x="2969940" y="55376"/>
                  <a:pt x="3084996" y="0"/>
                </a:cubicBezTo>
                <a:cubicBezTo>
                  <a:pt x="3200052" y="-55376"/>
                  <a:pt x="3416107" y="59802"/>
                  <a:pt x="3584679" y="0"/>
                </a:cubicBezTo>
                <a:cubicBezTo>
                  <a:pt x="3753251" y="-59802"/>
                  <a:pt x="4133287" y="67487"/>
                  <a:pt x="4345065" y="0"/>
                </a:cubicBezTo>
                <a:cubicBezTo>
                  <a:pt x="4390701" y="152593"/>
                  <a:pt x="4326097" y="306684"/>
                  <a:pt x="4345065" y="476944"/>
                </a:cubicBezTo>
                <a:cubicBezTo>
                  <a:pt x="4364033" y="647204"/>
                  <a:pt x="4297577" y="804294"/>
                  <a:pt x="4345065" y="910962"/>
                </a:cubicBezTo>
                <a:cubicBezTo>
                  <a:pt x="4392553" y="1017630"/>
                  <a:pt x="4315647" y="1285914"/>
                  <a:pt x="4345065" y="1430831"/>
                </a:cubicBezTo>
                <a:cubicBezTo>
                  <a:pt x="4206907" y="1439380"/>
                  <a:pt x="3991273" y="1377332"/>
                  <a:pt x="3801932" y="1430831"/>
                </a:cubicBezTo>
                <a:cubicBezTo>
                  <a:pt x="3612591" y="1484330"/>
                  <a:pt x="3440236" y="1419678"/>
                  <a:pt x="3345700" y="1430831"/>
                </a:cubicBezTo>
                <a:cubicBezTo>
                  <a:pt x="3251164" y="1441984"/>
                  <a:pt x="3096283" y="1403451"/>
                  <a:pt x="2932919" y="1430831"/>
                </a:cubicBezTo>
                <a:cubicBezTo>
                  <a:pt x="2769555" y="1458211"/>
                  <a:pt x="2574802" y="1391168"/>
                  <a:pt x="2302884" y="1430831"/>
                </a:cubicBezTo>
                <a:cubicBezTo>
                  <a:pt x="2030966" y="1470494"/>
                  <a:pt x="1998957" y="1429819"/>
                  <a:pt x="1890103" y="1430831"/>
                </a:cubicBezTo>
                <a:cubicBezTo>
                  <a:pt x="1781249" y="1431843"/>
                  <a:pt x="1560132" y="1413570"/>
                  <a:pt x="1346970" y="1430831"/>
                </a:cubicBezTo>
                <a:cubicBezTo>
                  <a:pt x="1133808" y="1448092"/>
                  <a:pt x="1083755" y="1407546"/>
                  <a:pt x="847288" y="1430831"/>
                </a:cubicBezTo>
                <a:cubicBezTo>
                  <a:pt x="610821" y="1454116"/>
                  <a:pt x="258898" y="1398802"/>
                  <a:pt x="0" y="1430831"/>
                </a:cubicBezTo>
                <a:cubicBezTo>
                  <a:pt x="-52612" y="1218383"/>
                  <a:pt x="60519" y="1027021"/>
                  <a:pt x="0" y="925271"/>
                </a:cubicBezTo>
                <a:cubicBezTo>
                  <a:pt x="-60519" y="823521"/>
                  <a:pt x="56904" y="632344"/>
                  <a:pt x="0" y="419710"/>
                </a:cubicBezTo>
                <a:cubicBezTo>
                  <a:pt x="-56904" y="207076"/>
                  <a:pt x="31013" y="127586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949474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chemeClr val="tx1"/>
                </a:solidFill>
              </a:rPr>
              <a:t>En general: </a:t>
            </a:r>
          </a:p>
          <a:p>
            <a:pPr algn="r"/>
            <a:endParaRPr lang="es-ES" sz="900" dirty="0">
              <a:solidFill>
                <a:schemeClr val="tx1"/>
              </a:solidFill>
            </a:endParaRPr>
          </a:p>
          <a:p>
            <a:pPr algn="r"/>
            <a:endParaRPr lang="es-ES" sz="1100" dirty="0">
              <a:solidFill>
                <a:schemeClr val="tx1"/>
              </a:solidFill>
            </a:endParaRPr>
          </a:p>
          <a:p>
            <a:pPr algn="r"/>
            <a:r>
              <a:rPr lang="es-ES" sz="1600" dirty="0">
                <a:solidFill>
                  <a:schemeClr val="tx1"/>
                </a:solidFill>
              </a:rPr>
              <a:t>Corresponde al par: (</a:t>
            </a:r>
            <a:r>
              <a:rPr lang="es-ES" sz="16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i</a:t>
            </a:r>
            <a:r>
              <a:rPr lang="es-ES" sz="1600" dirty="0">
                <a:solidFill>
                  <a:schemeClr val="tx1"/>
                </a:solidFill>
              </a:rPr>
              <a:t>, </a:t>
            </a:r>
            <a:r>
              <a:rPr lang="es-ES" sz="16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j</a:t>
            </a:r>
            <a:r>
              <a:rPr lang="es-ES" sz="1600" dirty="0">
                <a:solidFill>
                  <a:schemeClr val="tx1"/>
                </a:solidFill>
              </a:rPr>
              <a:t>), en </a:t>
            </a:r>
            <a:r>
              <a:rPr lang="es-ES" sz="1600" b="1" dirty="0">
                <a:solidFill>
                  <a:schemeClr val="tx1"/>
                </a:solidFill>
              </a:rPr>
              <a:t>ese </a:t>
            </a:r>
            <a:r>
              <a:rPr lang="es-ES" sz="1600" b="1" dirty="0" err="1">
                <a:solidFill>
                  <a:schemeClr val="tx1"/>
                </a:solidFill>
              </a:rPr>
              <a:t>orden</a:t>
            </a:r>
            <a:r>
              <a:rPr lang="es-ES" sz="1600" dirty="0" err="1">
                <a:solidFill>
                  <a:schemeClr val="tx1"/>
                </a:solidFill>
              </a:rPr>
              <a:t>.</a:t>
            </a:r>
            <a:r>
              <a:rPr lang="es-ES" sz="1600" dirty="0" err="1">
                <a:solidFill>
                  <a:schemeClr val="bg1"/>
                </a:solidFill>
              </a:rPr>
              <a:t>x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3" name="Text Box 2"/>
          <p:cNvSpPr txBox="1">
            <a:spLocks noChangeArrowheads="1"/>
          </p:cNvSpPr>
          <p:nvPr/>
        </p:nvSpPr>
        <p:spPr bwMode="auto">
          <a:xfrm>
            <a:off x="3543300" y="1188591"/>
            <a:ext cx="4343400" cy="154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Grafo 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No Dirigido </a:t>
            </a:r>
            <a:r>
              <a:rPr kumimoji="0" lang="es-E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es-E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 con: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= {0, 1, 2, 3, 4} 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= {(0,3), (0,4), (1,2), (1,3), (1,4), 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(2,3)}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000" i="1" dirty="0"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ea typeface="Times New Roman" pitchFamily="18" charset="0"/>
                <a:cs typeface="Arial" pitchFamily="34" charset="0"/>
              </a:rPr>
              <a:t>El conjunto A también se podría escribir así: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i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 = {(2,1), (3,1), (3,2), (4,1), (3,0), (0,4)}</a:t>
            </a:r>
          </a:p>
        </p:txBody>
      </p:sp>
      <p:sp>
        <p:nvSpPr>
          <p:cNvPr id="30817" name="Text Box 97"/>
          <p:cNvSpPr txBox="1">
            <a:spLocks noChangeArrowheads="1"/>
          </p:cNvSpPr>
          <p:nvPr/>
        </p:nvSpPr>
        <p:spPr bwMode="auto">
          <a:xfrm>
            <a:off x="3505200" y="3632200"/>
            <a:ext cx="472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</a:pP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Grafo </a:t>
            </a:r>
            <a:r>
              <a:rPr kumimoji="0" 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Dirigido</a:t>
            </a: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G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 (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V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, </a:t>
            </a:r>
            <a:r>
              <a:rPr lang="es-ES" sz="1600" i="1" dirty="0">
                <a:ea typeface="Times New Roman" pitchFamily="18" charset="0"/>
                <a:cs typeface="Arial" pitchFamily="34" charset="0"/>
              </a:rPr>
              <a:t>A </a:t>
            </a:r>
            <a:r>
              <a:rPr lang="es-ES" sz="1600" dirty="0"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C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</a:t>
            </a: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= {0, 1, 2, 3, 4}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 = {(1,2), (1,3), (2,3), (3,4), (3,0), </a:t>
            </a:r>
            <a:r>
              <a:rPr kumimoji="0" lang="es-CL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(4,0)</a:t>
            </a: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</a:t>
            </a:r>
            <a:r>
              <a:rPr kumimoji="0" lang="es-CL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(0,4)</a:t>
            </a: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4810998" y="3682996"/>
            <a:ext cx="612734" cy="0"/>
            <a:chOff x="4794064" y="4572000"/>
            <a:chExt cx="612734" cy="0"/>
          </a:xfrm>
        </p:grpSpPr>
        <p:cxnSp>
          <p:nvCxnSpPr>
            <p:cNvPr id="148" name="Straight Arrow Connector 147"/>
            <p:cNvCxnSpPr/>
            <p:nvPr/>
          </p:nvCxnSpPr>
          <p:spPr>
            <a:xfrm>
              <a:off x="4794064" y="4572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5226798" y="4572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Arrow Connector 153"/>
          <p:cNvCxnSpPr/>
          <p:nvPr/>
        </p:nvCxnSpPr>
        <p:spPr>
          <a:xfrm>
            <a:off x="3567953" y="4194673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1118" y="3159423"/>
            <a:ext cx="9132882" cy="338554"/>
            <a:chOff x="11118" y="3642023"/>
            <a:chExt cx="9132882" cy="338554"/>
          </a:xfrm>
        </p:grpSpPr>
        <p:sp>
          <p:nvSpPr>
            <p:cNvPr id="59" name="TextBox 58"/>
            <p:cNvSpPr txBox="1"/>
            <p:nvPr/>
          </p:nvSpPr>
          <p:spPr>
            <a:xfrm>
              <a:off x="11118" y="3642023"/>
              <a:ext cx="9132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 algn="just">
                <a:buFont typeface="Wingdings" pitchFamily="2" charset="2"/>
                <a:buChar char="§"/>
              </a:pPr>
              <a:r>
                <a:rPr lang="es-ES" sz="1600" b="1" i="1" u="sng" dirty="0">
                  <a:solidFill>
                    <a:srgbClr val="002060"/>
                  </a:solidFill>
                </a:rPr>
                <a:t>Grafo Dirigido o Digrafo</a:t>
              </a:r>
              <a:r>
                <a:rPr lang="es-ES" sz="1600" b="1" i="1" u="sng" dirty="0"/>
                <a:t>:</a:t>
              </a:r>
              <a:r>
                <a:rPr lang="es-ES" sz="1600" dirty="0"/>
                <a:t> Es un grafo </a:t>
              </a:r>
              <a:r>
                <a:rPr lang="es-ES" sz="1600" i="1" dirty="0"/>
                <a:t>G</a:t>
              </a:r>
              <a:r>
                <a:rPr lang="es-ES" sz="1600" dirty="0"/>
                <a:t>(</a:t>
              </a:r>
              <a:r>
                <a:rPr lang="es-ES" sz="1600" i="1" dirty="0"/>
                <a:t>V</a:t>
              </a:r>
              <a:r>
                <a:rPr lang="es-ES" sz="1600" dirty="0"/>
                <a:t>, </a:t>
              </a:r>
              <a:r>
                <a:rPr lang="es-ES" sz="1600" i="1" dirty="0"/>
                <a:t>A</a:t>
              </a:r>
              <a:r>
                <a:rPr lang="es-ES" sz="1600" dirty="0"/>
                <a:t>), en el que </a:t>
              </a:r>
              <a:r>
                <a:rPr lang="es-ES" sz="1600" b="1" i="1" dirty="0">
                  <a:solidFill>
                    <a:srgbClr val="C00000"/>
                  </a:solidFill>
                </a:rPr>
                <a:t>A</a:t>
              </a:r>
              <a:r>
                <a:rPr lang="es-ES" sz="1600" dirty="0"/>
                <a:t> es un conjunto de </a:t>
              </a:r>
              <a:r>
                <a:rPr lang="es-ES" sz="1600" b="1" u="sng" dirty="0">
                  <a:solidFill>
                    <a:srgbClr val="C00000"/>
                  </a:solidFill>
                </a:rPr>
                <a:t>pares </a:t>
              </a:r>
              <a:r>
                <a:rPr lang="es-ES" sz="1600" b="1" i="1" u="sng" dirty="0">
                  <a:solidFill>
                    <a:srgbClr val="C00000"/>
                  </a:solidFill>
                </a:rPr>
                <a:t>ordenados</a:t>
              </a:r>
              <a:r>
                <a:rPr lang="es-CL" sz="1600" dirty="0"/>
                <a:t>.</a:t>
              </a: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343836" y="3692235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3767322" y="3706085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4844609" y="3699165"/>
              <a:ext cx="1800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Clasificación Principal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61" name="TextBox 39"/>
          <p:cNvSpPr txBox="1"/>
          <p:nvPr/>
        </p:nvSpPr>
        <p:spPr>
          <a:xfrm>
            <a:off x="12099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Grafo No Dirigido</a:t>
            </a:r>
            <a:r>
              <a:rPr lang="es-ES" sz="1600" b="1" i="1" u="sng" dirty="0"/>
              <a:t>:</a:t>
            </a:r>
            <a:r>
              <a:rPr lang="es-ES" sz="1600" b="1" i="1" dirty="0"/>
              <a:t> </a:t>
            </a:r>
            <a:r>
              <a:rPr lang="es-ES" sz="1600" dirty="0"/>
              <a:t>Es un grafo </a:t>
            </a:r>
            <a:r>
              <a:rPr lang="es-ES" sz="1600" i="1" dirty="0"/>
              <a:t>G</a:t>
            </a:r>
            <a:r>
              <a:rPr lang="es-ES" sz="1600" dirty="0"/>
              <a:t>(</a:t>
            </a:r>
            <a:r>
              <a:rPr lang="es-ES" sz="1600" i="1" dirty="0"/>
              <a:t>V</a:t>
            </a:r>
            <a:r>
              <a:rPr lang="es-ES" sz="1600" dirty="0"/>
              <a:t>, </a:t>
            </a:r>
            <a:r>
              <a:rPr lang="es-ES" sz="1600" i="1" dirty="0"/>
              <a:t>A</a:t>
            </a:r>
            <a:r>
              <a:rPr lang="es-ES" sz="1600" dirty="0"/>
              <a:t>), en el que </a:t>
            </a:r>
            <a:r>
              <a:rPr lang="es-ES" sz="1600" b="1" i="1" dirty="0">
                <a:solidFill>
                  <a:srgbClr val="C00000"/>
                </a:solidFill>
              </a:rPr>
              <a:t>A</a:t>
            </a:r>
            <a:r>
              <a:rPr lang="es-ES" sz="1600" dirty="0"/>
              <a:t> es un conjunto de </a:t>
            </a:r>
            <a:r>
              <a:rPr lang="es-ES" sz="1600" b="1" u="sng" dirty="0">
                <a:solidFill>
                  <a:srgbClr val="C00000"/>
                </a:solidFill>
              </a:rPr>
              <a:t>pares </a:t>
            </a:r>
            <a:r>
              <a:rPr lang="es-ES" sz="1600" b="1" i="1" u="sng" dirty="0">
                <a:solidFill>
                  <a:srgbClr val="C00000"/>
                </a:solidFill>
              </a:rPr>
              <a:t>NO</a:t>
            </a:r>
            <a:r>
              <a:rPr lang="es-ES" sz="1600" b="1" u="sng" dirty="0">
                <a:solidFill>
                  <a:srgbClr val="C00000"/>
                </a:solidFill>
              </a:rPr>
              <a:t> </a:t>
            </a:r>
            <a:r>
              <a:rPr lang="es-ES" sz="1600" b="1" i="1" u="sng" dirty="0">
                <a:solidFill>
                  <a:srgbClr val="C00000"/>
                </a:solidFill>
              </a:rPr>
              <a:t>ordenados</a:t>
            </a:r>
            <a:r>
              <a:rPr lang="es-CL" sz="1600" dirty="0"/>
              <a:t>.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0E76F9A0-BAAC-595C-9553-03ADDAA259D6}"/>
              </a:ext>
            </a:extLst>
          </p:cNvPr>
          <p:cNvGrpSpPr/>
          <p:nvPr/>
        </p:nvGrpSpPr>
        <p:grpSpPr>
          <a:xfrm>
            <a:off x="1137157" y="1181808"/>
            <a:ext cx="1759006" cy="1561120"/>
            <a:chOff x="1066800" y="4122060"/>
            <a:chExt cx="1759006" cy="156112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A363158-D324-4EC4-DFFF-2C451D242A25}"/>
                </a:ext>
              </a:extLst>
            </p:cNvPr>
            <p:cNvGrpSpPr/>
            <p:nvPr/>
          </p:nvGrpSpPr>
          <p:grpSpPr>
            <a:xfrm>
              <a:off x="1754011" y="5251091"/>
              <a:ext cx="413951" cy="432089"/>
              <a:chOff x="2200572" y="4989227"/>
              <a:chExt cx="413951" cy="432089"/>
            </a:xfrm>
          </p:grpSpPr>
          <p:sp>
            <p:nvSpPr>
              <p:cNvPr id="3" name="Oval 34">
                <a:extLst>
                  <a:ext uri="{FF2B5EF4-FFF2-40B4-BE49-F238E27FC236}">
                    <a16:creationId xmlns:a16="http://schemas.microsoft.com/office/drawing/2014/main" id="{9029160B-1592-3854-F602-26C42D589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377" y="5083887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" name="Text Box 35">
                <a:extLst>
                  <a:ext uri="{FF2B5EF4-FFF2-40B4-BE49-F238E27FC236}">
                    <a16:creationId xmlns:a16="http://schemas.microsoft.com/office/drawing/2014/main" id="{1A343342-B0A8-CE43-EA8E-648FBB0E9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572" y="4989227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0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A2016DDD-4A1B-C994-A2F3-9AE3FD8BB654}"/>
                </a:ext>
              </a:extLst>
            </p:cNvPr>
            <p:cNvGrpSpPr/>
            <p:nvPr/>
          </p:nvGrpSpPr>
          <p:grpSpPr>
            <a:xfrm>
              <a:off x="1754011" y="4710808"/>
              <a:ext cx="413951" cy="432089"/>
              <a:chOff x="2200572" y="4444711"/>
              <a:chExt cx="413951" cy="432089"/>
            </a:xfrm>
          </p:grpSpPr>
          <p:sp>
            <p:nvSpPr>
              <p:cNvPr id="6" name="Oval 31">
                <a:extLst>
                  <a:ext uri="{FF2B5EF4-FFF2-40B4-BE49-F238E27FC236}">
                    <a16:creationId xmlns:a16="http://schemas.microsoft.com/office/drawing/2014/main" id="{2CE8A255-0DD1-E231-C86B-870D7250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377" y="4531729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" name="Text Box 32">
                <a:extLst>
                  <a:ext uri="{FF2B5EF4-FFF2-40B4-BE49-F238E27FC236}">
                    <a16:creationId xmlns:a16="http://schemas.microsoft.com/office/drawing/2014/main" id="{5EDA09CB-C423-289B-98C1-C37CDA7C04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572" y="44447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21EE414-597A-6CED-771A-811A5B2C9B25}"/>
                </a:ext>
              </a:extLst>
            </p:cNvPr>
            <p:cNvGrpSpPr/>
            <p:nvPr/>
          </p:nvGrpSpPr>
          <p:grpSpPr>
            <a:xfrm>
              <a:off x="1066800" y="4706575"/>
              <a:ext cx="413951" cy="432089"/>
              <a:chOff x="1517594" y="4444711"/>
              <a:chExt cx="413951" cy="432089"/>
            </a:xfrm>
          </p:grpSpPr>
          <p:sp>
            <p:nvSpPr>
              <p:cNvPr id="9" name="Oval 40">
                <a:extLst>
                  <a:ext uri="{FF2B5EF4-FFF2-40B4-BE49-F238E27FC236}">
                    <a16:creationId xmlns:a16="http://schemas.microsoft.com/office/drawing/2014/main" id="{C7B0ADD9-D599-F951-99DF-B32F7968E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744" y="4531729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0" name="Text Box 41">
                <a:extLst>
                  <a:ext uri="{FF2B5EF4-FFF2-40B4-BE49-F238E27FC236}">
                    <a16:creationId xmlns:a16="http://schemas.microsoft.com/office/drawing/2014/main" id="{C6674294-E00B-C6EF-2BB3-B50177B93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7594" y="44447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B784B854-6D18-F16A-63F2-7C42029FAFA9}"/>
                </a:ext>
              </a:extLst>
            </p:cNvPr>
            <p:cNvGrpSpPr/>
            <p:nvPr/>
          </p:nvGrpSpPr>
          <p:grpSpPr>
            <a:xfrm>
              <a:off x="1749778" y="4122060"/>
              <a:ext cx="413951" cy="432089"/>
              <a:chOff x="2200572" y="3860196"/>
              <a:chExt cx="413951" cy="432089"/>
            </a:xfrm>
          </p:grpSpPr>
          <p:sp>
            <p:nvSpPr>
              <p:cNvPr id="12" name="Oval 28">
                <a:extLst>
                  <a:ext uri="{FF2B5EF4-FFF2-40B4-BE49-F238E27FC236}">
                    <a16:creationId xmlns:a16="http://schemas.microsoft.com/office/drawing/2014/main" id="{3EADBBE9-FC18-B4A7-992A-A096DF64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377" y="3955216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3" name="Text Box 29">
                <a:extLst>
                  <a:ext uri="{FF2B5EF4-FFF2-40B4-BE49-F238E27FC236}">
                    <a16:creationId xmlns:a16="http://schemas.microsoft.com/office/drawing/2014/main" id="{C98E95E5-0F2B-A2E5-AACB-7A9098E21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572" y="3860196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619E2C8C-CA12-33D0-41A8-4611E7011249}"/>
                </a:ext>
              </a:extLst>
            </p:cNvPr>
            <p:cNvGrpSpPr/>
            <p:nvPr/>
          </p:nvGrpSpPr>
          <p:grpSpPr>
            <a:xfrm>
              <a:off x="2411855" y="4710808"/>
              <a:ext cx="413951" cy="432089"/>
              <a:chOff x="2862649" y="4444711"/>
              <a:chExt cx="413951" cy="432089"/>
            </a:xfrm>
          </p:grpSpPr>
          <p:sp>
            <p:nvSpPr>
              <p:cNvPr id="15" name="Oval 37">
                <a:extLst>
                  <a:ext uri="{FF2B5EF4-FFF2-40B4-BE49-F238E27FC236}">
                    <a16:creationId xmlns:a16="http://schemas.microsoft.com/office/drawing/2014/main" id="{14A2ED3C-6E16-BB56-7793-037190918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037" y="4531729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6" name="Text Box 38">
                <a:extLst>
                  <a:ext uri="{FF2B5EF4-FFF2-40B4-BE49-F238E27FC236}">
                    <a16:creationId xmlns:a16="http://schemas.microsoft.com/office/drawing/2014/main" id="{85FA0F55-9874-29A4-60F1-82046F0C8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2649" y="44447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Line 42">
              <a:extLst>
                <a:ext uri="{FF2B5EF4-FFF2-40B4-BE49-F238E27FC236}">
                  <a16:creationId xmlns:a16="http://schemas.microsoft.com/office/drawing/2014/main" id="{7DE4BE5A-A7F7-B1CC-85D8-46DC764B1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6753" y="4474086"/>
              <a:ext cx="0" cy="32400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8" name="Line 43">
              <a:extLst>
                <a:ext uri="{FF2B5EF4-FFF2-40B4-BE49-F238E27FC236}">
                  <a16:creationId xmlns:a16="http://schemas.microsoft.com/office/drawing/2014/main" id="{CF27D6BC-9293-7B1B-EC3F-4FB2B5FDC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636" y="5055136"/>
              <a:ext cx="0" cy="28805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9" name="Line 44">
              <a:extLst>
                <a:ext uri="{FF2B5EF4-FFF2-40B4-BE49-F238E27FC236}">
                  <a16:creationId xmlns:a16="http://schemas.microsoft.com/office/drawing/2014/main" id="{8A4CA029-E6F6-6465-719D-2948F24E5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039" y="4922619"/>
              <a:ext cx="396000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491AD69D-3341-7D7E-8C8C-DA803BCD1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2031" y="4387149"/>
              <a:ext cx="453785" cy="43208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1" name="Line 46">
              <a:extLst>
                <a:ext uri="{FF2B5EF4-FFF2-40B4-BE49-F238E27FC236}">
                  <a16:creationId xmlns:a16="http://schemas.microsoft.com/office/drawing/2014/main" id="{B76255E4-34E5-9CC6-D6BD-9025BBAD2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1079" y="5051646"/>
              <a:ext cx="528333" cy="44139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21931E4E-4084-9A01-B57A-6184EAC2F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081" y="4379811"/>
              <a:ext cx="453785" cy="43208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8B24B76D-CCFD-E417-92B3-193D49BB7F98}"/>
              </a:ext>
            </a:extLst>
          </p:cNvPr>
          <p:cNvGrpSpPr/>
          <p:nvPr/>
        </p:nvGrpSpPr>
        <p:grpSpPr>
          <a:xfrm>
            <a:off x="1135758" y="3632200"/>
            <a:ext cx="1767472" cy="1561120"/>
            <a:chOff x="1135758" y="4114800"/>
            <a:chExt cx="1767472" cy="1561120"/>
          </a:xfrm>
        </p:grpSpPr>
        <p:sp>
          <p:nvSpPr>
            <p:cNvPr id="72" name="Oval 34">
              <a:extLst>
                <a:ext uri="{FF2B5EF4-FFF2-40B4-BE49-F238E27FC236}">
                  <a16:creationId xmlns:a16="http://schemas.microsoft.com/office/drawing/2014/main" id="{C10BD562-05F8-D577-9AFC-94B6C6A24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774" y="5338491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73" name="Text Box 35">
              <a:extLst>
                <a:ext uri="{FF2B5EF4-FFF2-40B4-BE49-F238E27FC236}">
                  <a16:creationId xmlns:a16="http://schemas.microsoft.com/office/drawing/2014/main" id="{3702AF28-8E44-D642-B13B-6AF194FB8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969" y="5243831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Oval 31">
              <a:extLst>
                <a:ext uri="{FF2B5EF4-FFF2-40B4-BE49-F238E27FC236}">
                  <a16:creationId xmlns:a16="http://schemas.microsoft.com/office/drawing/2014/main" id="{75D1BABE-5891-BABF-EB86-F4696BD4A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774" y="4790566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71" name="Text Box 32">
              <a:extLst>
                <a:ext uri="{FF2B5EF4-FFF2-40B4-BE49-F238E27FC236}">
                  <a16:creationId xmlns:a16="http://schemas.microsoft.com/office/drawing/2014/main" id="{C4CA9241-9AE9-08EA-0D76-82ADBEBAD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969" y="4703548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Oval 40">
              <a:extLst>
                <a:ext uri="{FF2B5EF4-FFF2-40B4-BE49-F238E27FC236}">
                  <a16:creationId xmlns:a16="http://schemas.microsoft.com/office/drawing/2014/main" id="{EDD1C4DE-FC9F-F906-38CC-7F57388C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908" y="4786333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69" name="Text Box 41">
              <a:extLst>
                <a:ext uri="{FF2B5EF4-FFF2-40B4-BE49-F238E27FC236}">
                  <a16:creationId xmlns:a16="http://schemas.microsoft.com/office/drawing/2014/main" id="{DCBFAD5C-D3A8-3A1C-B945-069E8EDF5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758" y="4699315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28">
              <a:extLst>
                <a:ext uri="{FF2B5EF4-FFF2-40B4-BE49-F238E27FC236}">
                  <a16:creationId xmlns:a16="http://schemas.microsoft.com/office/drawing/2014/main" id="{F2BDB811-BFAB-AD76-4E22-7D9461718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541" y="4209820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67" name="Text Box 29">
              <a:extLst>
                <a:ext uri="{FF2B5EF4-FFF2-40B4-BE49-F238E27FC236}">
                  <a16:creationId xmlns:a16="http://schemas.microsoft.com/office/drawing/2014/main" id="{FD2E9F14-9CC4-42EF-7999-D9F4F9BBF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736" y="4114800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2CBC6516-5098-6CFE-494A-D9E060B2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201" y="4790566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63" name="Text Box 38">
              <a:extLst>
                <a:ext uri="{FF2B5EF4-FFF2-40B4-BE49-F238E27FC236}">
                  <a16:creationId xmlns:a16="http://schemas.microsoft.com/office/drawing/2014/main" id="{CB9D7826-61DC-0EC3-1F5B-1F6FF5DB2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279" y="4703548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42">
              <a:extLst>
                <a:ext uri="{FF2B5EF4-FFF2-40B4-BE49-F238E27FC236}">
                  <a16:creationId xmlns:a16="http://schemas.microsoft.com/office/drawing/2014/main" id="{E38C9230-67FE-C57C-F260-8B1C9E6D3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5711" y="4466826"/>
              <a:ext cx="0" cy="32400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31" name="Line 43">
              <a:extLst>
                <a:ext uri="{FF2B5EF4-FFF2-40B4-BE49-F238E27FC236}">
                  <a16:creationId xmlns:a16="http://schemas.microsoft.com/office/drawing/2014/main" id="{DB1CACA6-59ED-FA25-80E1-60AB2F4BB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594" y="5047876"/>
              <a:ext cx="0" cy="28805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 dirty="0"/>
            </a:p>
          </p:txBody>
        </p:sp>
        <p:sp>
          <p:nvSpPr>
            <p:cNvPr id="32" name="Line 44">
              <a:extLst>
                <a:ext uri="{FF2B5EF4-FFF2-40B4-BE49-F238E27FC236}">
                  <a16:creationId xmlns:a16="http://schemas.microsoft.com/office/drawing/2014/main" id="{95C058C0-F2D9-01C1-3569-1337F29E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9997" y="4915359"/>
              <a:ext cx="396000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 dirty="0"/>
            </a:p>
          </p:txBody>
        </p:sp>
        <p:sp>
          <p:nvSpPr>
            <p:cNvPr id="33" name="Line 45">
              <a:extLst>
                <a:ext uri="{FF2B5EF4-FFF2-40B4-BE49-F238E27FC236}">
                  <a16:creationId xmlns:a16="http://schemas.microsoft.com/office/drawing/2014/main" id="{5B9E1104-37C3-00AD-0E05-67FCF7C9A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0989" y="4379889"/>
              <a:ext cx="453785" cy="43208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58" name="Line 46">
              <a:extLst>
                <a:ext uri="{FF2B5EF4-FFF2-40B4-BE49-F238E27FC236}">
                  <a16:creationId xmlns:a16="http://schemas.microsoft.com/office/drawing/2014/main" id="{CEE0CED2-F1C4-FB37-678D-4BB070635C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170037" y="5044386"/>
              <a:ext cx="528333" cy="441399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5" name="Line 46">
              <a:extLst>
                <a:ext uri="{FF2B5EF4-FFF2-40B4-BE49-F238E27FC236}">
                  <a16:creationId xmlns:a16="http://schemas.microsoft.com/office/drawing/2014/main" id="{C04C5266-F7C4-3FFD-F8EF-83754AB0C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8836" y="5007748"/>
              <a:ext cx="445147" cy="36535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6" name="Line 44">
              <a:extLst>
                <a:ext uri="{FF2B5EF4-FFF2-40B4-BE49-F238E27FC236}">
                  <a16:creationId xmlns:a16="http://schemas.microsoft.com/office/drawing/2014/main" id="{58347002-379F-9278-42B5-D6981A336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9433" y="4913087"/>
              <a:ext cx="378000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 dirty="0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7B971F2-DEE7-2CBF-C554-F51354176CCB}"/>
              </a:ext>
            </a:extLst>
          </p:cNvPr>
          <p:cNvGrpSpPr/>
          <p:nvPr/>
        </p:nvGrpSpPr>
        <p:grpSpPr>
          <a:xfrm>
            <a:off x="3858026" y="5021711"/>
            <a:ext cx="1018774" cy="896489"/>
            <a:chOff x="3858026" y="5504311"/>
            <a:chExt cx="1018774" cy="896489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967901B-D836-FB3B-0F18-8C13DE2EEBAD}"/>
                </a:ext>
              </a:extLst>
            </p:cNvPr>
            <p:cNvSpPr/>
            <p:nvPr/>
          </p:nvSpPr>
          <p:spPr>
            <a:xfrm>
              <a:off x="3858026" y="5504311"/>
              <a:ext cx="360000" cy="3600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00"/>
                </a:spcBef>
              </a:pPr>
              <a:r>
                <a:rPr lang="es-ES" sz="2400" b="1" dirty="0">
                  <a:solidFill>
                    <a:srgbClr val="0070C0"/>
                  </a:solidFill>
                  <a:latin typeface="Bradley Hand ITC" panose="03070402050302030203" pitchFamily="66" charset="0"/>
                </a:rPr>
                <a:t>i</a:t>
              </a:r>
              <a:endParaRPr lang="es-CL" b="1" dirty="0">
                <a:solidFill>
                  <a:srgbClr val="0070C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D12028B-0DDA-668A-7D0C-D3D34E1F6EFA}"/>
                </a:ext>
              </a:extLst>
            </p:cNvPr>
            <p:cNvSpPr/>
            <p:nvPr/>
          </p:nvSpPr>
          <p:spPr>
            <a:xfrm>
              <a:off x="4516800" y="6040800"/>
              <a:ext cx="360000" cy="3600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rgbClr val="0070C0"/>
                  </a:solidFill>
                  <a:latin typeface="Bradley Hand ITC" panose="03070402050302030203" pitchFamily="66" charset="0"/>
                </a:rPr>
                <a:t>j</a:t>
              </a:r>
              <a:endParaRPr lang="es-CL" b="1" dirty="0">
                <a:solidFill>
                  <a:srgbClr val="0070C0"/>
                </a:solidFill>
                <a:latin typeface="Bradley Hand ITC" panose="03070402050302030203" pitchFamily="66" charset="0"/>
              </a:endParaRP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D83289F9-AED0-9DD8-5B20-618CFE68B587}"/>
                </a:ext>
              </a:extLst>
            </p:cNvPr>
            <p:cNvCxnSpPr>
              <a:cxnSpLocks/>
              <a:stCxn id="27" idx="5"/>
              <a:endCxn id="28" idx="1"/>
            </p:cNvCxnSpPr>
            <p:nvPr/>
          </p:nvCxnSpPr>
          <p:spPr>
            <a:xfrm>
              <a:off x="4165305" y="5811590"/>
              <a:ext cx="404216" cy="281931"/>
            </a:xfrm>
            <a:prstGeom prst="straightConnector1">
              <a:avLst/>
            </a:prstGeom>
            <a:ln w="11430">
              <a:solidFill>
                <a:schemeClr val="tx1"/>
              </a:solidFill>
              <a:headEnd type="none" w="med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8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 uiExpan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E8802094-6961-089D-93C5-625991B1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04" y="1415713"/>
            <a:ext cx="3906000" cy="282869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9D0589E5-E73B-4CD7-FB9E-CC64816F8539}"/>
              </a:ext>
            </a:extLst>
          </p:cNvPr>
          <p:cNvSpPr txBox="1"/>
          <p:nvPr/>
        </p:nvSpPr>
        <p:spPr>
          <a:xfrm>
            <a:off x="211020" y="1046872"/>
            <a:ext cx="80571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: Matriz del grafo de orden </a:t>
            </a:r>
            <a:r>
              <a:rPr lang="es-ES" sz="1200" i="1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n.</a:t>
            </a: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</a:t>
            </a:r>
            <a:r>
              <a:rPr lang="es-ES" sz="1200" baseline="-25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0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: Nodo inicial en el recorrido.</a:t>
            </a:r>
            <a:endParaRPr lang="es-ES" sz="1200" i="1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s-ES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s-ES" sz="1200" u="sng" dirty="0">
                <a:solidFill>
                  <a:srgbClr val="C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Amplitud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M[n][n],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v</a:t>
            </a:r>
            <a:r>
              <a:rPr lang="es-ES" sz="1200" baseline="-250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0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Fila F=NULL;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bool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Visitado[n]; </a:t>
            </a: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i, nodo;</a:t>
            </a:r>
          </a:p>
          <a:p>
            <a:pPr algn="just">
              <a:spcAft>
                <a:spcPts val="0"/>
              </a:spcAft>
            </a:pP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F = </a:t>
            </a:r>
            <a:r>
              <a:rPr lang="es-ES" sz="1200" u="sng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Encolar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(v</a:t>
            </a:r>
            <a:r>
              <a:rPr lang="es-ES" sz="1200" baseline="-250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0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, F);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s-CL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while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(F ≠ VACÍO) {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nodo = </a:t>
            </a:r>
            <a:r>
              <a:rPr lang="es-ES" sz="1200" u="sng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Desencolar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(F);</a:t>
            </a:r>
          </a:p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if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(Visitado[nodo] == false)</a:t>
            </a:r>
          </a:p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{</a:t>
            </a:r>
          </a:p>
          <a:p>
            <a:pPr lvl="1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Visitado[nodo] = true;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lvl="1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printf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("%i", nodo);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lvl="1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i = 0;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lvl="1"/>
            <a:r>
              <a:rPr lang="es-CL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while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(i 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  <a:sym typeface="Symbol" panose="05050102010706020507" pitchFamily="18" charset="2"/>
              </a:rPr>
              <a:t>&lt;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 HACER {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lvl="1" algn="just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	     </a:t>
            </a:r>
            <a:r>
              <a:rPr lang="es-ES" sz="12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if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(M[nodo][i] != 0) &amp;&amp; (Visitado[i] == falso) &amp;&amp; (Está?(i, F) == falso) {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lvl="1" algn="just"/>
            <a:r>
              <a:rPr lang="es-CL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      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F = </a:t>
            </a:r>
            <a:r>
              <a:rPr lang="es-ES" sz="1200" u="sng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Encolar</a:t>
            </a: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(i, F);</a:t>
            </a:r>
          </a:p>
          <a:p>
            <a:pPr lvl="1" algn="just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  }</a:t>
            </a:r>
          </a:p>
          <a:p>
            <a:pPr lvl="1" algn="just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  i++;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marL="0" lvl="1" algn="just"/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    }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3587750" algn="l"/>
              </a:tabLs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}</a:t>
            </a:r>
          </a:p>
          <a:p>
            <a:pPr algn="just">
              <a:spcAft>
                <a:spcPts val="0"/>
              </a:spcAft>
              <a:tabLst>
                <a:tab pos="3587750" algn="l"/>
              </a:tabLs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}</a:t>
            </a:r>
          </a:p>
          <a:p>
            <a:pPr algn="just">
              <a:spcAft>
                <a:spcPts val="0"/>
              </a:spcAft>
            </a:pPr>
            <a:r>
              <a:rPr lang="es-ES" sz="1200" dirty="0">
                <a:solidFill>
                  <a:srgbClr val="00206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es-CL" sz="12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010400" y="646257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0" y="60960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u="sng" dirty="0">
                <a:latin typeface="+mj-lt"/>
                <a:ea typeface="Times New Roman"/>
                <a:cs typeface="Times New Roman" panose="02020603050405020304" pitchFamily="18" charset="0"/>
              </a:rPr>
              <a:t>Ejemplo.</a:t>
            </a:r>
            <a:r>
              <a:rPr lang="es-ES" sz="1600" b="1" dirty="0"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+mj-lt"/>
                <a:ea typeface="Times New Roman"/>
                <a:cs typeface="Times New Roman" panose="02020603050405020304" pitchFamily="18" charset="0"/>
              </a:rPr>
              <a:t>Realice un recorrido en </a:t>
            </a:r>
            <a:r>
              <a:rPr lang="es-ES" sz="1600" b="1" dirty="0">
                <a:latin typeface="+mj-lt"/>
                <a:ea typeface="Times New Roman"/>
                <a:cs typeface="Times New Roman" panose="02020603050405020304" pitchFamily="18" charset="0"/>
              </a:rPr>
              <a:t>amplitud </a:t>
            </a:r>
            <a:r>
              <a:rPr lang="es-ES" sz="1600" dirty="0">
                <a:latin typeface="+mj-lt"/>
                <a:ea typeface="Times New Roman"/>
                <a:cs typeface="Times New Roman" panose="02020603050405020304" pitchFamily="18" charset="0"/>
              </a:rPr>
              <a:t>para el siguiente grafo, partiendo desde </a:t>
            </a:r>
            <a:r>
              <a:rPr lang="es-ES" sz="1600" b="1" dirty="0">
                <a:latin typeface="+mj-lt"/>
                <a:ea typeface="Times New Roman"/>
                <a:cs typeface="Times New Roman" panose="02020603050405020304" pitchFamily="18" charset="0"/>
              </a:rPr>
              <a:t>v</a:t>
            </a:r>
            <a:r>
              <a:rPr lang="es-ES" sz="1600" b="1" baseline="-25000" dirty="0">
                <a:latin typeface="+mj-lt"/>
                <a:ea typeface="Times New Roman"/>
                <a:cs typeface="Times New Roman" panose="02020603050405020304" pitchFamily="18" charset="0"/>
              </a:rPr>
              <a:t>0</a:t>
            </a:r>
            <a:r>
              <a:rPr lang="es-ES" sz="1600" b="1" dirty="0">
                <a:latin typeface="+mj-lt"/>
                <a:ea typeface="Times New Roman"/>
                <a:cs typeface="Times New Roman" panose="02020603050405020304" pitchFamily="18" charset="0"/>
              </a:rPr>
              <a:t> = 6:</a:t>
            </a:r>
            <a:endParaRPr lang="es-CL" sz="16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4808992" y="4953000"/>
            <a:ext cx="3655832" cy="1562610"/>
            <a:chOff x="1182609" y="4724400"/>
            <a:chExt cx="3655832" cy="1943610"/>
          </a:xfrm>
        </p:grpSpPr>
        <p:grpSp>
          <p:nvGrpSpPr>
            <p:cNvPr id="10" name="Grupo 9"/>
            <p:cNvGrpSpPr/>
            <p:nvPr/>
          </p:nvGrpSpPr>
          <p:grpSpPr>
            <a:xfrm>
              <a:off x="1182609" y="4724400"/>
              <a:ext cx="3655832" cy="1943610"/>
              <a:chOff x="6324600" y="4454046"/>
              <a:chExt cx="1981200" cy="1569660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6324600" y="4454046"/>
                <a:ext cx="1981200" cy="1569660"/>
              </a:xfrm>
              <a:prstGeom prst="roundRect">
                <a:avLst/>
              </a:prstGeom>
              <a:solidFill>
                <a:srgbClr val="C2BB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6553200" y="4648200"/>
                <a:ext cx="1524000" cy="106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4296994" y="6382895"/>
              <a:ext cx="160706" cy="178306"/>
              <a:chOff x="6934200" y="3439365"/>
              <a:chExt cx="144000" cy="144000"/>
            </a:xfrm>
            <a:solidFill>
              <a:schemeClr val="bg2">
                <a:lumMod val="50000"/>
              </a:schemeClr>
            </a:solidFill>
          </p:grpSpPr>
          <p:sp>
            <p:nvSpPr>
              <p:cNvPr id="12" name="Elipse 11"/>
              <p:cNvSpPr>
                <a:spLocks noChangeAspect="1"/>
              </p:cNvSpPr>
              <p:nvPr/>
            </p:nvSpPr>
            <p:spPr>
              <a:xfrm>
                <a:off x="6934200" y="3439365"/>
                <a:ext cx="144000" cy="144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13" name="Conector recto 12"/>
              <p:cNvCxnSpPr/>
              <p:nvPr/>
            </p:nvCxnSpPr>
            <p:spPr>
              <a:xfrm>
                <a:off x="7010400" y="3460700"/>
                <a:ext cx="0" cy="108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CuadroTexto 15"/>
          <p:cNvSpPr txBox="1"/>
          <p:nvPr/>
        </p:nvSpPr>
        <p:spPr>
          <a:xfrm>
            <a:off x="5378983" y="530129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5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689724" y="530129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4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6000465" y="530129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6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11206" y="530129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1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621947" y="530129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7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932688" y="530129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0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7243429" y="530129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3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554169" y="5301290"/>
            <a:ext cx="2632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200" b="1" dirty="0"/>
              <a:t>2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8268161" y="2267736"/>
            <a:ext cx="325730" cy="2616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v</a:t>
            </a:r>
            <a:r>
              <a:rPr lang="es-ES" sz="1100" b="1" baseline="-25000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0</a:t>
            </a:r>
            <a:endParaRPr lang="es-CL" b="1" baseline="-25000" dirty="0">
              <a:solidFill>
                <a:srgbClr val="0070C0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694864" y="221009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grpSp>
        <p:nvGrpSpPr>
          <p:cNvPr id="272" name="Grupo 271"/>
          <p:cNvGrpSpPr/>
          <p:nvPr/>
        </p:nvGrpSpPr>
        <p:grpSpPr>
          <a:xfrm>
            <a:off x="1789069" y="5265570"/>
            <a:ext cx="397354" cy="355952"/>
            <a:chOff x="460125" y="3653539"/>
            <a:chExt cx="397354" cy="355952"/>
          </a:xfrm>
          <a:solidFill>
            <a:schemeClr val="bg1"/>
          </a:solidFill>
        </p:grpSpPr>
        <p:sp>
          <p:nvSpPr>
            <p:cNvPr id="28" name="Rectángulo 27"/>
            <p:cNvSpPr/>
            <p:nvPr/>
          </p:nvSpPr>
          <p:spPr>
            <a:xfrm>
              <a:off x="460125" y="3653539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660069" y="3784344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o 31"/>
            <p:cNvGrpSpPr/>
            <p:nvPr/>
          </p:nvGrpSpPr>
          <p:grpSpPr>
            <a:xfrm>
              <a:off x="725872" y="3958689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31" name="Conector recto 30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upo 52"/>
          <p:cNvGrpSpPr/>
          <p:nvPr/>
        </p:nvGrpSpPr>
        <p:grpSpPr>
          <a:xfrm>
            <a:off x="1775681" y="5220591"/>
            <a:ext cx="1061750" cy="704118"/>
            <a:chOff x="2223085" y="4462968"/>
            <a:chExt cx="1061750" cy="704118"/>
          </a:xfrm>
          <a:solidFill>
            <a:schemeClr val="bg1"/>
          </a:solidFill>
        </p:grpSpPr>
        <p:grpSp>
          <p:nvGrpSpPr>
            <p:cNvPr id="45" name="Grupo 44"/>
            <p:cNvGrpSpPr/>
            <p:nvPr/>
          </p:nvGrpSpPr>
          <p:grpSpPr>
            <a:xfrm>
              <a:off x="2634342" y="4775552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35" name="CuadroTexto 34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6</a:t>
                </a:r>
              </a:p>
            </p:txBody>
          </p:sp>
          <p:cxnSp>
            <p:nvCxnSpPr>
              <p:cNvPr id="37" name="Conector recto 36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ángulo 45"/>
            <p:cNvSpPr/>
            <p:nvPr/>
          </p:nvSpPr>
          <p:spPr>
            <a:xfrm>
              <a:off x="2223085" y="4462968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2459193" y="4648556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087425" y="4941939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o 48"/>
            <p:cNvGrpSpPr/>
            <p:nvPr/>
          </p:nvGrpSpPr>
          <p:grpSpPr>
            <a:xfrm>
              <a:off x="3153228" y="5116284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50" name="Conector recto 49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ángulo 53"/>
          <p:cNvSpPr/>
          <p:nvPr/>
        </p:nvSpPr>
        <p:spPr>
          <a:xfrm>
            <a:off x="8562331" y="2537805"/>
            <a:ext cx="524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grpSp>
        <p:nvGrpSpPr>
          <p:cNvPr id="273" name="Grupo 272"/>
          <p:cNvGrpSpPr/>
          <p:nvPr/>
        </p:nvGrpSpPr>
        <p:grpSpPr>
          <a:xfrm>
            <a:off x="1766678" y="5208868"/>
            <a:ext cx="1840418" cy="704118"/>
            <a:chOff x="410275" y="4321330"/>
            <a:chExt cx="1840418" cy="704118"/>
          </a:xfrm>
          <a:solidFill>
            <a:schemeClr val="bg1"/>
          </a:solidFill>
        </p:grpSpPr>
        <p:cxnSp>
          <p:nvCxnSpPr>
            <p:cNvPr id="43" name="Conector recto de flecha 42"/>
            <p:cNvCxnSpPr/>
            <p:nvPr/>
          </p:nvCxnSpPr>
          <p:spPr>
            <a:xfrm>
              <a:off x="1244221" y="4757725"/>
              <a:ext cx="324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upo 55"/>
            <p:cNvGrpSpPr/>
            <p:nvPr/>
          </p:nvGrpSpPr>
          <p:grpSpPr>
            <a:xfrm>
              <a:off x="1600200" y="4633914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63" name="CuadroTexto 62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7</a:t>
                </a: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ángulo 56"/>
            <p:cNvSpPr/>
            <p:nvPr/>
          </p:nvSpPr>
          <p:spPr>
            <a:xfrm>
              <a:off x="410275" y="4321330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58" name="Conector recto de flecha 57"/>
            <p:cNvCxnSpPr/>
            <p:nvPr/>
          </p:nvCxnSpPr>
          <p:spPr>
            <a:xfrm>
              <a:off x="646383" y="4506918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>
              <a:off x="2053283" y="4800301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o 59"/>
            <p:cNvGrpSpPr/>
            <p:nvPr/>
          </p:nvGrpSpPr>
          <p:grpSpPr>
            <a:xfrm>
              <a:off x="2119086" y="4974646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61" name="Conector recto 60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upo 64"/>
            <p:cNvGrpSpPr/>
            <p:nvPr/>
          </p:nvGrpSpPr>
          <p:grpSpPr>
            <a:xfrm>
              <a:off x="820056" y="4626130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66" name="CuadroTexto 65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5</a:t>
                </a:r>
              </a:p>
            </p:txBody>
          </p:sp>
          <p:cxnSp>
            <p:nvCxnSpPr>
              <p:cNvPr id="67" name="Conector recto 66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ectángulo 67"/>
          <p:cNvSpPr/>
          <p:nvPr/>
        </p:nvSpPr>
        <p:spPr>
          <a:xfrm>
            <a:off x="8110153" y="1433440"/>
            <a:ext cx="524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grpSp>
        <p:nvGrpSpPr>
          <p:cNvPr id="82" name="Grupo 81"/>
          <p:cNvGrpSpPr/>
          <p:nvPr/>
        </p:nvGrpSpPr>
        <p:grpSpPr>
          <a:xfrm>
            <a:off x="1772041" y="5204737"/>
            <a:ext cx="1061750" cy="704118"/>
            <a:chOff x="2223085" y="4462968"/>
            <a:chExt cx="1061750" cy="704118"/>
          </a:xfrm>
          <a:solidFill>
            <a:schemeClr val="bg1"/>
          </a:solidFill>
        </p:grpSpPr>
        <p:grpSp>
          <p:nvGrpSpPr>
            <p:cNvPr id="83" name="Grupo 82"/>
            <p:cNvGrpSpPr/>
            <p:nvPr/>
          </p:nvGrpSpPr>
          <p:grpSpPr>
            <a:xfrm>
              <a:off x="2634342" y="4775552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90" name="CuadroTexto 89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7</a:t>
                </a:r>
              </a:p>
            </p:txBody>
          </p:sp>
          <p:cxnSp>
            <p:nvCxnSpPr>
              <p:cNvPr id="91" name="Conector recto 90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Rectángulo 83"/>
            <p:cNvSpPr/>
            <p:nvPr/>
          </p:nvSpPr>
          <p:spPr>
            <a:xfrm>
              <a:off x="2223085" y="4462968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Conector recto de flecha 84"/>
            <p:cNvCxnSpPr/>
            <p:nvPr/>
          </p:nvCxnSpPr>
          <p:spPr>
            <a:xfrm>
              <a:off x="2459193" y="4648556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/>
            <p:nvPr/>
          </p:nvCxnSpPr>
          <p:spPr>
            <a:xfrm>
              <a:off x="3087425" y="4941939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upo 86"/>
            <p:cNvGrpSpPr/>
            <p:nvPr/>
          </p:nvGrpSpPr>
          <p:grpSpPr>
            <a:xfrm>
              <a:off x="3153228" y="5116284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88" name="Conector recto 87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1" name="Grupo 270"/>
          <p:cNvGrpSpPr/>
          <p:nvPr/>
        </p:nvGrpSpPr>
        <p:grpSpPr>
          <a:xfrm>
            <a:off x="1808620" y="5250629"/>
            <a:ext cx="397354" cy="396293"/>
            <a:chOff x="460125" y="2220484"/>
            <a:chExt cx="397354" cy="396293"/>
          </a:xfrm>
          <a:solidFill>
            <a:schemeClr val="bg1"/>
          </a:solidFill>
        </p:grpSpPr>
        <p:sp>
          <p:nvSpPr>
            <p:cNvPr id="92" name="Rectángulo 91"/>
            <p:cNvSpPr/>
            <p:nvPr/>
          </p:nvSpPr>
          <p:spPr>
            <a:xfrm>
              <a:off x="460125" y="2220484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93" name="Conector recto de flecha 92"/>
            <p:cNvCxnSpPr/>
            <p:nvPr/>
          </p:nvCxnSpPr>
          <p:spPr>
            <a:xfrm>
              <a:off x="660069" y="2391630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o 93"/>
            <p:cNvGrpSpPr/>
            <p:nvPr/>
          </p:nvGrpSpPr>
          <p:grpSpPr>
            <a:xfrm>
              <a:off x="725872" y="2565975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95" name="Conector recto 94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5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4" name="Grupo 273"/>
          <p:cNvGrpSpPr/>
          <p:nvPr/>
        </p:nvGrpSpPr>
        <p:grpSpPr>
          <a:xfrm>
            <a:off x="1783524" y="5220591"/>
            <a:ext cx="1840418" cy="704118"/>
            <a:chOff x="409785" y="5789530"/>
            <a:chExt cx="1840418" cy="704118"/>
          </a:xfrm>
          <a:solidFill>
            <a:schemeClr val="bg1"/>
          </a:solidFill>
        </p:grpSpPr>
        <p:cxnSp>
          <p:nvCxnSpPr>
            <p:cNvPr id="97" name="Conector recto de flecha 96"/>
            <p:cNvCxnSpPr/>
            <p:nvPr/>
          </p:nvCxnSpPr>
          <p:spPr>
            <a:xfrm>
              <a:off x="1243731" y="6225925"/>
              <a:ext cx="324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upo 97"/>
            <p:cNvGrpSpPr/>
            <p:nvPr/>
          </p:nvGrpSpPr>
          <p:grpSpPr>
            <a:xfrm>
              <a:off x="1599710" y="6102114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99" name="CuadroTexto 98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2</a:t>
                </a:r>
              </a:p>
            </p:txBody>
          </p:sp>
          <p:cxnSp>
            <p:nvCxnSpPr>
              <p:cNvPr id="100" name="Conector recto 99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Rectángulo 100"/>
            <p:cNvSpPr/>
            <p:nvPr/>
          </p:nvSpPr>
          <p:spPr>
            <a:xfrm>
              <a:off x="409785" y="5789530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102" name="Conector recto de flecha 101"/>
            <p:cNvCxnSpPr/>
            <p:nvPr/>
          </p:nvCxnSpPr>
          <p:spPr>
            <a:xfrm>
              <a:off x="645893" y="5975118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2052793" y="6268501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o 103"/>
            <p:cNvGrpSpPr/>
            <p:nvPr/>
          </p:nvGrpSpPr>
          <p:grpSpPr>
            <a:xfrm>
              <a:off x="2118596" y="6442846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105" name="Conector recto 104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upo 106"/>
            <p:cNvGrpSpPr/>
            <p:nvPr/>
          </p:nvGrpSpPr>
          <p:grpSpPr>
            <a:xfrm>
              <a:off x="819566" y="6094330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108" name="CuadroTexto 107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7</a:t>
                </a:r>
              </a:p>
            </p:txBody>
          </p:sp>
          <p:cxnSp>
            <p:nvCxnSpPr>
              <p:cNvPr id="109" name="Conector recto 108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Rectángulo 109"/>
          <p:cNvSpPr/>
          <p:nvPr/>
        </p:nvSpPr>
        <p:spPr>
          <a:xfrm>
            <a:off x="8110495" y="3062316"/>
            <a:ext cx="524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grpSp>
        <p:nvGrpSpPr>
          <p:cNvPr id="124" name="Grupo 123"/>
          <p:cNvGrpSpPr/>
          <p:nvPr/>
        </p:nvGrpSpPr>
        <p:grpSpPr>
          <a:xfrm>
            <a:off x="1772821" y="5206571"/>
            <a:ext cx="1061750" cy="704118"/>
            <a:chOff x="2223085" y="4462968"/>
            <a:chExt cx="1061750" cy="704118"/>
          </a:xfrm>
          <a:solidFill>
            <a:schemeClr val="bg1"/>
          </a:solidFill>
        </p:grpSpPr>
        <p:grpSp>
          <p:nvGrpSpPr>
            <p:cNvPr id="125" name="Grupo 124"/>
            <p:cNvGrpSpPr/>
            <p:nvPr/>
          </p:nvGrpSpPr>
          <p:grpSpPr>
            <a:xfrm>
              <a:off x="2634342" y="4775552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132" name="CuadroTexto 131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2</a:t>
                </a:r>
              </a:p>
            </p:txBody>
          </p:sp>
          <p:cxnSp>
            <p:nvCxnSpPr>
              <p:cNvPr id="133" name="Conector recto 132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Rectángulo 125"/>
            <p:cNvSpPr/>
            <p:nvPr/>
          </p:nvSpPr>
          <p:spPr>
            <a:xfrm>
              <a:off x="2223085" y="4462968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7" name="Conector recto de flecha 126"/>
            <p:cNvCxnSpPr/>
            <p:nvPr/>
          </p:nvCxnSpPr>
          <p:spPr>
            <a:xfrm>
              <a:off x="2459193" y="4648556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3087425" y="4941939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upo 128"/>
            <p:cNvGrpSpPr/>
            <p:nvPr/>
          </p:nvGrpSpPr>
          <p:grpSpPr>
            <a:xfrm>
              <a:off x="3153228" y="5116284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130" name="Conector recto 129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Rectángulo 133"/>
          <p:cNvSpPr/>
          <p:nvPr/>
        </p:nvSpPr>
        <p:spPr>
          <a:xfrm>
            <a:off x="7899961" y="138821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7912667" y="299854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grpSp>
        <p:nvGrpSpPr>
          <p:cNvPr id="275" name="Grupo 274"/>
          <p:cNvGrpSpPr/>
          <p:nvPr/>
        </p:nvGrpSpPr>
        <p:grpSpPr>
          <a:xfrm>
            <a:off x="1770999" y="5197145"/>
            <a:ext cx="1840418" cy="704118"/>
            <a:chOff x="2679000" y="4900098"/>
            <a:chExt cx="1840418" cy="704118"/>
          </a:xfrm>
          <a:solidFill>
            <a:schemeClr val="bg1"/>
          </a:solidFill>
        </p:grpSpPr>
        <p:cxnSp>
          <p:nvCxnSpPr>
            <p:cNvPr id="136" name="Conector recto de flecha 135"/>
            <p:cNvCxnSpPr/>
            <p:nvPr/>
          </p:nvCxnSpPr>
          <p:spPr>
            <a:xfrm>
              <a:off x="3512946" y="5336493"/>
              <a:ext cx="324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upo 136"/>
            <p:cNvGrpSpPr/>
            <p:nvPr/>
          </p:nvGrpSpPr>
          <p:grpSpPr>
            <a:xfrm>
              <a:off x="3868925" y="5212682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138" name="CuadroTexto 137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8</a:t>
                </a:r>
              </a:p>
            </p:txBody>
          </p:sp>
          <p:cxnSp>
            <p:nvCxnSpPr>
              <p:cNvPr id="139" name="Conector recto 138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ectángulo 139"/>
            <p:cNvSpPr/>
            <p:nvPr/>
          </p:nvSpPr>
          <p:spPr>
            <a:xfrm>
              <a:off x="2679000" y="4900098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141" name="Conector recto de flecha 140"/>
            <p:cNvCxnSpPr/>
            <p:nvPr/>
          </p:nvCxnSpPr>
          <p:spPr>
            <a:xfrm>
              <a:off x="2915108" y="5085686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/>
            <p:cNvCxnSpPr/>
            <p:nvPr/>
          </p:nvCxnSpPr>
          <p:spPr>
            <a:xfrm>
              <a:off x="4322008" y="5379069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upo 142"/>
            <p:cNvGrpSpPr/>
            <p:nvPr/>
          </p:nvGrpSpPr>
          <p:grpSpPr>
            <a:xfrm>
              <a:off x="4387811" y="5553414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144" name="Conector recto 143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144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upo 145"/>
            <p:cNvGrpSpPr/>
            <p:nvPr/>
          </p:nvGrpSpPr>
          <p:grpSpPr>
            <a:xfrm>
              <a:off x="3088781" y="5204898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147" name="CuadroTexto 146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2</a:t>
                </a:r>
              </a:p>
            </p:txBody>
          </p:sp>
          <p:cxnSp>
            <p:nvCxnSpPr>
              <p:cNvPr id="148" name="Conector recto 147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Rectángulo 148"/>
          <p:cNvSpPr/>
          <p:nvPr/>
        </p:nvSpPr>
        <p:spPr>
          <a:xfrm>
            <a:off x="6164899" y="1295400"/>
            <a:ext cx="524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grpSp>
        <p:nvGrpSpPr>
          <p:cNvPr id="151" name="Grupo 150"/>
          <p:cNvGrpSpPr/>
          <p:nvPr/>
        </p:nvGrpSpPr>
        <p:grpSpPr>
          <a:xfrm>
            <a:off x="1769131" y="5179337"/>
            <a:ext cx="1061750" cy="704118"/>
            <a:chOff x="2223085" y="4462968"/>
            <a:chExt cx="1061750" cy="704118"/>
          </a:xfrm>
          <a:solidFill>
            <a:schemeClr val="bg1"/>
          </a:solidFill>
        </p:grpSpPr>
        <p:grpSp>
          <p:nvGrpSpPr>
            <p:cNvPr id="152" name="Grupo 151"/>
            <p:cNvGrpSpPr/>
            <p:nvPr/>
          </p:nvGrpSpPr>
          <p:grpSpPr>
            <a:xfrm>
              <a:off x="2634342" y="4775552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159" name="CuadroTexto 158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8</a:t>
                </a:r>
              </a:p>
            </p:txBody>
          </p:sp>
          <p:cxnSp>
            <p:nvCxnSpPr>
              <p:cNvPr id="160" name="Conector recto 159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Rectángulo 152"/>
            <p:cNvSpPr/>
            <p:nvPr/>
          </p:nvSpPr>
          <p:spPr>
            <a:xfrm>
              <a:off x="2223085" y="4462968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4" name="Conector recto de flecha 153"/>
            <p:cNvCxnSpPr/>
            <p:nvPr/>
          </p:nvCxnSpPr>
          <p:spPr>
            <a:xfrm>
              <a:off x="2459193" y="4648556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154"/>
            <p:cNvCxnSpPr/>
            <p:nvPr/>
          </p:nvCxnSpPr>
          <p:spPr>
            <a:xfrm>
              <a:off x="3087425" y="4941939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upo 155"/>
            <p:cNvGrpSpPr/>
            <p:nvPr/>
          </p:nvGrpSpPr>
          <p:grpSpPr>
            <a:xfrm>
              <a:off x="3153228" y="5116284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157" name="Conector recto 156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 recto 157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Rectángulo 160"/>
          <p:cNvSpPr/>
          <p:nvPr/>
        </p:nvSpPr>
        <p:spPr>
          <a:xfrm>
            <a:off x="6019186" y="14001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grpSp>
        <p:nvGrpSpPr>
          <p:cNvPr id="276" name="Grupo 275"/>
          <p:cNvGrpSpPr/>
          <p:nvPr/>
        </p:nvGrpSpPr>
        <p:grpSpPr>
          <a:xfrm>
            <a:off x="1770463" y="5187147"/>
            <a:ext cx="2584413" cy="690671"/>
            <a:chOff x="4583421" y="3985149"/>
            <a:chExt cx="2584413" cy="690671"/>
          </a:xfrm>
          <a:solidFill>
            <a:schemeClr val="bg1"/>
          </a:solidFill>
        </p:grpSpPr>
        <p:cxnSp>
          <p:nvCxnSpPr>
            <p:cNvPr id="162" name="Conector recto de flecha 161"/>
            <p:cNvCxnSpPr/>
            <p:nvPr/>
          </p:nvCxnSpPr>
          <p:spPr>
            <a:xfrm>
              <a:off x="5417367" y="4421544"/>
              <a:ext cx="324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upo 162"/>
            <p:cNvGrpSpPr/>
            <p:nvPr/>
          </p:nvGrpSpPr>
          <p:grpSpPr>
            <a:xfrm>
              <a:off x="6517341" y="4284286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164" name="CuadroTexto 163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4</a:t>
                </a:r>
              </a:p>
            </p:txBody>
          </p:sp>
          <p:cxnSp>
            <p:nvCxnSpPr>
              <p:cNvPr id="165" name="Conector recto 164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ectángulo 165"/>
            <p:cNvSpPr/>
            <p:nvPr/>
          </p:nvSpPr>
          <p:spPr>
            <a:xfrm>
              <a:off x="4583421" y="3985149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167" name="Conector recto de flecha 166"/>
            <p:cNvCxnSpPr/>
            <p:nvPr/>
          </p:nvCxnSpPr>
          <p:spPr>
            <a:xfrm>
              <a:off x="4819529" y="4170737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de flecha 167"/>
            <p:cNvCxnSpPr/>
            <p:nvPr/>
          </p:nvCxnSpPr>
          <p:spPr>
            <a:xfrm>
              <a:off x="6970424" y="4450673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upo 168"/>
            <p:cNvGrpSpPr/>
            <p:nvPr/>
          </p:nvGrpSpPr>
          <p:grpSpPr>
            <a:xfrm>
              <a:off x="7036227" y="4625018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170" name="Conector recto 169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cto 170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upo 171"/>
            <p:cNvGrpSpPr/>
            <p:nvPr/>
          </p:nvGrpSpPr>
          <p:grpSpPr>
            <a:xfrm>
              <a:off x="4993202" y="4289949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173" name="CuadroTexto 172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8</a:t>
                </a:r>
              </a:p>
            </p:txBody>
          </p:sp>
          <p:cxnSp>
            <p:nvCxnSpPr>
              <p:cNvPr id="174" name="Conector recto 173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5" name="Conector recto de flecha 174"/>
            <p:cNvCxnSpPr/>
            <p:nvPr/>
          </p:nvCxnSpPr>
          <p:spPr>
            <a:xfrm>
              <a:off x="6185647" y="4434991"/>
              <a:ext cx="324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upo 175"/>
            <p:cNvGrpSpPr/>
            <p:nvPr/>
          </p:nvGrpSpPr>
          <p:grpSpPr>
            <a:xfrm>
              <a:off x="5759849" y="4289948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177" name="CuadroTexto 176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1</a:t>
                </a:r>
              </a:p>
            </p:txBody>
          </p:sp>
          <p:cxnSp>
            <p:nvCxnSpPr>
              <p:cNvPr id="178" name="Conector recto 177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Rectángulo 178"/>
          <p:cNvSpPr/>
          <p:nvPr/>
        </p:nvSpPr>
        <p:spPr>
          <a:xfrm>
            <a:off x="8107900" y="3904518"/>
            <a:ext cx="524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grpSp>
        <p:nvGrpSpPr>
          <p:cNvPr id="277" name="Grupo 276"/>
          <p:cNvGrpSpPr/>
          <p:nvPr/>
        </p:nvGrpSpPr>
        <p:grpSpPr>
          <a:xfrm>
            <a:off x="1773337" y="5203375"/>
            <a:ext cx="1814695" cy="690671"/>
            <a:chOff x="4595596" y="4482736"/>
            <a:chExt cx="1814695" cy="690671"/>
          </a:xfrm>
          <a:solidFill>
            <a:schemeClr val="bg1"/>
          </a:solidFill>
        </p:grpSpPr>
        <p:grpSp>
          <p:nvGrpSpPr>
            <p:cNvPr id="181" name="Grupo 180"/>
            <p:cNvGrpSpPr/>
            <p:nvPr/>
          </p:nvGrpSpPr>
          <p:grpSpPr>
            <a:xfrm>
              <a:off x="5759798" y="4781873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182" name="CuadroTexto 181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4</a:t>
                </a:r>
              </a:p>
            </p:txBody>
          </p:sp>
          <p:cxnSp>
            <p:nvCxnSpPr>
              <p:cNvPr id="183" name="Conector recto 182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Rectángulo 183"/>
            <p:cNvSpPr/>
            <p:nvPr/>
          </p:nvSpPr>
          <p:spPr>
            <a:xfrm>
              <a:off x="4595596" y="4482736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5" name="Conector recto de flecha 184"/>
            <p:cNvCxnSpPr/>
            <p:nvPr/>
          </p:nvCxnSpPr>
          <p:spPr>
            <a:xfrm>
              <a:off x="4831704" y="4668324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de flecha 185"/>
            <p:cNvCxnSpPr/>
            <p:nvPr/>
          </p:nvCxnSpPr>
          <p:spPr>
            <a:xfrm>
              <a:off x="6212881" y="4948260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upo 186"/>
            <p:cNvGrpSpPr/>
            <p:nvPr/>
          </p:nvGrpSpPr>
          <p:grpSpPr>
            <a:xfrm>
              <a:off x="6278684" y="5122605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188" name="Conector recto 187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Conector recto de flecha 192"/>
            <p:cNvCxnSpPr/>
            <p:nvPr/>
          </p:nvCxnSpPr>
          <p:spPr>
            <a:xfrm>
              <a:off x="5428104" y="4932578"/>
              <a:ext cx="324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upo 193"/>
            <p:cNvGrpSpPr/>
            <p:nvPr/>
          </p:nvGrpSpPr>
          <p:grpSpPr>
            <a:xfrm>
              <a:off x="5002306" y="4787535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195" name="CuadroTexto 194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1</a:t>
                </a:r>
              </a:p>
            </p:txBody>
          </p:sp>
          <p:cxnSp>
            <p:nvCxnSpPr>
              <p:cNvPr id="196" name="Conector recto 195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7" name="Rectángulo 196"/>
          <p:cNvSpPr/>
          <p:nvPr/>
        </p:nvSpPr>
        <p:spPr>
          <a:xfrm>
            <a:off x="7924375" y="384756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98" name="Rectángulo 197"/>
          <p:cNvSpPr/>
          <p:nvPr/>
        </p:nvSpPr>
        <p:spPr>
          <a:xfrm>
            <a:off x="4641986" y="2289804"/>
            <a:ext cx="524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grpSp>
        <p:nvGrpSpPr>
          <p:cNvPr id="199" name="Grupo 198"/>
          <p:cNvGrpSpPr/>
          <p:nvPr/>
        </p:nvGrpSpPr>
        <p:grpSpPr>
          <a:xfrm>
            <a:off x="1777925" y="5181311"/>
            <a:ext cx="1061750" cy="704118"/>
            <a:chOff x="2223085" y="4462968"/>
            <a:chExt cx="1061750" cy="704118"/>
          </a:xfrm>
          <a:solidFill>
            <a:schemeClr val="bg1"/>
          </a:solidFill>
        </p:grpSpPr>
        <p:grpSp>
          <p:nvGrpSpPr>
            <p:cNvPr id="200" name="Grupo 199"/>
            <p:cNvGrpSpPr/>
            <p:nvPr/>
          </p:nvGrpSpPr>
          <p:grpSpPr>
            <a:xfrm>
              <a:off x="2634342" y="4775552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207" name="CuadroTexto 206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4</a:t>
                </a:r>
              </a:p>
            </p:txBody>
          </p:sp>
          <p:cxnSp>
            <p:nvCxnSpPr>
              <p:cNvPr id="208" name="Conector recto 207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Rectángulo 200"/>
            <p:cNvSpPr/>
            <p:nvPr/>
          </p:nvSpPr>
          <p:spPr>
            <a:xfrm>
              <a:off x="2223085" y="4462968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202" name="Conector recto de flecha 201"/>
            <p:cNvCxnSpPr/>
            <p:nvPr/>
          </p:nvCxnSpPr>
          <p:spPr>
            <a:xfrm>
              <a:off x="2459193" y="4648556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de flecha 202"/>
            <p:cNvCxnSpPr/>
            <p:nvPr/>
          </p:nvCxnSpPr>
          <p:spPr>
            <a:xfrm>
              <a:off x="3087425" y="4941939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upo 203"/>
            <p:cNvGrpSpPr/>
            <p:nvPr/>
          </p:nvGrpSpPr>
          <p:grpSpPr>
            <a:xfrm>
              <a:off x="3153228" y="5116284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205" name="Conector recto 204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Rectángulo 208"/>
          <p:cNvSpPr/>
          <p:nvPr/>
        </p:nvSpPr>
        <p:spPr>
          <a:xfrm>
            <a:off x="5215538" y="220723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grpSp>
        <p:nvGrpSpPr>
          <p:cNvPr id="278" name="Grupo 277"/>
          <p:cNvGrpSpPr/>
          <p:nvPr/>
        </p:nvGrpSpPr>
        <p:grpSpPr>
          <a:xfrm>
            <a:off x="1772888" y="5181851"/>
            <a:ext cx="1840418" cy="704118"/>
            <a:chOff x="7812475" y="3568988"/>
            <a:chExt cx="1840418" cy="704118"/>
          </a:xfrm>
          <a:solidFill>
            <a:schemeClr val="bg1"/>
          </a:solidFill>
        </p:grpSpPr>
        <p:cxnSp>
          <p:nvCxnSpPr>
            <p:cNvPr id="210" name="Conector recto de flecha 209"/>
            <p:cNvCxnSpPr/>
            <p:nvPr/>
          </p:nvCxnSpPr>
          <p:spPr>
            <a:xfrm>
              <a:off x="8646421" y="4005383"/>
              <a:ext cx="324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upo 210"/>
            <p:cNvGrpSpPr/>
            <p:nvPr/>
          </p:nvGrpSpPr>
          <p:grpSpPr>
            <a:xfrm>
              <a:off x="9002400" y="3881572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212" name="CuadroTexto 211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3</a:t>
                </a:r>
              </a:p>
            </p:txBody>
          </p:sp>
          <p:cxnSp>
            <p:nvCxnSpPr>
              <p:cNvPr id="213" name="Conector recto 212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Rectángulo 213"/>
            <p:cNvSpPr/>
            <p:nvPr/>
          </p:nvSpPr>
          <p:spPr>
            <a:xfrm>
              <a:off x="7812475" y="3568988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215" name="Conector recto de flecha 214"/>
            <p:cNvCxnSpPr/>
            <p:nvPr/>
          </p:nvCxnSpPr>
          <p:spPr>
            <a:xfrm>
              <a:off x="8048583" y="3754576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de flecha 215"/>
            <p:cNvCxnSpPr/>
            <p:nvPr/>
          </p:nvCxnSpPr>
          <p:spPr>
            <a:xfrm>
              <a:off x="9455483" y="4047959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upo 216"/>
            <p:cNvGrpSpPr/>
            <p:nvPr/>
          </p:nvGrpSpPr>
          <p:grpSpPr>
            <a:xfrm>
              <a:off x="9521286" y="4222304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218" name="Conector recto 217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upo 219"/>
            <p:cNvGrpSpPr/>
            <p:nvPr/>
          </p:nvGrpSpPr>
          <p:grpSpPr>
            <a:xfrm>
              <a:off x="8222256" y="3873788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221" name="CuadroTexto 220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4</a:t>
                </a:r>
              </a:p>
            </p:txBody>
          </p:sp>
          <p:cxnSp>
            <p:nvCxnSpPr>
              <p:cNvPr id="222" name="Conector recto 221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3" name="Rectángulo 222"/>
          <p:cNvSpPr/>
          <p:nvPr/>
        </p:nvSpPr>
        <p:spPr>
          <a:xfrm>
            <a:off x="6985687" y="2278154"/>
            <a:ext cx="524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224" name="Rectángulo 223"/>
          <p:cNvSpPr/>
          <p:nvPr/>
        </p:nvSpPr>
        <p:spPr>
          <a:xfrm>
            <a:off x="6801609" y="22093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grpSp>
        <p:nvGrpSpPr>
          <p:cNvPr id="280" name="Grupo 279"/>
          <p:cNvGrpSpPr/>
          <p:nvPr/>
        </p:nvGrpSpPr>
        <p:grpSpPr>
          <a:xfrm>
            <a:off x="1806756" y="5232285"/>
            <a:ext cx="1027035" cy="653144"/>
            <a:chOff x="9275837" y="1688358"/>
            <a:chExt cx="1027035" cy="653144"/>
          </a:xfrm>
          <a:solidFill>
            <a:schemeClr val="bg1"/>
          </a:solidFill>
        </p:grpSpPr>
        <p:sp>
          <p:nvSpPr>
            <p:cNvPr id="237" name="Rectángulo 236"/>
            <p:cNvSpPr/>
            <p:nvPr/>
          </p:nvSpPr>
          <p:spPr>
            <a:xfrm>
              <a:off x="9275837" y="1688358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238" name="Conector recto de flecha 237"/>
            <p:cNvCxnSpPr/>
            <p:nvPr/>
          </p:nvCxnSpPr>
          <p:spPr>
            <a:xfrm>
              <a:off x="9511945" y="1873946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Grupo 242"/>
            <p:cNvGrpSpPr/>
            <p:nvPr/>
          </p:nvGrpSpPr>
          <p:grpSpPr>
            <a:xfrm>
              <a:off x="9652379" y="1949968"/>
              <a:ext cx="489858" cy="276999"/>
              <a:chOff x="2634342" y="4775552"/>
              <a:chExt cx="489858" cy="276999"/>
            </a:xfrm>
            <a:grpFill/>
          </p:grpSpPr>
          <p:sp>
            <p:nvSpPr>
              <p:cNvPr id="244" name="CuadroTexto 243"/>
              <p:cNvSpPr txBox="1"/>
              <p:nvPr/>
            </p:nvSpPr>
            <p:spPr>
              <a:xfrm>
                <a:off x="2634342" y="4775552"/>
                <a:ext cx="489858" cy="2769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200" b="1" dirty="0"/>
                  <a:t>3</a:t>
                </a:r>
              </a:p>
            </p:txBody>
          </p:sp>
          <p:cxnSp>
            <p:nvCxnSpPr>
              <p:cNvPr id="245" name="Conector recto 244"/>
              <p:cNvCxnSpPr/>
              <p:nvPr/>
            </p:nvCxnSpPr>
            <p:spPr>
              <a:xfrm>
                <a:off x="2971800" y="4775552"/>
                <a:ext cx="0" cy="27699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6" name="Conector recto de flecha 245"/>
            <p:cNvCxnSpPr/>
            <p:nvPr/>
          </p:nvCxnSpPr>
          <p:spPr>
            <a:xfrm>
              <a:off x="10105462" y="2116355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upo 246"/>
            <p:cNvGrpSpPr/>
            <p:nvPr/>
          </p:nvGrpSpPr>
          <p:grpSpPr>
            <a:xfrm>
              <a:off x="10171265" y="2290700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248" name="Conector recto 247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4" name="Rectángulo 263"/>
          <p:cNvSpPr/>
          <p:nvPr/>
        </p:nvSpPr>
        <p:spPr>
          <a:xfrm>
            <a:off x="5785748" y="3353172"/>
            <a:ext cx="524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nodo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265" name="Rectángulo 264"/>
          <p:cNvSpPr/>
          <p:nvPr/>
        </p:nvSpPr>
        <p:spPr>
          <a:xfrm>
            <a:off x="6033277" y="30053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*</a:t>
            </a:r>
            <a:endParaRPr lang="es-CL" b="1" dirty="0">
              <a:solidFill>
                <a:srgbClr val="C00000"/>
              </a:solidFill>
            </a:endParaRPr>
          </a:p>
        </p:txBody>
      </p:sp>
      <p:grpSp>
        <p:nvGrpSpPr>
          <p:cNvPr id="281" name="Grupo 280"/>
          <p:cNvGrpSpPr/>
          <p:nvPr/>
        </p:nvGrpSpPr>
        <p:grpSpPr>
          <a:xfrm>
            <a:off x="1895397" y="5254675"/>
            <a:ext cx="397354" cy="396293"/>
            <a:chOff x="9477596" y="2584980"/>
            <a:chExt cx="397354" cy="396293"/>
          </a:xfrm>
          <a:solidFill>
            <a:schemeClr val="bg1"/>
          </a:solidFill>
        </p:grpSpPr>
        <p:sp>
          <p:nvSpPr>
            <p:cNvPr id="266" name="Rectángulo 265"/>
            <p:cNvSpPr/>
            <p:nvPr/>
          </p:nvSpPr>
          <p:spPr>
            <a:xfrm>
              <a:off x="9477596" y="2584980"/>
              <a:ext cx="26962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s-ES" sz="1100" b="1" dirty="0">
                  <a:solidFill>
                    <a:srgbClr val="0070C0"/>
                  </a:solidFill>
                  <a:latin typeface="Courier New"/>
                  <a:ea typeface="Times New Roman"/>
                  <a:cs typeface="Times New Roman"/>
                </a:rPr>
                <a:t>F</a:t>
              </a:r>
              <a:endParaRPr lang="es-CL" b="1" dirty="0">
                <a:solidFill>
                  <a:srgbClr val="0070C0"/>
                </a:solidFill>
              </a:endParaRPr>
            </a:p>
          </p:txBody>
        </p:sp>
        <p:cxnSp>
          <p:nvCxnSpPr>
            <p:cNvPr id="267" name="Conector recto de flecha 266"/>
            <p:cNvCxnSpPr/>
            <p:nvPr/>
          </p:nvCxnSpPr>
          <p:spPr>
            <a:xfrm>
              <a:off x="9677540" y="2756126"/>
              <a:ext cx="131607" cy="1520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upo 267"/>
            <p:cNvGrpSpPr/>
            <p:nvPr/>
          </p:nvGrpSpPr>
          <p:grpSpPr>
            <a:xfrm>
              <a:off x="9743343" y="2930471"/>
              <a:ext cx="131607" cy="50802"/>
              <a:chOff x="7731507" y="4829808"/>
              <a:chExt cx="131607" cy="50802"/>
            </a:xfrm>
            <a:grpFill/>
          </p:grpSpPr>
          <p:cxnSp>
            <p:nvCxnSpPr>
              <p:cNvPr id="269" name="Conector recto 268"/>
              <p:cNvCxnSpPr/>
              <p:nvPr/>
            </p:nvCxnSpPr>
            <p:spPr>
              <a:xfrm>
                <a:off x="7731507" y="4829808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/>
              <p:cNvCxnSpPr/>
              <p:nvPr/>
            </p:nvCxnSpPr>
            <p:spPr>
              <a:xfrm>
                <a:off x="7731507" y="4880610"/>
                <a:ext cx="131607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Flecha derecha 283"/>
          <p:cNvSpPr/>
          <p:nvPr/>
        </p:nvSpPr>
        <p:spPr>
          <a:xfrm>
            <a:off x="0" y="1676354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6" name="Flecha derecha 285"/>
          <p:cNvSpPr/>
          <p:nvPr/>
        </p:nvSpPr>
        <p:spPr>
          <a:xfrm>
            <a:off x="352864" y="2022049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7" name="Flecha derecha 286"/>
          <p:cNvSpPr/>
          <p:nvPr/>
        </p:nvSpPr>
        <p:spPr>
          <a:xfrm>
            <a:off x="352864" y="2751619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8" name="Flecha derecha 287"/>
          <p:cNvSpPr/>
          <p:nvPr/>
        </p:nvSpPr>
        <p:spPr>
          <a:xfrm>
            <a:off x="663087" y="3130624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0" name="Flecha derecha 289"/>
          <p:cNvSpPr/>
          <p:nvPr/>
        </p:nvSpPr>
        <p:spPr>
          <a:xfrm>
            <a:off x="1047712" y="3651681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1" name="Flecha derecha 290"/>
          <p:cNvSpPr/>
          <p:nvPr/>
        </p:nvSpPr>
        <p:spPr>
          <a:xfrm>
            <a:off x="1047712" y="3859525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95" name="Grupo 294"/>
          <p:cNvGrpSpPr/>
          <p:nvPr/>
        </p:nvGrpSpPr>
        <p:grpSpPr>
          <a:xfrm>
            <a:off x="700904" y="4032556"/>
            <a:ext cx="588212" cy="1260000"/>
            <a:chOff x="588164" y="4446734"/>
            <a:chExt cx="588212" cy="1260000"/>
          </a:xfrm>
        </p:grpSpPr>
        <p:sp>
          <p:nvSpPr>
            <p:cNvPr id="292" name="Abrir llave 291"/>
            <p:cNvSpPr/>
            <p:nvPr/>
          </p:nvSpPr>
          <p:spPr>
            <a:xfrm>
              <a:off x="880404" y="4446734"/>
              <a:ext cx="295972" cy="126000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3" name="Flecha derecha 292"/>
            <p:cNvSpPr/>
            <p:nvPr/>
          </p:nvSpPr>
          <p:spPr>
            <a:xfrm>
              <a:off x="588164" y="5011188"/>
              <a:ext cx="252000" cy="1440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C1F033C-FC9E-AC08-AAB8-0C1FF32B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</a:t>
            </a:r>
            <a:r>
              <a:rPr lang="es-CL" sz="2000" dirty="0">
                <a:solidFill>
                  <a:srgbClr val="002060"/>
                </a:solidFill>
              </a:rPr>
              <a:t>– Recorrido en Amplitud</a:t>
            </a:r>
            <a:endParaRPr lang="es-CL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/>
      <p:bldP spid="54" grpId="0"/>
      <p:bldP spid="54" grpId="1"/>
      <p:bldP spid="68" grpId="0"/>
      <p:bldP spid="68" grpId="1"/>
      <p:bldP spid="110" grpId="0"/>
      <p:bldP spid="110" grpId="1"/>
      <p:bldP spid="134" grpId="0"/>
      <p:bldP spid="135" grpId="0"/>
      <p:bldP spid="149" grpId="0"/>
      <p:bldP spid="149" grpId="1"/>
      <p:bldP spid="161" grpId="0"/>
      <p:bldP spid="179" grpId="0"/>
      <p:bldP spid="179" grpId="1"/>
      <p:bldP spid="197" grpId="0"/>
      <p:bldP spid="198" grpId="0"/>
      <p:bldP spid="198" grpId="1"/>
      <p:bldP spid="209" grpId="0"/>
      <p:bldP spid="223" grpId="0"/>
      <p:bldP spid="223" grpId="1"/>
      <p:bldP spid="224" grpId="0"/>
      <p:bldP spid="264" grpId="0"/>
      <p:bldP spid="264" grpId="1"/>
      <p:bldP spid="265" grpId="0"/>
      <p:bldP spid="284" grpId="0" animBg="1"/>
      <p:bldP spid="284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288" grpId="2" animBg="1"/>
      <p:bldP spid="288" grpId="3" animBg="1"/>
      <p:bldP spid="288" grpId="4" animBg="1"/>
      <p:bldP spid="288" grpId="5" animBg="1"/>
      <p:bldP spid="288" grpId="6" animBg="1"/>
      <p:bldP spid="288" grpId="7" animBg="1"/>
      <p:bldP spid="288" grpId="8" animBg="1"/>
      <p:bldP spid="288" grpId="9" animBg="1"/>
      <p:bldP spid="288" grpId="10" animBg="1"/>
      <p:bldP spid="288" grpId="11" animBg="1"/>
      <p:bldP spid="288" grpId="12" animBg="1"/>
      <p:bldP spid="288" grpId="13" animBg="1"/>
      <p:bldP spid="288" grpId="14" animBg="1"/>
      <p:bldP spid="288" grpId="15" animBg="1"/>
      <p:bldP spid="290" grpId="0" animBg="1"/>
      <p:bldP spid="290" grpId="1" animBg="1"/>
      <p:bldP spid="290" grpId="2" animBg="1"/>
      <p:bldP spid="290" grpId="3" animBg="1"/>
      <p:bldP spid="290" grpId="4" animBg="1"/>
      <p:bldP spid="290" grpId="5" animBg="1"/>
      <p:bldP spid="290" grpId="6" animBg="1"/>
      <p:bldP spid="290" grpId="7" animBg="1"/>
      <p:bldP spid="290" grpId="8" animBg="1"/>
      <p:bldP spid="290" grpId="9" animBg="1"/>
      <p:bldP spid="290" grpId="10" animBg="1"/>
      <p:bldP spid="290" grpId="11" animBg="1"/>
      <p:bldP spid="290" grpId="12" animBg="1"/>
      <p:bldP spid="290" grpId="13" animBg="1"/>
      <p:bldP spid="290" grpId="14" animBg="1"/>
      <p:bldP spid="290" grpId="15" animBg="1"/>
      <p:bldP spid="291" grpId="0" animBg="1"/>
      <p:bldP spid="291" grpId="1" animBg="1"/>
      <p:bldP spid="291" grpId="2" animBg="1"/>
      <p:bldP spid="291" grpId="3" animBg="1"/>
      <p:bldP spid="291" grpId="4" animBg="1"/>
      <p:bldP spid="291" grpId="5" animBg="1"/>
      <p:bldP spid="291" grpId="6" animBg="1"/>
      <p:bldP spid="291" grpId="7" animBg="1"/>
      <p:bldP spid="291" grpId="8" animBg="1"/>
      <p:bldP spid="291" grpId="9" animBg="1"/>
      <p:bldP spid="291" grpId="10" animBg="1"/>
      <p:bldP spid="291" grpId="11" animBg="1"/>
      <p:bldP spid="291" grpId="12" animBg="1"/>
      <p:bldP spid="291" grpId="13" animBg="1"/>
      <p:bldP spid="291" grpId="14" animBg="1"/>
      <p:bldP spid="291" grpId="15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E7805D-5734-4E1B-810B-E7EE373F1810}"/>
              </a:ext>
            </a:extLst>
          </p:cNvPr>
          <p:cNvSpPr txBox="1">
            <a:spLocks/>
          </p:cNvSpPr>
          <p:nvPr/>
        </p:nvSpPr>
        <p:spPr>
          <a:xfrm>
            <a:off x="0" y="1752600"/>
            <a:ext cx="9144000" cy="1755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cap="small" dirty="0"/>
              <a:t>Algoritmos Clásicos sobre Grafos</a:t>
            </a:r>
            <a:endParaRPr lang="es-CL" sz="4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94DFEB-D795-E9F0-3386-73977BE07FA3}"/>
              </a:ext>
            </a:extLst>
          </p:cNvPr>
          <p:cNvSpPr txBox="1">
            <a:spLocks/>
          </p:cNvSpPr>
          <p:nvPr/>
        </p:nvSpPr>
        <p:spPr>
          <a:xfrm>
            <a:off x="990600" y="2859087"/>
            <a:ext cx="7162800" cy="175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9875"/>
            <a:r>
              <a:rPr lang="es-ES" sz="2800" b="1" cap="small" dirty="0">
                <a:solidFill>
                  <a:srgbClr val="002060"/>
                </a:solidFill>
              </a:rPr>
              <a:t> Caminos Mínimos sobre un Grafo: </a:t>
            </a:r>
            <a:r>
              <a:rPr lang="es-ES" sz="2800" cap="small" dirty="0">
                <a:solidFill>
                  <a:srgbClr val="002060"/>
                </a:solidFill>
              </a:rPr>
              <a:t>Dijkstra</a:t>
            </a:r>
            <a:endParaRPr lang="es-ES" sz="2800" b="1" cap="small" dirty="0">
              <a:solidFill>
                <a:srgbClr val="002060"/>
              </a:solidFill>
            </a:endParaRPr>
          </a:p>
          <a:p>
            <a:pPr marL="269875"/>
            <a:r>
              <a:rPr lang="es-ES" sz="2800" b="1" cap="small" dirty="0">
                <a:solidFill>
                  <a:srgbClr val="002060"/>
                </a:solidFill>
              </a:rPr>
              <a:t> Árbol de Cobertura Mínimo:</a:t>
            </a:r>
            <a:r>
              <a:rPr lang="es-ES" sz="2800" cap="small" dirty="0">
                <a:solidFill>
                  <a:srgbClr val="002060"/>
                </a:solidFill>
              </a:rPr>
              <a:t> Prim</a:t>
            </a:r>
            <a:endParaRPr lang="es-ES" sz="2800" b="1" dirty="0">
              <a:solidFill>
                <a:srgbClr val="002060"/>
              </a:solidFill>
            </a:endParaRPr>
          </a:p>
          <a:p>
            <a:pPr marL="269875"/>
            <a:r>
              <a:rPr lang="es-ES" sz="2800" b="1" cap="small" dirty="0">
                <a:solidFill>
                  <a:srgbClr val="002060"/>
                </a:solidFill>
              </a:rPr>
              <a:t> Flujo Máximo en Redes: </a:t>
            </a:r>
            <a:r>
              <a:rPr lang="es-ES" sz="2800" cap="small" dirty="0">
                <a:solidFill>
                  <a:srgbClr val="002060"/>
                </a:solidFill>
              </a:rPr>
              <a:t>Ford-</a:t>
            </a:r>
            <a:r>
              <a:rPr lang="es-ES" sz="2800" cap="small" dirty="0" err="1">
                <a:solidFill>
                  <a:srgbClr val="002060"/>
                </a:solidFill>
              </a:rPr>
              <a:t>Fullkerson</a:t>
            </a:r>
            <a:endParaRPr lang="es-CL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69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</a:t>
            </a:r>
            <a:r>
              <a:rPr lang="es-CL" sz="2400" u="sng" dirty="0"/>
              <a:t>Caminos Mínimos</a:t>
            </a:r>
            <a:r>
              <a:rPr lang="es-CL" sz="2400" dirty="0"/>
              <a:t> </a:t>
            </a:r>
            <a:r>
              <a:rPr lang="es-CL" sz="2400" b="1" dirty="0"/>
              <a:t>(</a:t>
            </a:r>
            <a:r>
              <a:rPr lang="es-CL" sz="2400" b="1" dirty="0" err="1"/>
              <a:t>Dijkstra</a:t>
            </a:r>
            <a:r>
              <a:rPr lang="es-CL" sz="2400" b="1" dirty="0"/>
              <a:t>)</a:t>
            </a:r>
            <a:endParaRPr lang="es-CL" sz="1600" b="1" dirty="0"/>
          </a:p>
        </p:txBody>
      </p:sp>
      <p:sp>
        <p:nvSpPr>
          <p:cNvPr id="13" name="TextBox 98"/>
          <p:cNvSpPr txBox="1"/>
          <p:nvPr/>
        </p:nvSpPr>
        <p:spPr>
          <a:xfrm>
            <a:off x="11118" y="685800"/>
            <a:ext cx="91328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sz="1600" dirty="0"/>
              <a:t>Este </a:t>
            </a:r>
            <a:r>
              <a:rPr lang="es-ES" sz="1600" b="1" dirty="0"/>
              <a:t>FAMOSO </a:t>
            </a:r>
            <a:r>
              <a:rPr lang="es-ES" sz="1600" dirty="0"/>
              <a:t>algoritmo permite construir </a:t>
            </a:r>
            <a:r>
              <a:rPr lang="es-ES" sz="1600" b="1" dirty="0">
                <a:solidFill>
                  <a:srgbClr val="C00000"/>
                </a:solidFill>
              </a:rPr>
              <a:t>todos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b="1" dirty="0">
                <a:solidFill>
                  <a:srgbClr val="C00000"/>
                </a:solidFill>
              </a:rPr>
              <a:t>los caminos de costo mínimo</a:t>
            </a:r>
            <a:r>
              <a:rPr lang="es-ES" sz="1600" dirty="0"/>
              <a:t> desde </a:t>
            </a:r>
            <a:r>
              <a:rPr lang="es-ES" sz="1600" b="1" dirty="0"/>
              <a:t>un nodo</a:t>
            </a:r>
            <a:r>
              <a:rPr lang="es-ES" sz="1600" dirty="0"/>
              <a:t> </a:t>
            </a:r>
            <a:r>
              <a:rPr lang="es-ES" sz="1600" b="1" dirty="0"/>
              <a:t>al resto de los nodos </a:t>
            </a:r>
            <a:r>
              <a:rPr lang="es-ES" sz="1600" dirty="0"/>
              <a:t>de un </a:t>
            </a:r>
            <a:r>
              <a:rPr lang="es-ES" sz="1600" b="1" dirty="0"/>
              <a:t>grafo valuado</a:t>
            </a:r>
            <a:r>
              <a:rPr lang="es-ES" sz="1600" dirty="0"/>
              <a:t>.</a:t>
            </a:r>
          </a:p>
          <a:p>
            <a:pPr marL="285750" indent="-285750" algn="just">
              <a:buFontTx/>
              <a:buChar char="-"/>
            </a:pPr>
            <a:endParaRPr lang="es-ES" sz="1600" dirty="0"/>
          </a:p>
          <a:p>
            <a:pPr marL="285750" indent="-285750" algn="just">
              <a:buFontTx/>
              <a:buChar char="-"/>
            </a:pPr>
            <a:r>
              <a:rPr lang="es-ES" sz="1600" dirty="0"/>
              <a:t>Los parámetros de entrada al algoritmo son: El </a:t>
            </a:r>
            <a:r>
              <a:rPr lang="es-ES" sz="1600" b="1" dirty="0"/>
              <a:t>grafo valuado</a:t>
            </a:r>
            <a:r>
              <a:rPr lang="es-ES" sz="1600" dirty="0"/>
              <a:t> y el </a:t>
            </a:r>
            <a:r>
              <a:rPr lang="es-ES" sz="1600" b="1" dirty="0"/>
              <a:t>nodo inicial</a:t>
            </a:r>
            <a:r>
              <a:rPr lang="es-ES" sz="1600" dirty="0"/>
              <a:t>.</a:t>
            </a:r>
          </a:p>
          <a:p>
            <a:pPr marL="285750" indent="-285750" algn="just">
              <a:buFontTx/>
              <a:buChar char="-"/>
            </a:pPr>
            <a:endParaRPr lang="es-ES" sz="1600" b="1" dirty="0"/>
          </a:p>
          <a:p>
            <a:pPr marL="285750" indent="-285750" algn="just">
              <a:buFontTx/>
              <a:buChar char="-"/>
            </a:pPr>
            <a:r>
              <a:rPr lang="es-ES" sz="1600" dirty="0"/>
              <a:t>El grafo puede ser dirigido o no dirigido.</a:t>
            </a:r>
          </a:p>
          <a:p>
            <a:pPr marL="285750" indent="-285750" algn="just">
              <a:buFontTx/>
              <a:buChar char="-"/>
            </a:pPr>
            <a:endParaRPr lang="es-ES" sz="1600" dirty="0"/>
          </a:p>
          <a:p>
            <a:pPr marL="285750" indent="-285750" algn="just">
              <a:buFontTx/>
              <a:buChar char="-"/>
            </a:pPr>
            <a:r>
              <a:rPr lang="es-ES" sz="1600" dirty="0"/>
              <a:t>Los costos del grafo </a:t>
            </a:r>
            <a:r>
              <a:rPr lang="es-ES" sz="1600" b="1" dirty="0">
                <a:solidFill>
                  <a:srgbClr val="C00000"/>
                </a:solidFill>
              </a:rPr>
              <a:t>siempre deben ser positivos</a:t>
            </a:r>
            <a:r>
              <a:rPr lang="es-ES" sz="1600" dirty="0"/>
              <a:t>.</a:t>
            </a:r>
            <a:endParaRPr lang="es-CL" sz="1600" dirty="0"/>
          </a:p>
          <a:p>
            <a:pPr marL="285750" indent="-285750" algn="just">
              <a:buFontTx/>
              <a:buChar char="-"/>
            </a:pPr>
            <a:endParaRPr lang="es-ES" sz="1600" dirty="0"/>
          </a:p>
          <a:p>
            <a:pPr marL="285750" indent="-285750" algn="just">
              <a:buFontTx/>
              <a:buChar char="-"/>
            </a:pPr>
            <a:r>
              <a:rPr lang="es-ES" sz="1600" dirty="0"/>
              <a:t>El grafo puede ser no valuado: en este caso calcula el camino de </a:t>
            </a:r>
            <a:r>
              <a:rPr lang="es-ES" sz="1600" b="1" dirty="0"/>
              <a:t>largo menor</a:t>
            </a:r>
            <a:r>
              <a:rPr lang="es-ES" sz="1600" dirty="0"/>
              <a:t> (menor número de </a:t>
            </a:r>
            <a:r>
              <a:rPr lang="es-ES" sz="1600" b="1" dirty="0"/>
              <a:t>arcos</a:t>
            </a:r>
            <a:r>
              <a:rPr lang="es-ES" sz="1600" dirty="0"/>
              <a:t>).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0" y="3505200"/>
            <a:ext cx="825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Ejemplo:</a:t>
            </a:r>
            <a:r>
              <a:rPr lang="es-CL" sz="1600" b="1" dirty="0"/>
              <a:t> </a:t>
            </a:r>
            <a:r>
              <a:rPr lang="es-CL" sz="1600" dirty="0"/>
              <a:t>Aplicar el algoritmo de </a:t>
            </a:r>
            <a:r>
              <a:rPr lang="es-CL" sz="1600" dirty="0" err="1"/>
              <a:t>Dijkstra</a:t>
            </a:r>
            <a:r>
              <a:rPr lang="es-CL" sz="1600" dirty="0"/>
              <a:t> al siguiente grafo a partir del nodo 1 (es decir, </a:t>
            </a:r>
            <a:r>
              <a:rPr lang="es-CL" sz="1600" b="1" i="1" dirty="0">
                <a:solidFill>
                  <a:srgbClr val="C00000"/>
                </a:solidFill>
              </a:rPr>
              <a:t>v</a:t>
            </a:r>
            <a:r>
              <a:rPr lang="es-CL" sz="1600" b="1" baseline="-25000" dirty="0">
                <a:solidFill>
                  <a:srgbClr val="C00000"/>
                </a:solidFill>
              </a:rPr>
              <a:t>0</a:t>
            </a:r>
            <a:r>
              <a:rPr lang="es-CL" sz="1600" b="1" dirty="0">
                <a:solidFill>
                  <a:srgbClr val="C00000"/>
                </a:solidFill>
              </a:rPr>
              <a:t> = 1</a:t>
            </a:r>
            <a:r>
              <a:rPr lang="es-CL" sz="1600" dirty="0"/>
              <a:t>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3910429"/>
            <a:ext cx="4076700" cy="25241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42182" y="5073822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5836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n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315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320800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7" y="152400"/>
            <a:ext cx="502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Paso 1:</a:t>
            </a:r>
            <a:r>
              <a:rPr lang="es-CL" sz="1600" dirty="0"/>
              <a:t> Marca a </a:t>
            </a:r>
            <a:r>
              <a:rPr lang="es-CL" sz="1600" i="1" dirty="0"/>
              <a:t>v</a:t>
            </a:r>
            <a:r>
              <a:rPr lang="es-CL" sz="1600" baseline="-25000" dirty="0"/>
              <a:t>0</a:t>
            </a:r>
            <a:r>
              <a:rPr lang="es-CL" sz="1600" dirty="0"/>
              <a:t> como </a:t>
            </a:r>
            <a:r>
              <a:rPr lang="es-CL" sz="1600" b="1" dirty="0">
                <a:solidFill>
                  <a:srgbClr val="C00000"/>
                </a:solidFill>
              </a:rPr>
              <a:t>visitado</a:t>
            </a:r>
            <a:r>
              <a:rPr lang="es-CL" sz="1600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(poner un </a:t>
            </a:r>
            <a:r>
              <a:rPr lang="es-CL" sz="1600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 en el nodo)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0" y="540603"/>
            <a:ext cx="8143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Paso 2:</a:t>
            </a:r>
            <a:r>
              <a:rPr lang="es-CL" sz="1600" dirty="0"/>
              <a:t> Escribe los </a:t>
            </a:r>
            <a:r>
              <a:rPr lang="es-CL" sz="1600" b="1" dirty="0"/>
              <a:t>datos iniciales </a:t>
            </a:r>
            <a:r>
              <a:rPr lang="es-CL" sz="1600" b="1" u="sng" dirty="0"/>
              <a:t>para cada nodo</a:t>
            </a:r>
            <a:r>
              <a:rPr lang="es-CL" sz="1600" dirty="0"/>
              <a:t>: </a:t>
            </a:r>
          </a:p>
          <a:p>
            <a:pPr marL="800100" lvl="1" indent="-342900">
              <a:buAutoNum type="arabicPeriod"/>
            </a:pPr>
            <a:r>
              <a:rPr lang="es-CL" sz="1600" dirty="0"/>
              <a:t>Escribe el </a:t>
            </a:r>
            <a:r>
              <a:rPr lang="es-CL" sz="1600" b="1" u="sng" dirty="0">
                <a:solidFill>
                  <a:srgbClr val="0000FF"/>
                </a:solidFill>
              </a:rPr>
              <a:t>costo</a:t>
            </a:r>
            <a:r>
              <a:rPr lang="es-CL" sz="1600" dirty="0"/>
              <a:t> para llegar desde </a:t>
            </a:r>
            <a:r>
              <a:rPr lang="es-CL" sz="1600" i="1" dirty="0"/>
              <a:t>v</a:t>
            </a:r>
            <a:r>
              <a:rPr lang="es-CL" sz="1600" baseline="-25000" dirty="0"/>
              <a:t>0</a:t>
            </a:r>
            <a:r>
              <a:rPr lang="es-CL" sz="1600" dirty="0"/>
              <a:t>. Si no hay arco coloca </a:t>
            </a:r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r>
              <a:rPr lang="es-CL" sz="1600" dirty="0"/>
              <a:t> (valor </a:t>
            </a:r>
            <a:r>
              <a:rPr lang="es-CL" sz="1600" u="sng" dirty="0">
                <a:solidFill>
                  <a:srgbClr val="0000FF"/>
                </a:solidFill>
              </a:rPr>
              <a:t>azul subrayado</a:t>
            </a:r>
            <a:r>
              <a:rPr lang="es-CL" sz="1600" dirty="0"/>
              <a:t>). </a:t>
            </a:r>
          </a:p>
          <a:p>
            <a:pPr marL="800100" lvl="1" indent="-342900">
              <a:buAutoNum type="arabicPeriod"/>
            </a:pPr>
            <a:r>
              <a:rPr lang="es-CL" sz="1600" dirty="0"/>
              <a:t>Escribe el </a:t>
            </a:r>
            <a:r>
              <a:rPr lang="es-CL" sz="1600" b="1" dirty="0">
                <a:solidFill>
                  <a:srgbClr val="00B050"/>
                </a:solidFill>
              </a:rPr>
              <a:t>nodo </a:t>
            </a:r>
            <a:r>
              <a:rPr lang="es-CL" sz="1600" b="1" dirty="0"/>
              <a:t>origen del costo</a:t>
            </a:r>
            <a:r>
              <a:rPr lang="es-CL" sz="1600" dirty="0"/>
              <a:t>: </a:t>
            </a:r>
            <a:r>
              <a:rPr lang="es-CL" sz="1600" b="1" dirty="0"/>
              <a:t>v</a:t>
            </a:r>
            <a:r>
              <a:rPr lang="es-CL" sz="1600" b="1" baseline="-25000" dirty="0"/>
              <a:t>0</a:t>
            </a:r>
            <a:r>
              <a:rPr lang="es-CL" sz="1600" dirty="0"/>
              <a:t> (valor </a:t>
            </a:r>
            <a:r>
              <a:rPr lang="es-CL" sz="1600" dirty="0">
                <a:solidFill>
                  <a:srgbClr val="00B050"/>
                </a:solidFill>
              </a:rPr>
              <a:t>verde entre paréntesis</a:t>
            </a:r>
            <a:r>
              <a:rPr lang="es-CL" sz="1600" dirty="0"/>
              <a:t>).</a:t>
            </a: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2965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15746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54572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1445981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581060" y="5147846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3762625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417843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54302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530600" y="186730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712165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749800" y="397282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4931365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36527" y="2431476"/>
            <a:ext cx="216000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</a:rPr>
              <a:t>V</a:t>
            </a:r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054" y="135466"/>
            <a:ext cx="4932000" cy="360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3" name="CuadroTexto 42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139820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16235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82599" y="843387"/>
            <a:ext cx="7560000" cy="252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2" name="CuadroTexto 51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82599" y="1096211"/>
            <a:ext cx="7560000" cy="252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</p:spTree>
    <p:extLst>
      <p:ext uri="{BB962C8B-B14F-4D97-AF65-F5344CB8AC3E}">
        <p14:creationId xmlns:p14="http://schemas.microsoft.com/office/powerpoint/2010/main" val="96399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2" grpId="0"/>
      <p:bldP spid="4" grpId="0"/>
      <p:bldP spid="20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5" grpId="0" animBg="1"/>
      <p:bldP spid="6" grpId="0" animBg="1"/>
      <p:bldP spid="6" grpId="1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 animBg="1"/>
      <p:bldP spid="53" grpId="1" animBg="1"/>
      <p:bldP spid="52" grpId="0"/>
      <p:bldP spid="54" grpId="0" animBg="1"/>
      <p:bldP spid="5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79579" y="5147846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29119" y="186730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48319" y="397282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3657" y="152400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0" y="464403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11344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86446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95744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139820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16235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516319" y="2207436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ángulo 63"/>
          <p:cNvSpPr/>
          <p:nvPr/>
        </p:nvSpPr>
        <p:spPr>
          <a:xfrm>
            <a:off x="3581403" y="4538135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Rectángulo 102"/>
          <p:cNvSpPr/>
          <p:nvPr/>
        </p:nvSpPr>
        <p:spPr>
          <a:xfrm>
            <a:off x="31054" y="443441"/>
            <a:ext cx="6012000" cy="360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CuadroTexto 103"/>
          <p:cNvSpPr txBox="1"/>
          <p:nvPr/>
        </p:nvSpPr>
        <p:spPr>
          <a:xfrm>
            <a:off x="7800930" y="2430946"/>
            <a:ext cx="2760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V</a:t>
            </a:r>
            <a:endParaRPr lang="es-CL" sz="1200" b="1" dirty="0">
              <a:solidFill>
                <a:schemeClr val="bg1"/>
              </a:solidFill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7800930" y="2430946"/>
            <a:ext cx="216000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</a:rPr>
              <a:t>V</a:t>
            </a:r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C7EBC4-64FC-3321-5C3B-6ED06A6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94D604-8581-11BD-49F3-D976A532345D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animBg="1"/>
      <p:bldP spid="64" grpId="0" animBg="1"/>
      <p:bldP spid="103" grpId="0" animBg="1"/>
      <p:bldP spid="103" grpId="1" animBg="1"/>
      <p:bldP spid="104" grpId="0" animBg="1"/>
      <p:bldP spid="10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79579" y="5147846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29119" y="186730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48319" y="397282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4392"/>
              </p:ext>
            </p:extLst>
          </p:nvPr>
        </p:nvGraphicFramePr>
        <p:xfrm>
          <a:off x="5742600" y="2419928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04500"/>
              </p:ext>
            </p:extLst>
          </p:nvPr>
        </p:nvGraphicFramePr>
        <p:xfrm>
          <a:off x="5562600" y="3053575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11231"/>
              </p:ext>
            </p:extLst>
          </p:nvPr>
        </p:nvGraphicFramePr>
        <p:xfrm>
          <a:off x="5706600" y="3687222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8486796" y="3008475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139820" y="3008475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16235" y="3008475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23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4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179406" y="3674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4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7454559" y="3674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096368" y="3674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516319" y="2207436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ángulo 63"/>
          <p:cNvSpPr/>
          <p:nvPr/>
        </p:nvSpPr>
        <p:spPr>
          <a:xfrm>
            <a:off x="3581403" y="4538135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CuadroTexto 93"/>
          <p:cNvSpPr txBox="1"/>
          <p:nvPr/>
        </p:nvSpPr>
        <p:spPr>
          <a:xfrm>
            <a:off x="4221570" y="1867300"/>
            <a:ext cx="105349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ym typeface="Symbol" panose="05050102010706020507" pitchFamily="18" charset="2"/>
              </a:rPr>
              <a:t>¿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7+14</a:t>
            </a:r>
            <a:r>
              <a:rPr lang="es-CL" sz="1400" dirty="0">
                <a:sym typeface="Symbol" panose="05050102010706020507" pitchFamily="18" charset="2"/>
              </a:rPr>
              <a:t> &lt;</a:t>
            </a:r>
            <a:r>
              <a:rPr lang="es-CL" sz="1400" dirty="0">
                <a:solidFill>
                  <a:srgbClr val="0000FF"/>
                </a:solidFill>
                <a:sym typeface="Symbol" panose="05050102010706020507" pitchFamily="18" charset="2"/>
              </a:rPr>
              <a:t> </a:t>
            </a:r>
            <a:r>
              <a:rPr lang="es-CL" sz="1400" dirty="0">
                <a:sym typeface="Symbol" panose="05050102010706020507" pitchFamily="18" charset="2"/>
              </a:rPr>
              <a:t>?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4221570" y="2185094"/>
            <a:ext cx="50526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b="1" dirty="0">
                <a:sym typeface="Symbol" panose="05050102010706020507" pitchFamily="18" charset="2"/>
              </a:rPr>
              <a:t>R: Sí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3557399" y="1897125"/>
            <a:ext cx="510076" cy="3600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179388" indent="-179388" algn="just"/>
            <a:r>
              <a:rPr lang="es-CL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s-CL" sz="4000" b="1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FBD6A6-1872-0691-7EEA-04FD6ED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E53FD1-A577-98CA-F217-D4331B8ACAB4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0C7A33-E314-4E38-EBA9-7155E3207341}"/>
              </a:ext>
            </a:extLst>
          </p:cNvPr>
          <p:cNvSpPr txBox="1"/>
          <p:nvPr/>
        </p:nvSpPr>
        <p:spPr>
          <a:xfrm>
            <a:off x="0" y="464404"/>
            <a:ext cx="9144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  <a:p>
            <a:pPr lvl="1">
              <a:spcBef>
                <a:spcPts val="600"/>
              </a:spcBef>
            </a:pPr>
            <a:r>
              <a:rPr lang="es-ES" sz="1600" dirty="0">
                <a:sym typeface="Symbol" panose="05050102010706020507" pitchFamily="18" charset="2"/>
              </a:rPr>
              <a:t> </a:t>
            </a:r>
            <a:r>
              <a:rPr lang="es-ES" sz="1600" dirty="0"/>
              <a:t>Si lo es, </a:t>
            </a:r>
            <a:r>
              <a:rPr lang="es-ES" sz="1600" b="1" dirty="0"/>
              <a:t>cambia </a:t>
            </a:r>
            <a:r>
              <a:rPr lang="es-ES" sz="1600" dirty="0"/>
              <a:t>el</a:t>
            </a:r>
            <a:r>
              <a:rPr lang="es-ES" sz="1600" b="1" dirty="0"/>
              <a:t> </a:t>
            </a:r>
            <a:r>
              <a:rPr lang="es-ES" sz="1600" b="1" u="sng" dirty="0">
                <a:solidFill>
                  <a:srgbClr val="0000FF"/>
                </a:solidFill>
              </a:rPr>
              <a:t>costo</a:t>
            </a:r>
            <a:r>
              <a:rPr lang="es-ES" sz="1600" b="1" dirty="0"/>
              <a:t> </a:t>
            </a:r>
            <a:r>
              <a:rPr lang="es-ES" sz="1600" dirty="0"/>
              <a:t>y el </a:t>
            </a:r>
            <a:r>
              <a:rPr lang="es-ES" sz="1600" b="1" dirty="0">
                <a:solidFill>
                  <a:srgbClr val="00B050"/>
                </a:solidFill>
              </a:rPr>
              <a:t>nodo anterior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6A8A9B-EC6D-B75D-BA5F-DF6C5C4DA3C3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D0279D6-39AD-DDFE-55FA-2EDCB085E4BA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74DC6D2-B338-DE48-448A-FAABB5DE5B8E}"/>
              </a:ext>
            </a:extLst>
          </p:cNvPr>
          <p:cNvSpPr/>
          <p:nvPr/>
        </p:nvSpPr>
        <p:spPr>
          <a:xfrm>
            <a:off x="1439200" y="5164935"/>
            <a:ext cx="216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471F68C-DEA7-F440-0AF8-2725621BDDAF}"/>
              </a:ext>
            </a:extLst>
          </p:cNvPr>
          <p:cNvSpPr/>
          <p:nvPr/>
        </p:nvSpPr>
        <p:spPr>
          <a:xfrm>
            <a:off x="3595978" y="1948642"/>
            <a:ext cx="216000" cy="216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B17CBBC-B1A4-53A9-FB1F-99749137C30D}"/>
              </a:ext>
            </a:extLst>
          </p:cNvPr>
          <p:cNvSpPr/>
          <p:nvPr/>
        </p:nvSpPr>
        <p:spPr>
          <a:xfrm>
            <a:off x="2102197" y="4123158"/>
            <a:ext cx="396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8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4" grpId="0" animBg="1"/>
      <p:bldP spid="95" grpId="0" animBg="1"/>
      <p:bldP spid="98" grpId="0"/>
      <p:bldP spid="98" grpId="1"/>
      <p:bldP spid="14" grpId="0" animBg="1"/>
      <p:bldP spid="20" grpId="0" animBg="1"/>
      <p:bldP spid="20" grpId="1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B9A5CEB-114A-B31C-0E00-67ACA26616FB}"/>
              </a:ext>
            </a:extLst>
          </p:cNvPr>
          <p:cNvSpPr txBox="1"/>
          <p:nvPr/>
        </p:nvSpPr>
        <p:spPr>
          <a:xfrm>
            <a:off x="0" y="464404"/>
            <a:ext cx="9144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  <a:p>
            <a:pPr lvl="1">
              <a:spcBef>
                <a:spcPts val="600"/>
              </a:spcBef>
            </a:pPr>
            <a:r>
              <a:rPr lang="es-ES" sz="1600" dirty="0">
                <a:sym typeface="Symbol" panose="05050102010706020507" pitchFamily="18" charset="2"/>
              </a:rPr>
              <a:t> </a:t>
            </a:r>
            <a:r>
              <a:rPr lang="es-ES" sz="1600" dirty="0"/>
              <a:t>Si lo es, </a:t>
            </a:r>
            <a:r>
              <a:rPr lang="es-ES" sz="1600" b="1" dirty="0"/>
              <a:t>cambia </a:t>
            </a:r>
            <a:r>
              <a:rPr lang="es-ES" sz="1600" dirty="0"/>
              <a:t>el</a:t>
            </a:r>
            <a:r>
              <a:rPr lang="es-ES" sz="1600" b="1" dirty="0"/>
              <a:t> </a:t>
            </a:r>
            <a:r>
              <a:rPr lang="es-ES" sz="1600" b="1" u="sng" dirty="0">
                <a:solidFill>
                  <a:srgbClr val="0000FF"/>
                </a:solidFill>
              </a:rPr>
              <a:t>costo</a:t>
            </a:r>
            <a:r>
              <a:rPr lang="es-ES" sz="1600" b="1" dirty="0"/>
              <a:t> </a:t>
            </a:r>
            <a:r>
              <a:rPr lang="es-ES" sz="1600" dirty="0"/>
              <a:t>y el </a:t>
            </a:r>
            <a:r>
              <a:rPr lang="es-ES" sz="1600" b="1" dirty="0">
                <a:solidFill>
                  <a:srgbClr val="00B050"/>
                </a:solidFill>
              </a:rPr>
              <a:t>nodo anterior</a:t>
            </a:r>
            <a:r>
              <a:rPr lang="es-ES" sz="1600" dirty="0"/>
              <a:t>.</a:t>
            </a:r>
            <a:endParaRPr lang="es-CL" sz="16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61325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1425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Imagen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0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26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2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292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79579" y="5147838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38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38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672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292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48319" y="3972817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17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89975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736527" y="2431476"/>
            <a:ext cx="216000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</a:rPr>
              <a:t>V</a:t>
            </a:r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139820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16235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3581403" y="4538127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ángulo 40"/>
          <p:cNvSpPr/>
          <p:nvPr/>
        </p:nvSpPr>
        <p:spPr>
          <a:xfrm>
            <a:off x="3516319" y="2207428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Rectángulo 58"/>
          <p:cNvSpPr/>
          <p:nvPr/>
        </p:nvSpPr>
        <p:spPr>
          <a:xfrm>
            <a:off x="332796" y="1459150"/>
            <a:ext cx="4680000" cy="252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CuadroTexto 62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409630" y="30516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745790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351332-F667-9B36-DC0F-136EF9F7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CE3E4C-E402-2CB6-7B4E-3779A8A3D5C7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C4C92F5-EE4B-E507-A156-BBEC84386F77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392C998-A449-BBD9-B69D-949D37B60AD5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1" grpId="0" animBg="1"/>
      <p:bldP spid="59" grpId="0" animBg="1"/>
      <p:bldP spid="59" grpId="1" animBg="1"/>
      <p:bldP spid="63" grpId="0"/>
      <p:bldP spid="65" grpId="0"/>
      <p:bldP spid="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49932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6778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57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574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79579" y="514629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629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62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629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657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574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48319" y="3971269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12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66508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23994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11152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736527" y="2431476"/>
            <a:ext cx="216000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</a:rPr>
              <a:t>V</a:t>
            </a:r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139820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3581403" y="4536579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CuadroTexto 38"/>
          <p:cNvSpPr txBox="1"/>
          <p:nvPr/>
        </p:nvSpPr>
        <p:spPr>
          <a:xfrm>
            <a:off x="4200089" y="5195023"/>
            <a:ext cx="105349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ym typeface="Symbol" panose="05050102010706020507" pitchFamily="18" charset="2"/>
              </a:rPr>
              <a:t>¿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7+11</a:t>
            </a:r>
            <a:r>
              <a:rPr lang="es-CL" sz="1400" dirty="0">
                <a:sym typeface="Symbol" panose="05050102010706020507" pitchFamily="18" charset="2"/>
              </a:rPr>
              <a:t> &lt;</a:t>
            </a:r>
            <a:r>
              <a:rPr lang="es-CL" sz="1400" dirty="0">
                <a:solidFill>
                  <a:srgbClr val="0000FF"/>
                </a:solidFill>
                <a:sym typeface="Symbol" panose="05050102010706020507" pitchFamily="18" charset="2"/>
              </a:rPr>
              <a:t> </a:t>
            </a:r>
            <a:r>
              <a:rPr lang="es-CL" sz="1400" dirty="0">
                <a:sym typeface="Symbol" panose="05050102010706020507" pitchFamily="18" charset="2"/>
              </a:rPr>
              <a:t>?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200089" y="5512817"/>
            <a:ext cx="50526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b="1" dirty="0">
                <a:sym typeface="Symbol" panose="05050102010706020507" pitchFamily="18" charset="2"/>
              </a:rPr>
              <a:t>R: Sí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582243" y="5168911"/>
            <a:ext cx="510076" cy="3600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179388" indent="-179388" algn="just"/>
            <a:r>
              <a:rPr lang="es-CL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s-CL" sz="4000" b="1" dirty="0">
              <a:solidFill>
                <a:srgbClr val="FF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DABB0F-A911-6111-5AAC-2E1247F2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D5A200-4F82-2250-B9B3-620820666F80}"/>
              </a:ext>
            </a:extLst>
          </p:cNvPr>
          <p:cNvSpPr txBox="1"/>
          <p:nvPr/>
        </p:nvSpPr>
        <p:spPr>
          <a:xfrm>
            <a:off x="0" y="464404"/>
            <a:ext cx="9144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  <a:p>
            <a:pPr lvl="1">
              <a:spcBef>
                <a:spcPts val="600"/>
              </a:spcBef>
            </a:pPr>
            <a:r>
              <a:rPr lang="es-ES" sz="1600" dirty="0">
                <a:sym typeface="Symbol" panose="05050102010706020507" pitchFamily="18" charset="2"/>
              </a:rPr>
              <a:t> </a:t>
            </a:r>
            <a:r>
              <a:rPr lang="es-ES" sz="1600" dirty="0"/>
              <a:t>Si lo es, </a:t>
            </a:r>
            <a:r>
              <a:rPr lang="es-ES" sz="1600" b="1" dirty="0"/>
              <a:t>cambia </a:t>
            </a:r>
            <a:r>
              <a:rPr lang="es-ES" sz="1600" dirty="0"/>
              <a:t>el</a:t>
            </a:r>
            <a:r>
              <a:rPr lang="es-ES" sz="1600" b="1" dirty="0"/>
              <a:t> </a:t>
            </a:r>
            <a:r>
              <a:rPr lang="es-ES" sz="1600" b="1" u="sng" dirty="0">
                <a:solidFill>
                  <a:srgbClr val="0000FF"/>
                </a:solidFill>
              </a:rPr>
              <a:t>costo</a:t>
            </a:r>
            <a:r>
              <a:rPr lang="es-ES" sz="1600" b="1" dirty="0"/>
              <a:t> </a:t>
            </a:r>
            <a:r>
              <a:rPr lang="es-ES" sz="1600" dirty="0"/>
              <a:t>y el </a:t>
            </a:r>
            <a:r>
              <a:rPr lang="es-ES" sz="1600" b="1" dirty="0">
                <a:solidFill>
                  <a:srgbClr val="00B050"/>
                </a:solidFill>
              </a:rPr>
              <a:t>nodo anterior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8F05DE-DE5A-A3CA-7AB6-8425C21777AC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4E7CA9-B579-2B44-D518-C2046BF69666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3111F1-E4F3-DE9C-9589-66D9CE7FD80C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564533-DF9E-D5D6-4150-4F781F98CD94}"/>
              </a:ext>
            </a:extLst>
          </p:cNvPr>
          <p:cNvSpPr/>
          <p:nvPr/>
        </p:nvSpPr>
        <p:spPr>
          <a:xfrm>
            <a:off x="1439200" y="5164935"/>
            <a:ext cx="216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411F55-3F01-C50B-2126-EA528DC3F39E}"/>
              </a:ext>
            </a:extLst>
          </p:cNvPr>
          <p:cNvSpPr/>
          <p:nvPr/>
        </p:nvSpPr>
        <p:spPr>
          <a:xfrm>
            <a:off x="2530725" y="4747097"/>
            <a:ext cx="396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DFEE15F-7FD1-9C5D-531C-271EE1BF6930}"/>
              </a:ext>
            </a:extLst>
          </p:cNvPr>
          <p:cNvSpPr/>
          <p:nvPr/>
        </p:nvSpPr>
        <p:spPr>
          <a:xfrm>
            <a:off x="3640429" y="5251347"/>
            <a:ext cx="216000" cy="216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28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39" grpId="0" animBg="1"/>
      <p:bldP spid="40" grpId="0" animBg="1"/>
      <p:bldP spid="42" grpId="0"/>
      <p:bldP spid="42" grpId="1"/>
      <p:bldP spid="11" grpId="0" animBg="1"/>
      <p:bldP spid="12" grpId="0" animBg="1"/>
      <p:bldP spid="13" grpId="0" animBg="1"/>
      <p:bldP spid="1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A46B5FB-FDBC-773D-A550-D061EB4C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49932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604328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732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7329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45711" y="515384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5384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538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5384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7329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7329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48319" y="3978819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881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29327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0680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45072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736527" y="2431476"/>
            <a:ext cx="216000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</a:rPr>
              <a:t>V</a:t>
            </a:r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139820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7800930" y="2430946"/>
            <a:ext cx="216000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</a:rPr>
              <a:t>V</a:t>
            </a:r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3581403" y="4544129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CuadroTexto 57"/>
          <p:cNvSpPr txBox="1"/>
          <p:nvPr/>
        </p:nvSpPr>
        <p:spPr>
          <a:xfrm>
            <a:off x="8121721" y="30465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167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10F154-E8E2-E143-F338-B0550A91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6DCF42-70CA-E1F5-BF97-A0255C35B570}"/>
              </a:ext>
            </a:extLst>
          </p:cNvPr>
          <p:cNvSpPr txBox="1"/>
          <p:nvPr/>
        </p:nvSpPr>
        <p:spPr>
          <a:xfrm>
            <a:off x="0" y="464404"/>
            <a:ext cx="9144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  <a:p>
            <a:pPr lvl="1">
              <a:spcBef>
                <a:spcPts val="600"/>
              </a:spcBef>
            </a:pPr>
            <a:r>
              <a:rPr lang="es-ES" sz="1600" dirty="0">
                <a:sym typeface="Symbol" panose="05050102010706020507" pitchFamily="18" charset="2"/>
              </a:rPr>
              <a:t> </a:t>
            </a:r>
            <a:r>
              <a:rPr lang="es-ES" sz="1600" dirty="0"/>
              <a:t>Si lo es, </a:t>
            </a:r>
            <a:r>
              <a:rPr lang="es-ES" sz="1600" b="1" dirty="0"/>
              <a:t>cambia </a:t>
            </a:r>
            <a:r>
              <a:rPr lang="es-ES" sz="1600" dirty="0"/>
              <a:t>el</a:t>
            </a:r>
            <a:r>
              <a:rPr lang="es-ES" sz="1600" b="1" dirty="0"/>
              <a:t> </a:t>
            </a:r>
            <a:r>
              <a:rPr lang="es-ES" sz="1600" b="1" u="sng" dirty="0">
                <a:solidFill>
                  <a:srgbClr val="0000FF"/>
                </a:solidFill>
              </a:rPr>
              <a:t>costo</a:t>
            </a:r>
            <a:r>
              <a:rPr lang="es-ES" sz="1600" b="1" dirty="0"/>
              <a:t> </a:t>
            </a:r>
            <a:r>
              <a:rPr lang="es-ES" sz="1600" dirty="0"/>
              <a:t>y el </a:t>
            </a:r>
            <a:r>
              <a:rPr lang="es-ES" sz="1600" b="1" dirty="0">
                <a:solidFill>
                  <a:srgbClr val="00B050"/>
                </a:solidFill>
              </a:rPr>
              <a:t>nodo anterior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179EB6-316F-BD83-F003-C0851BC4B61E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245E54-AA37-0B49-5903-86C34E897006}"/>
              </a:ext>
            </a:extLst>
          </p:cNvPr>
          <p:cNvSpPr txBox="1"/>
          <p:nvPr/>
        </p:nvSpPr>
        <p:spPr>
          <a:xfrm>
            <a:off x="1617588" y="459311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B800AA-27A3-2343-3613-340752E3AA60}"/>
              </a:ext>
            </a:extLst>
          </p:cNvPr>
          <p:cNvSpPr txBox="1"/>
          <p:nvPr/>
        </p:nvSpPr>
        <p:spPr>
          <a:xfrm>
            <a:off x="609600" y="35094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16CC54-D57E-46BF-BADC-DD33682C457A}"/>
              </a:ext>
            </a:extLst>
          </p:cNvPr>
          <p:cNvSpPr/>
          <p:nvPr/>
        </p:nvSpPr>
        <p:spPr>
          <a:xfrm>
            <a:off x="332796" y="1459150"/>
            <a:ext cx="4680000" cy="252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12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58" grpId="0"/>
      <p:bldP spid="59" grpId="0"/>
      <p:bldP spid="12" grpId="0" animBg="1"/>
      <p:bldP spid="1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45711" y="5147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3718" y="1867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48319" y="397282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51686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65720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5625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516319" y="2207436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ángulo 63"/>
          <p:cNvSpPr/>
          <p:nvPr/>
        </p:nvSpPr>
        <p:spPr>
          <a:xfrm>
            <a:off x="3581403" y="4538135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CuadroTexto 35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8121721" y="30465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167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7096650" y="2430946"/>
            <a:ext cx="2760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V</a:t>
            </a:r>
            <a:endParaRPr lang="es-CL" sz="1200" b="1" dirty="0">
              <a:solidFill>
                <a:schemeClr val="bg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096650" y="2430946"/>
            <a:ext cx="216000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</a:rPr>
              <a:t>V</a:t>
            </a:r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8253D7-8B05-C346-250A-3B777662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43D108-69EB-67E8-4F0B-32C2F31F1953}"/>
              </a:ext>
            </a:extLst>
          </p:cNvPr>
          <p:cNvSpPr txBox="1"/>
          <p:nvPr/>
        </p:nvSpPr>
        <p:spPr>
          <a:xfrm>
            <a:off x="0" y="464404"/>
            <a:ext cx="9144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  <a:p>
            <a:pPr lvl="1">
              <a:spcBef>
                <a:spcPts val="600"/>
              </a:spcBef>
            </a:pPr>
            <a:r>
              <a:rPr lang="es-ES" sz="1600" dirty="0">
                <a:sym typeface="Symbol" panose="05050102010706020507" pitchFamily="18" charset="2"/>
              </a:rPr>
              <a:t> </a:t>
            </a:r>
            <a:r>
              <a:rPr lang="es-ES" sz="1600" dirty="0"/>
              <a:t>Si lo es, </a:t>
            </a:r>
            <a:r>
              <a:rPr lang="es-ES" sz="1600" b="1" dirty="0"/>
              <a:t>cambia </a:t>
            </a:r>
            <a:r>
              <a:rPr lang="es-ES" sz="1600" dirty="0"/>
              <a:t>el</a:t>
            </a:r>
            <a:r>
              <a:rPr lang="es-ES" sz="1600" b="1" dirty="0"/>
              <a:t> </a:t>
            </a:r>
            <a:r>
              <a:rPr lang="es-ES" sz="1600" b="1" u="sng" dirty="0">
                <a:solidFill>
                  <a:srgbClr val="0000FF"/>
                </a:solidFill>
              </a:rPr>
              <a:t>costo</a:t>
            </a:r>
            <a:r>
              <a:rPr lang="es-ES" sz="1600" b="1" dirty="0"/>
              <a:t> </a:t>
            </a:r>
            <a:r>
              <a:rPr lang="es-ES" sz="1600" dirty="0"/>
              <a:t>y el </a:t>
            </a:r>
            <a:r>
              <a:rPr lang="es-ES" sz="1600" b="1" dirty="0">
                <a:solidFill>
                  <a:srgbClr val="00B050"/>
                </a:solidFill>
              </a:rPr>
              <a:t>nodo anterior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8EE8F7-9B18-7351-6F75-A8A14506667B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455B5C-09F3-A31F-E7C0-278346E62619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3475F8-A8DD-DF39-1FC3-15FF671B3BD8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E004E1-85B1-229D-1828-FEBA2E733B44}"/>
              </a:ext>
            </a:extLst>
          </p:cNvPr>
          <p:cNvSpPr txBox="1"/>
          <p:nvPr/>
        </p:nvSpPr>
        <p:spPr>
          <a:xfrm>
            <a:off x="1542472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F349BC9-F823-252E-2F03-459AA335671D}"/>
              </a:ext>
            </a:extLst>
          </p:cNvPr>
          <p:cNvSpPr/>
          <p:nvPr/>
        </p:nvSpPr>
        <p:spPr>
          <a:xfrm>
            <a:off x="31054" y="443441"/>
            <a:ext cx="6012000" cy="360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573FD6-7E39-FDC9-E9A3-6A79DFA8FC76}"/>
              </a:ext>
            </a:extLst>
          </p:cNvPr>
          <p:cNvSpPr/>
          <p:nvPr/>
        </p:nvSpPr>
        <p:spPr>
          <a:xfrm>
            <a:off x="1319319" y="1873443"/>
            <a:ext cx="216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A8179F-010D-25AD-6D57-146B122DFF66}"/>
              </a:ext>
            </a:extLst>
          </p:cNvPr>
          <p:cNvSpPr/>
          <p:nvPr/>
        </p:nvSpPr>
        <p:spPr>
          <a:xfrm>
            <a:off x="2522714" y="2413219"/>
            <a:ext cx="396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8CB8354-04B9-8C96-61D2-EA9B7A278D10}"/>
              </a:ext>
            </a:extLst>
          </p:cNvPr>
          <p:cNvSpPr/>
          <p:nvPr/>
        </p:nvSpPr>
        <p:spPr>
          <a:xfrm>
            <a:off x="3556569" y="1926393"/>
            <a:ext cx="252000" cy="252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91A161E-D9B4-FA38-7811-DF224A2BD3E0}"/>
              </a:ext>
            </a:extLst>
          </p:cNvPr>
          <p:cNvSpPr txBox="1"/>
          <p:nvPr/>
        </p:nvSpPr>
        <p:spPr>
          <a:xfrm>
            <a:off x="4214357" y="1867300"/>
            <a:ext cx="106792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ym typeface="Symbol" panose="05050102010706020507" pitchFamily="18" charset="2"/>
              </a:rPr>
              <a:t>¿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8+10</a:t>
            </a:r>
            <a:r>
              <a:rPr lang="es-CL" sz="1400" dirty="0">
                <a:sym typeface="Symbol" panose="05050102010706020507" pitchFamily="18" charset="2"/>
              </a:rPr>
              <a:t> &lt;</a:t>
            </a:r>
            <a:r>
              <a:rPr lang="es-CL" sz="14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r>
              <a:rPr lang="es-CL" sz="1400" dirty="0">
                <a:sym typeface="Symbol" panose="05050102010706020507" pitchFamily="18" charset="2"/>
              </a:rPr>
              <a:t>?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8289884-DC0C-E24D-AEFF-71E3B438B5C2}"/>
              </a:ext>
            </a:extLst>
          </p:cNvPr>
          <p:cNvSpPr txBox="1"/>
          <p:nvPr/>
        </p:nvSpPr>
        <p:spPr>
          <a:xfrm>
            <a:off x="4221570" y="2185094"/>
            <a:ext cx="50526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b="1" dirty="0">
                <a:sym typeface="Symbol" panose="05050102010706020507" pitchFamily="18" charset="2"/>
              </a:rPr>
              <a:t>R: Sí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A616F49-5B09-2690-FACE-C62994597B49}"/>
              </a:ext>
            </a:extLst>
          </p:cNvPr>
          <p:cNvSpPr/>
          <p:nvPr/>
        </p:nvSpPr>
        <p:spPr>
          <a:xfrm>
            <a:off x="3557399" y="1897125"/>
            <a:ext cx="510076" cy="3600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179388" indent="-179388" algn="just"/>
            <a:r>
              <a:rPr lang="es-CL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s-CL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1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58" grpId="0" animBg="1"/>
      <p:bldP spid="64" grpId="0" animBg="1"/>
      <p:bldP spid="42" grpId="0" animBg="1"/>
      <p:bldP spid="53" grpId="0" animBg="1"/>
      <p:bldP spid="10" grpId="0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7" grpId="0" animBg="1"/>
      <p:bldP spid="20" grpId="0" animBg="1"/>
      <p:bldP spid="21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382000" y="6416675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8" name="TextBox 57"/>
          <p:cNvSpPr txBox="1"/>
          <p:nvPr/>
        </p:nvSpPr>
        <p:spPr>
          <a:xfrm>
            <a:off x="0" y="762000"/>
            <a:ext cx="9132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Grafo Valuado</a:t>
            </a:r>
            <a:r>
              <a:rPr lang="es-ES" sz="1600" u="sng" dirty="0">
                <a:solidFill>
                  <a:srgbClr val="002060"/>
                </a:solidFill>
              </a:rPr>
              <a:t> </a:t>
            </a:r>
            <a:r>
              <a:rPr lang="es-ES" sz="1600" b="1" u="sng" dirty="0">
                <a:solidFill>
                  <a:srgbClr val="002060"/>
                </a:solidFill>
              </a:rPr>
              <a:t>o </a:t>
            </a:r>
            <a:r>
              <a:rPr lang="es-ES" sz="1600" b="1" i="1" u="sng" dirty="0">
                <a:solidFill>
                  <a:srgbClr val="002060"/>
                </a:solidFill>
              </a:rPr>
              <a:t>Ponderado:</a:t>
            </a:r>
            <a:r>
              <a:rPr lang="es-ES" sz="1600" b="1" dirty="0"/>
              <a:t> </a:t>
            </a:r>
            <a:r>
              <a:rPr lang="es-ES" sz="1600" dirty="0"/>
              <a:t>Grafo en el que se asocian valores a sus arcos: distancia, costo, capacidad, etc. </a:t>
            </a:r>
          </a:p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dirty="0"/>
              <a:t>Pueden ser dirigidos o no dirigidos.</a:t>
            </a:r>
          </a:p>
        </p:txBody>
      </p: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140B750-9DCA-663F-156F-2D5BF00646E8}"/>
              </a:ext>
            </a:extLst>
          </p:cNvPr>
          <p:cNvGrpSpPr/>
          <p:nvPr/>
        </p:nvGrpSpPr>
        <p:grpSpPr>
          <a:xfrm>
            <a:off x="1757339" y="1600200"/>
            <a:ext cx="1759006" cy="1561120"/>
            <a:chOff x="1676400" y="1600200"/>
            <a:chExt cx="1759006" cy="1561120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E488A73E-BFCE-351D-0D55-AA929B1D0E55}"/>
                </a:ext>
              </a:extLst>
            </p:cNvPr>
            <p:cNvGrpSpPr/>
            <p:nvPr/>
          </p:nvGrpSpPr>
          <p:grpSpPr>
            <a:xfrm>
              <a:off x="2363611" y="2729231"/>
              <a:ext cx="413951" cy="432089"/>
              <a:chOff x="2200572" y="4989227"/>
              <a:chExt cx="413951" cy="432089"/>
            </a:xfrm>
          </p:grpSpPr>
          <p:sp>
            <p:nvSpPr>
              <p:cNvPr id="74" name="Oval 34">
                <a:extLst>
                  <a:ext uri="{FF2B5EF4-FFF2-40B4-BE49-F238E27FC236}">
                    <a16:creationId xmlns:a16="http://schemas.microsoft.com/office/drawing/2014/main" id="{97BAEA00-F4C0-57D0-B034-6A1C9B36C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377" y="5083887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5" name="Text Box 35">
                <a:extLst>
                  <a:ext uri="{FF2B5EF4-FFF2-40B4-BE49-F238E27FC236}">
                    <a16:creationId xmlns:a16="http://schemas.microsoft.com/office/drawing/2014/main" id="{C3572167-2D00-F03F-AADA-3C26CBF34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572" y="4989227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0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E4AF4DCF-F1DB-1005-957B-15C2BB8649F4}"/>
                </a:ext>
              </a:extLst>
            </p:cNvPr>
            <p:cNvGrpSpPr/>
            <p:nvPr/>
          </p:nvGrpSpPr>
          <p:grpSpPr>
            <a:xfrm>
              <a:off x="2363611" y="2188948"/>
              <a:ext cx="413951" cy="432089"/>
              <a:chOff x="2200572" y="4444711"/>
              <a:chExt cx="413951" cy="432089"/>
            </a:xfrm>
          </p:grpSpPr>
          <p:sp>
            <p:nvSpPr>
              <p:cNvPr id="77" name="Oval 31">
                <a:extLst>
                  <a:ext uri="{FF2B5EF4-FFF2-40B4-BE49-F238E27FC236}">
                    <a16:creationId xmlns:a16="http://schemas.microsoft.com/office/drawing/2014/main" id="{5B2A78C5-C60B-C647-902C-4AF18EBCA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377" y="4531729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862366C6-4B59-057D-97FB-D8D85A1E9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572" y="44447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B2D245C4-0AF0-EFD4-1E70-D43C800E030F}"/>
                </a:ext>
              </a:extLst>
            </p:cNvPr>
            <p:cNvGrpSpPr/>
            <p:nvPr/>
          </p:nvGrpSpPr>
          <p:grpSpPr>
            <a:xfrm>
              <a:off x="1676400" y="2184715"/>
              <a:ext cx="413951" cy="432089"/>
              <a:chOff x="1517594" y="4444711"/>
              <a:chExt cx="413951" cy="432089"/>
            </a:xfrm>
          </p:grpSpPr>
          <p:sp>
            <p:nvSpPr>
              <p:cNvPr id="80" name="Oval 40">
                <a:extLst>
                  <a:ext uri="{FF2B5EF4-FFF2-40B4-BE49-F238E27FC236}">
                    <a16:creationId xmlns:a16="http://schemas.microsoft.com/office/drawing/2014/main" id="{76C6570F-7899-4C70-8364-82B39EE52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744" y="4531729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81" name="Text Box 41">
                <a:extLst>
                  <a:ext uri="{FF2B5EF4-FFF2-40B4-BE49-F238E27FC236}">
                    <a16:creationId xmlns:a16="http://schemas.microsoft.com/office/drawing/2014/main" id="{5D374F4E-772D-0173-13DD-AEC8F757D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7594" y="44447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876F8160-00B1-E726-A45F-0C9F90E0DE12}"/>
                </a:ext>
              </a:extLst>
            </p:cNvPr>
            <p:cNvGrpSpPr/>
            <p:nvPr/>
          </p:nvGrpSpPr>
          <p:grpSpPr>
            <a:xfrm>
              <a:off x="2359378" y="1600200"/>
              <a:ext cx="413951" cy="432089"/>
              <a:chOff x="2200572" y="3860196"/>
              <a:chExt cx="413951" cy="432089"/>
            </a:xfrm>
          </p:grpSpPr>
          <p:sp>
            <p:nvSpPr>
              <p:cNvPr id="83" name="Oval 28">
                <a:extLst>
                  <a:ext uri="{FF2B5EF4-FFF2-40B4-BE49-F238E27FC236}">
                    <a16:creationId xmlns:a16="http://schemas.microsoft.com/office/drawing/2014/main" id="{F8153754-C5DD-7FE2-D872-9A08B1BD3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377" y="3955216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84" name="Text Box 29">
                <a:extLst>
                  <a:ext uri="{FF2B5EF4-FFF2-40B4-BE49-F238E27FC236}">
                    <a16:creationId xmlns:a16="http://schemas.microsoft.com/office/drawing/2014/main" id="{2104D140-C421-54C9-06D7-E51381DD0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572" y="3860196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AC19CCB0-117C-FCC4-7D6E-FF304358224A}"/>
                </a:ext>
              </a:extLst>
            </p:cNvPr>
            <p:cNvGrpSpPr/>
            <p:nvPr/>
          </p:nvGrpSpPr>
          <p:grpSpPr>
            <a:xfrm>
              <a:off x="3021455" y="2188948"/>
              <a:ext cx="413951" cy="432089"/>
              <a:chOff x="2862649" y="4444711"/>
              <a:chExt cx="413951" cy="432089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C9F59C06-A4CC-8604-7A9A-F14B35CD5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037" y="4531729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87" name="Text Box 38">
                <a:extLst>
                  <a:ext uri="{FF2B5EF4-FFF2-40B4-BE49-F238E27FC236}">
                    <a16:creationId xmlns:a16="http://schemas.microsoft.com/office/drawing/2014/main" id="{D1379BC8-CC18-4B51-7E96-78486A399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2649" y="44447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8" name="Line 42">
              <a:extLst>
                <a:ext uri="{FF2B5EF4-FFF2-40B4-BE49-F238E27FC236}">
                  <a16:creationId xmlns:a16="http://schemas.microsoft.com/office/drawing/2014/main" id="{2B4A9FBF-A12A-1E83-64F5-1C8959533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353" y="1952226"/>
              <a:ext cx="0" cy="32400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89" name="Line 43">
              <a:extLst>
                <a:ext uri="{FF2B5EF4-FFF2-40B4-BE49-F238E27FC236}">
                  <a16:creationId xmlns:a16="http://schemas.microsoft.com/office/drawing/2014/main" id="{4DE0E3E9-C3F2-C2CC-BDC1-C907C064E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236" y="2533276"/>
              <a:ext cx="0" cy="28805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0" name="Line 44">
              <a:extLst>
                <a:ext uri="{FF2B5EF4-FFF2-40B4-BE49-F238E27FC236}">
                  <a16:creationId xmlns:a16="http://schemas.microsoft.com/office/drawing/2014/main" id="{D252F5DE-98FF-FF37-F8A2-727D75F05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639" y="2400759"/>
              <a:ext cx="396000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1" name="Line 45">
              <a:extLst>
                <a:ext uri="{FF2B5EF4-FFF2-40B4-BE49-F238E27FC236}">
                  <a16:creationId xmlns:a16="http://schemas.microsoft.com/office/drawing/2014/main" id="{866721BD-7E1D-B2A8-1A73-90190E784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1631" y="1865289"/>
              <a:ext cx="453785" cy="43208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2" name="Line 46">
              <a:extLst>
                <a:ext uri="{FF2B5EF4-FFF2-40B4-BE49-F238E27FC236}">
                  <a16:creationId xmlns:a16="http://schemas.microsoft.com/office/drawing/2014/main" id="{D3966111-A74B-CE0F-2DD1-76C8E56EA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0679" y="2529786"/>
              <a:ext cx="528333" cy="44139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3" name="Line 45">
              <a:extLst>
                <a:ext uri="{FF2B5EF4-FFF2-40B4-BE49-F238E27FC236}">
                  <a16:creationId xmlns:a16="http://schemas.microsoft.com/office/drawing/2014/main" id="{796AA2E5-561B-F1F7-2AD6-388F32497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681" y="1857951"/>
              <a:ext cx="453785" cy="43208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F6958CA8-8517-BE1A-A32F-11729C7CD65C}"/>
                </a:ext>
              </a:extLst>
            </p:cNvPr>
            <p:cNvSpPr txBox="1"/>
            <p:nvPr/>
          </p:nvSpPr>
          <p:spPr>
            <a:xfrm>
              <a:off x="1924226" y="1865708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es-CL" sz="1200" b="1" dirty="0"/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BD61D527-8A5E-774D-5D7A-8D6E71C64083}"/>
                </a:ext>
              </a:extLst>
            </p:cNvPr>
            <p:cNvSpPr txBox="1"/>
            <p:nvPr/>
          </p:nvSpPr>
          <p:spPr>
            <a:xfrm>
              <a:off x="2431072" y="1982516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es-CL" sz="1200" b="1" dirty="0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19ED1A78-6550-4EDF-EFCA-D8282FB455DF}"/>
                </a:ext>
              </a:extLst>
            </p:cNvPr>
            <p:cNvSpPr txBox="1"/>
            <p:nvPr/>
          </p:nvSpPr>
          <p:spPr>
            <a:xfrm>
              <a:off x="2815039" y="1892087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s-CL" sz="1200" b="1" dirty="0"/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7015766E-EB57-D943-1B8B-2190004C6ED3}"/>
                </a:ext>
              </a:extLst>
            </p:cNvPr>
            <p:cNvSpPr txBox="1"/>
            <p:nvPr/>
          </p:nvSpPr>
          <p:spPr>
            <a:xfrm>
              <a:off x="2840092" y="2674265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  <a:endParaRPr lang="es-CL" sz="1200" b="1" dirty="0"/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44CF72CD-CA3D-9A18-29E3-A85886D3F926}"/>
                </a:ext>
              </a:extLst>
            </p:cNvPr>
            <p:cNvSpPr txBox="1"/>
            <p:nvPr/>
          </p:nvSpPr>
          <p:spPr>
            <a:xfrm>
              <a:off x="2289191" y="2547267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es-CL" sz="1200" b="1" dirty="0"/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8BB7BDFD-4C4A-7C80-4585-06E483EC8279}"/>
                </a:ext>
              </a:extLst>
            </p:cNvPr>
            <p:cNvSpPr txBox="1"/>
            <p:nvPr/>
          </p:nvSpPr>
          <p:spPr>
            <a:xfrm>
              <a:off x="2047168" y="2178727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s-CL" sz="1200" b="1" dirty="0"/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0BC2E86C-019F-30D4-6FC5-4D29C5003ED3}"/>
              </a:ext>
            </a:extLst>
          </p:cNvPr>
          <p:cNvGrpSpPr/>
          <p:nvPr/>
        </p:nvGrpSpPr>
        <p:grpSpPr>
          <a:xfrm>
            <a:off x="5179284" y="1608667"/>
            <a:ext cx="1767472" cy="1561120"/>
            <a:chOff x="5105400" y="1608667"/>
            <a:chExt cx="1767472" cy="1561120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E2FC6A45-3BD9-295F-DFC5-4E3F6376E011}"/>
                </a:ext>
              </a:extLst>
            </p:cNvPr>
            <p:cNvGrpSpPr/>
            <p:nvPr/>
          </p:nvGrpSpPr>
          <p:grpSpPr>
            <a:xfrm>
              <a:off x="5792611" y="2737698"/>
              <a:ext cx="413951" cy="432089"/>
              <a:chOff x="2958339" y="5435311"/>
              <a:chExt cx="413951" cy="432089"/>
            </a:xfrm>
          </p:grpSpPr>
          <p:sp>
            <p:nvSpPr>
              <p:cNvPr id="103" name="Oval 34">
                <a:extLst>
                  <a:ext uri="{FF2B5EF4-FFF2-40B4-BE49-F238E27FC236}">
                    <a16:creationId xmlns:a16="http://schemas.microsoft.com/office/drawing/2014/main" id="{E55758C3-585D-EEBE-9F32-A29A65428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144" y="5529971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04" name="Text Box 35">
                <a:extLst>
                  <a:ext uri="{FF2B5EF4-FFF2-40B4-BE49-F238E27FC236}">
                    <a16:creationId xmlns:a16="http://schemas.microsoft.com/office/drawing/2014/main" id="{BC808A22-FD15-C7D8-FB42-485B29116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339" y="54353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0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A2B93C30-6B21-F2EE-F19E-86B4A2C8C7AD}"/>
                </a:ext>
              </a:extLst>
            </p:cNvPr>
            <p:cNvGrpSpPr/>
            <p:nvPr/>
          </p:nvGrpSpPr>
          <p:grpSpPr>
            <a:xfrm>
              <a:off x="5792611" y="2197415"/>
              <a:ext cx="413951" cy="432089"/>
              <a:chOff x="2958339" y="4895028"/>
              <a:chExt cx="413951" cy="432089"/>
            </a:xfrm>
          </p:grpSpPr>
          <p:sp>
            <p:nvSpPr>
              <p:cNvPr id="106" name="Oval 31">
                <a:extLst>
                  <a:ext uri="{FF2B5EF4-FFF2-40B4-BE49-F238E27FC236}">
                    <a16:creationId xmlns:a16="http://schemas.microsoft.com/office/drawing/2014/main" id="{78022F38-D442-26D1-6D3C-81BBDDDEE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144" y="4982046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07" name="Text Box 32">
                <a:extLst>
                  <a:ext uri="{FF2B5EF4-FFF2-40B4-BE49-F238E27FC236}">
                    <a16:creationId xmlns:a16="http://schemas.microsoft.com/office/drawing/2014/main" id="{18085DC1-7812-C273-D61E-FEA8ECED3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339" y="4895028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E1AC2A-2A3F-1F25-539E-394A2F9A32B7}"/>
                </a:ext>
              </a:extLst>
            </p:cNvPr>
            <p:cNvGrpSpPr/>
            <p:nvPr/>
          </p:nvGrpSpPr>
          <p:grpSpPr>
            <a:xfrm>
              <a:off x="5105400" y="2193182"/>
              <a:ext cx="413951" cy="432089"/>
              <a:chOff x="2271128" y="4890795"/>
              <a:chExt cx="413951" cy="432089"/>
            </a:xfrm>
          </p:grpSpPr>
          <p:sp>
            <p:nvSpPr>
              <p:cNvPr id="109" name="Oval 40">
                <a:extLst>
                  <a:ext uri="{FF2B5EF4-FFF2-40B4-BE49-F238E27FC236}">
                    <a16:creationId xmlns:a16="http://schemas.microsoft.com/office/drawing/2014/main" id="{F7588CFB-7F9B-4874-83D6-221C863B9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9278" y="4977813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10" name="Text Box 41">
                <a:extLst>
                  <a:ext uri="{FF2B5EF4-FFF2-40B4-BE49-F238E27FC236}">
                    <a16:creationId xmlns:a16="http://schemas.microsoft.com/office/drawing/2014/main" id="{43772BFC-5E57-493B-C0D5-D32CBFB91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1128" y="4890795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4D8F243F-FB47-A682-FEDB-F345D26B4549}"/>
                </a:ext>
              </a:extLst>
            </p:cNvPr>
            <p:cNvGrpSpPr/>
            <p:nvPr/>
          </p:nvGrpSpPr>
          <p:grpSpPr>
            <a:xfrm>
              <a:off x="5788378" y="1608667"/>
              <a:ext cx="413951" cy="432089"/>
              <a:chOff x="2954106" y="4306280"/>
              <a:chExt cx="413951" cy="432089"/>
            </a:xfrm>
          </p:grpSpPr>
          <p:sp>
            <p:nvSpPr>
              <p:cNvPr id="112" name="Oval 28">
                <a:extLst>
                  <a:ext uri="{FF2B5EF4-FFF2-40B4-BE49-F238E27FC236}">
                    <a16:creationId xmlns:a16="http://schemas.microsoft.com/office/drawing/2014/main" id="{EFC56F49-E384-E37C-E2A3-7DB550D6F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911" y="4401300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13" name="Text Box 29">
                <a:extLst>
                  <a:ext uri="{FF2B5EF4-FFF2-40B4-BE49-F238E27FC236}">
                    <a16:creationId xmlns:a16="http://schemas.microsoft.com/office/drawing/2014/main" id="{9183AF03-6CCD-469C-F4F1-7B8A03202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106" y="4306280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2D03A5A0-E9A7-5536-2A02-1437082D2CB0}"/>
                </a:ext>
              </a:extLst>
            </p:cNvPr>
            <p:cNvGrpSpPr/>
            <p:nvPr/>
          </p:nvGrpSpPr>
          <p:grpSpPr>
            <a:xfrm>
              <a:off x="6458921" y="2197415"/>
              <a:ext cx="413951" cy="432089"/>
              <a:chOff x="3624649" y="4895028"/>
              <a:chExt cx="413951" cy="432089"/>
            </a:xfrm>
          </p:grpSpPr>
          <p:sp>
            <p:nvSpPr>
              <p:cNvPr id="115" name="Oval 37">
                <a:extLst>
                  <a:ext uri="{FF2B5EF4-FFF2-40B4-BE49-F238E27FC236}">
                    <a16:creationId xmlns:a16="http://schemas.microsoft.com/office/drawing/2014/main" id="{B3825C84-C968-4236-2B1C-71D81C97E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71" y="4982046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16" name="Text Box 38">
                <a:extLst>
                  <a:ext uri="{FF2B5EF4-FFF2-40B4-BE49-F238E27FC236}">
                    <a16:creationId xmlns:a16="http://schemas.microsoft.com/office/drawing/2014/main" id="{B551B626-6253-8F21-1224-14EF7E7B8B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4649" y="4895028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7" name="Line 42">
              <a:extLst>
                <a:ext uri="{FF2B5EF4-FFF2-40B4-BE49-F238E27FC236}">
                  <a16:creationId xmlns:a16="http://schemas.microsoft.com/office/drawing/2014/main" id="{811979D8-F279-A4EB-19A3-1B5960A56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5353" y="1960693"/>
              <a:ext cx="0" cy="32400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18" name="Line 43">
              <a:extLst>
                <a:ext uri="{FF2B5EF4-FFF2-40B4-BE49-F238E27FC236}">
                  <a16:creationId xmlns:a16="http://schemas.microsoft.com/office/drawing/2014/main" id="{68FCB198-2BE8-2AEB-1E44-1EABD9706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3236" y="2541743"/>
              <a:ext cx="0" cy="28805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 dirty="0"/>
            </a:p>
          </p:txBody>
        </p:sp>
        <p:sp>
          <p:nvSpPr>
            <p:cNvPr id="119" name="Line 44">
              <a:extLst>
                <a:ext uri="{FF2B5EF4-FFF2-40B4-BE49-F238E27FC236}">
                  <a16:creationId xmlns:a16="http://schemas.microsoft.com/office/drawing/2014/main" id="{0D3505ED-F03F-0BC9-5C8E-125302CDC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9639" y="2409226"/>
              <a:ext cx="396000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 dirty="0"/>
            </a:p>
          </p:txBody>
        </p:sp>
        <p:sp>
          <p:nvSpPr>
            <p:cNvPr id="120" name="Line 45">
              <a:extLst>
                <a:ext uri="{FF2B5EF4-FFF2-40B4-BE49-F238E27FC236}">
                  <a16:creationId xmlns:a16="http://schemas.microsoft.com/office/drawing/2014/main" id="{29FE1441-5434-B39C-EFE3-DC2404BB5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0631" y="1873756"/>
              <a:ext cx="453785" cy="43208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21" name="Line 46">
              <a:extLst>
                <a:ext uri="{FF2B5EF4-FFF2-40B4-BE49-F238E27FC236}">
                  <a16:creationId xmlns:a16="http://schemas.microsoft.com/office/drawing/2014/main" id="{007FF30A-F72A-EB4B-1147-195047805D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139679" y="2538253"/>
              <a:ext cx="528333" cy="44139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22" name="Line 46">
              <a:extLst>
                <a:ext uri="{FF2B5EF4-FFF2-40B4-BE49-F238E27FC236}">
                  <a16:creationId xmlns:a16="http://schemas.microsoft.com/office/drawing/2014/main" id="{3E5272F0-B887-CD62-0978-F7E6249AE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08478" y="2501615"/>
              <a:ext cx="445147" cy="36535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23" name="Line 44">
              <a:extLst>
                <a:ext uri="{FF2B5EF4-FFF2-40B4-BE49-F238E27FC236}">
                  <a16:creationId xmlns:a16="http://schemas.microsoft.com/office/drawing/2014/main" id="{26E9F4CA-EDB1-6BC5-8376-95CD85C32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9075" y="2406954"/>
              <a:ext cx="378000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 dirty="0"/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3443E1D-4DE7-DA34-6C5D-9DA16FB2EF10}"/>
                </a:ext>
              </a:extLst>
            </p:cNvPr>
            <p:cNvSpPr txBox="1"/>
            <p:nvPr/>
          </p:nvSpPr>
          <p:spPr>
            <a:xfrm>
              <a:off x="5358174" y="1865924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es-CL" sz="1200" b="1" dirty="0"/>
            </a:p>
          </p:txBody>
        </p: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8278DED0-9E1C-71DF-F42D-2F7071E0F2CF}"/>
                </a:ext>
              </a:extLst>
            </p:cNvPr>
            <p:cNvSpPr txBox="1"/>
            <p:nvPr/>
          </p:nvSpPr>
          <p:spPr>
            <a:xfrm>
              <a:off x="5865020" y="1982732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es-CL" sz="1200" b="1" dirty="0"/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9AE574CE-F6EF-94BD-4774-DC859121BD6B}"/>
                </a:ext>
              </a:extLst>
            </p:cNvPr>
            <p:cNvSpPr txBox="1"/>
            <p:nvPr/>
          </p:nvSpPr>
          <p:spPr>
            <a:xfrm>
              <a:off x="6274040" y="2684641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  <a:endParaRPr lang="es-CL" sz="1200" b="1" dirty="0"/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0FCADF3B-A58A-1CA0-8B6F-F9C3F2DB1A9B}"/>
                </a:ext>
              </a:extLst>
            </p:cNvPr>
            <p:cNvSpPr txBox="1"/>
            <p:nvPr/>
          </p:nvSpPr>
          <p:spPr>
            <a:xfrm>
              <a:off x="5723139" y="2547483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es-CL" sz="1200" b="1" dirty="0"/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1495F07A-E67B-5D0F-E16C-58C79A1599EB}"/>
                </a:ext>
              </a:extLst>
            </p:cNvPr>
            <p:cNvSpPr txBox="1"/>
            <p:nvPr/>
          </p:nvSpPr>
          <p:spPr>
            <a:xfrm>
              <a:off x="5445556" y="2178943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s-CL" sz="1200" b="1" dirty="0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2356886A-A9B3-C3EA-FCED-8D4738169AFA}"/>
                </a:ext>
              </a:extLst>
            </p:cNvPr>
            <p:cNvSpPr txBox="1"/>
            <p:nvPr/>
          </p:nvSpPr>
          <p:spPr>
            <a:xfrm>
              <a:off x="6075621" y="2476517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s-CL" sz="1200" b="1" dirty="0"/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7F431807-6CD4-DDDE-9B79-1E65688DBC26}"/>
                </a:ext>
              </a:extLst>
            </p:cNvPr>
            <p:cNvSpPr txBox="1"/>
            <p:nvPr/>
          </p:nvSpPr>
          <p:spPr>
            <a:xfrm>
              <a:off x="6131744" y="2187045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s-CL" sz="1200" b="1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A8B0811-73E2-3891-02E8-F83A4A6B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Clasificación Principal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643168-77D0-52EE-8F0B-14DAB8179048}"/>
              </a:ext>
            </a:extLst>
          </p:cNvPr>
          <p:cNvSpPr txBox="1"/>
          <p:nvPr/>
        </p:nvSpPr>
        <p:spPr>
          <a:xfrm>
            <a:off x="1600200" y="3327349"/>
            <a:ext cx="2073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Grafo no dirigido valuado</a:t>
            </a:r>
            <a:endParaRPr lang="es-CL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7E69A6-C92F-D4F8-5885-1BF8463621C9}"/>
              </a:ext>
            </a:extLst>
          </p:cNvPr>
          <p:cNvSpPr txBox="1"/>
          <p:nvPr/>
        </p:nvSpPr>
        <p:spPr>
          <a:xfrm>
            <a:off x="5026378" y="3327348"/>
            <a:ext cx="2073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Grafo dirigido valuado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57699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21438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49852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Imagen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54178" y="5147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67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(2)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48319" y="397282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5808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122886" y="30432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3581403" y="4538135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ángulo 40"/>
          <p:cNvSpPr/>
          <p:nvPr/>
        </p:nvSpPr>
        <p:spPr>
          <a:xfrm>
            <a:off x="3516319" y="2207436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CuadroTexto 65"/>
          <p:cNvSpPr txBox="1"/>
          <p:nvPr/>
        </p:nvSpPr>
        <p:spPr>
          <a:xfrm>
            <a:off x="7457900" y="3678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8176065" y="3678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7409630" y="30420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7410521" y="30465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745790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B82364-FAD1-C664-10F7-628FD0E3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F2AB6E-1098-135F-A291-E3AD53D52BA7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F61BA6-C730-8C25-0BD2-01B964C9F403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B15E50-16D1-29FA-A2DC-FC749F7B0C35}"/>
              </a:ext>
            </a:extLst>
          </p:cNvPr>
          <p:cNvSpPr txBox="1"/>
          <p:nvPr/>
        </p:nvSpPr>
        <p:spPr>
          <a:xfrm>
            <a:off x="1542472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977BA1-F3ED-FD8D-3E3D-6682C594A225}"/>
              </a:ext>
            </a:extLst>
          </p:cNvPr>
          <p:cNvSpPr txBox="1"/>
          <p:nvPr/>
        </p:nvSpPr>
        <p:spPr>
          <a:xfrm>
            <a:off x="0" y="464404"/>
            <a:ext cx="9144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  <a:p>
            <a:pPr lvl="1">
              <a:spcBef>
                <a:spcPts val="600"/>
              </a:spcBef>
            </a:pPr>
            <a:r>
              <a:rPr lang="es-ES" sz="1600" dirty="0">
                <a:sym typeface="Symbol" panose="05050102010706020507" pitchFamily="18" charset="2"/>
              </a:rPr>
              <a:t> </a:t>
            </a:r>
            <a:r>
              <a:rPr lang="es-ES" sz="1600" dirty="0"/>
              <a:t>Si lo es, </a:t>
            </a:r>
            <a:r>
              <a:rPr lang="es-ES" sz="1600" b="1" dirty="0"/>
              <a:t>cambia </a:t>
            </a:r>
            <a:r>
              <a:rPr lang="es-ES" sz="1600" dirty="0"/>
              <a:t>el</a:t>
            </a:r>
            <a:r>
              <a:rPr lang="es-ES" sz="1600" b="1" dirty="0"/>
              <a:t> </a:t>
            </a:r>
            <a:r>
              <a:rPr lang="es-ES" sz="1600" b="1" u="sng" dirty="0">
                <a:solidFill>
                  <a:srgbClr val="0000FF"/>
                </a:solidFill>
              </a:rPr>
              <a:t>costo</a:t>
            </a:r>
            <a:r>
              <a:rPr lang="es-ES" sz="1600" b="1" dirty="0"/>
              <a:t> </a:t>
            </a:r>
            <a:r>
              <a:rPr lang="es-ES" sz="1600" dirty="0"/>
              <a:t>y el </a:t>
            </a:r>
            <a:r>
              <a:rPr lang="es-ES" sz="1600" b="1" dirty="0">
                <a:solidFill>
                  <a:srgbClr val="00B050"/>
                </a:solidFill>
              </a:rPr>
              <a:t>nodo anterior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FA414C-485C-BBF2-BACE-7938A2BB0BD0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5AFDF8-7F86-199E-D061-697E2757937D}"/>
              </a:ext>
            </a:extLst>
          </p:cNvPr>
          <p:cNvSpPr/>
          <p:nvPr/>
        </p:nvSpPr>
        <p:spPr>
          <a:xfrm>
            <a:off x="332796" y="1459150"/>
            <a:ext cx="4680000" cy="252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05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6" grpId="0"/>
      <p:bldP spid="78" grpId="0"/>
      <p:bldP spid="80" grpId="0"/>
      <p:bldP spid="94" grpId="0"/>
      <p:bldP spid="12" grpId="0" animBg="1"/>
      <p:bldP spid="1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49932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6778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57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574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62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629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657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574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(2)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48319" y="3971269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12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04424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70286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25831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120570" y="30382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3581403" y="4536579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CuadroTexto 38"/>
          <p:cNvSpPr txBox="1"/>
          <p:nvPr/>
        </p:nvSpPr>
        <p:spPr>
          <a:xfrm>
            <a:off x="4192876" y="5195023"/>
            <a:ext cx="10679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ym typeface="Symbol" panose="05050102010706020507" pitchFamily="18" charset="2"/>
              </a:rPr>
              <a:t>¿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8+12</a:t>
            </a:r>
            <a:r>
              <a:rPr lang="es-CL" sz="1400" dirty="0">
                <a:sym typeface="Symbol" panose="05050102010706020507" pitchFamily="18" charset="2"/>
              </a:rPr>
              <a:t> &lt;</a:t>
            </a:r>
            <a:r>
              <a:rPr lang="es-CL" sz="14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r>
              <a:rPr lang="es-CL" sz="1400" dirty="0">
                <a:sym typeface="Symbol" panose="05050102010706020507" pitchFamily="18" charset="2"/>
              </a:rPr>
              <a:t>?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157610" y="5512817"/>
            <a:ext cx="59022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b="1" dirty="0">
                <a:sym typeface="Symbol" panose="05050102010706020507" pitchFamily="18" charset="2"/>
              </a:rPr>
              <a:t>R: No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3554178" y="51462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3761144" y="514629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291068-5CF7-F1EC-9C0B-D1EB9194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275B7F-7048-F08D-33CF-06D00988DF02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2A4299-6962-78FE-A4BE-D06990751796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273997-363E-437B-8CDC-68C057349F09}"/>
              </a:ext>
            </a:extLst>
          </p:cNvPr>
          <p:cNvSpPr txBox="1"/>
          <p:nvPr/>
        </p:nvSpPr>
        <p:spPr>
          <a:xfrm>
            <a:off x="1542472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A8A25-00C6-F47D-9A81-44204822E52B}"/>
              </a:ext>
            </a:extLst>
          </p:cNvPr>
          <p:cNvSpPr txBox="1"/>
          <p:nvPr/>
        </p:nvSpPr>
        <p:spPr>
          <a:xfrm>
            <a:off x="0" y="4644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EEBFC3-5AD1-E6E2-6323-4E48B13F45B6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AC79FDE-AF09-BF90-BE66-B87D8AE35E73}"/>
              </a:ext>
            </a:extLst>
          </p:cNvPr>
          <p:cNvSpPr/>
          <p:nvPr/>
        </p:nvSpPr>
        <p:spPr>
          <a:xfrm>
            <a:off x="1319319" y="1873443"/>
            <a:ext cx="216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11B4C2B-A6EB-14E5-2F84-9EE7615C978E}"/>
              </a:ext>
            </a:extLst>
          </p:cNvPr>
          <p:cNvSpPr/>
          <p:nvPr/>
        </p:nvSpPr>
        <p:spPr>
          <a:xfrm>
            <a:off x="2009498" y="2829333"/>
            <a:ext cx="396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5E7F9F2-97EA-1534-A852-9BAFF5D0C36D}"/>
              </a:ext>
            </a:extLst>
          </p:cNvPr>
          <p:cNvSpPr/>
          <p:nvPr/>
        </p:nvSpPr>
        <p:spPr>
          <a:xfrm>
            <a:off x="3607365" y="5200530"/>
            <a:ext cx="252000" cy="252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611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9" grpId="0" animBg="1"/>
      <p:bldP spid="39" grpId="1" animBg="1"/>
      <p:bldP spid="40" grpId="0" animBg="1"/>
      <p:bldP spid="40" grpId="1" animBg="1"/>
      <p:bldP spid="14" grpId="0" animBg="1"/>
      <p:bldP spid="14" grpId="1" animBg="1"/>
      <p:bldP spid="17" grpId="0" animBg="1"/>
      <p:bldP spid="17" grpId="1" animBg="1"/>
      <p:bldP spid="20" grpId="0" animBg="1"/>
      <p:bldP spid="20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69238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96024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41803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120570" y="30382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7451091" y="2430946"/>
            <a:ext cx="2760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V</a:t>
            </a:r>
            <a:endParaRPr lang="es-CL" sz="1200" b="1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451091" y="2430946"/>
            <a:ext cx="216000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</a:rPr>
              <a:t>V</a:t>
            </a:r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F94902-AEBB-7BFE-7D00-6B49289A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56003B4B-D317-CA7F-7E1F-A2CB68935C45}"/>
              </a:ext>
            </a:extLst>
          </p:cNvPr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FE83CC45-92CE-1000-233E-9CE621E9A9DB}"/>
              </a:ext>
            </a:extLst>
          </p:cNvPr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F58EBA02-BB76-ED30-3EA8-2235E0489ED6}"/>
              </a:ext>
            </a:extLst>
          </p:cNvPr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78B50496-FF05-F6CC-483A-AD3B26D41BA6}"/>
              </a:ext>
            </a:extLst>
          </p:cNvPr>
          <p:cNvSpPr txBox="1"/>
          <p:nvPr/>
        </p:nvSpPr>
        <p:spPr>
          <a:xfrm>
            <a:off x="3545711" y="5147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D5948D8-4CF1-FE59-DA11-DB2ABA5044EE}"/>
              </a:ext>
            </a:extLst>
          </p:cNvPr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5B103B8-2499-FC98-C084-7505EA284232}"/>
              </a:ext>
            </a:extLst>
          </p:cNvPr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6A34CEFA-3716-E46A-300E-752C8A510AB3}"/>
              </a:ext>
            </a:extLst>
          </p:cNvPr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FC850C2F-2D20-FB76-36AB-959D66E0000B}"/>
              </a:ext>
            </a:extLst>
          </p:cNvPr>
          <p:cNvSpPr txBox="1"/>
          <p:nvPr/>
        </p:nvSpPr>
        <p:spPr>
          <a:xfrm>
            <a:off x="3503718" y="1867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404007A-8FF2-164C-C5C0-0AB1F3AE9E50}"/>
              </a:ext>
            </a:extLst>
          </p:cNvPr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(2)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0871F2B-00CD-4ECE-00C2-3F0D4C301748}"/>
              </a:ext>
            </a:extLst>
          </p:cNvPr>
          <p:cNvSpPr txBox="1"/>
          <p:nvPr/>
        </p:nvSpPr>
        <p:spPr>
          <a:xfrm>
            <a:off x="4748319" y="397282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F6B654FE-1C4C-19D0-2A00-DF16528F0D94}"/>
              </a:ext>
            </a:extLst>
          </p:cNvPr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786E7601-6AED-468E-3274-45747136FF82}"/>
              </a:ext>
            </a:extLst>
          </p:cNvPr>
          <p:cNvSpPr/>
          <p:nvPr/>
        </p:nvSpPr>
        <p:spPr>
          <a:xfrm>
            <a:off x="3572302" y="4549569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4503A52F-1609-574A-91F5-5311FF46CC29}"/>
              </a:ext>
            </a:extLst>
          </p:cNvPr>
          <p:cNvSpPr/>
          <p:nvPr/>
        </p:nvSpPr>
        <p:spPr>
          <a:xfrm>
            <a:off x="4512409" y="3447448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24C02D3E-9764-EE82-9B7D-0AE2566B498A}"/>
              </a:ext>
            </a:extLst>
          </p:cNvPr>
          <p:cNvSpPr txBox="1"/>
          <p:nvPr/>
        </p:nvSpPr>
        <p:spPr>
          <a:xfrm>
            <a:off x="0" y="464404"/>
            <a:ext cx="6156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236EEA2C-893C-7473-96ED-5E05660F476C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31B0D574-6E3E-1534-4DB3-7684388051C7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F3B71BC4-96A3-5B8F-4E73-5335774C6C87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00AB353-3049-971F-6515-687E03529C86}"/>
              </a:ext>
            </a:extLst>
          </p:cNvPr>
          <p:cNvSpPr txBox="1"/>
          <p:nvPr/>
        </p:nvSpPr>
        <p:spPr>
          <a:xfrm>
            <a:off x="3753050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B767BAEA-2016-54CC-3CB9-25336884AC3C}"/>
              </a:ext>
            </a:extLst>
          </p:cNvPr>
          <p:cNvSpPr/>
          <p:nvPr/>
        </p:nvSpPr>
        <p:spPr>
          <a:xfrm>
            <a:off x="31054" y="443441"/>
            <a:ext cx="6012000" cy="360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B2D7E02A-FD7C-61D4-D46E-DE222EB1A091}"/>
              </a:ext>
            </a:extLst>
          </p:cNvPr>
          <p:cNvSpPr/>
          <p:nvPr/>
        </p:nvSpPr>
        <p:spPr>
          <a:xfrm>
            <a:off x="3494093" y="1905463"/>
            <a:ext cx="324000" cy="28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CF73F88B-30A1-D0C3-3EAC-D870329B2F4D}"/>
              </a:ext>
            </a:extLst>
          </p:cNvPr>
          <p:cNvSpPr/>
          <p:nvPr/>
        </p:nvSpPr>
        <p:spPr>
          <a:xfrm>
            <a:off x="3572302" y="3555448"/>
            <a:ext cx="396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DFDD56BC-7252-3FF5-43E2-FAC323EB2CC0}"/>
              </a:ext>
            </a:extLst>
          </p:cNvPr>
          <p:cNvSpPr/>
          <p:nvPr/>
        </p:nvSpPr>
        <p:spPr>
          <a:xfrm>
            <a:off x="3598899" y="5215101"/>
            <a:ext cx="252000" cy="252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3121CCB6-C60F-AC76-B9DA-90CE5A6E2837}"/>
              </a:ext>
            </a:extLst>
          </p:cNvPr>
          <p:cNvSpPr txBox="1"/>
          <p:nvPr/>
        </p:nvSpPr>
        <p:spPr>
          <a:xfrm>
            <a:off x="4190380" y="5156638"/>
            <a:ext cx="106792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ym typeface="Symbol" panose="05050102010706020507" pitchFamily="18" charset="2"/>
              </a:rPr>
              <a:t>¿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18+6</a:t>
            </a:r>
            <a:r>
              <a:rPr lang="es-CL" sz="1400" dirty="0">
                <a:sym typeface="Symbol" panose="05050102010706020507" pitchFamily="18" charset="2"/>
              </a:rPr>
              <a:t> &lt;</a:t>
            </a:r>
            <a:r>
              <a:rPr lang="es-CL" sz="14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r>
              <a:rPr lang="es-CL" sz="1400" dirty="0">
                <a:sym typeface="Symbol" panose="05050102010706020507" pitchFamily="18" charset="2"/>
              </a:rPr>
              <a:t>?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868A464F-ED73-CC12-E607-2023229B0847}"/>
              </a:ext>
            </a:extLst>
          </p:cNvPr>
          <p:cNvSpPr txBox="1"/>
          <p:nvPr/>
        </p:nvSpPr>
        <p:spPr>
          <a:xfrm>
            <a:off x="4155114" y="5474432"/>
            <a:ext cx="59022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b="1" dirty="0">
                <a:sym typeface="Symbol" panose="05050102010706020507" pitchFamily="18" charset="2"/>
              </a:rPr>
              <a:t>R: No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59CCB40-92F8-80A0-43AA-8263833CA92A}"/>
              </a:ext>
            </a:extLst>
          </p:cNvPr>
          <p:cNvSpPr txBox="1"/>
          <p:nvPr/>
        </p:nvSpPr>
        <p:spPr>
          <a:xfrm>
            <a:off x="1542472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109" grpId="0" animBg="1"/>
      <p:bldP spid="109" grpId="1" animBg="1"/>
      <p:bldP spid="110" grpId="0" animBg="1"/>
      <p:bldP spid="115" grpId="0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50704" y="5147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67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(2)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48319" y="397282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61165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45547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96382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4503225" y="3450471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CuadroTexto 39"/>
          <p:cNvSpPr txBox="1"/>
          <p:nvPr/>
        </p:nvSpPr>
        <p:spPr>
          <a:xfrm>
            <a:off x="8120570" y="30382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303053" y="4039332"/>
            <a:ext cx="101341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ym typeface="Symbol" panose="05050102010706020507" pitchFamily="18" charset="2"/>
              </a:rPr>
              <a:t>¿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18+9</a:t>
            </a:r>
            <a:r>
              <a:rPr lang="es-CL" sz="1400" dirty="0">
                <a:sym typeface="Symbol" panose="05050102010706020507" pitchFamily="18" charset="2"/>
              </a:rPr>
              <a:t> &lt;</a:t>
            </a:r>
            <a:r>
              <a:rPr lang="es-CL" sz="14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r>
              <a:rPr lang="es-CL" sz="1400" dirty="0">
                <a:sym typeface="Symbol" panose="05050102010706020507" pitchFamily="18" charset="2"/>
              </a:rPr>
              <a:t>?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5283015" y="4357126"/>
            <a:ext cx="5052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b="1" dirty="0">
                <a:sym typeface="Symbol" panose="05050102010706020507" pitchFamily="18" charset="2"/>
              </a:rPr>
              <a:t>R: Sí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4763377" y="4026127"/>
            <a:ext cx="510076" cy="3600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179388" indent="-179388" algn="just"/>
            <a:r>
              <a:rPr lang="es-CL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s-CL" sz="4000" b="1" dirty="0">
              <a:solidFill>
                <a:srgbClr val="FF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A7977B-062A-A3BD-0430-A014BB68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7C96C0-9C8B-D3E2-5E7E-687A8E19B1D2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BD4135-E403-2404-0B72-3DE5666B0F01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739F04-398B-5102-71EE-B7AB864C80F8}"/>
              </a:ext>
            </a:extLst>
          </p:cNvPr>
          <p:cNvSpPr txBox="1"/>
          <p:nvPr/>
        </p:nvSpPr>
        <p:spPr>
          <a:xfrm>
            <a:off x="1542472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0EE79D-470A-AE93-7D24-ECC1EA210EA2}"/>
              </a:ext>
            </a:extLst>
          </p:cNvPr>
          <p:cNvSpPr txBox="1"/>
          <p:nvPr/>
        </p:nvSpPr>
        <p:spPr>
          <a:xfrm>
            <a:off x="3755931" y="2266479"/>
            <a:ext cx="36420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5916E4-3D5E-AC4D-5B6E-A5C43D2F8355}"/>
              </a:ext>
            </a:extLst>
          </p:cNvPr>
          <p:cNvSpPr txBox="1"/>
          <p:nvPr/>
        </p:nvSpPr>
        <p:spPr>
          <a:xfrm>
            <a:off x="0" y="464404"/>
            <a:ext cx="9144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  <a:p>
            <a:pPr lvl="1">
              <a:spcBef>
                <a:spcPts val="600"/>
              </a:spcBef>
            </a:pPr>
            <a:r>
              <a:rPr lang="es-ES" sz="1600" dirty="0">
                <a:sym typeface="Symbol" panose="05050102010706020507" pitchFamily="18" charset="2"/>
              </a:rPr>
              <a:t> </a:t>
            </a:r>
            <a:r>
              <a:rPr lang="es-ES" sz="1600" dirty="0"/>
              <a:t>Si lo es, </a:t>
            </a:r>
            <a:r>
              <a:rPr lang="es-ES" sz="1600" b="1" dirty="0"/>
              <a:t>cambia </a:t>
            </a:r>
            <a:r>
              <a:rPr lang="es-ES" sz="1600" dirty="0"/>
              <a:t>el</a:t>
            </a:r>
            <a:r>
              <a:rPr lang="es-ES" sz="1600" b="1" dirty="0"/>
              <a:t> </a:t>
            </a:r>
            <a:r>
              <a:rPr lang="es-ES" sz="1600" b="1" u="sng" dirty="0">
                <a:solidFill>
                  <a:srgbClr val="0000FF"/>
                </a:solidFill>
              </a:rPr>
              <a:t>costo</a:t>
            </a:r>
            <a:r>
              <a:rPr lang="es-ES" sz="1600" b="1" dirty="0"/>
              <a:t> </a:t>
            </a:r>
            <a:r>
              <a:rPr lang="es-ES" sz="1600" dirty="0"/>
              <a:t>y el </a:t>
            </a:r>
            <a:r>
              <a:rPr lang="es-ES" sz="1600" b="1" dirty="0">
                <a:solidFill>
                  <a:srgbClr val="00B050"/>
                </a:solidFill>
              </a:rPr>
              <a:t>nodo anterior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ABBE97-7865-8731-D045-CBC1C51357E1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6AEF8A7-FDEB-1721-3B52-449202C32433}"/>
              </a:ext>
            </a:extLst>
          </p:cNvPr>
          <p:cNvSpPr/>
          <p:nvPr/>
        </p:nvSpPr>
        <p:spPr>
          <a:xfrm>
            <a:off x="3494093" y="1905463"/>
            <a:ext cx="324000" cy="28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839FBF7-DD9A-DA88-0C4F-E68B6CF75DF4}"/>
              </a:ext>
            </a:extLst>
          </p:cNvPr>
          <p:cNvSpPr/>
          <p:nvPr/>
        </p:nvSpPr>
        <p:spPr>
          <a:xfrm>
            <a:off x="4183724" y="2815088"/>
            <a:ext cx="396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A0F285D-45F5-4088-DDEB-5416E45EDAA9}"/>
              </a:ext>
            </a:extLst>
          </p:cNvPr>
          <p:cNvSpPr/>
          <p:nvPr/>
        </p:nvSpPr>
        <p:spPr>
          <a:xfrm>
            <a:off x="4771720" y="4051392"/>
            <a:ext cx="252000" cy="252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197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44" grpId="0" animBg="1"/>
      <p:bldP spid="46" grpId="0" animBg="1"/>
      <p:bldP spid="49" grpId="0"/>
      <p:bldP spid="49" grpId="1"/>
      <p:bldP spid="14" grpId="0" animBg="1"/>
      <p:bldP spid="17" grpId="0" animBg="1"/>
      <p:bldP spid="20" grpId="0" animBg="1"/>
      <p:bldP spid="20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50704" y="5147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67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(2)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21225" y="39728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27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(3)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83379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54594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67629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4503225" y="3450471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CuadroTexto 39"/>
          <p:cNvSpPr txBox="1"/>
          <p:nvPr/>
        </p:nvSpPr>
        <p:spPr>
          <a:xfrm>
            <a:off x="8120570" y="30382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8540475" y="3678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492145" y="30369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27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8531374" y="36802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3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8486796" y="3009333"/>
            <a:ext cx="25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6E2D94-25A1-5AE5-7C36-62656A9C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F5663F-7C66-46CC-6099-61F9DEE1E602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A2104F-8511-6151-40A6-D3CCE2C1A702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1EE770-29A4-F25F-A034-1EA4749D9545}"/>
              </a:ext>
            </a:extLst>
          </p:cNvPr>
          <p:cNvSpPr txBox="1"/>
          <p:nvPr/>
        </p:nvSpPr>
        <p:spPr>
          <a:xfrm>
            <a:off x="1542472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BAFC2B-D99B-1A8D-48A7-8861F6962FD6}"/>
              </a:ext>
            </a:extLst>
          </p:cNvPr>
          <p:cNvSpPr txBox="1"/>
          <p:nvPr/>
        </p:nvSpPr>
        <p:spPr>
          <a:xfrm>
            <a:off x="3755931" y="2266479"/>
            <a:ext cx="36420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CEA7AB-AB0D-6F29-9222-248CB86BCCCD}"/>
              </a:ext>
            </a:extLst>
          </p:cNvPr>
          <p:cNvSpPr txBox="1"/>
          <p:nvPr/>
        </p:nvSpPr>
        <p:spPr>
          <a:xfrm>
            <a:off x="0" y="464404"/>
            <a:ext cx="9144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  <a:p>
            <a:pPr lvl="1">
              <a:spcBef>
                <a:spcPts val="600"/>
              </a:spcBef>
            </a:pPr>
            <a:r>
              <a:rPr lang="es-ES" sz="1600" dirty="0">
                <a:sym typeface="Symbol" panose="05050102010706020507" pitchFamily="18" charset="2"/>
              </a:rPr>
              <a:t> </a:t>
            </a:r>
            <a:r>
              <a:rPr lang="es-ES" sz="1600" dirty="0"/>
              <a:t>Si lo es, </a:t>
            </a:r>
            <a:r>
              <a:rPr lang="es-ES" sz="1600" b="1" dirty="0"/>
              <a:t>cambia </a:t>
            </a:r>
            <a:r>
              <a:rPr lang="es-ES" sz="1600" dirty="0"/>
              <a:t>el</a:t>
            </a:r>
            <a:r>
              <a:rPr lang="es-ES" sz="1600" b="1" dirty="0"/>
              <a:t> </a:t>
            </a:r>
            <a:r>
              <a:rPr lang="es-ES" sz="1600" b="1" u="sng" dirty="0">
                <a:solidFill>
                  <a:srgbClr val="0000FF"/>
                </a:solidFill>
              </a:rPr>
              <a:t>costo</a:t>
            </a:r>
            <a:r>
              <a:rPr lang="es-ES" sz="1600" b="1" dirty="0"/>
              <a:t> </a:t>
            </a:r>
            <a:r>
              <a:rPr lang="es-ES" sz="1600" dirty="0"/>
              <a:t>y el </a:t>
            </a:r>
            <a:r>
              <a:rPr lang="es-ES" sz="1600" b="1" dirty="0">
                <a:solidFill>
                  <a:srgbClr val="00B050"/>
                </a:solidFill>
              </a:rPr>
              <a:t>nodo anterior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9702EB-D1F7-D2F3-74EE-055087A78CA4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1F19AF0-BABA-9AEA-3281-2FE7E6186683}"/>
              </a:ext>
            </a:extLst>
          </p:cNvPr>
          <p:cNvSpPr/>
          <p:nvPr/>
        </p:nvSpPr>
        <p:spPr>
          <a:xfrm>
            <a:off x="332796" y="1459150"/>
            <a:ext cx="4680000" cy="252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9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2" grpId="0"/>
      <p:bldP spid="59" grpId="0"/>
      <p:bldP spid="60" grpId="0"/>
      <p:bldP spid="61" grpId="0"/>
      <p:bldP spid="13" grpId="0" animBg="1"/>
      <p:bldP spid="1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50704" y="5147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67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(2)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19444" y="39728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27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(3)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23532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97872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01109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8486796" y="30382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529130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3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4503225" y="3450471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CuadroTexto 39"/>
          <p:cNvSpPr txBox="1"/>
          <p:nvPr/>
        </p:nvSpPr>
        <p:spPr>
          <a:xfrm>
            <a:off x="8120570" y="30382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812916" y="4596028"/>
            <a:ext cx="324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8174991" y="2430946"/>
            <a:ext cx="2760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V</a:t>
            </a:r>
            <a:endParaRPr lang="es-CL" sz="1200" b="1" dirty="0">
              <a:solidFill>
                <a:schemeClr val="bg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174991" y="2430946"/>
            <a:ext cx="216000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</a:rPr>
              <a:t>V</a:t>
            </a:r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6D20DD-5792-5104-EEB5-16967875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8E2BB5-822A-DBC9-D403-A5BB15469CB6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684B32-0720-8D7D-1CD1-CBDBD886BFC8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7A9AF9-0A7C-340B-1577-A563EA404B63}"/>
              </a:ext>
            </a:extLst>
          </p:cNvPr>
          <p:cNvSpPr txBox="1"/>
          <p:nvPr/>
        </p:nvSpPr>
        <p:spPr>
          <a:xfrm>
            <a:off x="1542472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AD712E-593B-E92C-96B5-BA200759855B}"/>
              </a:ext>
            </a:extLst>
          </p:cNvPr>
          <p:cNvSpPr txBox="1"/>
          <p:nvPr/>
        </p:nvSpPr>
        <p:spPr>
          <a:xfrm>
            <a:off x="3755931" y="2266479"/>
            <a:ext cx="36420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2085D0-9D65-3485-0750-8548ADB267CA}"/>
              </a:ext>
            </a:extLst>
          </p:cNvPr>
          <p:cNvSpPr txBox="1"/>
          <p:nvPr/>
        </p:nvSpPr>
        <p:spPr>
          <a:xfrm>
            <a:off x="0" y="464404"/>
            <a:ext cx="6156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  <a:p>
            <a:pPr lvl="1">
              <a:spcBef>
                <a:spcPts val="600"/>
              </a:spcBef>
            </a:pPr>
            <a:r>
              <a:rPr lang="es-ES" sz="1600" dirty="0">
                <a:sym typeface="Symbol" panose="05050102010706020507" pitchFamily="18" charset="2"/>
              </a:rPr>
              <a:t> </a:t>
            </a:r>
            <a:r>
              <a:rPr lang="es-ES" sz="1600" dirty="0"/>
              <a:t>Si lo es, </a:t>
            </a:r>
            <a:r>
              <a:rPr lang="es-ES" sz="1600" b="1" dirty="0"/>
              <a:t>cambia </a:t>
            </a:r>
            <a:r>
              <a:rPr lang="es-ES" sz="1600" dirty="0"/>
              <a:t>el</a:t>
            </a:r>
            <a:r>
              <a:rPr lang="es-ES" sz="1600" b="1" dirty="0"/>
              <a:t> </a:t>
            </a:r>
            <a:r>
              <a:rPr lang="es-ES" sz="1600" b="1" u="sng" dirty="0">
                <a:solidFill>
                  <a:srgbClr val="0000FF"/>
                </a:solidFill>
              </a:rPr>
              <a:t>costo</a:t>
            </a:r>
            <a:r>
              <a:rPr lang="es-ES" sz="1600" b="1" dirty="0"/>
              <a:t> </a:t>
            </a:r>
            <a:r>
              <a:rPr lang="es-ES" sz="1600" dirty="0"/>
              <a:t>y el </a:t>
            </a:r>
            <a:r>
              <a:rPr lang="es-ES" sz="1600" b="1" dirty="0">
                <a:solidFill>
                  <a:srgbClr val="00B050"/>
                </a:solidFill>
              </a:rPr>
              <a:t>nodo anterior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3D5B7A-E249-CA8F-222D-E6DC77E14A73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633F30C-9CD2-4722-B50A-B383EACDC70D}"/>
              </a:ext>
            </a:extLst>
          </p:cNvPr>
          <p:cNvSpPr/>
          <p:nvPr/>
        </p:nvSpPr>
        <p:spPr>
          <a:xfrm>
            <a:off x="31054" y="443441"/>
            <a:ext cx="6012000" cy="360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4764A70-8888-FFA5-BB6D-A9C10ADA1798}"/>
              </a:ext>
            </a:extLst>
          </p:cNvPr>
          <p:cNvSpPr/>
          <p:nvPr/>
        </p:nvSpPr>
        <p:spPr>
          <a:xfrm>
            <a:off x="3530539" y="5185701"/>
            <a:ext cx="324000" cy="28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A4D88C4-C064-516F-BB83-1555E24AB5FD}"/>
              </a:ext>
            </a:extLst>
          </p:cNvPr>
          <p:cNvSpPr/>
          <p:nvPr/>
        </p:nvSpPr>
        <p:spPr>
          <a:xfrm>
            <a:off x="4231049" y="4257205"/>
            <a:ext cx="288000" cy="28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803373E-A5EE-78E0-99EC-0D27798F6929}"/>
              </a:ext>
            </a:extLst>
          </p:cNvPr>
          <p:cNvSpPr/>
          <p:nvPr/>
        </p:nvSpPr>
        <p:spPr>
          <a:xfrm>
            <a:off x="4771720" y="4051392"/>
            <a:ext cx="252000" cy="252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336CE-56F5-2B7B-5CCD-F2341E2EBEC3}"/>
              </a:ext>
            </a:extLst>
          </p:cNvPr>
          <p:cNvSpPr txBox="1"/>
          <p:nvPr/>
        </p:nvSpPr>
        <p:spPr>
          <a:xfrm>
            <a:off x="5332879" y="4191000"/>
            <a:ext cx="106792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ym typeface="Symbol" panose="05050102010706020507" pitchFamily="18" charset="2"/>
              </a:rPr>
              <a:t>¿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18+5</a:t>
            </a:r>
            <a:r>
              <a:rPr lang="es-CL" sz="1400" dirty="0">
                <a:sym typeface="Symbol" panose="05050102010706020507" pitchFamily="18" charset="2"/>
              </a:rPr>
              <a:t> &lt;</a:t>
            </a:r>
            <a:r>
              <a:rPr lang="es-CL" sz="14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27</a:t>
            </a:r>
            <a:r>
              <a:rPr lang="es-CL" sz="1400" dirty="0">
                <a:sym typeface="Symbol" panose="05050102010706020507" pitchFamily="18" charset="2"/>
              </a:rPr>
              <a:t>?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7F362AB-7818-3AE6-2922-5D2962BEB1D6}"/>
              </a:ext>
            </a:extLst>
          </p:cNvPr>
          <p:cNvSpPr txBox="1"/>
          <p:nvPr/>
        </p:nvSpPr>
        <p:spPr>
          <a:xfrm>
            <a:off x="5340092" y="4508794"/>
            <a:ext cx="5052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1400" b="1" dirty="0">
                <a:sym typeface="Symbol" panose="05050102010706020507" pitchFamily="18" charset="2"/>
              </a:rPr>
              <a:t>R: Sí</a:t>
            </a:r>
            <a:endParaRPr lang="es-CL" sz="1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1315F1E-0057-061F-3196-4A59E0879F98}"/>
              </a:ext>
            </a:extLst>
          </p:cNvPr>
          <p:cNvSpPr/>
          <p:nvPr/>
        </p:nvSpPr>
        <p:spPr>
          <a:xfrm>
            <a:off x="4763377" y="4026127"/>
            <a:ext cx="510076" cy="3600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179388" indent="-179388" algn="just"/>
            <a:r>
              <a:rPr lang="es-CL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s-CL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1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58" grpId="0" animBg="1"/>
      <p:bldP spid="44" grpId="0"/>
      <p:bldP spid="46" grpId="0" animBg="1"/>
      <p:bldP spid="49" grpId="0" animBg="1"/>
      <p:bldP spid="17" grpId="0" animBg="1"/>
      <p:bldP spid="17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/>
      <p:bldP spid="2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50704" y="5147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67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(2)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19444" y="39728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23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(5)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03839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78227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52438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4503225" y="3450471"/>
            <a:ext cx="576000" cy="5760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CuadroTexto 39"/>
          <p:cNvSpPr txBox="1"/>
          <p:nvPr/>
        </p:nvSpPr>
        <p:spPr>
          <a:xfrm>
            <a:off x="8120570" y="30382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540475" y="3678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3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492145" y="30369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23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8540475" y="36802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5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8489129" y="30402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27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6C1A5A-4240-802D-8000-7CF7EC6C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FCBE8E-01AB-3EDD-7C89-992096B213E8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2EBF62-657B-2C3B-03EB-086615CC4919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4D7B93-5049-AC0D-4A6F-D7C3A8E85F30}"/>
              </a:ext>
            </a:extLst>
          </p:cNvPr>
          <p:cNvSpPr txBox="1"/>
          <p:nvPr/>
        </p:nvSpPr>
        <p:spPr>
          <a:xfrm>
            <a:off x="1542472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196D39-1BCF-4F25-C4B3-B824353D42EA}"/>
              </a:ext>
            </a:extLst>
          </p:cNvPr>
          <p:cNvSpPr txBox="1"/>
          <p:nvPr/>
        </p:nvSpPr>
        <p:spPr>
          <a:xfrm>
            <a:off x="3755931" y="2266479"/>
            <a:ext cx="36420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49062D-79DE-522B-731C-BE47D248EB1F}"/>
              </a:ext>
            </a:extLst>
          </p:cNvPr>
          <p:cNvSpPr txBox="1"/>
          <p:nvPr/>
        </p:nvSpPr>
        <p:spPr>
          <a:xfrm>
            <a:off x="3812916" y="4596028"/>
            <a:ext cx="324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6D9128-B9A5-4AE3-D938-F96BC4025B1A}"/>
              </a:ext>
            </a:extLst>
          </p:cNvPr>
          <p:cNvSpPr txBox="1"/>
          <p:nvPr/>
        </p:nvSpPr>
        <p:spPr>
          <a:xfrm>
            <a:off x="0" y="464404"/>
            <a:ext cx="9144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dirty="0"/>
              <a:t>¿</a:t>
            </a:r>
            <a:r>
              <a:rPr lang="es-ES" sz="1600" b="1" dirty="0"/>
              <a:t>costo nodo escogido + costo flecha</a:t>
            </a:r>
            <a:r>
              <a:rPr lang="es-ES" sz="1600" dirty="0"/>
              <a:t> &lt; </a:t>
            </a:r>
            <a:r>
              <a:rPr lang="es-ES" sz="1600" b="1" dirty="0"/>
              <a:t>costo actual</a:t>
            </a:r>
            <a:r>
              <a:rPr lang="es-CL" sz="1600" dirty="0"/>
              <a:t>?</a:t>
            </a:r>
          </a:p>
          <a:p>
            <a:pPr lvl="1">
              <a:spcBef>
                <a:spcPts val="600"/>
              </a:spcBef>
            </a:pPr>
            <a:r>
              <a:rPr lang="es-ES" sz="1600" dirty="0">
                <a:sym typeface="Symbol" panose="05050102010706020507" pitchFamily="18" charset="2"/>
              </a:rPr>
              <a:t> </a:t>
            </a:r>
            <a:r>
              <a:rPr lang="es-ES" sz="1600" dirty="0"/>
              <a:t>Si lo es, </a:t>
            </a:r>
            <a:r>
              <a:rPr lang="es-ES" sz="1600" b="1" dirty="0"/>
              <a:t>cambia </a:t>
            </a:r>
            <a:r>
              <a:rPr lang="es-ES" sz="1600" dirty="0"/>
              <a:t>el</a:t>
            </a:r>
            <a:r>
              <a:rPr lang="es-ES" sz="1600" b="1" dirty="0"/>
              <a:t> </a:t>
            </a:r>
            <a:r>
              <a:rPr lang="es-ES" sz="1600" b="1" u="sng" dirty="0">
                <a:solidFill>
                  <a:srgbClr val="0000FF"/>
                </a:solidFill>
              </a:rPr>
              <a:t>costo</a:t>
            </a:r>
            <a:r>
              <a:rPr lang="es-ES" sz="1600" b="1" dirty="0"/>
              <a:t> </a:t>
            </a:r>
            <a:r>
              <a:rPr lang="es-ES" sz="1600" dirty="0"/>
              <a:t>y el </a:t>
            </a:r>
            <a:r>
              <a:rPr lang="es-ES" sz="1600" b="1" dirty="0">
                <a:solidFill>
                  <a:srgbClr val="00B050"/>
                </a:solidFill>
              </a:rPr>
              <a:t>nodo anterior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1BD1C5-7426-7FEC-7491-06D7F9643B27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63C611A-11F4-FA2B-F513-E48F47C6214D}"/>
              </a:ext>
            </a:extLst>
          </p:cNvPr>
          <p:cNvSpPr/>
          <p:nvPr/>
        </p:nvSpPr>
        <p:spPr>
          <a:xfrm>
            <a:off x="332796" y="1459150"/>
            <a:ext cx="4680000" cy="252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29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  <p:bldP spid="60" grpId="0"/>
      <p:bldP spid="61" grpId="0"/>
      <p:bldP spid="14" grpId="0" animBg="1"/>
      <p:bldP spid="14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50704" y="5147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67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(2)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19444" y="39728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23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(5)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85211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504"/>
              </p:ext>
            </p:extLst>
          </p:nvPr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07139"/>
              </p:ext>
            </p:extLst>
          </p:nvPr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120570" y="30382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540475" y="3678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5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492145" y="30369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23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AB7262-068C-705E-9F0D-EEFF63C3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AF07BB-9103-4CBA-26E2-0CE390899614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B1AADE-80AE-BB2B-8CB8-330CBA8A9BE1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5DAD30E-860E-A615-0274-2F80B42B514E}"/>
              </a:ext>
            </a:extLst>
          </p:cNvPr>
          <p:cNvSpPr txBox="1"/>
          <p:nvPr/>
        </p:nvSpPr>
        <p:spPr>
          <a:xfrm>
            <a:off x="1542472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BB8A97-BD78-9F18-3B28-DBD4E076FB88}"/>
              </a:ext>
            </a:extLst>
          </p:cNvPr>
          <p:cNvSpPr txBox="1"/>
          <p:nvPr/>
        </p:nvSpPr>
        <p:spPr>
          <a:xfrm>
            <a:off x="3755931" y="2266479"/>
            <a:ext cx="36420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CCAE8BE-B882-1DA4-670D-E1E190B61EA9}"/>
              </a:ext>
            </a:extLst>
          </p:cNvPr>
          <p:cNvSpPr txBox="1"/>
          <p:nvPr/>
        </p:nvSpPr>
        <p:spPr>
          <a:xfrm>
            <a:off x="3812916" y="4596028"/>
            <a:ext cx="324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9C7913-9CA9-20C6-B2E7-BD6B1547869A}"/>
              </a:ext>
            </a:extLst>
          </p:cNvPr>
          <p:cNvSpPr txBox="1"/>
          <p:nvPr/>
        </p:nvSpPr>
        <p:spPr>
          <a:xfrm>
            <a:off x="0" y="464404"/>
            <a:ext cx="6156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L" sz="1600" b="1" u="sng" dirty="0"/>
              <a:t>Paso 3:</a:t>
            </a:r>
            <a:r>
              <a:rPr lang="es-CL" sz="1600" dirty="0"/>
              <a:t> Escoge el nodo de </a:t>
            </a:r>
            <a:r>
              <a:rPr lang="es-CL" sz="1600" b="1" dirty="0">
                <a:solidFill>
                  <a:srgbClr val="0000FF"/>
                </a:solidFill>
              </a:rPr>
              <a:t>menor costo</a:t>
            </a:r>
            <a:r>
              <a:rPr lang="es-CL" sz="1600" dirty="0">
                <a:solidFill>
                  <a:srgbClr val="0000FF"/>
                </a:solidFill>
              </a:rPr>
              <a:t> </a:t>
            </a:r>
            <a:r>
              <a:rPr lang="es-CL" sz="1600" b="1" dirty="0"/>
              <a:t>sin marcar </a:t>
            </a:r>
            <a:r>
              <a:rPr lang="es-CL" sz="1600" dirty="0"/>
              <a:t>y márcalo (poner </a:t>
            </a:r>
            <a:r>
              <a:rPr lang="es-CL" sz="1600" b="1" dirty="0">
                <a:solidFill>
                  <a:srgbClr val="C00000"/>
                </a:solidFill>
              </a:rPr>
              <a:t>*</a:t>
            </a:r>
            <a:r>
              <a:rPr lang="es-CL" sz="1600" dirty="0"/>
              <a:t>).</a:t>
            </a:r>
          </a:p>
          <a:p>
            <a:pPr>
              <a:spcBef>
                <a:spcPts val="600"/>
              </a:spcBef>
            </a:pPr>
            <a:r>
              <a:rPr lang="es-CL" sz="1600" b="1" u="sng" dirty="0"/>
              <a:t>Paso 4:</a:t>
            </a:r>
            <a:r>
              <a:rPr lang="es-CL" sz="1600" dirty="0"/>
              <a:t> Repite para cada </a:t>
            </a:r>
            <a:r>
              <a:rPr lang="es-CL" sz="1600" b="1" dirty="0">
                <a:solidFill>
                  <a:srgbClr val="C00000"/>
                </a:solidFill>
              </a:rPr>
              <a:t>sucesor sin marcar</a:t>
            </a:r>
            <a:r>
              <a:rPr lang="es-CL" sz="1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s-ES" sz="1600" b="1" dirty="0"/>
              <a:t>NO TIENE.</a:t>
            </a:r>
            <a:endParaRPr lang="es-CL" sz="16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38B210-8226-E95E-9B8E-332AD23AEDD5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28E8F57-6438-DCD6-E0A8-BCADE75EA263}"/>
              </a:ext>
            </a:extLst>
          </p:cNvPr>
          <p:cNvSpPr/>
          <p:nvPr/>
        </p:nvSpPr>
        <p:spPr>
          <a:xfrm>
            <a:off x="31054" y="443441"/>
            <a:ext cx="6012000" cy="3600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8F87C7-C3B4-E81E-C6D3-2395126E03D5}"/>
              </a:ext>
            </a:extLst>
          </p:cNvPr>
          <p:cNvSpPr txBox="1"/>
          <p:nvPr/>
        </p:nvSpPr>
        <p:spPr>
          <a:xfrm>
            <a:off x="4781350" y="3478075"/>
            <a:ext cx="36420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F43CC6B-DA31-B699-A5A9-B2D3A9973ACD}"/>
              </a:ext>
            </a:extLst>
          </p:cNvPr>
          <p:cNvSpPr txBox="1"/>
          <p:nvPr/>
        </p:nvSpPr>
        <p:spPr>
          <a:xfrm>
            <a:off x="8537764" y="2430946"/>
            <a:ext cx="2760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V</a:t>
            </a:r>
            <a:endParaRPr lang="es-CL" sz="12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43C5ADF-3123-B57E-D11E-AAFAC42FC404}"/>
              </a:ext>
            </a:extLst>
          </p:cNvPr>
          <p:cNvSpPr txBox="1"/>
          <p:nvPr/>
        </p:nvSpPr>
        <p:spPr>
          <a:xfrm>
            <a:off x="8537764" y="2430946"/>
            <a:ext cx="216000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</a:rPr>
              <a:t>V</a:t>
            </a:r>
            <a:endParaRPr lang="es-CL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5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/>
      <p:bldP spid="22" grpId="0" animBg="1"/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2251488"/>
            <a:ext cx="4674729" cy="2894400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-1166" y="3598334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319319" y="186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444500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550704" y="5147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1144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(4)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416362" y="514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1541543" y="51478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(1)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500244" y="1867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710684" y="18673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(2)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719444" y="39728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>
                <a:solidFill>
                  <a:srgbClr val="0000FF"/>
                </a:solidFill>
                <a:sym typeface="Symbol" panose="05050102010706020507" pitchFamily="18" charset="2"/>
              </a:rPr>
              <a:t>23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929884" y="39728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(5)</a:t>
            </a:r>
            <a:endParaRPr lang="es-CL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12792"/>
              </p:ext>
            </p:extLst>
          </p:nvPr>
        </p:nvGraphicFramePr>
        <p:xfrm>
          <a:off x="5742600" y="2420786"/>
          <a:ext cx="310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>
                          <a:solidFill>
                            <a:srgbClr val="C00000"/>
                          </a:solidFill>
                        </a:rPr>
                        <a:t>Visitado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/>
        </p:nvGraphicFramePr>
        <p:xfrm>
          <a:off x="5562600" y="3054433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/>
        </p:nvGraphicFramePr>
        <p:xfrm>
          <a:off x="5706600" y="3688080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7818246" y="3043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87902" y="3043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81274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120570" y="30382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12001" y="3046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179406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454559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7096368" y="36752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540475" y="3678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5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492145" y="30369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23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AB7262-068C-705E-9F0D-EEFF63C3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AF07BB-9103-4CBA-26E2-0CE390899614}"/>
              </a:ext>
            </a:extLst>
          </p:cNvPr>
          <p:cNvSpPr txBox="1"/>
          <p:nvPr/>
        </p:nvSpPr>
        <p:spPr>
          <a:xfrm>
            <a:off x="1617588" y="458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B1AADE-80AE-BB2B-8CB8-330CBA8A9BE1}"/>
              </a:ext>
            </a:extLst>
          </p:cNvPr>
          <p:cNvSpPr txBox="1"/>
          <p:nvPr/>
        </p:nvSpPr>
        <p:spPr>
          <a:xfrm>
            <a:off x="609600" y="350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5DAD30E-860E-A615-0274-2F80B42B514E}"/>
              </a:ext>
            </a:extLst>
          </p:cNvPr>
          <p:cNvSpPr txBox="1"/>
          <p:nvPr/>
        </p:nvSpPr>
        <p:spPr>
          <a:xfrm>
            <a:off x="1542472" y="225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BB8A97-BD78-9F18-3B28-DBD4E076FB88}"/>
              </a:ext>
            </a:extLst>
          </p:cNvPr>
          <p:cNvSpPr txBox="1"/>
          <p:nvPr/>
        </p:nvSpPr>
        <p:spPr>
          <a:xfrm>
            <a:off x="3755931" y="2266479"/>
            <a:ext cx="36420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CCAE8BE-B882-1DA4-670D-E1E190B61EA9}"/>
              </a:ext>
            </a:extLst>
          </p:cNvPr>
          <p:cNvSpPr txBox="1"/>
          <p:nvPr/>
        </p:nvSpPr>
        <p:spPr>
          <a:xfrm>
            <a:off x="3812916" y="4596028"/>
            <a:ext cx="324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9C7913-9CA9-20C6-B2E7-BD6B1547869A}"/>
              </a:ext>
            </a:extLst>
          </p:cNvPr>
          <p:cNvSpPr txBox="1"/>
          <p:nvPr/>
        </p:nvSpPr>
        <p:spPr>
          <a:xfrm>
            <a:off x="0" y="464404"/>
            <a:ext cx="61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600" dirty="0"/>
              <a:t>NO QUEDAN. </a:t>
            </a:r>
            <a:r>
              <a:rPr lang="es-ES" sz="1600" b="1" u="sng" dirty="0"/>
              <a:t>El proceso termina.</a:t>
            </a:r>
            <a:endParaRPr lang="es-CL" sz="16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38B210-8226-E95E-9B8E-332AD23AEDD5}"/>
              </a:ext>
            </a:extLst>
          </p:cNvPr>
          <p:cNvSpPr txBox="1"/>
          <p:nvPr/>
        </p:nvSpPr>
        <p:spPr>
          <a:xfrm>
            <a:off x="3657" y="152401"/>
            <a:ext cx="49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Proceso Repetitivo:</a:t>
            </a:r>
            <a:r>
              <a:rPr lang="es-CL" sz="1600" dirty="0"/>
              <a:t> (Mientras queden nodos </a:t>
            </a:r>
            <a:r>
              <a:rPr lang="es-CL" sz="1600" b="1" dirty="0">
                <a:solidFill>
                  <a:srgbClr val="C00000"/>
                </a:solidFill>
              </a:rPr>
              <a:t>sin marcar</a:t>
            </a:r>
            <a:r>
              <a:rPr lang="es-CL" sz="1600" dirty="0"/>
              <a:t>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8F87C7-C3B4-E81E-C6D3-2395126E03D5}"/>
              </a:ext>
            </a:extLst>
          </p:cNvPr>
          <p:cNvSpPr txBox="1"/>
          <p:nvPr/>
        </p:nvSpPr>
        <p:spPr>
          <a:xfrm>
            <a:off x="4781350" y="3478075"/>
            <a:ext cx="36420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*</a:t>
            </a:r>
            <a:endParaRPr lang="es-CL" sz="28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8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DD4EF0A-8421-9653-4871-C6447BE1A30C}"/>
              </a:ext>
            </a:extLst>
          </p:cNvPr>
          <p:cNvSpPr/>
          <p:nvPr/>
        </p:nvSpPr>
        <p:spPr>
          <a:xfrm>
            <a:off x="5340350" y="1027019"/>
            <a:ext cx="3733800" cy="244384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CuadroTexto 95"/>
          <p:cNvSpPr txBox="1"/>
          <p:nvPr/>
        </p:nvSpPr>
        <p:spPr>
          <a:xfrm>
            <a:off x="16233" y="2433268"/>
            <a:ext cx="372218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v</a:t>
            </a:r>
            <a:r>
              <a:rPr lang="es-CL" b="1" baseline="-25000" dirty="0"/>
              <a:t>0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1" y="1054351"/>
            <a:ext cx="4674729" cy="28944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276061" y="63698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u="sng" dirty="0">
                <a:solidFill>
                  <a:srgbClr val="0000FF"/>
                </a:solidFill>
              </a:rPr>
              <a:t>8</a:t>
            </a:r>
            <a:r>
              <a:rPr lang="es-CL" b="1" dirty="0">
                <a:solidFill>
                  <a:srgbClr val="0000FF"/>
                </a:solidFill>
              </a:rPr>
              <a:t> </a:t>
            </a:r>
            <a:r>
              <a:rPr lang="es-CL" b="1" dirty="0">
                <a:solidFill>
                  <a:srgbClr val="00B050"/>
                </a:solidFill>
              </a:rPr>
              <a:t>(1)</a:t>
            </a:r>
            <a:endParaRPr lang="es-CL" b="1" baseline="-25000" dirty="0">
              <a:solidFill>
                <a:srgbClr val="00B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401566" y="39507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u="sng" dirty="0">
                <a:solidFill>
                  <a:srgbClr val="0000FF"/>
                </a:solidFill>
              </a:rPr>
              <a:t>7</a:t>
            </a:r>
            <a:r>
              <a:rPr lang="es-CL" b="1" dirty="0">
                <a:solidFill>
                  <a:srgbClr val="0000FF"/>
                </a:solidFill>
              </a:rPr>
              <a:t> </a:t>
            </a:r>
            <a:r>
              <a:rPr lang="es-CL" b="1" dirty="0">
                <a:solidFill>
                  <a:srgbClr val="00B050"/>
                </a:solidFill>
              </a:rPr>
              <a:t>(1)</a:t>
            </a:r>
            <a:endParaRPr lang="es-CL" b="1" baseline="-25000" dirty="0">
              <a:solidFill>
                <a:srgbClr val="00B05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35166" y="39507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r>
              <a:rPr lang="es-CL" b="1" dirty="0">
                <a:solidFill>
                  <a:srgbClr val="002060"/>
                </a:solidFill>
              </a:rPr>
              <a:t> </a:t>
            </a:r>
            <a:r>
              <a:rPr lang="es-CL" b="1" dirty="0">
                <a:solidFill>
                  <a:srgbClr val="00B050"/>
                </a:solidFill>
              </a:rPr>
              <a:t>(4)</a:t>
            </a:r>
            <a:endParaRPr lang="es-CL" b="1" baseline="-25000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458966" y="6096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u="sng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r>
              <a:rPr lang="es-CL" b="1" dirty="0">
                <a:solidFill>
                  <a:srgbClr val="002060"/>
                </a:solidFill>
              </a:rPr>
              <a:t> </a:t>
            </a:r>
            <a:r>
              <a:rPr lang="es-CL" b="1" dirty="0">
                <a:solidFill>
                  <a:srgbClr val="00B050"/>
                </a:solidFill>
              </a:rPr>
              <a:t>(2)</a:t>
            </a:r>
            <a:endParaRPr lang="es-CL" b="1" baseline="-25000" dirty="0">
              <a:solidFill>
                <a:srgbClr val="00B05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550307" y="282951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u="sng" dirty="0">
                <a:solidFill>
                  <a:srgbClr val="0000FF"/>
                </a:solidFill>
                <a:sym typeface="Symbol" panose="05050102010706020507" pitchFamily="18" charset="2"/>
              </a:rPr>
              <a:t>23</a:t>
            </a:r>
            <a:r>
              <a:rPr lang="es-CL" b="1" dirty="0">
                <a:solidFill>
                  <a:srgbClr val="002060"/>
                </a:solidFill>
              </a:rPr>
              <a:t> </a:t>
            </a:r>
            <a:r>
              <a:rPr lang="es-CL" b="1" dirty="0">
                <a:solidFill>
                  <a:srgbClr val="00B050"/>
                </a:solidFill>
              </a:rPr>
              <a:t>(5)</a:t>
            </a:r>
            <a:endParaRPr lang="es-CL" b="1" baseline="-25000" dirty="0">
              <a:solidFill>
                <a:srgbClr val="00B05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5340350" y="1058769"/>
            <a:ext cx="355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u="sng" dirty="0">
                <a:solidFill>
                  <a:srgbClr val="002060"/>
                </a:solidFill>
              </a:rPr>
              <a:t>Reconstrucción de los caminos mínimos y sus costos: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276607" y="1021977"/>
            <a:ext cx="648000" cy="64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E52BCA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7552916" y="1798046"/>
            <a:ext cx="7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ym typeface="Symbol" panose="05050102010706020507" pitchFamily="18" charset="2"/>
              </a:rPr>
              <a:t>Costo: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91150" y="1790433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/>
              <a:t>1 </a:t>
            </a:r>
            <a:r>
              <a:rPr lang="es-CL" sz="1600" b="1" dirty="0">
                <a:sym typeface="Symbol" panose="05050102010706020507" pitchFamily="18" charset="2"/>
              </a:rPr>
              <a:t> 2: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7005915" y="1790433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2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714707" y="1790433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1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03747" y="2285619"/>
            <a:ext cx="576000" cy="64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E52BCA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1383900" y="3324091"/>
            <a:ext cx="648000" cy="64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E52BCA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576009" y="3330080"/>
            <a:ext cx="648000" cy="64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E52BCA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3501412" y="995083"/>
            <a:ext cx="648000" cy="64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E52BCA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4446097" y="2197826"/>
            <a:ext cx="648000" cy="64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E52BCA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5391150" y="2052298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/>
              <a:t>1 </a:t>
            </a:r>
            <a:r>
              <a:rPr lang="es-CL" sz="1600" b="1" dirty="0">
                <a:sym typeface="Symbol" panose="05050102010706020507" pitchFamily="18" charset="2"/>
              </a:rPr>
              <a:t> 3: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696634" y="2052298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2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405426" y="2052298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1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7001434" y="2052298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3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5404597" y="2303310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/>
              <a:t>1 </a:t>
            </a:r>
            <a:r>
              <a:rPr lang="es-CL" sz="1600" b="1" dirty="0">
                <a:sym typeface="Symbol" panose="05050102010706020507" pitchFamily="18" charset="2"/>
              </a:rPr>
              <a:t> 4: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7005915" y="2303310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4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714707" y="2303310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1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5404597" y="2587803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/>
              <a:t>1 </a:t>
            </a:r>
            <a:r>
              <a:rPr lang="es-CL" sz="1600" b="1" dirty="0">
                <a:sym typeface="Symbol" panose="05050102010706020507" pitchFamily="18" charset="2"/>
              </a:rPr>
              <a:t> 5: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696635" y="2587803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4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6405427" y="2587803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1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7001435" y="2587803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5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5404597" y="2843297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/>
              <a:t>1 </a:t>
            </a:r>
            <a:r>
              <a:rPr lang="es-CL" sz="1600" b="1" dirty="0">
                <a:sym typeface="Symbol" panose="05050102010706020507" pitchFamily="18" charset="2"/>
              </a:rPr>
              <a:t> 6: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6427694" y="2843297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4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136486" y="2843297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1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6732494" y="2843297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5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7001435" y="2850157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6</a:t>
            </a:r>
            <a:endParaRPr lang="es-CL" sz="16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8275969" y="1798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552916" y="2053540"/>
            <a:ext cx="7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ym typeface="Symbol" panose="05050102010706020507" pitchFamily="18" charset="2"/>
              </a:rPr>
              <a:t>Costo: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8275969" y="205354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7552916" y="2843297"/>
            <a:ext cx="7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ym typeface="Symbol" panose="05050102010706020507" pitchFamily="18" charset="2"/>
              </a:rPr>
              <a:t>Costo: 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8275969" y="28432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7552916" y="2587803"/>
            <a:ext cx="7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ym typeface="Symbol" panose="05050102010706020507" pitchFamily="18" charset="2"/>
              </a:rPr>
              <a:t>Costo: 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8275969" y="258780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7552916" y="2306569"/>
            <a:ext cx="7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ym typeface="Symbol" panose="05050102010706020507" pitchFamily="18" charset="2"/>
              </a:rPr>
              <a:t>Costo: 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8275969" y="23065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</a:p>
        </p:txBody>
      </p:sp>
      <p:sp>
        <p:nvSpPr>
          <p:cNvPr id="85" name="Rectángulo 84"/>
          <p:cNvSpPr/>
          <p:nvPr/>
        </p:nvSpPr>
        <p:spPr>
          <a:xfrm>
            <a:off x="1249166" y="685800"/>
            <a:ext cx="288000" cy="28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rgbClr val="E52BCA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3538515" y="661985"/>
            <a:ext cx="288000" cy="28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rgbClr val="E52BCA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4620391" y="2873397"/>
            <a:ext cx="288000" cy="28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rgbClr val="E52BCA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3609423" y="4000924"/>
            <a:ext cx="288000" cy="28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rgbClr val="E52BCA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1368225" y="4010781"/>
            <a:ext cx="288000" cy="28800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rgbClr val="E52BCA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98" name="Tabla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68022"/>
              </p:ext>
            </p:extLst>
          </p:nvPr>
        </p:nvGraphicFramePr>
        <p:xfrm>
          <a:off x="4799249" y="4460382"/>
          <a:ext cx="3288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00FF"/>
                          </a:solidFill>
                        </a:rPr>
                        <a:t>costoAcum</a:t>
                      </a:r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01374"/>
              </p:ext>
            </p:extLst>
          </p:nvPr>
        </p:nvGraphicFramePr>
        <p:xfrm>
          <a:off x="4943249" y="5094029"/>
          <a:ext cx="3144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L" sz="1200" dirty="0" err="1">
                          <a:solidFill>
                            <a:srgbClr val="00B050"/>
                          </a:solidFill>
                        </a:rPr>
                        <a:t>nodoAnt</a:t>
                      </a:r>
                      <a:endParaRPr lang="es-CL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CuadroTexto 99"/>
          <p:cNvSpPr txBox="1"/>
          <p:nvPr/>
        </p:nvSpPr>
        <p:spPr>
          <a:xfrm>
            <a:off x="7054895" y="4449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6324551" y="44491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7049398" y="50811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7357219" y="444415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6648650" y="44525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18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7416055" y="50811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4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6691208" y="50811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6333017" y="50811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108" name="CuadroTexto 107"/>
          <p:cNvSpPr txBox="1"/>
          <p:nvPr/>
        </p:nvSpPr>
        <p:spPr>
          <a:xfrm>
            <a:off x="7777124" y="50841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sym typeface="Symbol" panose="05050102010706020507" pitchFamily="18" charset="2"/>
              </a:rPr>
              <a:t>5</a:t>
            </a:r>
            <a:endParaRPr lang="es-CL" sz="1400" b="1" baseline="-25000" dirty="0">
              <a:solidFill>
                <a:srgbClr val="00B050"/>
              </a:solidFill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7728794" y="44428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solidFill>
                  <a:srgbClr val="0000FF"/>
                </a:solidFill>
                <a:sym typeface="Symbol" panose="05050102010706020507" pitchFamily="18" charset="2"/>
              </a:rPr>
              <a:t>23</a:t>
            </a:r>
            <a:endParaRPr lang="es-CL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4490100" y="3902608"/>
            <a:ext cx="4023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/>
              <a:t>Lo que realmente se usa son estos 2 arreglos: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C22D5E-6D2A-2BD1-330D-E12E5427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0" y="-1"/>
            <a:ext cx="2988000" cy="756000"/>
          </a:xfrm>
          <a:custGeom>
            <a:avLst/>
            <a:gdLst>
              <a:gd name="connsiteX0" fmla="*/ 0 w 2988000"/>
              <a:gd name="connsiteY0" fmla="*/ 0 h 756000"/>
              <a:gd name="connsiteX1" fmla="*/ 627480 w 2988000"/>
              <a:gd name="connsiteY1" fmla="*/ 0 h 756000"/>
              <a:gd name="connsiteX2" fmla="*/ 1254960 w 2988000"/>
              <a:gd name="connsiteY2" fmla="*/ 0 h 756000"/>
              <a:gd name="connsiteX3" fmla="*/ 1792800 w 2988000"/>
              <a:gd name="connsiteY3" fmla="*/ 0 h 756000"/>
              <a:gd name="connsiteX4" fmla="*/ 2450160 w 2988000"/>
              <a:gd name="connsiteY4" fmla="*/ 0 h 756000"/>
              <a:gd name="connsiteX5" fmla="*/ 2988000 w 2988000"/>
              <a:gd name="connsiteY5" fmla="*/ 0 h 756000"/>
              <a:gd name="connsiteX6" fmla="*/ 2988000 w 2988000"/>
              <a:gd name="connsiteY6" fmla="*/ 378000 h 756000"/>
              <a:gd name="connsiteX7" fmla="*/ 2988000 w 2988000"/>
              <a:gd name="connsiteY7" fmla="*/ 756000 h 756000"/>
              <a:gd name="connsiteX8" fmla="*/ 2330640 w 2988000"/>
              <a:gd name="connsiteY8" fmla="*/ 756000 h 756000"/>
              <a:gd name="connsiteX9" fmla="*/ 1762920 w 2988000"/>
              <a:gd name="connsiteY9" fmla="*/ 756000 h 756000"/>
              <a:gd name="connsiteX10" fmla="*/ 1225080 w 2988000"/>
              <a:gd name="connsiteY10" fmla="*/ 756000 h 756000"/>
              <a:gd name="connsiteX11" fmla="*/ 627480 w 2988000"/>
              <a:gd name="connsiteY11" fmla="*/ 756000 h 756000"/>
              <a:gd name="connsiteX12" fmla="*/ 0 w 2988000"/>
              <a:gd name="connsiteY12" fmla="*/ 756000 h 756000"/>
              <a:gd name="connsiteX13" fmla="*/ 0 w 2988000"/>
              <a:gd name="connsiteY13" fmla="*/ 378000 h 756000"/>
              <a:gd name="connsiteX14" fmla="*/ 0 w 2988000"/>
              <a:gd name="connsiteY14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8000" h="756000" fill="none" extrusionOk="0">
                <a:moveTo>
                  <a:pt x="0" y="0"/>
                </a:moveTo>
                <a:cubicBezTo>
                  <a:pt x="255240" y="21538"/>
                  <a:pt x="463758" y="-2937"/>
                  <a:pt x="627480" y="0"/>
                </a:cubicBezTo>
                <a:cubicBezTo>
                  <a:pt x="791202" y="2937"/>
                  <a:pt x="1126771" y="-710"/>
                  <a:pt x="1254960" y="0"/>
                </a:cubicBezTo>
                <a:cubicBezTo>
                  <a:pt x="1383149" y="710"/>
                  <a:pt x="1674800" y="20951"/>
                  <a:pt x="1792800" y="0"/>
                </a:cubicBezTo>
                <a:cubicBezTo>
                  <a:pt x="1910800" y="-20951"/>
                  <a:pt x="2161509" y="5977"/>
                  <a:pt x="2450160" y="0"/>
                </a:cubicBezTo>
                <a:cubicBezTo>
                  <a:pt x="2738811" y="-5977"/>
                  <a:pt x="2874244" y="2890"/>
                  <a:pt x="2988000" y="0"/>
                </a:cubicBezTo>
                <a:cubicBezTo>
                  <a:pt x="3004891" y="164406"/>
                  <a:pt x="2970594" y="213339"/>
                  <a:pt x="2988000" y="378000"/>
                </a:cubicBezTo>
                <a:cubicBezTo>
                  <a:pt x="3005406" y="542661"/>
                  <a:pt x="3006678" y="666149"/>
                  <a:pt x="2988000" y="756000"/>
                </a:cubicBezTo>
                <a:cubicBezTo>
                  <a:pt x="2748131" y="750155"/>
                  <a:pt x="2557072" y="780137"/>
                  <a:pt x="2330640" y="756000"/>
                </a:cubicBezTo>
                <a:cubicBezTo>
                  <a:pt x="2104208" y="731863"/>
                  <a:pt x="1947655" y="753425"/>
                  <a:pt x="1762920" y="756000"/>
                </a:cubicBezTo>
                <a:cubicBezTo>
                  <a:pt x="1578185" y="758575"/>
                  <a:pt x="1341822" y="743249"/>
                  <a:pt x="1225080" y="756000"/>
                </a:cubicBezTo>
                <a:cubicBezTo>
                  <a:pt x="1108338" y="768751"/>
                  <a:pt x="808026" y="779725"/>
                  <a:pt x="627480" y="756000"/>
                </a:cubicBezTo>
                <a:cubicBezTo>
                  <a:pt x="446934" y="732275"/>
                  <a:pt x="126585" y="774276"/>
                  <a:pt x="0" y="756000"/>
                </a:cubicBezTo>
                <a:cubicBezTo>
                  <a:pt x="-7167" y="646042"/>
                  <a:pt x="-6368" y="477905"/>
                  <a:pt x="0" y="378000"/>
                </a:cubicBezTo>
                <a:cubicBezTo>
                  <a:pt x="6368" y="278095"/>
                  <a:pt x="-18386" y="91188"/>
                  <a:pt x="0" y="0"/>
                </a:cubicBezTo>
                <a:close/>
              </a:path>
              <a:path w="2988000" h="756000" stroke="0" extrusionOk="0">
                <a:moveTo>
                  <a:pt x="0" y="0"/>
                </a:moveTo>
                <a:cubicBezTo>
                  <a:pt x="175455" y="17631"/>
                  <a:pt x="286732" y="22362"/>
                  <a:pt x="507960" y="0"/>
                </a:cubicBezTo>
                <a:cubicBezTo>
                  <a:pt x="729188" y="-22362"/>
                  <a:pt x="893911" y="-17683"/>
                  <a:pt x="1015920" y="0"/>
                </a:cubicBezTo>
                <a:cubicBezTo>
                  <a:pt x="1137929" y="17683"/>
                  <a:pt x="1400206" y="-17786"/>
                  <a:pt x="1673280" y="0"/>
                </a:cubicBezTo>
                <a:cubicBezTo>
                  <a:pt x="1946354" y="17786"/>
                  <a:pt x="2025688" y="-18671"/>
                  <a:pt x="2211120" y="0"/>
                </a:cubicBezTo>
                <a:cubicBezTo>
                  <a:pt x="2396552" y="18671"/>
                  <a:pt x="2719124" y="-24006"/>
                  <a:pt x="2988000" y="0"/>
                </a:cubicBezTo>
                <a:cubicBezTo>
                  <a:pt x="2993873" y="92600"/>
                  <a:pt x="2977000" y="184902"/>
                  <a:pt x="2988000" y="362880"/>
                </a:cubicBezTo>
                <a:cubicBezTo>
                  <a:pt x="2999000" y="540858"/>
                  <a:pt x="2973162" y="576597"/>
                  <a:pt x="2988000" y="756000"/>
                </a:cubicBezTo>
                <a:cubicBezTo>
                  <a:pt x="2693973" y="777112"/>
                  <a:pt x="2464503" y="735313"/>
                  <a:pt x="2330640" y="756000"/>
                </a:cubicBezTo>
                <a:cubicBezTo>
                  <a:pt x="2196777" y="776687"/>
                  <a:pt x="2043193" y="752660"/>
                  <a:pt x="1822680" y="756000"/>
                </a:cubicBezTo>
                <a:cubicBezTo>
                  <a:pt x="1602167" y="759340"/>
                  <a:pt x="1481168" y="763688"/>
                  <a:pt x="1225080" y="756000"/>
                </a:cubicBezTo>
                <a:cubicBezTo>
                  <a:pt x="968992" y="748312"/>
                  <a:pt x="871524" y="787230"/>
                  <a:pt x="597600" y="756000"/>
                </a:cubicBezTo>
                <a:cubicBezTo>
                  <a:pt x="323676" y="724770"/>
                  <a:pt x="165449" y="764429"/>
                  <a:pt x="0" y="756000"/>
                </a:cubicBezTo>
                <a:cubicBezTo>
                  <a:pt x="15594" y="570794"/>
                  <a:pt x="2159" y="507440"/>
                  <a:pt x="0" y="385560"/>
                </a:cubicBezTo>
                <a:cubicBezTo>
                  <a:pt x="-2159" y="263680"/>
                  <a:pt x="2313" y="1698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32470568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s-CL" sz="2000" b="1" dirty="0"/>
              <a:t>Grafos </a:t>
            </a:r>
            <a:r>
              <a:rPr lang="es-CL" sz="2000" dirty="0"/>
              <a:t>– </a:t>
            </a:r>
            <a:r>
              <a:rPr lang="es-CL" sz="2000" u="sng" dirty="0"/>
              <a:t>Caminos Mínimos</a:t>
            </a:r>
            <a:r>
              <a:rPr lang="es-CL" sz="2000" dirty="0"/>
              <a:t> </a:t>
            </a:r>
            <a:r>
              <a:rPr lang="es-CL" sz="2000" b="1" dirty="0"/>
              <a:t>(</a:t>
            </a:r>
            <a:r>
              <a:rPr lang="es-CL" sz="2000" b="1" dirty="0" err="1"/>
              <a:t>Dijkstra</a:t>
            </a:r>
            <a:r>
              <a:rPr lang="es-CL" sz="2000" b="1" dirty="0"/>
              <a:t>)</a:t>
            </a:r>
            <a:endParaRPr lang="es-CL" sz="1400" b="1" dirty="0"/>
          </a:p>
        </p:txBody>
      </p:sp>
    </p:spTree>
    <p:extLst>
      <p:ext uri="{BB962C8B-B14F-4D97-AF65-F5344CB8AC3E}">
        <p14:creationId xmlns:p14="http://schemas.microsoft.com/office/powerpoint/2010/main" val="23147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7" grpId="3" animBg="1"/>
      <p:bldP spid="49" grpId="0"/>
      <p:bldP spid="4" grpId="0"/>
      <p:bldP spid="50" grpId="0"/>
      <p:bldP spid="51" grpId="0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2" grpId="6" animBg="1"/>
      <p:bldP spid="52" grpId="7" animBg="1"/>
      <p:bldP spid="52" grpId="8" animBg="1"/>
      <p:bldP spid="52" grpId="9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4" grpId="0" animBg="1"/>
      <p:bldP spid="54" grpId="1" animBg="1"/>
      <p:bldP spid="54" grpId="2" animBg="1"/>
      <p:bldP spid="54" grpId="3" animBg="1"/>
      <p:bldP spid="55" grpId="0" animBg="1"/>
      <p:bldP spid="55" grpId="1" animBg="1"/>
      <p:bldP spid="56" grpId="0" animBg="1"/>
      <p:bldP spid="56" grpId="1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5" grpId="0" animBg="1"/>
      <p:bldP spid="85" grpId="1" animBg="1"/>
      <p:bldP spid="87" grpId="0" animBg="1"/>
      <p:bldP spid="87" grpId="1" animBg="1"/>
      <p:bldP spid="89" grpId="0" animBg="1"/>
      <p:bldP spid="89" grpId="1" animBg="1"/>
      <p:bldP spid="91" grpId="0" animBg="1"/>
      <p:bldP spid="91" grpId="1" animBg="1"/>
      <p:bldP spid="93" grpId="0" animBg="1"/>
      <p:bldP spid="93" grpId="1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Representación Computacional más Usada: MATRICIAL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18" y="794794"/>
            <a:ext cx="9132882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spcAft>
                <a:spcPts val="400"/>
              </a:spcAft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C00000"/>
                </a:solidFill>
              </a:rPr>
              <a:t>Matriz de Adyacencia</a:t>
            </a:r>
            <a:r>
              <a:rPr lang="es-ES" sz="1600" u="sng" dirty="0">
                <a:solidFill>
                  <a:srgbClr val="C00000"/>
                </a:solidFill>
              </a:rPr>
              <a:t>: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/>
              <a:t>Matriz de orden </a:t>
            </a:r>
            <a:r>
              <a:rPr lang="es-ES" sz="16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 err="1">
                <a:sym typeface="Symbol"/>
              </a:rPr>
              <a:t></a:t>
            </a:r>
            <a:r>
              <a:rPr lang="es-ES" sz="16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/>
              <a:t>, donde </a:t>
            </a:r>
            <a:r>
              <a:rPr lang="es-ES" sz="16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/>
              <a:t> es el número de nodos del grafo.</a:t>
            </a:r>
          </a:p>
          <a:p>
            <a:pPr marL="179388" indent="-179388" algn="just">
              <a:spcAft>
                <a:spcPts val="400"/>
              </a:spcAft>
              <a:buFont typeface="Wingdings" pitchFamily="2" charset="2"/>
              <a:buChar char="§"/>
            </a:pPr>
            <a:r>
              <a:rPr lang="es-ES" sz="1600" dirty="0"/>
              <a:t>Las posiciones de las filas y de las columnas representan a los </a:t>
            </a:r>
            <a:r>
              <a:rPr lang="es-ES" sz="16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/>
              <a:t> nodos.</a:t>
            </a:r>
            <a:endParaRPr lang="es-CL" sz="16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48700"/>
              </p:ext>
            </p:extLst>
          </p:nvPr>
        </p:nvGraphicFramePr>
        <p:xfrm>
          <a:off x="3636804" y="2453290"/>
          <a:ext cx="1583998" cy="1584000"/>
        </p:xfrm>
        <a:graphic>
          <a:graphicData uri="http://schemas.openxmlformats.org/drawingml/2006/table">
            <a:tbl>
              <a:tblPr/>
              <a:tblGrid>
                <a:gridCol w="2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3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4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1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1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3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1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4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1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11118" y="1676400"/>
            <a:ext cx="9121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u="sng" dirty="0">
                <a:solidFill>
                  <a:srgbClr val="002060"/>
                </a:solidFill>
              </a:rPr>
              <a:t>Grafos NO dirigidos</a:t>
            </a:r>
            <a:r>
              <a:rPr lang="es-ES" sz="1400" b="1" dirty="0">
                <a:solidFill>
                  <a:srgbClr val="002060"/>
                </a:solidFill>
              </a:rPr>
              <a:t>:</a:t>
            </a:r>
            <a:r>
              <a:rPr lang="es-ES" sz="1400" dirty="0"/>
              <a:t> habrá un </a:t>
            </a:r>
            <a:r>
              <a:rPr lang="es-ES" sz="1400" b="1" dirty="0">
                <a:solidFill>
                  <a:srgbClr val="0070C0"/>
                </a:solidFill>
              </a:rPr>
              <a:t>1</a:t>
            </a:r>
            <a:r>
              <a:rPr lang="es-ES" sz="1400" dirty="0"/>
              <a:t> en la posición 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s-ES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ES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es-ES" sz="1400" dirty="0"/>
              <a:t>y en la posición 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s-ES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ES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s-ES" sz="1400" dirty="0"/>
              <a:t>, si </a:t>
            </a:r>
            <a:r>
              <a:rPr lang="es-ES" sz="1400" b="1" dirty="0">
                <a:solidFill>
                  <a:srgbClr val="0070C0"/>
                </a:solidFill>
              </a:rPr>
              <a:t>existe un arco </a:t>
            </a:r>
            <a:r>
              <a:rPr lang="es-ES" sz="1400" dirty="0"/>
              <a:t>que une a los </a:t>
            </a:r>
            <a:r>
              <a:rPr lang="es-ES" sz="1400" b="1" dirty="0">
                <a:solidFill>
                  <a:srgbClr val="C00000"/>
                </a:solidFill>
              </a:rPr>
              <a:t>nodos</a:t>
            </a:r>
            <a:r>
              <a:rPr lang="es-ES" sz="1400" b="1" i="1" dirty="0">
                <a:solidFill>
                  <a:srgbClr val="C00000"/>
                </a:solidFill>
              </a:rPr>
              <a:t> </a:t>
            </a:r>
            <a:r>
              <a:rPr lang="es-ES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s-ES" sz="1400" b="1" i="1" dirty="0"/>
              <a:t> </a:t>
            </a:r>
            <a:r>
              <a:rPr lang="es-ES" sz="1400" dirty="0"/>
              <a:t>y </a:t>
            </a:r>
            <a:r>
              <a:rPr lang="es-ES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s-ES" sz="1400" dirty="0"/>
              <a:t>. (Habrá un </a:t>
            </a:r>
            <a:r>
              <a:rPr lang="es-ES" sz="1400" b="1" dirty="0">
                <a:solidFill>
                  <a:srgbClr val="0070C0"/>
                </a:solidFill>
              </a:rPr>
              <a:t>0</a:t>
            </a:r>
            <a:r>
              <a:rPr lang="es-ES" sz="1400" dirty="0"/>
              <a:t> en caso contrario)</a:t>
            </a: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FC02D781-E3B8-3CBA-AB39-209DC02475AC}"/>
              </a:ext>
            </a:extLst>
          </p:cNvPr>
          <p:cNvSpPr/>
          <p:nvPr/>
        </p:nvSpPr>
        <p:spPr>
          <a:xfrm>
            <a:off x="3941604" y="276094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97887CD2-299C-AFCE-E7FE-4D9F65E57F70}"/>
              </a:ext>
            </a:extLst>
          </p:cNvPr>
          <p:cNvSpPr/>
          <p:nvPr/>
        </p:nvSpPr>
        <p:spPr>
          <a:xfrm>
            <a:off x="4997744" y="276094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A391173E-47D9-2491-1CA6-C2352825BF14}"/>
              </a:ext>
            </a:extLst>
          </p:cNvPr>
          <p:cNvSpPr/>
          <p:nvPr/>
        </p:nvSpPr>
        <p:spPr>
          <a:xfrm>
            <a:off x="4733709" y="276094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6C0C0467-EB91-05CC-87B0-8054762B9D0D}"/>
              </a:ext>
            </a:extLst>
          </p:cNvPr>
          <p:cNvSpPr/>
          <p:nvPr/>
        </p:nvSpPr>
        <p:spPr>
          <a:xfrm>
            <a:off x="4469674" y="276094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516153AC-048B-9EBD-913D-3FA5E5F3E2CF}"/>
              </a:ext>
            </a:extLst>
          </p:cNvPr>
          <p:cNvSpPr/>
          <p:nvPr/>
        </p:nvSpPr>
        <p:spPr>
          <a:xfrm>
            <a:off x="4205639" y="276094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A973DF75-F55B-33C2-A306-A641629FBA19}"/>
              </a:ext>
            </a:extLst>
          </p:cNvPr>
          <p:cNvSpPr/>
          <p:nvPr/>
        </p:nvSpPr>
        <p:spPr>
          <a:xfrm>
            <a:off x="3941604" y="303033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03E34455-4929-427D-E6ED-85F8F36F6ABF}"/>
              </a:ext>
            </a:extLst>
          </p:cNvPr>
          <p:cNvSpPr/>
          <p:nvPr/>
        </p:nvSpPr>
        <p:spPr>
          <a:xfrm>
            <a:off x="4997744" y="303033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51147EB5-EDFB-BEE9-4CC7-69FBAB123DDC}"/>
              </a:ext>
            </a:extLst>
          </p:cNvPr>
          <p:cNvSpPr/>
          <p:nvPr/>
        </p:nvSpPr>
        <p:spPr>
          <a:xfrm>
            <a:off x="4733709" y="303033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E3F299E3-B71B-069A-ADA1-E70D2CB82E35}"/>
              </a:ext>
            </a:extLst>
          </p:cNvPr>
          <p:cNvSpPr/>
          <p:nvPr/>
        </p:nvSpPr>
        <p:spPr>
          <a:xfrm>
            <a:off x="4469674" y="303033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E7127705-3BF2-D116-CE37-3AE7B494F6C9}"/>
              </a:ext>
            </a:extLst>
          </p:cNvPr>
          <p:cNvSpPr/>
          <p:nvPr/>
        </p:nvSpPr>
        <p:spPr>
          <a:xfrm>
            <a:off x="4205639" y="303033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C12C2606-830C-1010-A240-3B72B585B6A1}"/>
              </a:ext>
            </a:extLst>
          </p:cNvPr>
          <p:cNvSpPr/>
          <p:nvPr/>
        </p:nvSpPr>
        <p:spPr>
          <a:xfrm>
            <a:off x="3941604" y="328819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FF5A364B-55D9-CB3C-16F3-90CC00F07179}"/>
              </a:ext>
            </a:extLst>
          </p:cNvPr>
          <p:cNvSpPr/>
          <p:nvPr/>
        </p:nvSpPr>
        <p:spPr>
          <a:xfrm>
            <a:off x="4997744" y="328819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18AE3A87-1717-B1C6-66D3-C791D83FB407}"/>
              </a:ext>
            </a:extLst>
          </p:cNvPr>
          <p:cNvSpPr/>
          <p:nvPr/>
        </p:nvSpPr>
        <p:spPr>
          <a:xfrm>
            <a:off x="4733709" y="328819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8F4EF148-D358-0FC3-88C2-71C592E57E83}"/>
              </a:ext>
            </a:extLst>
          </p:cNvPr>
          <p:cNvSpPr/>
          <p:nvPr/>
        </p:nvSpPr>
        <p:spPr>
          <a:xfrm>
            <a:off x="4469674" y="328819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CBBDB337-4273-6615-A659-02224CDD1CD6}"/>
              </a:ext>
            </a:extLst>
          </p:cNvPr>
          <p:cNvSpPr/>
          <p:nvPr/>
        </p:nvSpPr>
        <p:spPr>
          <a:xfrm>
            <a:off x="4205639" y="328819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6AAB0FE5-6785-D27F-72B6-50637527C828}"/>
              </a:ext>
            </a:extLst>
          </p:cNvPr>
          <p:cNvSpPr/>
          <p:nvPr/>
        </p:nvSpPr>
        <p:spPr>
          <a:xfrm>
            <a:off x="3945837" y="355553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8D71CF24-03A1-1DFF-37AE-F4432E15CC83}"/>
              </a:ext>
            </a:extLst>
          </p:cNvPr>
          <p:cNvSpPr/>
          <p:nvPr/>
        </p:nvSpPr>
        <p:spPr>
          <a:xfrm>
            <a:off x="5001977" y="355553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BAFBCCAB-96FF-C8ED-ADCB-664B63FA6996}"/>
              </a:ext>
            </a:extLst>
          </p:cNvPr>
          <p:cNvSpPr/>
          <p:nvPr/>
        </p:nvSpPr>
        <p:spPr>
          <a:xfrm>
            <a:off x="4737942" y="355553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54C09B0C-E06C-3E3E-1005-712C59FECB9F}"/>
              </a:ext>
            </a:extLst>
          </p:cNvPr>
          <p:cNvSpPr/>
          <p:nvPr/>
        </p:nvSpPr>
        <p:spPr>
          <a:xfrm>
            <a:off x="4473907" y="355553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F02A8F57-4847-F648-2BAC-1F4D60ED039A}"/>
              </a:ext>
            </a:extLst>
          </p:cNvPr>
          <p:cNvSpPr/>
          <p:nvPr/>
        </p:nvSpPr>
        <p:spPr>
          <a:xfrm>
            <a:off x="4209872" y="355553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47A63F28-3317-D2DF-266B-183B0F0C0B9C}"/>
              </a:ext>
            </a:extLst>
          </p:cNvPr>
          <p:cNvSpPr/>
          <p:nvPr/>
        </p:nvSpPr>
        <p:spPr>
          <a:xfrm>
            <a:off x="3941604" y="381665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1D22C1B3-2456-795E-F8AA-D2E1A736C14A}"/>
              </a:ext>
            </a:extLst>
          </p:cNvPr>
          <p:cNvSpPr/>
          <p:nvPr/>
        </p:nvSpPr>
        <p:spPr>
          <a:xfrm>
            <a:off x="4997744" y="381665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CF0C8174-4F23-B3F5-234E-51B29A15DDFF}"/>
              </a:ext>
            </a:extLst>
          </p:cNvPr>
          <p:cNvSpPr/>
          <p:nvPr/>
        </p:nvSpPr>
        <p:spPr>
          <a:xfrm>
            <a:off x="4733709" y="381665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C65D5F00-D12F-A8AB-8F50-DD455A14AB0A}"/>
              </a:ext>
            </a:extLst>
          </p:cNvPr>
          <p:cNvSpPr/>
          <p:nvPr/>
        </p:nvSpPr>
        <p:spPr>
          <a:xfrm>
            <a:off x="4469674" y="381665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953F1E7B-0EE3-5D6A-E9A7-642FA87F150C}"/>
              </a:ext>
            </a:extLst>
          </p:cNvPr>
          <p:cNvSpPr/>
          <p:nvPr/>
        </p:nvSpPr>
        <p:spPr>
          <a:xfrm>
            <a:off x="4205639" y="381665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E0352BF2-50A5-85B0-6985-8028E2915D5C}"/>
              </a:ext>
            </a:extLst>
          </p:cNvPr>
          <p:cNvGrpSpPr/>
          <p:nvPr/>
        </p:nvGrpSpPr>
        <p:grpSpPr>
          <a:xfrm>
            <a:off x="2247509" y="3671221"/>
            <a:ext cx="413951" cy="432089"/>
            <a:chOff x="2200572" y="4989227"/>
            <a:chExt cx="413951" cy="432089"/>
          </a:xfrm>
        </p:grpSpPr>
        <p:sp>
          <p:nvSpPr>
            <p:cNvPr id="150" name="Oval 34">
              <a:extLst>
                <a:ext uri="{FF2B5EF4-FFF2-40B4-BE49-F238E27FC236}">
                  <a16:creationId xmlns:a16="http://schemas.microsoft.com/office/drawing/2014/main" id="{141FDAC4-8FB9-9215-FFEB-7B5D2E7A1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377" y="5083887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51" name="Text Box 35">
              <a:extLst>
                <a:ext uri="{FF2B5EF4-FFF2-40B4-BE49-F238E27FC236}">
                  <a16:creationId xmlns:a16="http://schemas.microsoft.com/office/drawing/2014/main" id="{B61954F1-8FAD-6EE7-F228-32BF346A3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572" y="4989227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37AAE2C6-0AB3-1206-87E3-D741D2691F74}"/>
              </a:ext>
            </a:extLst>
          </p:cNvPr>
          <p:cNvGrpSpPr/>
          <p:nvPr/>
        </p:nvGrpSpPr>
        <p:grpSpPr>
          <a:xfrm>
            <a:off x="2247509" y="3130938"/>
            <a:ext cx="413951" cy="432089"/>
            <a:chOff x="2200572" y="4444711"/>
            <a:chExt cx="413951" cy="432089"/>
          </a:xfrm>
        </p:grpSpPr>
        <p:sp>
          <p:nvSpPr>
            <p:cNvPr id="153" name="Oval 31">
              <a:extLst>
                <a:ext uri="{FF2B5EF4-FFF2-40B4-BE49-F238E27FC236}">
                  <a16:creationId xmlns:a16="http://schemas.microsoft.com/office/drawing/2014/main" id="{1C0E8147-6DCC-57C8-3785-67DC3C304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377" y="4531729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54" name="Text Box 32">
              <a:extLst>
                <a:ext uri="{FF2B5EF4-FFF2-40B4-BE49-F238E27FC236}">
                  <a16:creationId xmlns:a16="http://schemas.microsoft.com/office/drawing/2014/main" id="{9DB41989-7B09-15BB-D125-BE2618ABE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572" y="4444711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9388AF61-1B4F-68A4-7DBB-CA620F13353D}"/>
              </a:ext>
            </a:extLst>
          </p:cNvPr>
          <p:cNvGrpSpPr/>
          <p:nvPr/>
        </p:nvGrpSpPr>
        <p:grpSpPr>
          <a:xfrm>
            <a:off x="1560298" y="3126705"/>
            <a:ext cx="413951" cy="432089"/>
            <a:chOff x="1517594" y="4444711"/>
            <a:chExt cx="413951" cy="432089"/>
          </a:xfrm>
        </p:grpSpPr>
        <p:sp>
          <p:nvSpPr>
            <p:cNvPr id="156" name="Oval 40">
              <a:extLst>
                <a:ext uri="{FF2B5EF4-FFF2-40B4-BE49-F238E27FC236}">
                  <a16:creationId xmlns:a16="http://schemas.microsoft.com/office/drawing/2014/main" id="{6A76B0D2-D1F1-6629-6C59-DC410AAE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744" y="4531729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57" name="Text Box 41">
              <a:extLst>
                <a:ext uri="{FF2B5EF4-FFF2-40B4-BE49-F238E27FC236}">
                  <a16:creationId xmlns:a16="http://schemas.microsoft.com/office/drawing/2014/main" id="{E92F0976-FBD8-C95C-2D42-D5672EFDB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594" y="4444711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0A0A30A9-ED0E-2A73-CFE5-225053D62A02}"/>
              </a:ext>
            </a:extLst>
          </p:cNvPr>
          <p:cNvGrpSpPr/>
          <p:nvPr/>
        </p:nvGrpSpPr>
        <p:grpSpPr>
          <a:xfrm>
            <a:off x="2243276" y="2542190"/>
            <a:ext cx="413951" cy="432089"/>
            <a:chOff x="2200572" y="3860196"/>
            <a:chExt cx="413951" cy="432089"/>
          </a:xfrm>
        </p:grpSpPr>
        <p:sp>
          <p:nvSpPr>
            <p:cNvPr id="159" name="Oval 28">
              <a:extLst>
                <a:ext uri="{FF2B5EF4-FFF2-40B4-BE49-F238E27FC236}">
                  <a16:creationId xmlns:a16="http://schemas.microsoft.com/office/drawing/2014/main" id="{46C10298-D4AB-DB91-8625-C24AF6CFD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377" y="3955216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60" name="Text Box 29">
              <a:extLst>
                <a:ext uri="{FF2B5EF4-FFF2-40B4-BE49-F238E27FC236}">
                  <a16:creationId xmlns:a16="http://schemas.microsoft.com/office/drawing/2014/main" id="{66B62030-07F5-7E77-4482-D35A802E2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572" y="3860196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B6043820-0C72-C936-E869-661689D97A05}"/>
              </a:ext>
            </a:extLst>
          </p:cNvPr>
          <p:cNvGrpSpPr/>
          <p:nvPr/>
        </p:nvGrpSpPr>
        <p:grpSpPr>
          <a:xfrm>
            <a:off x="2905353" y="3130938"/>
            <a:ext cx="413951" cy="432089"/>
            <a:chOff x="2862649" y="4444711"/>
            <a:chExt cx="413951" cy="432089"/>
          </a:xfrm>
        </p:grpSpPr>
        <p:sp>
          <p:nvSpPr>
            <p:cNvPr id="162" name="Oval 37">
              <a:extLst>
                <a:ext uri="{FF2B5EF4-FFF2-40B4-BE49-F238E27FC236}">
                  <a16:creationId xmlns:a16="http://schemas.microsoft.com/office/drawing/2014/main" id="{4DABAAFD-65C3-43B9-E057-7F15762C0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037" y="4531729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63" name="Text Box 38">
              <a:extLst>
                <a:ext uri="{FF2B5EF4-FFF2-40B4-BE49-F238E27FC236}">
                  <a16:creationId xmlns:a16="http://schemas.microsoft.com/office/drawing/2014/main" id="{AE06D986-3D26-6D74-3379-F7974A43D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649" y="4444711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4" name="Line 42">
            <a:extLst>
              <a:ext uri="{FF2B5EF4-FFF2-40B4-BE49-F238E27FC236}">
                <a16:creationId xmlns:a16="http://schemas.microsoft.com/office/drawing/2014/main" id="{5C74342A-09A0-67FF-243B-5493C4CDC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0251" y="2894216"/>
            <a:ext cx="0" cy="32400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65" name="Line 43">
            <a:extLst>
              <a:ext uri="{FF2B5EF4-FFF2-40B4-BE49-F238E27FC236}">
                <a16:creationId xmlns:a16="http://schemas.microsoft.com/office/drawing/2014/main" id="{495391DC-03E4-4084-F550-7E49E8846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8134" y="3475266"/>
            <a:ext cx="0" cy="288059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66" name="Line 44">
            <a:extLst>
              <a:ext uri="{FF2B5EF4-FFF2-40B4-BE49-F238E27FC236}">
                <a16:creationId xmlns:a16="http://schemas.microsoft.com/office/drawing/2014/main" id="{2935CE3A-4072-B17C-1CED-EED6BD46C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537" y="3342749"/>
            <a:ext cx="396000" cy="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67" name="Line 45">
            <a:extLst>
              <a:ext uri="{FF2B5EF4-FFF2-40B4-BE49-F238E27FC236}">
                <a16:creationId xmlns:a16="http://schemas.microsoft.com/office/drawing/2014/main" id="{AC95147F-9142-E23E-5819-9DE35EEE4A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5529" y="2807279"/>
            <a:ext cx="453785" cy="432089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68" name="Line 46">
            <a:extLst>
              <a:ext uri="{FF2B5EF4-FFF2-40B4-BE49-F238E27FC236}">
                <a16:creationId xmlns:a16="http://schemas.microsoft.com/office/drawing/2014/main" id="{57A6D07F-7101-FFA9-3E5F-1E2DB23E01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4577" y="3471776"/>
            <a:ext cx="528333" cy="441399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69" name="Line 45">
            <a:extLst>
              <a:ext uri="{FF2B5EF4-FFF2-40B4-BE49-F238E27FC236}">
                <a16:creationId xmlns:a16="http://schemas.microsoft.com/office/drawing/2014/main" id="{B9A80D43-40D4-6E23-5441-C920C2460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4579" y="2799941"/>
            <a:ext cx="453785" cy="432089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219" name="CuadroTexto 218">
            <a:extLst>
              <a:ext uri="{FF2B5EF4-FFF2-40B4-BE49-F238E27FC236}">
                <a16:creationId xmlns:a16="http://schemas.microsoft.com/office/drawing/2014/main" id="{2E04EDD1-194C-F33D-4F6A-11F31FA50D18}"/>
              </a:ext>
            </a:extLst>
          </p:cNvPr>
          <p:cNvSpPr txBox="1"/>
          <p:nvPr/>
        </p:nvSpPr>
        <p:spPr>
          <a:xfrm>
            <a:off x="5739600" y="2731710"/>
            <a:ext cx="1440000" cy="584775"/>
          </a:xfrm>
          <a:prstGeom prst="rect">
            <a:avLst/>
          </a:prstGeom>
          <a:noFill/>
          <a:ln>
            <a:solidFill>
              <a:srgbClr val="A8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rgbClr val="C00000"/>
                </a:solidFill>
              </a:rPr>
              <a:t>MATRIZ SIMÉTRICA</a:t>
            </a:r>
            <a:endParaRPr lang="es-CL" sz="1600" dirty="0"/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03A3A431-FDED-9AEA-88CC-32D588CA33D6}"/>
              </a:ext>
            </a:extLst>
          </p:cNvPr>
          <p:cNvCxnSpPr/>
          <p:nvPr/>
        </p:nvCxnSpPr>
        <p:spPr>
          <a:xfrm>
            <a:off x="3732054" y="2548540"/>
            <a:ext cx="1584000" cy="158400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uadroTexto 223">
            <a:extLst>
              <a:ext uri="{FF2B5EF4-FFF2-40B4-BE49-F238E27FC236}">
                <a16:creationId xmlns:a16="http://schemas.microsoft.com/office/drawing/2014/main" id="{48E77669-91E6-F9AC-43D1-50C88BF5DC94}"/>
              </a:ext>
            </a:extLst>
          </p:cNvPr>
          <p:cNvSpPr txBox="1"/>
          <p:nvPr/>
        </p:nvSpPr>
        <p:spPr>
          <a:xfrm>
            <a:off x="5451600" y="3446055"/>
            <a:ext cx="20160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M[</a:t>
            </a:r>
            <a:r>
              <a:rPr lang="es-E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][</a:t>
            </a:r>
            <a:r>
              <a:rPr lang="es-E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j</a:t>
            </a:r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] = M[</a:t>
            </a:r>
            <a:r>
              <a:rPr lang="es-E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j</a:t>
            </a:r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][</a:t>
            </a:r>
            <a:r>
              <a:rPr lang="es-E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]</a:t>
            </a:r>
          </a:p>
          <a:p>
            <a:pPr algn="ctr"/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 i, j  V</a:t>
            </a:r>
            <a:endParaRPr lang="es-CL" sz="16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2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89312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s-CL" sz="1000" dirty="0">
                <a:solidFill>
                  <a:srgbClr val="00B05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#define infinito 10000000</a:t>
            </a:r>
          </a:p>
          <a:p>
            <a:pPr>
              <a:spcAft>
                <a:spcPts val="0"/>
              </a:spcAft>
            </a:pPr>
            <a:endParaRPr lang="es-CL" sz="1000" dirty="0">
              <a:solidFill>
                <a:srgbClr val="00B05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s-CL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int</a:t>
            </a: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CL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CL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n</a:t>
            </a: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], </a:t>
            </a:r>
            <a:r>
              <a:rPr lang="es-CL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NodoAnt</a:t>
            </a: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CL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n</a:t>
            </a: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]; </a:t>
            </a:r>
            <a:r>
              <a:rPr lang="es-CL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//Variables globales</a:t>
            </a:r>
          </a:p>
          <a:p>
            <a:pPr>
              <a:spcAft>
                <a:spcPts val="0"/>
              </a:spcAft>
            </a:pPr>
            <a:endParaRPr lang="es-ES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void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u="sng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Dijkstra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(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int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C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n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n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],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int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v0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{</a:t>
            </a:r>
            <a:endParaRPr lang="es-CL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>
              <a:defRPr/>
            </a:pPr>
            <a:r>
              <a:rPr lang="es-ES" sz="1000" kern="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</a:t>
            </a:r>
            <a:r>
              <a:rPr lang="es-ES" sz="1000" kern="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bool</a:t>
            </a:r>
            <a:r>
              <a:rPr lang="es-ES" sz="1000" kern="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Visitado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n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</a:t>
            </a:r>
            <a:r>
              <a:rPr lang="es-CL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int</a:t>
            </a: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CL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, </a:t>
            </a:r>
            <a:r>
              <a:rPr lang="es-CL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</a:t>
            </a:r>
          </a:p>
          <a:p>
            <a:pPr algn="just"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for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(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=0;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&lt;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n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;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++) </a:t>
            </a:r>
            <a:endParaRPr lang="es-CL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Visitado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[i] =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false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</a:t>
            </a:r>
          </a:p>
          <a:p>
            <a:pPr algn="just"/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Visitado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v0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=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true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;</a:t>
            </a:r>
            <a:endParaRPr lang="es-CL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</a:t>
            </a:r>
          </a:p>
          <a:p>
            <a:pPr algn="just"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for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(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=0;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&lt;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n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;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++) </a:t>
            </a:r>
          </a:p>
          <a:p>
            <a:pPr algn="just"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{</a:t>
            </a:r>
          </a:p>
          <a:p>
            <a:pPr algn="just"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if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(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C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v0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 panose="05050102010706020507" pitchFamily="18" charset="2"/>
              </a:rPr>
              <a:t> != </a:t>
            </a:r>
            <a:r>
              <a:rPr lang="es-ES" sz="1000" dirty="0">
                <a:solidFill>
                  <a:srgbClr val="FF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 panose="05050102010706020507" pitchFamily="18" charset="2"/>
              </a:rPr>
              <a:t>0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    </a:t>
            </a:r>
            <a:r>
              <a:rPr lang="es-CL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/>
              </a:rPr>
              <a:t>=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C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v0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else</a:t>
            </a:r>
            <a:endParaRPr lang="es-ES" sz="1000" dirty="0">
              <a:solidFill>
                <a:srgbClr val="0000FF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    </a:t>
            </a:r>
            <a:r>
              <a:rPr lang="es-CL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/>
              </a:rPr>
              <a:t>=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  <a:sym typeface="Symbol" panose="05050102010706020507" pitchFamily="18" charset="2"/>
              </a:rPr>
              <a:t>infinito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;</a:t>
            </a:r>
            <a:endParaRPr lang="es-CL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s-CL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NodoAnt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i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/>
              </a:rPr>
              <a:t>=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v0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;</a:t>
            </a:r>
            <a:endParaRPr lang="es-CL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}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while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(</a:t>
            </a:r>
            <a:r>
              <a:rPr lang="es-ES" sz="1000" u="sng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NumeroNodosSinVisitar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(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Visitados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) &gt; 1)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{</a:t>
            </a:r>
            <a:endParaRPr lang="es-CL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w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/>
              </a:rPr>
              <a:t>=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u="sng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NodoMinimoCostoSinVisitar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(</a:t>
            </a:r>
            <a:r>
              <a:rPr lang="es-ES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);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//escoge al nodo “w” sin visitar, que posea el menor costo</a:t>
            </a:r>
            <a:endParaRPr lang="es-CL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Visitado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w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=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true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;</a:t>
            </a:r>
            <a:endParaRPr lang="es-ES" sz="1000" kern="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endParaRPr lang="es-ES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for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(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=0;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&lt;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n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; </a:t>
            </a:r>
            <a:r>
              <a:rPr lang="es-ES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++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)</a:t>
            </a:r>
          </a:p>
          <a:p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{   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if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(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C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w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/>
              </a:rPr>
              <a:t>!= </a:t>
            </a:r>
            <a:r>
              <a:rPr lang="es-ES" sz="1000" dirty="0">
                <a:solidFill>
                  <a:srgbClr val="FF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/>
              </a:rPr>
              <a:t>0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/>
              </a:rPr>
              <a:t> &amp;&amp; </a:t>
            </a:r>
            <a:r>
              <a:rPr lang="es-ES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Vistado</a:t>
            </a: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== </a:t>
            </a:r>
            <a:r>
              <a:rPr lang="es-CL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false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)      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//si “j” es adyacente o sucesor a “w” y “j” no ha sido visitado: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  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{  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if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(</a:t>
            </a:r>
            <a:r>
              <a:rPr lang="es-ES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w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+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C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w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/>
              </a:rPr>
              <a:t>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])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      {</a:t>
            </a:r>
            <a:endParaRPr lang="es-CL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         </a:t>
            </a:r>
            <a:r>
              <a:rPr lang="es-CL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NodoAnt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/>
              </a:rPr>
              <a:t>=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w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;</a:t>
            </a:r>
            <a:endParaRPr lang="es-CL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         </a:t>
            </a:r>
            <a:r>
              <a:rPr lang="es-ES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  <a:sym typeface="Symbol"/>
              </a:rPr>
              <a:t>=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</a:t>
            </a:r>
            <a:r>
              <a:rPr lang="es-CL" sz="1000" dirty="0" err="1">
                <a:latin typeface="Consolas" panose="020B0609020204030204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w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 + 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C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w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][</a:t>
            </a:r>
            <a:r>
              <a:rPr lang="es-ES" sz="1000" dirty="0">
                <a:latin typeface="Consolas" panose="020B0609020204030204" pitchFamily="49" charset="0"/>
                <a:ea typeface="Times New Roman"/>
                <a:cs typeface="Courier New" pitchFamily="49" charset="0"/>
              </a:rPr>
              <a:t>j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];</a:t>
            </a:r>
            <a:endParaRPr lang="es-CL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      }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   }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   }</a:t>
            </a:r>
          </a:p>
          <a:p>
            <a:pPr>
              <a:spcAft>
                <a:spcPts val="0"/>
              </a:spcAft>
            </a:pPr>
            <a:r>
              <a:rPr lang="es-CL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/>
                <a:cs typeface="Courier New" pitchFamily="49" charset="0"/>
              </a:rPr>
              <a:t>}</a:t>
            </a:r>
            <a:endParaRPr lang="es-ES" sz="1000" dirty="0">
              <a:solidFill>
                <a:srgbClr val="FF0000"/>
              </a:solidFill>
              <a:latin typeface="Consolas" panose="020B0609020204030204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</a:t>
            </a:r>
            <a:r>
              <a:rPr lang="es-CL" sz="2000" dirty="0">
                <a:solidFill>
                  <a:srgbClr val="002060"/>
                </a:solidFill>
              </a:rPr>
              <a:t>– </a:t>
            </a:r>
            <a:r>
              <a:rPr lang="es-CL" sz="2000" u="sng" dirty="0">
                <a:solidFill>
                  <a:srgbClr val="002060"/>
                </a:solidFill>
              </a:rPr>
              <a:t>Caminos Mínimos</a:t>
            </a:r>
            <a:r>
              <a:rPr lang="es-CL" sz="2000" dirty="0">
                <a:solidFill>
                  <a:srgbClr val="002060"/>
                </a:solidFill>
              </a:rPr>
              <a:t> </a:t>
            </a:r>
            <a:r>
              <a:rPr lang="es-CL" sz="2000" b="1" dirty="0">
                <a:solidFill>
                  <a:srgbClr val="002060"/>
                </a:solidFill>
              </a:rPr>
              <a:t>(</a:t>
            </a:r>
            <a:r>
              <a:rPr lang="es-CL" sz="2000" b="1" dirty="0" err="1">
                <a:solidFill>
                  <a:srgbClr val="002060"/>
                </a:solidFill>
              </a:rPr>
              <a:t>Dijkstra</a:t>
            </a:r>
            <a:r>
              <a:rPr lang="es-CL" sz="2000" b="1" dirty="0">
                <a:solidFill>
                  <a:srgbClr val="002060"/>
                </a:solidFill>
              </a:rPr>
              <a:t>)</a:t>
            </a:r>
            <a:endParaRPr lang="es-CL" sz="1400" b="1" dirty="0">
              <a:solidFill>
                <a:srgbClr val="002060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4EA7AF8-C13F-4E34-8ADC-D809886C48A8}"/>
              </a:ext>
            </a:extLst>
          </p:cNvPr>
          <p:cNvGrpSpPr/>
          <p:nvPr/>
        </p:nvGrpSpPr>
        <p:grpSpPr>
          <a:xfrm>
            <a:off x="4213405" y="847204"/>
            <a:ext cx="4791959" cy="2967280"/>
            <a:chOff x="4213405" y="847204"/>
            <a:chExt cx="4791959" cy="2967280"/>
          </a:xfrm>
        </p:grpSpPr>
        <p:grpSp>
          <p:nvGrpSpPr>
            <p:cNvPr id="8" name="Grupo 7"/>
            <p:cNvGrpSpPr>
              <a:grpSpLocks noChangeAspect="1"/>
            </p:cNvGrpSpPr>
            <p:nvPr/>
          </p:nvGrpSpPr>
          <p:grpSpPr>
            <a:xfrm>
              <a:off x="4556318" y="847204"/>
              <a:ext cx="4449046" cy="2967280"/>
              <a:chOff x="2224980" y="1295400"/>
              <a:chExt cx="5459001" cy="3640867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2224980" y="1322784"/>
                <a:ext cx="4694040" cy="3313748"/>
                <a:chOff x="2224980" y="1322784"/>
                <a:chExt cx="4694040" cy="3313748"/>
              </a:xfrm>
            </p:grpSpPr>
            <p:pic>
              <p:nvPicPr>
                <p:cNvPr id="15" name="Imagen 1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980" y="1740932"/>
                  <a:ext cx="4694040" cy="2895600"/>
                </a:xfrm>
                <a:prstGeom prst="rect">
                  <a:avLst/>
                </a:prstGeom>
              </p:spPr>
            </p:pic>
            <p:sp>
              <p:nvSpPr>
                <p:cNvPr id="16" name="CuadroTexto 15"/>
                <p:cNvSpPr txBox="1"/>
                <p:nvPr/>
              </p:nvSpPr>
              <p:spPr>
                <a:xfrm>
                  <a:off x="3074894" y="1322784"/>
                  <a:ext cx="637667" cy="377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b="1" u="sng" dirty="0">
                      <a:solidFill>
                        <a:srgbClr val="0000FF"/>
                      </a:solidFill>
                    </a:rPr>
                    <a:t>8</a:t>
                  </a:r>
                  <a:r>
                    <a:rPr lang="es-CL" sz="1400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s-CL" sz="1400" b="1" dirty="0">
                      <a:solidFill>
                        <a:srgbClr val="00B050"/>
                      </a:solidFill>
                    </a:rPr>
                    <a:t>(1)</a:t>
                  </a:r>
                  <a:endParaRPr lang="es-CL" sz="1400" b="1" baseline="-250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1" name="CuadroTexto 10"/>
              <p:cNvSpPr txBox="1"/>
              <p:nvPr/>
            </p:nvSpPr>
            <p:spPr>
              <a:xfrm>
                <a:off x="3200399" y="4558623"/>
                <a:ext cx="637667" cy="377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b="1" u="sng" dirty="0">
                    <a:solidFill>
                      <a:srgbClr val="0000FF"/>
                    </a:solidFill>
                  </a:rPr>
                  <a:t>7</a:t>
                </a:r>
                <a:r>
                  <a:rPr lang="es-CL" sz="1400" b="1" dirty="0">
                    <a:solidFill>
                      <a:srgbClr val="002060"/>
                    </a:solidFill>
                  </a:rPr>
                  <a:t> </a:t>
                </a:r>
                <a:r>
                  <a:rPr lang="es-CL" sz="1400" b="1" dirty="0">
                    <a:solidFill>
                      <a:srgbClr val="00B050"/>
                    </a:solidFill>
                  </a:rPr>
                  <a:t>(1)</a:t>
                </a:r>
                <a:endParaRPr lang="es-CL" sz="1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5334000" y="4558623"/>
                <a:ext cx="749780" cy="377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b="1" u="sng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18</a:t>
                </a:r>
                <a:r>
                  <a:rPr lang="es-CL" sz="1400" b="1" dirty="0">
                    <a:solidFill>
                      <a:srgbClr val="002060"/>
                    </a:solidFill>
                  </a:rPr>
                  <a:t> </a:t>
                </a:r>
                <a:r>
                  <a:rPr lang="es-CL" sz="1400" b="1" dirty="0">
                    <a:solidFill>
                      <a:srgbClr val="00B050"/>
                    </a:solidFill>
                  </a:rPr>
                  <a:t>(4)</a:t>
                </a:r>
                <a:endParaRPr lang="es-CL" sz="1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5257800" y="1295400"/>
                <a:ext cx="749780" cy="377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b="1" u="sng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18</a:t>
                </a:r>
                <a:r>
                  <a:rPr lang="es-CL" sz="1400" b="1" dirty="0">
                    <a:solidFill>
                      <a:srgbClr val="002060"/>
                    </a:solidFill>
                  </a:rPr>
                  <a:t> </a:t>
                </a:r>
                <a:r>
                  <a:rPr lang="es-CL" sz="1400" b="1" dirty="0">
                    <a:solidFill>
                      <a:srgbClr val="00B050"/>
                    </a:solidFill>
                  </a:rPr>
                  <a:t>(2)</a:t>
                </a:r>
                <a:endParaRPr lang="es-CL" sz="1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6934201" y="3036333"/>
                <a:ext cx="749780" cy="377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b="1" u="sng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23</a:t>
                </a:r>
                <a:r>
                  <a:rPr lang="es-CL" sz="1400" b="1" dirty="0">
                    <a:solidFill>
                      <a:srgbClr val="002060"/>
                    </a:solidFill>
                  </a:rPr>
                  <a:t> </a:t>
                </a:r>
                <a:r>
                  <a:rPr lang="es-CL" sz="1400" b="1" dirty="0">
                    <a:solidFill>
                      <a:srgbClr val="00B050"/>
                    </a:solidFill>
                  </a:rPr>
                  <a:t>(5)</a:t>
                </a:r>
                <a:endParaRPr lang="es-CL" sz="1400" b="1" baseline="-25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1A7A282-D0FC-DC2E-EE99-08784DCE042A}"/>
                </a:ext>
              </a:extLst>
            </p:cNvPr>
            <p:cNvSpPr txBox="1"/>
            <p:nvPr/>
          </p:nvSpPr>
          <p:spPr>
            <a:xfrm>
              <a:off x="4213405" y="2322483"/>
              <a:ext cx="330540" cy="307777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rtlCol="0">
              <a:spAutoFit/>
            </a:bodyPr>
            <a:lstStyle/>
            <a:p>
              <a:r>
                <a:rPr lang="es-CL" sz="1400" b="1" dirty="0"/>
                <a:t>v</a:t>
              </a:r>
              <a:r>
                <a:rPr lang="es-CL" sz="1400" b="1" baseline="-250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940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89312"/>
            <a:ext cx="60198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Num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b="1" u="sng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NumeroNodosSinVisitar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BOOL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Visitados[n])</a:t>
            </a:r>
            <a:endParaRPr lang="es-CL" sz="10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defRPr/>
            </a:pPr>
            <a:r>
              <a:rPr lang="es-CL" sz="1000" b="1" kern="0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CL" sz="1000" b="1" kern="0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s-CL" sz="1000" b="1" kern="0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Num</a:t>
            </a:r>
            <a:r>
              <a:rPr lang="es-CL" sz="1000" b="1" kern="0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i, </a:t>
            </a:r>
            <a:r>
              <a:rPr lang="es-CL" sz="1000" b="1" kern="0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cont</a:t>
            </a:r>
            <a:r>
              <a:rPr lang="es-CL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es-ES" sz="5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i = 1;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cont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0;</a:t>
            </a:r>
          </a:p>
          <a:p>
            <a:pPr algn="just">
              <a:spcAft>
                <a:spcPts val="0"/>
              </a:spcAft>
            </a:pPr>
            <a:endParaRPr lang="es-CL" sz="5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MIENTRAS (i ≤ n) HACER {</a:t>
            </a:r>
            <a:endParaRPr lang="es-CL" sz="10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SI (Visitado[i] == FALSO) ENTONCES {</a:t>
            </a:r>
            <a:endParaRPr lang="es-CL" sz="10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cont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cont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+ 1;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}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i = i + 1;</a:t>
            </a:r>
            <a:endParaRPr lang="es-CL" sz="10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}</a:t>
            </a:r>
          </a:p>
          <a:p>
            <a:pPr algn="just">
              <a:spcAft>
                <a:spcPts val="0"/>
              </a:spcAft>
            </a:pPr>
            <a:endParaRPr lang="es-ES" sz="5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RETORNAR 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cont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}</a:t>
            </a:r>
            <a:endParaRPr lang="es-CL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</a:t>
            </a:r>
            <a:r>
              <a:rPr lang="es-CL" sz="2400" u="sng" dirty="0"/>
              <a:t>Caminos Mínimos</a:t>
            </a:r>
            <a:r>
              <a:rPr lang="es-CL" sz="2400" dirty="0"/>
              <a:t> </a:t>
            </a:r>
            <a:r>
              <a:rPr lang="es-CL" sz="2400" b="1" dirty="0"/>
              <a:t>(</a:t>
            </a:r>
            <a:r>
              <a:rPr lang="es-CL" sz="2400" b="1" dirty="0" err="1"/>
              <a:t>Dijkstra</a:t>
            </a:r>
            <a:r>
              <a:rPr lang="es-CL" sz="2400" b="1" dirty="0"/>
              <a:t>)</a:t>
            </a:r>
            <a:endParaRPr lang="es-CL" sz="16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7CBD87D-CB39-BC6F-88DE-91C5F4178D24}"/>
              </a:ext>
            </a:extLst>
          </p:cNvPr>
          <p:cNvGrpSpPr/>
          <p:nvPr/>
        </p:nvGrpSpPr>
        <p:grpSpPr>
          <a:xfrm>
            <a:off x="4275841" y="685800"/>
            <a:ext cx="4791959" cy="2967280"/>
            <a:chOff x="4213405" y="847204"/>
            <a:chExt cx="4791959" cy="296728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1A02D780-EB30-B363-6C71-B2029DD684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6318" y="847204"/>
              <a:ext cx="4449046" cy="2967280"/>
              <a:chOff x="2224980" y="1295400"/>
              <a:chExt cx="5459001" cy="3640867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9203DA86-812D-CDDD-3D1F-9742938E3C0E}"/>
                  </a:ext>
                </a:extLst>
              </p:cNvPr>
              <p:cNvGrpSpPr/>
              <p:nvPr/>
            </p:nvGrpSpPr>
            <p:grpSpPr>
              <a:xfrm>
                <a:off x="2224980" y="1322784"/>
                <a:ext cx="4694040" cy="3313748"/>
                <a:chOff x="2224980" y="1322784"/>
                <a:chExt cx="4694040" cy="3313748"/>
              </a:xfrm>
            </p:grpSpPr>
            <p:pic>
              <p:nvPicPr>
                <p:cNvPr id="22" name="Imagen 21">
                  <a:extLst>
                    <a:ext uri="{FF2B5EF4-FFF2-40B4-BE49-F238E27FC236}">
                      <a16:creationId xmlns:a16="http://schemas.microsoft.com/office/drawing/2014/main" id="{37CD7829-8D59-EECA-AD3E-610060EB52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980" y="1740932"/>
                  <a:ext cx="4694040" cy="2895600"/>
                </a:xfrm>
                <a:prstGeom prst="rect">
                  <a:avLst/>
                </a:prstGeom>
              </p:spPr>
            </p:pic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821F977B-171B-5427-2C5A-655E3B3A2B01}"/>
                    </a:ext>
                  </a:extLst>
                </p:cNvPr>
                <p:cNvSpPr txBox="1"/>
                <p:nvPr/>
              </p:nvSpPr>
              <p:spPr>
                <a:xfrm>
                  <a:off x="3074894" y="1322784"/>
                  <a:ext cx="637667" cy="377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sz="1400" b="1" u="sng" dirty="0">
                      <a:solidFill>
                        <a:srgbClr val="0000FF"/>
                      </a:solidFill>
                    </a:rPr>
                    <a:t>8</a:t>
                  </a:r>
                  <a:r>
                    <a:rPr lang="es-CL" sz="1400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s-CL" sz="1400" b="1" dirty="0">
                      <a:solidFill>
                        <a:srgbClr val="00B050"/>
                      </a:solidFill>
                    </a:rPr>
                    <a:t>(1)</a:t>
                  </a:r>
                  <a:endParaRPr lang="es-CL" sz="1400" b="1" baseline="-250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B4259C2-3C3E-53A5-4DFB-F8B1CEDA1016}"/>
                  </a:ext>
                </a:extLst>
              </p:cNvPr>
              <p:cNvSpPr txBox="1"/>
              <p:nvPr/>
            </p:nvSpPr>
            <p:spPr>
              <a:xfrm>
                <a:off x="3200399" y="4558623"/>
                <a:ext cx="637667" cy="377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b="1" u="sng" dirty="0">
                    <a:solidFill>
                      <a:srgbClr val="0000FF"/>
                    </a:solidFill>
                  </a:rPr>
                  <a:t>7</a:t>
                </a:r>
                <a:r>
                  <a:rPr lang="es-CL" sz="1400" b="1" dirty="0">
                    <a:solidFill>
                      <a:srgbClr val="002060"/>
                    </a:solidFill>
                  </a:rPr>
                  <a:t> </a:t>
                </a:r>
                <a:r>
                  <a:rPr lang="es-CL" sz="1400" b="1" dirty="0">
                    <a:solidFill>
                      <a:srgbClr val="00B050"/>
                    </a:solidFill>
                  </a:rPr>
                  <a:t>(1)</a:t>
                </a:r>
                <a:endParaRPr lang="es-CL" sz="1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2A04F7B-91F1-9AAD-E7FC-8CA47CA2001D}"/>
                  </a:ext>
                </a:extLst>
              </p:cNvPr>
              <p:cNvSpPr txBox="1"/>
              <p:nvPr/>
            </p:nvSpPr>
            <p:spPr>
              <a:xfrm>
                <a:off x="5334000" y="4558623"/>
                <a:ext cx="749780" cy="377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b="1" u="sng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18</a:t>
                </a:r>
                <a:r>
                  <a:rPr lang="es-CL" sz="1400" b="1" dirty="0">
                    <a:solidFill>
                      <a:srgbClr val="002060"/>
                    </a:solidFill>
                  </a:rPr>
                  <a:t> </a:t>
                </a:r>
                <a:r>
                  <a:rPr lang="es-CL" sz="1400" b="1" dirty="0">
                    <a:solidFill>
                      <a:srgbClr val="00B050"/>
                    </a:solidFill>
                  </a:rPr>
                  <a:t>(4)</a:t>
                </a:r>
                <a:endParaRPr lang="es-CL" sz="1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9B96F57-74CF-D034-FBE7-33BBAD801028}"/>
                  </a:ext>
                </a:extLst>
              </p:cNvPr>
              <p:cNvSpPr txBox="1"/>
              <p:nvPr/>
            </p:nvSpPr>
            <p:spPr>
              <a:xfrm>
                <a:off x="5257800" y="1295400"/>
                <a:ext cx="749780" cy="377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b="1" u="sng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18</a:t>
                </a:r>
                <a:r>
                  <a:rPr lang="es-CL" sz="1400" b="1" dirty="0">
                    <a:solidFill>
                      <a:srgbClr val="002060"/>
                    </a:solidFill>
                  </a:rPr>
                  <a:t> </a:t>
                </a:r>
                <a:r>
                  <a:rPr lang="es-CL" sz="1400" b="1" dirty="0">
                    <a:solidFill>
                      <a:srgbClr val="00B050"/>
                    </a:solidFill>
                  </a:rPr>
                  <a:t>(2)</a:t>
                </a:r>
                <a:endParaRPr lang="es-CL" sz="1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7BCEC64-F40F-3779-5A10-FE92D45D6F6B}"/>
                  </a:ext>
                </a:extLst>
              </p:cNvPr>
              <p:cNvSpPr txBox="1"/>
              <p:nvPr/>
            </p:nvSpPr>
            <p:spPr>
              <a:xfrm>
                <a:off x="6934201" y="3036333"/>
                <a:ext cx="749780" cy="377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1400" b="1" u="sng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23</a:t>
                </a:r>
                <a:r>
                  <a:rPr lang="es-CL" sz="1400" b="1" dirty="0">
                    <a:solidFill>
                      <a:srgbClr val="002060"/>
                    </a:solidFill>
                  </a:rPr>
                  <a:t> </a:t>
                </a:r>
                <a:r>
                  <a:rPr lang="es-CL" sz="1400" b="1" dirty="0">
                    <a:solidFill>
                      <a:srgbClr val="00B050"/>
                    </a:solidFill>
                  </a:rPr>
                  <a:t>(5)</a:t>
                </a:r>
                <a:endParaRPr lang="es-CL" sz="1400" b="1" baseline="-25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6DEF305-C753-9B2E-3213-15A0B7CC8629}"/>
                </a:ext>
              </a:extLst>
            </p:cNvPr>
            <p:cNvSpPr txBox="1"/>
            <p:nvPr/>
          </p:nvSpPr>
          <p:spPr>
            <a:xfrm>
              <a:off x="4213405" y="2322483"/>
              <a:ext cx="330540" cy="307777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rtlCol="0">
              <a:spAutoFit/>
            </a:bodyPr>
            <a:lstStyle/>
            <a:p>
              <a:r>
                <a:rPr lang="es-CL" sz="1400" b="1" dirty="0"/>
                <a:t>v</a:t>
              </a:r>
              <a:r>
                <a:rPr lang="es-CL" sz="1400" b="1" baseline="-25000" dirty="0"/>
                <a:t>0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3073837"/>
            <a:ext cx="9144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Num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b="1" u="sng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NodoMinimoCostoSinVisitar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Num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CL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[n]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BOOL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Visitados[n])</a:t>
            </a:r>
            <a:endParaRPr lang="es-CL" sz="10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defRPr/>
            </a:pPr>
            <a:r>
              <a:rPr lang="es-CL" sz="1000" b="1" kern="0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CL" sz="1000" b="1" kern="0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s-CL" sz="1000" b="1" kern="0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Num</a:t>
            </a:r>
            <a:r>
              <a:rPr lang="es-CL" sz="1000" b="1" kern="0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i, nodo, </a:t>
            </a:r>
            <a:r>
              <a:rPr lang="es-CL" sz="1000" b="1" kern="0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minimo</a:t>
            </a:r>
            <a:r>
              <a:rPr lang="es-CL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BOOL 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esElPrimero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VERDADERO;</a:t>
            </a:r>
            <a:endParaRPr lang="es-CL" sz="10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s-ES" sz="5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i = 1;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MIENTRAS (i ≤ n) HACER {</a:t>
            </a:r>
            <a:endParaRPr lang="es-CL" sz="10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SI (Visitado[i] == FALSO) ENTONCES {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SI (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esElPrimero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== VERDADERO) ENTONTES {</a:t>
            </a:r>
          </a:p>
          <a:p>
            <a:pPr algn="just">
              <a:spcAft>
                <a:spcPts val="0"/>
              </a:spcAft>
            </a:pPr>
            <a:r>
              <a:rPr lang="it-IT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minimo = Costo[i];</a:t>
            </a:r>
          </a:p>
          <a:p>
            <a:pPr algn="just">
              <a:spcAft>
                <a:spcPts val="0"/>
              </a:spcAft>
            </a:pPr>
            <a:r>
              <a:rPr lang="it-IT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nodo = i;</a:t>
            </a:r>
          </a:p>
          <a:p>
            <a:pPr algn="just">
              <a:spcAft>
                <a:spcPts val="0"/>
              </a:spcAft>
            </a:pPr>
            <a:r>
              <a:rPr lang="it-IT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esElPrimero = FALSO;</a:t>
            </a:r>
            <a:endParaRPr lang="es-ES" sz="10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}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SINO {</a:t>
            </a:r>
          </a:p>
          <a:p>
            <a:pPr algn="just"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SI (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[i] &lt; 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minimo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 ENTONCES {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minimo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s-ES" sz="1000" b="1" dirty="0" err="1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CostoAcum</a:t>
            </a: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[i];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nodo = i;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}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}</a:t>
            </a:r>
            <a:endParaRPr lang="es-CL" sz="10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}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i = i + 1;</a:t>
            </a:r>
            <a:endParaRPr lang="es-CL" sz="1000" b="1" dirty="0">
              <a:solidFill>
                <a:srgbClr val="00206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}</a:t>
            </a:r>
          </a:p>
          <a:p>
            <a:pPr algn="just"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RETORNAR nodo;</a:t>
            </a:r>
          </a:p>
          <a:p>
            <a:pPr>
              <a:spcAft>
                <a:spcPts val="0"/>
              </a:spcAft>
            </a:pPr>
            <a:r>
              <a:rPr lang="es-ES" sz="1000" b="1" dirty="0">
                <a:solidFill>
                  <a:srgbClr val="00206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}</a:t>
            </a:r>
            <a:endParaRPr lang="es-CL" sz="1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43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8"/>
          <p:cNvSpPr txBox="1"/>
          <p:nvPr/>
        </p:nvSpPr>
        <p:spPr>
          <a:xfrm>
            <a:off x="11118" y="6096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A partir de un grafo NO Dirigido y valuado, permite encontrar aquel árbol, subgrafo del inicial que sea de costo mínimo. El subgrafo debe conservar todos los nodos.</a:t>
            </a:r>
            <a:endParaRPr lang="es-CL" sz="1600" dirty="0">
              <a:solidFill>
                <a:srgbClr val="21A0FF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3765176" cy="2833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4319329" y="4553054"/>
                <a:ext cx="4542910" cy="242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329" y="4553054"/>
                <a:ext cx="4542910" cy="242118"/>
              </a:xfrm>
              <a:prstGeom prst="rect">
                <a:avLst/>
              </a:prstGeom>
              <a:blipFill>
                <a:blip r:embed="rId4"/>
                <a:stretch>
                  <a:fillRect l="-403" b="-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lide Number Placeholder 37"/>
          <p:cNvSpPr txBox="1">
            <a:spLocks/>
          </p:cNvSpPr>
          <p:nvPr/>
        </p:nvSpPr>
        <p:spPr>
          <a:xfrm>
            <a:off x="8610600" y="64166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28E6F30-A21D-C5C3-21D6-8FF544116A39}"/>
              </a:ext>
            </a:extLst>
          </p:cNvPr>
          <p:cNvGrpSpPr/>
          <p:nvPr/>
        </p:nvGrpSpPr>
        <p:grpSpPr>
          <a:xfrm>
            <a:off x="838200" y="4191000"/>
            <a:ext cx="3132000" cy="2382831"/>
            <a:chOff x="838200" y="4191000"/>
            <a:chExt cx="3132000" cy="2382831"/>
          </a:xfrm>
        </p:grpSpPr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217071"/>
              <a:ext cx="3132000" cy="2356760"/>
            </a:xfrm>
            <a:prstGeom prst="rect">
              <a:avLst/>
            </a:prstGeom>
          </p:spPr>
        </p:pic>
        <p:cxnSp>
          <p:nvCxnSpPr>
            <p:cNvPr id="37" name="Conector recto 36"/>
            <p:cNvCxnSpPr/>
            <p:nvPr/>
          </p:nvCxnSpPr>
          <p:spPr>
            <a:xfrm>
              <a:off x="2967932" y="4514626"/>
              <a:ext cx="698423" cy="67446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/>
            <p:cNvSpPr/>
            <p:nvPr/>
          </p:nvSpPr>
          <p:spPr>
            <a:xfrm>
              <a:off x="3289224" y="4704432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s-CL" sz="1200" b="1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Conector recto 39"/>
            <p:cNvCxnSpPr/>
            <p:nvPr/>
          </p:nvCxnSpPr>
          <p:spPr>
            <a:xfrm flipH="1">
              <a:off x="1553855" y="4581080"/>
              <a:ext cx="200778" cy="15755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869397" y="4544301"/>
              <a:ext cx="372394" cy="62255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ángulo 41"/>
            <p:cNvSpPr/>
            <p:nvPr/>
          </p:nvSpPr>
          <p:spPr>
            <a:xfrm>
              <a:off x="2035861" y="4717132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s-CL" sz="1200" b="1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1445816" y="5252034"/>
              <a:ext cx="26481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s-CL" sz="1200" b="1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4" name="Conector recto 43"/>
            <p:cNvCxnSpPr/>
            <p:nvPr/>
          </p:nvCxnSpPr>
          <p:spPr>
            <a:xfrm>
              <a:off x="1126432" y="5442534"/>
              <a:ext cx="1761545" cy="9015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ángulo 44"/>
            <p:cNvSpPr/>
            <p:nvPr/>
          </p:nvSpPr>
          <p:spPr>
            <a:xfrm>
              <a:off x="1972165" y="5714281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s-CL" sz="1200" b="1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Conector recto 45"/>
            <p:cNvCxnSpPr/>
            <p:nvPr/>
          </p:nvCxnSpPr>
          <p:spPr>
            <a:xfrm>
              <a:off x="2459323" y="5315112"/>
              <a:ext cx="116543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2885567" y="5107254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s-CL" sz="1200" b="1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Conector recto 47"/>
            <p:cNvCxnSpPr/>
            <p:nvPr/>
          </p:nvCxnSpPr>
          <p:spPr>
            <a:xfrm>
              <a:off x="2371032" y="5417134"/>
              <a:ext cx="571500" cy="8255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ángulo 48"/>
            <p:cNvSpPr/>
            <p:nvPr/>
          </p:nvSpPr>
          <p:spPr>
            <a:xfrm>
              <a:off x="2645629" y="5714281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s-CL" sz="1200" b="1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Conector recto 49"/>
            <p:cNvCxnSpPr/>
            <p:nvPr/>
          </p:nvCxnSpPr>
          <p:spPr>
            <a:xfrm>
              <a:off x="3020380" y="4398672"/>
              <a:ext cx="590846" cy="88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ángulo 50"/>
            <p:cNvSpPr/>
            <p:nvPr/>
          </p:nvSpPr>
          <p:spPr>
            <a:xfrm>
              <a:off x="3167893" y="4191000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s-CL" sz="1200" b="1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3" name="Rectángulo 52"/>
          <p:cNvSpPr/>
          <p:nvPr/>
        </p:nvSpPr>
        <p:spPr>
          <a:xfrm>
            <a:off x="4278868" y="4419600"/>
            <a:ext cx="4623832" cy="5213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Rectángulo 53"/>
          <p:cNvSpPr/>
          <p:nvPr/>
        </p:nvSpPr>
        <p:spPr>
          <a:xfrm>
            <a:off x="5643590" y="5060155"/>
            <a:ext cx="1894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  <a:cs typeface="Times New Roman"/>
              </a:rPr>
              <a:t>Costo ACM: 26</a:t>
            </a:r>
            <a:endParaRPr lang="es-CL" sz="1600" b="1" dirty="0"/>
          </a:p>
        </p:txBody>
      </p:sp>
      <p:sp>
        <p:nvSpPr>
          <p:cNvPr id="2" name="Explosión 2 1"/>
          <p:cNvSpPr/>
          <p:nvPr/>
        </p:nvSpPr>
        <p:spPr>
          <a:xfrm>
            <a:off x="4278868" y="1143000"/>
            <a:ext cx="4822284" cy="2755234"/>
          </a:xfrm>
          <a:prstGeom prst="irregularSeal2">
            <a:avLst/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rgbClr val="0070C0"/>
                </a:solidFill>
              </a:rPr>
              <a:t>ÁRBOL: </a:t>
            </a:r>
            <a:r>
              <a:rPr lang="es-ES" sz="1600" dirty="0">
                <a:solidFill>
                  <a:srgbClr val="0070C0"/>
                </a:solidFill>
              </a:rPr>
              <a:t>Todos los nodos deben quedar </a:t>
            </a:r>
            <a:r>
              <a:rPr lang="es-ES" sz="1600" b="1" dirty="0">
                <a:solidFill>
                  <a:srgbClr val="0070C0"/>
                </a:solidFill>
              </a:rPr>
              <a:t>conectados</a:t>
            </a:r>
            <a:r>
              <a:rPr lang="es-ES" sz="1600" dirty="0">
                <a:solidFill>
                  <a:srgbClr val="0070C0"/>
                </a:solidFill>
              </a:rPr>
              <a:t>, pero no debe quedar con </a:t>
            </a:r>
            <a:r>
              <a:rPr lang="es-ES" sz="1600" b="1" dirty="0">
                <a:solidFill>
                  <a:srgbClr val="0070C0"/>
                </a:solidFill>
              </a:rPr>
              <a:t>ningún ciclo</a:t>
            </a:r>
            <a:r>
              <a:rPr lang="es-ES" sz="1600" dirty="0">
                <a:solidFill>
                  <a:srgbClr val="0070C0"/>
                </a:solidFill>
              </a:rPr>
              <a:t>.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</a:t>
            </a:r>
            <a:r>
              <a:rPr lang="es-CL" sz="2400" u="sng" dirty="0"/>
              <a:t>Árbol de Cobertura Mínimo</a:t>
            </a:r>
            <a:r>
              <a:rPr lang="es-CL" sz="2400" dirty="0"/>
              <a:t> </a:t>
            </a:r>
            <a:r>
              <a:rPr lang="es-CL" sz="2400" b="1" dirty="0"/>
              <a:t>(Prim)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30578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 animBg="1"/>
      <p:bldP spid="54" grpId="0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3933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4000649" y="6367046"/>
            <a:ext cx="1894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  <a:cs typeface="Times New Roman"/>
              </a:rPr>
              <a:t>Costo ACM: 26</a:t>
            </a:r>
            <a:endParaRPr lang="es-CL" sz="1600" b="1" dirty="0"/>
          </a:p>
        </p:txBody>
      </p:sp>
      <p:sp>
        <p:nvSpPr>
          <p:cNvPr id="17" name="TextBox 6"/>
          <p:cNvSpPr txBox="1"/>
          <p:nvPr/>
        </p:nvSpPr>
        <p:spPr>
          <a:xfrm>
            <a:off x="0" y="1297900"/>
            <a:ext cx="9143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79388">
              <a:spcAft>
                <a:spcPts val="0"/>
              </a:spcAft>
            </a:pPr>
            <a:endParaRPr lang="es-ES" sz="1400" dirty="0">
              <a:latin typeface="Courier New"/>
              <a:ea typeface="Times New Roman"/>
              <a:cs typeface="Times New Roman"/>
            </a:endParaRPr>
          </a:p>
          <a:p>
            <a:pPr algn="just" defTabSz="179388">
              <a:spcAft>
                <a:spcPts val="0"/>
              </a:spcAft>
            </a:pP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Conjunto </a:t>
            </a:r>
            <a:r>
              <a:rPr lang="es-ES" sz="1400" b="1" u="sng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Prim</a:t>
            </a: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(G(A,V): Grafo Valuado Conexo No Dirigido)</a:t>
            </a:r>
          </a:p>
          <a:p>
            <a:pPr algn="just" defTabSz="179388">
              <a:spcAft>
                <a:spcPts val="0"/>
              </a:spcAft>
            </a:pP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{</a:t>
            </a:r>
          </a:p>
          <a:p>
            <a:pPr algn="just" defTabSz="179388">
              <a:spcAft>
                <a:spcPts val="0"/>
              </a:spcAft>
            </a:pP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    T = </a:t>
            </a: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  <a:sym typeface="Symbol" panose="05050102010706020507" pitchFamily="18" charset="2"/>
              </a:rPr>
              <a:t></a:t>
            </a: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Times New Roman"/>
                <a:cs typeface="Times New Roman"/>
              </a:rPr>
              <a:t>(Conjunto con las aristas que corresponden al ACM. </a:t>
            </a: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Times New Roman"/>
                <a:cs typeface="Times New Roman"/>
              </a:rPr>
              <a:t>Salida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s-CL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algn="just" defTabSz="179388">
              <a:spcAft>
                <a:spcPts val="0"/>
              </a:spcAft>
            </a:pP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    N = {Escoger cualquier vértice de V};</a:t>
            </a:r>
          </a:p>
          <a:p>
            <a:pPr algn="just" defTabSz="179388">
              <a:spcAft>
                <a:spcPts val="0"/>
              </a:spcAft>
            </a:pPr>
            <a:endParaRPr lang="es-ES" sz="1400" b="1" dirty="0">
              <a:solidFill>
                <a:srgbClr val="002060"/>
              </a:solidFill>
              <a:latin typeface="Courier New"/>
              <a:ea typeface="Times New Roman"/>
              <a:cs typeface="Times New Roman"/>
            </a:endParaRPr>
          </a:p>
          <a:p>
            <a:pPr algn="just" defTabSz="179388">
              <a:spcAft>
                <a:spcPts val="0"/>
              </a:spcAft>
            </a:pP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    MIENTRAS (N </a:t>
            </a: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  <a:sym typeface="Symbol" panose="05050102010706020507" pitchFamily="18" charset="2"/>
              </a:rPr>
              <a:t></a:t>
            </a: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 V) HACER</a:t>
            </a:r>
          </a:p>
          <a:p>
            <a:pPr algn="just" defTabSz="179388">
              <a:spcAft>
                <a:spcPts val="0"/>
              </a:spcAft>
            </a:pP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CL" sz="1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{</a:t>
            </a:r>
          </a:p>
          <a:p>
            <a:pPr algn="just" defTabSz="179388">
              <a:spcAft>
                <a:spcPts val="0"/>
              </a:spcAft>
            </a:pPr>
            <a:r>
              <a:rPr lang="es-E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    Escoger (</a:t>
            </a:r>
            <a:r>
              <a:rPr lang="es-ES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u,v</a:t>
            </a:r>
            <a:r>
              <a:rPr lang="es-E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 de A de costo mínimo tal que u </a:t>
            </a:r>
            <a:r>
              <a:rPr lang="es-E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s-E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N </a:t>
            </a:r>
            <a:r>
              <a:rPr lang="es-ES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ó</a:t>
            </a:r>
            <a:r>
              <a:rPr lang="es-E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v </a:t>
            </a:r>
            <a:r>
              <a:rPr lang="es-E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s-E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N</a:t>
            </a:r>
            <a:r>
              <a:rPr lang="es-E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Symbol" panose="05050102010706020507" pitchFamily="18" charset="2"/>
              </a:rPr>
              <a:t> (pero no ambos);</a:t>
            </a:r>
          </a:p>
          <a:p>
            <a:pPr algn="just" defTabSz="179388">
              <a:spcAft>
                <a:spcPts val="0"/>
              </a:spcAft>
            </a:pPr>
            <a:r>
              <a:rPr lang="es-E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Symbol" panose="05050102010706020507" pitchFamily="18" charset="2"/>
              </a:rPr>
              <a:t>        N = N </a:t>
            </a: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Courier New"/>
                <a:sym typeface="Symbol"/>
              </a:rPr>
              <a:t></a:t>
            </a: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 {x}; </a:t>
            </a:r>
            <a:r>
              <a:rPr lang="es-ES" sz="140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Times New Roman"/>
                <a:cs typeface="Times New Roman"/>
              </a:rPr>
              <a:t>//x es el nodo u </a:t>
            </a:r>
            <a:r>
              <a:rPr lang="es-ES" sz="1400" b="1" dirty="0" err="1">
                <a:solidFill>
                  <a:schemeClr val="bg1">
                    <a:lumMod val="75000"/>
                  </a:schemeClr>
                </a:solidFill>
                <a:latin typeface="Courier New"/>
                <a:ea typeface="Times New Roman"/>
                <a:cs typeface="Times New Roman"/>
              </a:rPr>
              <a:t>ó</a:t>
            </a:r>
            <a:r>
              <a:rPr lang="es-ES" sz="140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Times New Roman"/>
                <a:cs typeface="Times New Roman"/>
              </a:rPr>
              <a:t> v, que </a:t>
            </a:r>
            <a:r>
              <a:rPr lang="es-ES" sz="1400" b="1" u="sng" dirty="0">
                <a:solidFill>
                  <a:schemeClr val="bg1">
                    <a:lumMod val="75000"/>
                  </a:schemeClr>
                </a:solidFill>
                <a:latin typeface="Courier New"/>
                <a:ea typeface="Times New Roman"/>
                <a:cs typeface="Times New Roman"/>
              </a:rPr>
              <a:t>no estaba en N</a:t>
            </a:r>
            <a:r>
              <a:rPr lang="es-ES" sz="140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Times New Roman"/>
                <a:cs typeface="Times New Roman"/>
              </a:rPr>
              <a:t>.</a:t>
            </a:r>
            <a:endParaRPr lang="es-ES" sz="14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algn="just" defTabSz="179388">
              <a:spcAft>
                <a:spcPts val="0"/>
              </a:spcAft>
            </a:pPr>
            <a:r>
              <a:rPr lang="es-E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Symbol" panose="05050102010706020507" pitchFamily="18" charset="2"/>
              </a:rPr>
              <a:t>        T = T </a:t>
            </a: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Courier New"/>
                <a:sym typeface="Symbol"/>
              </a:rPr>
              <a:t></a:t>
            </a: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 {(</a:t>
            </a:r>
            <a:r>
              <a:rPr lang="es-ES" sz="1400" b="1" dirty="0" err="1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u,v</a:t>
            </a: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)};</a:t>
            </a:r>
            <a:endParaRPr lang="es-ES" sz="1400" b="1" dirty="0">
              <a:solidFill>
                <a:srgbClr val="002060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algn="just" defTabSz="179388">
              <a:spcAft>
                <a:spcPts val="0"/>
              </a:spcAft>
            </a:pP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}</a:t>
            </a:r>
            <a:endParaRPr lang="es-CL" sz="14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algn="just" defTabSz="179388">
              <a:spcAft>
                <a:spcPts val="0"/>
              </a:spcAft>
            </a:pPr>
            <a:r>
              <a:rPr lang="es-ES" sz="1400" b="1" dirty="0">
                <a:solidFill>
                  <a:srgbClr val="002060"/>
                </a:solidFill>
                <a:latin typeface="Courier New"/>
                <a:ea typeface="Times New Roman"/>
                <a:cs typeface="Times New Roman"/>
              </a:rPr>
              <a:t>    RETORNAR T;</a:t>
            </a:r>
          </a:p>
          <a:p>
            <a:pPr algn="just" defTabSz="179388">
              <a:spcAft>
                <a:spcPts val="0"/>
              </a:spcAft>
            </a:pPr>
            <a:r>
              <a:rPr lang="es-CL" sz="1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}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15490"/>
            <a:ext cx="3132000" cy="235676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210050"/>
            <a:ext cx="3133725" cy="23622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210050"/>
            <a:ext cx="3133725" cy="2362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191000"/>
            <a:ext cx="3133725" cy="23812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210050"/>
            <a:ext cx="3133725" cy="23622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4210050"/>
            <a:ext cx="3133725" cy="23622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210050"/>
            <a:ext cx="3133725" cy="23622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" y="4210050"/>
            <a:ext cx="3133725" cy="23622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4191000"/>
            <a:ext cx="3133725" cy="23812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2341" y="3749707"/>
            <a:ext cx="2878779" cy="2166212"/>
          </a:xfrm>
          <a:prstGeom prst="rect">
            <a:avLst/>
          </a:prstGeom>
        </p:spPr>
      </p:pic>
      <p:sp>
        <p:nvSpPr>
          <p:cNvPr id="24" name="Flecha derecha 23"/>
          <p:cNvSpPr/>
          <p:nvPr/>
        </p:nvSpPr>
        <p:spPr>
          <a:xfrm>
            <a:off x="210280" y="2010075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Flecha derecha 24"/>
          <p:cNvSpPr/>
          <p:nvPr/>
        </p:nvSpPr>
        <p:spPr>
          <a:xfrm>
            <a:off x="210280" y="2218200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Flecha derecha 25"/>
          <p:cNvSpPr/>
          <p:nvPr/>
        </p:nvSpPr>
        <p:spPr>
          <a:xfrm>
            <a:off x="210280" y="2636520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Flecha derecha 26"/>
          <p:cNvSpPr/>
          <p:nvPr/>
        </p:nvSpPr>
        <p:spPr>
          <a:xfrm>
            <a:off x="647160" y="3076720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Flecha derecha 27"/>
          <p:cNvSpPr/>
          <p:nvPr/>
        </p:nvSpPr>
        <p:spPr>
          <a:xfrm>
            <a:off x="647160" y="3290080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Flecha derecha 28"/>
          <p:cNvSpPr/>
          <p:nvPr/>
        </p:nvSpPr>
        <p:spPr>
          <a:xfrm>
            <a:off x="647160" y="3503440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Flecha derecha 29"/>
          <p:cNvSpPr/>
          <p:nvPr/>
        </p:nvSpPr>
        <p:spPr>
          <a:xfrm>
            <a:off x="210280" y="3934298"/>
            <a:ext cx="252000" cy="14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4085290" y="5650898"/>
                <a:ext cx="65716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290" y="5650898"/>
                <a:ext cx="657167" cy="215444"/>
              </a:xfrm>
              <a:prstGeom prst="rect">
                <a:avLst/>
              </a:prstGeom>
              <a:blipFill>
                <a:blip r:embed="rId13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4571999" y="3931546"/>
                <a:ext cx="18574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s-CL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931546"/>
                <a:ext cx="1857432" cy="215444"/>
              </a:xfrm>
              <a:prstGeom prst="rect">
                <a:avLst/>
              </a:prstGeom>
              <a:blipFill>
                <a:blip r:embed="rId14"/>
                <a:stretch>
                  <a:fillRect l="-1639"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/>
              <p:cNvSpPr txBox="1"/>
              <p:nvPr/>
            </p:nvSpPr>
            <p:spPr>
              <a:xfrm>
                <a:off x="4067690" y="6047773"/>
                <a:ext cx="71487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90" y="6047773"/>
                <a:ext cx="714875" cy="215444"/>
              </a:xfrm>
              <a:prstGeom prst="rect">
                <a:avLst/>
              </a:prstGeom>
              <a:blipFill>
                <a:blip r:embed="rId15"/>
                <a:stretch>
                  <a:fillRect l="-3390"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4085290" y="5650898"/>
                <a:ext cx="83138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290" y="5650898"/>
                <a:ext cx="831381" cy="215444"/>
              </a:xfrm>
              <a:prstGeom prst="rect">
                <a:avLst/>
              </a:prstGeom>
              <a:blipFill>
                <a:blip r:embed="rId16"/>
                <a:stretch>
                  <a:fillRect l="-4380"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2562080" y="403169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s-CL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4067690" y="6047773"/>
                <a:ext cx="1042337" cy="242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90" y="6047773"/>
                <a:ext cx="1042337" cy="242118"/>
              </a:xfrm>
              <a:prstGeom prst="rect">
                <a:avLst/>
              </a:prstGeom>
              <a:blipFill>
                <a:blip r:embed="rId17"/>
                <a:stretch>
                  <a:fillRect l="-3509" b="-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2041860" y="489110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s-CL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4085290" y="5650898"/>
                <a:ext cx="100559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290" y="5650898"/>
                <a:ext cx="1005596" cy="215444"/>
              </a:xfrm>
              <a:prstGeom prst="rect">
                <a:avLst/>
              </a:prstGeom>
              <a:blipFill>
                <a:blip r:embed="rId18"/>
                <a:stretch>
                  <a:fillRect l="-3636"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4067690" y="6047773"/>
                <a:ext cx="1625765" cy="242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90" y="6047773"/>
                <a:ext cx="1625765" cy="242118"/>
              </a:xfrm>
              <a:prstGeom prst="rect">
                <a:avLst/>
              </a:prstGeom>
              <a:blipFill>
                <a:blip r:embed="rId19"/>
                <a:stretch>
                  <a:fillRect l="-1873" b="-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adroTexto 45"/>
          <p:cNvSpPr txBox="1"/>
          <p:nvPr/>
        </p:nvSpPr>
        <p:spPr>
          <a:xfrm>
            <a:off x="1684365" y="408608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s-CL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085290" y="5650898"/>
                <a:ext cx="117981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290" y="5650898"/>
                <a:ext cx="1179810" cy="215444"/>
              </a:xfrm>
              <a:prstGeom prst="rect">
                <a:avLst/>
              </a:prstGeom>
              <a:blipFill>
                <a:blip r:embed="rId20"/>
                <a:stretch>
                  <a:fillRect l="-3093"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/>
              <p:cNvSpPr txBox="1"/>
              <p:nvPr/>
            </p:nvSpPr>
            <p:spPr>
              <a:xfrm>
                <a:off x="4067690" y="6047773"/>
                <a:ext cx="2209195" cy="242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Cuadro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90" y="6047773"/>
                <a:ext cx="2209195" cy="242118"/>
              </a:xfrm>
              <a:prstGeom prst="rect">
                <a:avLst/>
              </a:prstGeom>
              <a:blipFill>
                <a:blip r:embed="rId21"/>
                <a:stretch>
                  <a:fillRect l="-1377" b="-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uadroTexto 49"/>
          <p:cNvSpPr txBox="1"/>
          <p:nvPr/>
        </p:nvSpPr>
        <p:spPr>
          <a:xfrm>
            <a:off x="1495279" y="620000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s-CL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>
                <a:off x="4085290" y="5650898"/>
                <a:ext cx="13540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290" y="5650898"/>
                <a:ext cx="1354025" cy="215444"/>
              </a:xfrm>
              <a:prstGeom prst="rect">
                <a:avLst/>
              </a:prstGeom>
              <a:blipFill>
                <a:blip r:embed="rId22"/>
                <a:stretch>
                  <a:fillRect l="-2703"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4067690" y="6047773"/>
                <a:ext cx="2792624" cy="242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90" y="6047773"/>
                <a:ext cx="2792624" cy="242118"/>
              </a:xfrm>
              <a:prstGeom prst="rect">
                <a:avLst/>
              </a:prstGeom>
              <a:blipFill>
                <a:blip r:embed="rId23"/>
                <a:stretch>
                  <a:fillRect l="-1092" b="-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uadroTexto 52"/>
          <p:cNvSpPr txBox="1"/>
          <p:nvPr/>
        </p:nvSpPr>
        <p:spPr>
          <a:xfrm>
            <a:off x="3011611" y="625242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s-CL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529681" y="502486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s-CL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740662" y="417404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s-CL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4085290" y="5650898"/>
                <a:ext cx="15282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290" y="5650898"/>
                <a:ext cx="1528239" cy="215444"/>
              </a:xfrm>
              <a:prstGeom prst="rect">
                <a:avLst/>
              </a:prstGeom>
              <a:blipFill>
                <a:blip r:embed="rId24"/>
                <a:stretch>
                  <a:fillRect l="-2390"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/>
              <p:cNvSpPr txBox="1"/>
              <p:nvPr/>
            </p:nvSpPr>
            <p:spPr>
              <a:xfrm>
                <a:off x="4067690" y="6047773"/>
                <a:ext cx="3376052" cy="242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Cuadro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90" y="6047773"/>
                <a:ext cx="3376052" cy="242118"/>
              </a:xfrm>
              <a:prstGeom prst="rect">
                <a:avLst/>
              </a:prstGeom>
              <a:blipFill>
                <a:blip r:embed="rId25"/>
                <a:stretch>
                  <a:fillRect l="-722" b="-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/>
              <p:cNvSpPr txBox="1"/>
              <p:nvPr/>
            </p:nvSpPr>
            <p:spPr>
              <a:xfrm>
                <a:off x="4085290" y="5650898"/>
                <a:ext cx="170245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Cuadro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290" y="5650898"/>
                <a:ext cx="1702454" cy="215444"/>
              </a:xfrm>
              <a:prstGeom prst="rect">
                <a:avLst/>
              </a:prstGeom>
              <a:blipFill>
                <a:blip r:embed="rId26"/>
                <a:stretch>
                  <a:fillRect l="-1792"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4067690" y="6047773"/>
                <a:ext cx="3959482" cy="242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90" y="6047773"/>
                <a:ext cx="3959482" cy="242118"/>
              </a:xfrm>
              <a:prstGeom prst="rect">
                <a:avLst/>
              </a:prstGeom>
              <a:blipFill>
                <a:blip r:embed="rId27"/>
                <a:stretch>
                  <a:fillRect l="-615" b="-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4067690" y="6047773"/>
                <a:ext cx="4542910" cy="242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CL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s-CL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90" y="6047773"/>
                <a:ext cx="4542910" cy="242118"/>
              </a:xfrm>
              <a:prstGeom prst="rect">
                <a:avLst/>
              </a:prstGeom>
              <a:blipFill>
                <a:blip r:embed="rId28"/>
                <a:stretch>
                  <a:fillRect l="-402" b="-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/>
              <p:cNvSpPr txBox="1"/>
              <p:nvPr/>
            </p:nvSpPr>
            <p:spPr>
              <a:xfrm>
                <a:off x="4085290" y="5650898"/>
                <a:ext cx="187666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es-CL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uadro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290" y="5650898"/>
                <a:ext cx="1876668" cy="215444"/>
              </a:xfrm>
              <a:prstGeom prst="rect">
                <a:avLst/>
              </a:prstGeom>
              <a:blipFill>
                <a:blip r:embed="rId29"/>
                <a:stretch>
                  <a:fillRect l="-1623"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ángulo 61"/>
          <p:cNvSpPr/>
          <p:nvPr/>
        </p:nvSpPr>
        <p:spPr>
          <a:xfrm>
            <a:off x="4018302" y="5890310"/>
            <a:ext cx="4623832" cy="5213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</a:t>
            </a:r>
            <a:r>
              <a:rPr lang="es-CL" sz="2400" u="sng" dirty="0"/>
              <a:t>Árbol de Cobertura Mínimo</a:t>
            </a:r>
            <a:r>
              <a:rPr lang="es-CL" sz="2400" dirty="0"/>
              <a:t> </a:t>
            </a:r>
            <a:r>
              <a:rPr lang="es-CL" sz="2400" b="1" dirty="0"/>
              <a:t>(Prim)</a:t>
            </a:r>
            <a:endParaRPr lang="es-CL" sz="1600" b="1" dirty="0"/>
          </a:p>
        </p:txBody>
      </p:sp>
      <p:sp>
        <p:nvSpPr>
          <p:cNvPr id="4" name="TextBox 98">
            <a:extLst>
              <a:ext uri="{FF2B5EF4-FFF2-40B4-BE49-F238E27FC236}">
                <a16:creationId xmlns:a16="http://schemas.microsoft.com/office/drawing/2014/main" id="{8F74C10F-4060-B6F8-C272-5E4773392771}"/>
              </a:ext>
            </a:extLst>
          </p:cNvPr>
          <p:cNvSpPr txBox="1"/>
          <p:nvPr/>
        </p:nvSpPr>
        <p:spPr>
          <a:xfrm>
            <a:off x="11118" y="6096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A partir de un grafo NO Dirigido y valuado, permite encontrar aquel árbol, subgrafo del inicial que sea de costo mínimo. El subgrafo debe conservar todos los nodos.</a:t>
            </a:r>
            <a:endParaRPr lang="es-CL" sz="1600" dirty="0">
              <a:solidFill>
                <a:srgbClr val="21A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6" grpId="10" animBg="1"/>
      <p:bldP spid="26" grpId="11" animBg="1"/>
      <p:bldP spid="26" grpId="12" animBg="1"/>
      <p:bldP spid="26" grpId="13" animBg="1"/>
      <p:bldP spid="26" grpId="14" animBg="1"/>
      <p:bldP spid="26" grpId="1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7" grpId="10" animBg="1"/>
      <p:bldP spid="27" grpId="11" animBg="1"/>
      <p:bldP spid="27" grpId="12" animBg="1"/>
      <p:bldP spid="27" grpId="13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29" grpId="10" animBg="1"/>
      <p:bldP spid="29" grpId="11" animBg="1"/>
      <p:bldP spid="29" grpId="12" animBg="1"/>
      <p:bldP spid="29" grpId="13" animBg="1"/>
      <p:bldP spid="30" grpId="0" animBg="1"/>
      <p:bldP spid="30" grpId="1" animBg="1"/>
      <p:bldP spid="35" grpId="0" animBg="1"/>
      <p:bldP spid="36" grpId="0"/>
      <p:bldP spid="37" grpId="0" animBg="1"/>
      <p:bldP spid="39" grpId="0" animBg="1"/>
      <p:bldP spid="3" grpId="0"/>
      <p:bldP spid="3" grpId="1"/>
      <p:bldP spid="40" grpId="0" animBg="1"/>
      <p:bldP spid="41" grpId="0"/>
      <p:bldP spid="41" grpId="1"/>
      <p:bldP spid="42" grpId="0" animBg="1"/>
      <p:bldP spid="45" grpId="0" animBg="1"/>
      <p:bldP spid="46" grpId="0"/>
      <p:bldP spid="46" grpId="1"/>
      <p:bldP spid="47" grpId="0" animBg="1"/>
      <p:bldP spid="49" grpId="0" animBg="1"/>
      <p:bldP spid="50" grpId="0"/>
      <p:bldP spid="50" grpId="1"/>
      <p:bldP spid="51" grpId="0" animBg="1"/>
      <p:bldP spid="52" grpId="0" animBg="1"/>
      <p:bldP spid="53" grpId="0"/>
      <p:bldP spid="53" grpId="1"/>
      <p:bldP spid="54" grpId="0"/>
      <p:bldP spid="54" grpId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TextBox 98"/>
          <p:cNvSpPr txBox="1"/>
          <p:nvPr/>
        </p:nvSpPr>
        <p:spPr>
          <a:xfrm>
            <a:off x="11118" y="685800"/>
            <a:ext cx="913288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b="1" i="1" u="sng" dirty="0"/>
              <a:t>Flujo Máximo en Redes</a:t>
            </a:r>
            <a:r>
              <a:rPr lang="es-ES" sz="1600" b="1" dirty="0"/>
              <a:t>:</a:t>
            </a:r>
            <a:endParaRPr lang="es-ES" sz="1600" dirty="0"/>
          </a:p>
          <a:p>
            <a:pPr marL="342900" indent="-342900" algn="just">
              <a:buAutoNum type="arabicPeriod"/>
            </a:pPr>
            <a:endParaRPr lang="es-ES" sz="1600" dirty="0"/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En los problemas de </a:t>
            </a:r>
            <a:r>
              <a:rPr lang="es-CL" sz="1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Flujo en Redes</a:t>
            </a: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las </a:t>
            </a:r>
            <a:r>
              <a:rPr lang="es-CL" sz="16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aristas</a:t>
            </a: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representan canales por los que puede circular algo: datos, agua, autos, pasajeros, corriente eléctrica, etc.</a:t>
            </a: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endParaRPr lang="es-C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Los pesos o costos de las aristas representan la capacidad máxima de un canal: velocidad de una conexión, volumen máximo de agua, cantidad máxima de tráfico, capacidad de pasajeros de los aviones, voltaje de una línea eléctrica, etc. </a:t>
            </a: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endParaRPr lang="es-C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 esta forma, El problema del </a:t>
            </a:r>
            <a:r>
              <a:rPr lang="es-CL" sz="1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Flujo Máximo en Redes </a:t>
            </a: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consiste en encontrar la cantidad máxima de flujo que puede circular en la red.</a:t>
            </a: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endParaRPr lang="es-C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r>
              <a:rPr lang="es-ES" sz="1600" dirty="0"/>
              <a:t>Formalmente, una </a:t>
            </a:r>
            <a:r>
              <a:rPr lang="es-ES" sz="1600" b="1" dirty="0">
                <a:solidFill>
                  <a:srgbClr val="C00000"/>
                </a:solidFill>
              </a:rPr>
              <a:t>Red de Flujo</a:t>
            </a:r>
            <a:r>
              <a:rPr lang="es-ES" sz="1600" dirty="0"/>
              <a:t> es un </a:t>
            </a:r>
            <a:r>
              <a:rPr lang="es-ES" sz="1600" b="1" dirty="0">
                <a:solidFill>
                  <a:srgbClr val="C00000"/>
                </a:solidFill>
              </a:rPr>
              <a:t>grafo dirigido</a:t>
            </a:r>
            <a:r>
              <a:rPr lang="es-ES" sz="1600" dirty="0"/>
              <a:t>, donde el valor asociado a sus arcos corresponde a la </a:t>
            </a:r>
            <a:r>
              <a:rPr lang="es-ES" sz="1600" b="1" dirty="0">
                <a:solidFill>
                  <a:srgbClr val="C00000"/>
                </a:solidFill>
              </a:rPr>
              <a:t>capacidad </a:t>
            </a:r>
            <a:r>
              <a:rPr lang="es-ES" sz="1600" dirty="0"/>
              <a:t>que posee cada arco. </a:t>
            </a: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endParaRPr lang="es-ES" sz="1600" dirty="0"/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r>
              <a:rPr lang="es-ES" sz="1600" dirty="0"/>
              <a:t>Además, este grafo dirigido posee un </a:t>
            </a:r>
            <a:r>
              <a:rPr lang="es-ES" sz="1600" dirty="0">
                <a:solidFill>
                  <a:srgbClr val="C00000"/>
                </a:solidFill>
              </a:rPr>
              <a:t>nodo </a:t>
            </a:r>
            <a:r>
              <a:rPr lang="es-ES" sz="1600" b="1" dirty="0">
                <a:solidFill>
                  <a:srgbClr val="C00000"/>
                </a:solidFill>
              </a:rPr>
              <a:t>fuente </a:t>
            </a:r>
            <a:r>
              <a:rPr lang="es-ES" sz="1600" dirty="0"/>
              <a:t>(normalmente llamado </a:t>
            </a:r>
            <a:r>
              <a:rPr lang="es-ES" sz="1600" b="1" i="1" dirty="0">
                <a:solidFill>
                  <a:srgbClr val="C00000"/>
                </a:solidFill>
              </a:rPr>
              <a:t>s</a:t>
            </a:r>
            <a:r>
              <a:rPr lang="es-ES" sz="1600" dirty="0"/>
              <a:t>), del que sólo salen arcos y un </a:t>
            </a:r>
            <a:r>
              <a:rPr lang="es-ES" sz="1600" dirty="0">
                <a:solidFill>
                  <a:srgbClr val="C00000"/>
                </a:solidFill>
              </a:rPr>
              <a:t>nodo </a:t>
            </a:r>
            <a:r>
              <a:rPr lang="es-ES" sz="1600" b="1" dirty="0">
                <a:solidFill>
                  <a:srgbClr val="C00000"/>
                </a:solidFill>
              </a:rPr>
              <a:t>sumidero </a:t>
            </a:r>
            <a:r>
              <a:rPr lang="es-ES" sz="1600" dirty="0"/>
              <a:t>(normalmente llamado </a:t>
            </a:r>
            <a:r>
              <a:rPr lang="es-ES" sz="1600" b="1" i="1" dirty="0"/>
              <a:t>t</a:t>
            </a:r>
            <a:r>
              <a:rPr lang="es-ES" sz="1600" dirty="0"/>
              <a:t>) que solo recibe arcos.</a:t>
            </a: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endParaRPr lang="es-E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En este tipo de grafos </a:t>
            </a:r>
            <a:r>
              <a:rPr lang="es-CL" sz="16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el flujo se “inyecta” a la red </a:t>
            </a: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 partir del </a:t>
            </a:r>
            <a:r>
              <a:rPr lang="es-CL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nodo fuente</a:t>
            </a: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circulando por los arcos según su sentido y capacidad, hasta el </a:t>
            </a:r>
            <a:r>
              <a:rPr lang="es-CL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nodo sumidero</a:t>
            </a: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endParaRPr lang="es-C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86830" indent="-285750" algn="just">
              <a:lnSpc>
                <a:spcPct val="100000"/>
              </a:lnSpc>
              <a:buFontTx/>
              <a:buChar char="-"/>
            </a:pP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Entonces, el problema de </a:t>
            </a:r>
            <a:r>
              <a:rPr lang="es-CL" sz="1600" b="1" u="sng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Flujo Máximo en Redes</a:t>
            </a: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consiste en buscar </a:t>
            </a:r>
            <a:r>
              <a:rPr lang="es-CL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el flujo máximo que se puede inyectar en una </a:t>
            </a:r>
            <a:r>
              <a:rPr lang="es-CL" sz="16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Red de Flujos</a:t>
            </a:r>
            <a:r>
              <a:rPr lang="es-C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42430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134"/>
          <p:cNvSpPr/>
          <p:nvPr/>
        </p:nvSpPr>
        <p:spPr>
          <a:xfrm>
            <a:off x="1034813" y="2463818"/>
            <a:ext cx="504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8" name="Rectángulo 137"/>
          <p:cNvSpPr/>
          <p:nvPr/>
        </p:nvSpPr>
        <p:spPr>
          <a:xfrm rot="2082778" flipH="1">
            <a:off x="1910185" y="2631681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Rectángulo 135"/>
          <p:cNvSpPr/>
          <p:nvPr/>
        </p:nvSpPr>
        <p:spPr>
          <a:xfrm rot="19699908">
            <a:off x="220504" y="2635173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173" name="Grupo 172"/>
          <p:cNvGrpSpPr/>
          <p:nvPr/>
        </p:nvGrpSpPr>
        <p:grpSpPr>
          <a:xfrm>
            <a:off x="3048000" y="735600"/>
            <a:ext cx="3200400" cy="1594850"/>
            <a:chOff x="3048000" y="735600"/>
            <a:chExt cx="3200400" cy="1594850"/>
          </a:xfrm>
        </p:grpSpPr>
        <p:sp>
          <p:nvSpPr>
            <p:cNvPr id="44" name="Elipse 43"/>
            <p:cNvSpPr>
              <a:spLocks noChangeAspect="1"/>
            </p:cNvSpPr>
            <p:nvPr/>
          </p:nvSpPr>
          <p:spPr>
            <a:xfrm>
              <a:off x="3048000" y="1316400"/>
              <a:ext cx="360022" cy="36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1</a:t>
              </a:r>
              <a:endParaRPr lang="es-CL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Conector recto de flecha 13"/>
            <p:cNvCxnSpPr>
              <a:stCxn id="44" idx="0"/>
              <a:endCxn id="46" idx="2"/>
            </p:cNvCxnSpPr>
            <p:nvPr/>
          </p:nvCxnSpPr>
          <p:spPr>
            <a:xfrm flipV="1">
              <a:off x="3228011" y="917573"/>
              <a:ext cx="695307" cy="398827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46" idx="6"/>
              <a:endCxn id="47" idx="2"/>
            </p:cNvCxnSpPr>
            <p:nvPr/>
          </p:nvCxnSpPr>
          <p:spPr>
            <a:xfrm flipV="1">
              <a:off x="4283340" y="915600"/>
              <a:ext cx="843038" cy="1973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>
              <a:stCxn id="46" idx="4"/>
              <a:endCxn id="45" idx="0"/>
            </p:cNvCxnSpPr>
            <p:nvPr/>
          </p:nvCxnSpPr>
          <p:spPr>
            <a:xfrm>
              <a:off x="4103329" y="1097573"/>
              <a:ext cx="0" cy="828427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stCxn id="45" idx="6"/>
              <a:endCxn id="49" idx="2"/>
            </p:cNvCxnSpPr>
            <p:nvPr/>
          </p:nvCxnSpPr>
          <p:spPr>
            <a:xfrm>
              <a:off x="4283340" y="2106000"/>
              <a:ext cx="843038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46" idx="5"/>
              <a:endCxn id="49" idx="1"/>
            </p:cNvCxnSpPr>
            <p:nvPr/>
          </p:nvCxnSpPr>
          <p:spPr>
            <a:xfrm>
              <a:off x="4230616" y="1044852"/>
              <a:ext cx="948486" cy="93386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49" idx="0"/>
              <a:endCxn id="47" idx="4"/>
            </p:cNvCxnSpPr>
            <p:nvPr/>
          </p:nvCxnSpPr>
          <p:spPr>
            <a:xfrm flipV="1">
              <a:off x="5306389" y="1095600"/>
              <a:ext cx="0" cy="8304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47" idx="6"/>
              <a:endCxn id="48" idx="0"/>
            </p:cNvCxnSpPr>
            <p:nvPr/>
          </p:nvCxnSpPr>
          <p:spPr>
            <a:xfrm>
              <a:off x="5486400" y="915600"/>
              <a:ext cx="581989" cy="4008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49" idx="6"/>
              <a:endCxn id="48" idx="4"/>
            </p:cNvCxnSpPr>
            <p:nvPr/>
          </p:nvCxnSpPr>
          <p:spPr>
            <a:xfrm flipV="1">
              <a:off x="5486400" y="1676400"/>
              <a:ext cx="581989" cy="4296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44" idx="4"/>
              <a:endCxn id="45" idx="2"/>
            </p:cNvCxnSpPr>
            <p:nvPr/>
          </p:nvCxnSpPr>
          <p:spPr>
            <a:xfrm>
              <a:off x="3228011" y="1676400"/>
              <a:ext cx="695307" cy="4296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 de texto 41"/>
            <p:cNvSpPr txBox="1"/>
            <p:nvPr/>
          </p:nvSpPr>
          <p:spPr>
            <a:xfrm>
              <a:off x="3333750" y="958903"/>
              <a:ext cx="360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2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es-CL" sz="24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Cuadro de texto 43"/>
            <p:cNvSpPr txBox="1"/>
            <p:nvPr/>
          </p:nvSpPr>
          <p:spPr>
            <a:xfrm>
              <a:off x="3333750" y="1892353"/>
              <a:ext cx="360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2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es-CL" sz="24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" name="Cuadro de texto 44"/>
            <p:cNvSpPr txBox="1"/>
            <p:nvPr/>
          </p:nvSpPr>
          <p:spPr>
            <a:xfrm>
              <a:off x="4492572" y="2127303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2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  <a:endParaRPr lang="es-CL" sz="24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Cuadro de texto 45"/>
            <p:cNvSpPr txBox="1"/>
            <p:nvPr/>
          </p:nvSpPr>
          <p:spPr>
            <a:xfrm>
              <a:off x="3881680" y="1447800"/>
              <a:ext cx="324000" cy="203147"/>
            </a:xfrm>
            <a:prstGeom prst="rect">
              <a:avLst/>
            </a:prstGeom>
            <a:ln w="3175">
              <a:noFill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2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s-CL" sz="24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" name="Cuadro de texto 46"/>
            <p:cNvSpPr txBox="1"/>
            <p:nvPr/>
          </p:nvSpPr>
          <p:spPr>
            <a:xfrm>
              <a:off x="4591094" y="1390703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2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28" name="Cuadro de texto 47"/>
            <p:cNvSpPr txBox="1"/>
            <p:nvPr/>
          </p:nvSpPr>
          <p:spPr>
            <a:xfrm>
              <a:off x="4492572" y="766923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2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9" name="Cuadro de texto 48"/>
            <p:cNvSpPr txBox="1"/>
            <p:nvPr/>
          </p:nvSpPr>
          <p:spPr>
            <a:xfrm>
              <a:off x="5645150" y="965200"/>
              <a:ext cx="360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2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30" name="Cuadro de texto 49"/>
            <p:cNvSpPr txBox="1"/>
            <p:nvPr/>
          </p:nvSpPr>
          <p:spPr>
            <a:xfrm>
              <a:off x="5645150" y="1892353"/>
              <a:ext cx="360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2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31" name="Cuadro de texto 50"/>
            <p:cNvSpPr txBox="1"/>
            <p:nvPr/>
          </p:nvSpPr>
          <p:spPr>
            <a:xfrm>
              <a:off x="5206850" y="1447800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2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45" name="Elipse 44"/>
            <p:cNvSpPr>
              <a:spLocks noChangeAspect="1"/>
            </p:cNvSpPr>
            <p:nvPr/>
          </p:nvSpPr>
          <p:spPr>
            <a:xfrm>
              <a:off x="3923318" y="1926000"/>
              <a:ext cx="360022" cy="36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</a:t>
              </a:r>
              <a:endParaRPr lang="es-CL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Elipse 45"/>
            <p:cNvSpPr>
              <a:spLocks noChangeAspect="1"/>
            </p:cNvSpPr>
            <p:nvPr/>
          </p:nvSpPr>
          <p:spPr>
            <a:xfrm>
              <a:off x="3923318" y="737573"/>
              <a:ext cx="360022" cy="36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s-CL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Elipse 46"/>
            <p:cNvSpPr>
              <a:spLocks noChangeAspect="1"/>
            </p:cNvSpPr>
            <p:nvPr/>
          </p:nvSpPr>
          <p:spPr>
            <a:xfrm>
              <a:off x="5126378" y="735600"/>
              <a:ext cx="360022" cy="36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5</a:t>
              </a:r>
              <a:endParaRPr lang="es-CL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Elipse 47"/>
            <p:cNvSpPr>
              <a:spLocks noChangeAspect="1"/>
            </p:cNvSpPr>
            <p:nvPr/>
          </p:nvSpPr>
          <p:spPr>
            <a:xfrm>
              <a:off x="5888378" y="1316400"/>
              <a:ext cx="360022" cy="36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CL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Elipse 48"/>
            <p:cNvSpPr>
              <a:spLocks noChangeAspect="1"/>
            </p:cNvSpPr>
            <p:nvPr/>
          </p:nvSpPr>
          <p:spPr>
            <a:xfrm>
              <a:off x="5126378" y="1926000"/>
              <a:ext cx="360022" cy="36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3</a:t>
              </a:r>
              <a:endParaRPr lang="es-CL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Grupo 173"/>
          <p:cNvGrpSpPr/>
          <p:nvPr/>
        </p:nvGrpSpPr>
        <p:grpSpPr>
          <a:xfrm>
            <a:off x="76200" y="2487773"/>
            <a:ext cx="2382125" cy="1246027"/>
            <a:chOff x="76200" y="2487773"/>
            <a:chExt cx="2382125" cy="1246027"/>
          </a:xfrm>
        </p:grpSpPr>
        <p:sp>
          <p:nvSpPr>
            <p:cNvPr id="103" name="Elipse 102"/>
            <p:cNvSpPr>
              <a:spLocks noChangeAspect="1"/>
            </p:cNvSpPr>
            <p:nvPr/>
          </p:nvSpPr>
          <p:spPr>
            <a:xfrm>
              <a:off x="76200" y="2955453"/>
              <a:ext cx="252016" cy="252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1</a:t>
              </a:r>
              <a:endPara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Conector recto de flecha 103"/>
            <p:cNvCxnSpPr>
              <a:stCxn id="103" idx="0"/>
              <a:endCxn id="123" idx="2"/>
            </p:cNvCxnSpPr>
            <p:nvPr/>
          </p:nvCxnSpPr>
          <p:spPr>
            <a:xfrm flipV="1">
              <a:off x="202208" y="2628873"/>
              <a:ext cx="520710" cy="32658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23" idx="6"/>
              <a:endCxn id="124" idx="2"/>
            </p:cNvCxnSpPr>
            <p:nvPr/>
          </p:nvCxnSpPr>
          <p:spPr>
            <a:xfrm flipV="1">
              <a:off x="974934" y="2626900"/>
              <a:ext cx="638548" cy="1973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stCxn id="123" idx="4"/>
              <a:endCxn id="122" idx="0"/>
            </p:cNvCxnSpPr>
            <p:nvPr/>
          </p:nvCxnSpPr>
          <p:spPr>
            <a:xfrm>
              <a:off x="848926" y="2754873"/>
              <a:ext cx="0" cy="653705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>
              <a:stCxn id="122" idx="6"/>
              <a:endCxn id="126" idx="2"/>
            </p:cNvCxnSpPr>
            <p:nvPr/>
          </p:nvCxnSpPr>
          <p:spPr>
            <a:xfrm>
              <a:off x="974934" y="3534578"/>
              <a:ext cx="638548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/>
            <p:cNvCxnSpPr>
              <a:stCxn id="123" idx="5"/>
              <a:endCxn id="126" idx="1"/>
            </p:cNvCxnSpPr>
            <p:nvPr/>
          </p:nvCxnSpPr>
          <p:spPr>
            <a:xfrm>
              <a:off x="938027" y="2717968"/>
              <a:ext cx="712362" cy="727515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de flecha 108"/>
            <p:cNvCxnSpPr>
              <a:stCxn id="126" idx="0"/>
              <a:endCxn id="124" idx="4"/>
            </p:cNvCxnSpPr>
            <p:nvPr/>
          </p:nvCxnSpPr>
          <p:spPr>
            <a:xfrm flipV="1">
              <a:off x="1739490" y="2752900"/>
              <a:ext cx="0" cy="65567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de flecha 109"/>
            <p:cNvCxnSpPr>
              <a:stCxn id="124" idx="6"/>
              <a:endCxn id="125" idx="0"/>
            </p:cNvCxnSpPr>
            <p:nvPr/>
          </p:nvCxnSpPr>
          <p:spPr>
            <a:xfrm>
              <a:off x="1865498" y="2626900"/>
              <a:ext cx="466819" cy="328553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de flecha 110"/>
            <p:cNvCxnSpPr>
              <a:stCxn id="126" idx="6"/>
              <a:endCxn id="125" idx="4"/>
            </p:cNvCxnSpPr>
            <p:nvPr/>
          </p:nvCxnSpPr>
          <p:spPr>
            <a:xfrm flipV="1">
              <a:off x="1865498" y="3207453"/>
              <a:ext cx="466819" cy="327125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de flecha 111"/>
            <p:cNvCxnSpPr>
              <a:stCxn id="103" idx="4"/>
              <a:endCxn id="122" idx="2"/>
            </p:cNvCxnSpPr>
            <p:nvPr/>
          </p:nvCxnSpPr>
          <p:spPr>
            <a:xfrm>
              <a:off x="202208" y="3207453"/>
              <a:ext cx="520710" cy="327125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uadro de texto 41"/>
            <p:cNvSpPr txBox="1"/>
            <p:nvPr/>
          </p:nvSpPr>
          <p:spPr>
            <a:xfrm rot="19768489">
              <a:off x="270439" y="2660340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0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es-CL" sz="16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4" name="Cuadro de texto 43"/>
            <p:cNvSpPr txBox="1"/>
            <p:nvPr/>
          </p:nvSpPr>
          <p:spPr>
            <a:xfrm>
              <a:off x="234429" y="3340153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0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es-CL" sz="16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5" name="Cuadro de texto 44"/>
            <p:cNvSpPr txBox="1"/>
            <p:nvPr/>
          </p:nvSpPr>
          <p:spPr>
            <a:xfrm>
              <a:off x="1130344" y="3530653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0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  <a:endParaRPr lang="es-CL" sz="16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6" name="Cuadro de texto 45"/>
            <p:cNvSpPr txBox="1"/>
            <p:nvPr/>
          </p:nvSpPr>
          <p:spPr>
            <a:xfrm>
              <a:off x="643180" y="2983673"/>
              <a:ext cx="324000" cy="203147"/>
            </a:xfrm>
            <a:prstGeom prst="rect">
              <a:avLst/>
            </a:prstGeom>
            <a:ln w="3175">
              <a:noFill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000" b="1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s-CL" sz="16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7" name="Cuadro de texto 46"/>
            <p:cNvSpPr txBox="1"/>
            <p:nvPr/>
          </p:nvSpPr>
          <p:spPr>
            <a:xfrm>
              <a:off x="1206544" y="2991298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000" b="1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  <a:endParaRPr lang="es-CL" sz="16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8" name="Cuadro de texto 47"/>
            <p:cNvSpPr txBox="1"/>
            <p:nvPr/>
          </p:nvSpPr>
          <p:spPr>
            <a:xfrm>
              <a:off x="1130344" y="2487773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0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es-CL" sz="16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9" name="Cuadro de texto 48"/>
            <p:cNvSpPr txBox="1"/>
            <p:nvPr/>
          </p:nvSpPr>
          <p:spPr>
            <a:xfrm rot="2187980">
              <a:off x="1959052" y="2654498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0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es-CL" sz="16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0" name="Cuadro de texto 49"/>
            <p:cNvSpPr txBox="1"/>
            <p:nvPr/>
          </p:nvSpPr>
          <p:spPr>
            <a:xfrm>
              <a:off x="1991505" y="3342721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000" b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es-CL" sz="16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1" name="Cuadro de texto 50"/>
            <p:cNvSpPr txBox="1"/>
            <p:nvPr/>
          </p:nvSpPr>
          <p:spPr>
            <a:xfrm>
              <a:off x="1633860" y="2983673"/>
              <a:ext cx="324000" cy="2031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0"/>
                </a:spcAft>
              </a:pPr>
              <a:r>
                <a:rPr lang="es-CL" sz="1000" b="1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es-CL" sz="16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2" name="Elipse 121"/>
            <p:cNvSpPr>
              <a:spLocks noChangeAspect="1"/>
            </p:cNvSpPr>
            <p:nvPr/>
          </p:nvSpPr>
          <p:spPr>
            <a:xfrm>
              <a:off x="722918" y="3408578"/>
              <a:ext cx="252016" cy="252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</a:t>
              </a:r>
              <a:endPara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Elipse 122"/>
            <p:cNvSpPr>
              <a:spLocks noChangeAspect="1"/>
            </p:cNvSpPr>
            <p:nvPr/>
          </p:nvSpPr>
          <p:spPr>
            <a:xfrm>
              <a:off x="722918" y="2502873"/>
              <a:ext cx="252016" cy="252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Elipse 123"/>
            <p:cNvSpPr>
              <a:spLocks noChangeAspect="1"/>
            </p:cNvSpPr>
            <p:nvPr/>
          </p:nvSpPr>
          <p:spPr>
            <a:xfrm>
              <a:off x="1613482" y="2500900"/>
              <a:ext cx="252016" cy="252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5</a:t>
              </a:r>
              <a:endPara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Elipse 124"/>
            <p:cNvSpPr>
              <a:spLocks noChangeAspect="1"/>
            </p:cNvSpPr>
            <p:nvPr/>
          </p:nvSpPr>
          <p:spPr>
            <a:xfrm>
              <a:off x="2206309" y="2955453"/>
              <a:ext cx="252016" cy="252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Elipse 125"/>
            <p:cNvSpPr>
              <a:spLocks noChangeAspect="1"/>
            </p:cNvSpPr>
            <p:nvPr/>
          </p:nvSpPr>
          <p:spPr>
            <a:xfrm>
              <a:off x="1613482" y="3408578"/>
              <a:ext cx="252016" cy="252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3</a:t>
              </a:r>
              <a:endPara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CuadroTexto 127"/>
          <p:cNvSpPr txBox="1"/>
          <p:nvPr/>
        </p:nvSpPr>
        <p:spPr>
          <a:xfrm>
            <a:off x="2463800" y="2569296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Camino simple 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3814956" y="256929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2463800" y="2722063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“Camino de Aumento”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2463801" y="2977736"/>
            <a:ext cx="241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Costo menor de los arcos del camino: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4729870" y="2977736"/>
            <a:ext cx="232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33" name="CuadroTexto 132"/>
          <p:cNvSpPr txBox="1"/>
          <p:nvPr/>
        </p:nvSpPr>
        <p:spPr>
          <a:xfrm>
            <a:off x="2463800" y="3124200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“Flujo de Aumento”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125104" y="1327243"/>
            <a:ext cx="237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Flujo que se inyecta a la Red:</a:t>
            </a:r>
            <a:endParaRPr lang="es-CL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2396193" y="1327243"/>
            <a:ext cx="23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77" name="Rectángulo 176"/>
          <p:cNvSpPr/>
          <p:nvPr/>
        </p:nvSpPr>
        <p:spPr>
          <a:xfrm>
            <a:off x="76200" y="1287622"/>
            <a:ext cx="2664502" cy="412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88034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8" grpId="0" animBg="1"/>
      <p:bldP spid="136" grpId="0" animBg="1"/>
      <p:bldP spid="128" grpId="0"/>
      <p:bldP spid="129" grpId="0"/>
      <p:bldP spid="130" grpId="0"/>
      <p:bldP spid="131" grpId="0"/>
      <p:bldP spid="132" grpId="0"/>
      <p:bldP spid="133" grpId="0"/>
      <p:bldP spid="175" grpId="0"/>
      <p:bldP spid="176" grpId="0"/>
      <p:bldP spid="17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adro de texto 48"/>
          <p:cNvSpPr txBox="1"/>
          <p:nvPr/>
        </p:nvSpPr>
        <p:spPr>
          <a:xfrm rot="2101838">
            <a:off x="1861706" y="40902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Cuadro de texto 48"/>
          <p:cNvSpPr txBox="1"/>
          <p:nvPr/>
        </p:nvSpPr>
        <p:spPr>
          <a:xfrm rot="2059689">
            <a:off x="1729675" y="4279626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1034813" y="2463818"/>
            <a:ext cx="504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8" name="Rectángulo 137"/>
          <p:cNvSpPr/>
          <p:nvPr/>
        </p:nvSpPr>
        <p:spPr>
          <a:xfrm rot="2082778" flipH="1">
            <a:off x="1910185" y="2631681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Rectángulo 135"/>
          <p:cNvSpPr/>
          <p:nvPr/>
        </p:nvSpPr>
        <p:spPr>
          <a:xfrm rot="19699908">
            <a:off x="220504" y="2635173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3048000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/>
          <p:cNvCxnSpPr>
            <a:stCxn id="44" idx="0"/>
            <a:endCxn id="46" idx="2"/>
          </p:cNvCxnSpPr>
          <p:nvPr/>
        </p:nvCxnSpPr>
        <p:spPr>
          <a:xfrm flipV="1">
            <a:off x="3228011" y="917573"/>
            <a:ext cx="695307" cy="3988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6" idx="6"/>
            <a:endCxn id="47" idx="2"/>
          </p:cNvCxnSpPr>
          <p:nvPr/>
        </p:nvCxnSpPr>
        <p:spPr>
          <a:xfrm flipV="1">
            <a:off x="4283340" y="915600"/>
            <a:ext cx="84303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6" idx="4"/>
            <a:endCxn id="45" idx="0"/>
          </p:cNvCxnSpPr>
          <p:nvPr/>
        </p:nvCxnSpPr>
        <p:spPr>
          <a:xfrm>
            <a:off x="4103329" y="1097573"/>
            <a:ext cx="0" cy="8284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5" idx="6"/>
            <a:endCxn id="49" idx="2"/>
          </p:cNvCxnSpPr>
          <p:nvPr/>
        </p:nvCxnSpPr>
        <p:spPr>
          <a:xfrm>
            <a:off x="4283340" y="2106000"/>
            <a:ext cx="84303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6" idx="5"/>
            <a:endCxn id="49" idx="1"/>
          </p:cNvCxnSpPr>
          <p:nvPr/>
        </p:nvCxnSpPr>
        <p:spPr>
          <a:xfrm>
            <a:off x="4230616" y="1044852"/>
            <a:ext cx="948486" cy="93386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49" idx="0"/>
            <a:endCxn id="47" idx="4"/>
          </p:cNvCxnSpPr>
          <p:nvPr/>
        </p:nvCxnSpPr>
        <p:spPr>
          <a:xfrm flipV="1">
            <a:off x="5306389" y="1095600"/>
            <a:ext cx="0" cy="8304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7" idx="6"/>
            <a:endCxn id="48" idx="0"/>
          </p:cNvCxnSpPr>
          <p:nvPr/>
        </p:nvCxnSpPr>
        <p:spPr>
          <a:xfrm>
            <a:off x="5486400" y="915600"/>
            <a:ext cx="581989" cy="4008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9" idx="6"/>
            <a:endCxn id="48" idx="4"/>
          </p:cNvCxnSpPr>
          <p:nvPr/>
        </p:nvCxnSpPr>
        <p:spPr>
          <a:xfrm flipV="1">
            <a:off x="5486400" y="1676400"/>
            <a:ext cx="581989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4" idx="4"/>
            <a:endCxn id="45" idx="2"/>
          </p:cNvCxnSpPr>
          <p:nvPr/>
        </p:nvCxnSpPr>
        <p:spPr>
          <a:xfrm>
            <a:off x="3228011" y="1676400"/>
            <a:ext cx="695307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 de texto 41"/>
          <p:cNvSpPr txBox="1"/>
          <p:nvPr/>
        </p:nvSpPr>
        <p:spPr>
          <a:xfrm>
            <a:off x="3333750" y="95890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 de texto 43"/>
          <p:cNvSpPr txBox="1"/>
          <p:nvPr/>
        </p:nvSpPr>
        <p:spPr>
          <a:xfrm>
            <a:off x="33337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Cuadro de texto 44"/>
          <p:cNvSpPr txBox="1"/>
          <p:nvPr/>
        </p:nvSpPr>
        <p:spPr>
          <a:xfrm>
            <a:off x="4492572" y="21273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Cuadro de texto 45"/>
          <p:cNvSpPr txBox="1"/>
          <p:nvPr/>
        </p:nvSpPr>
        <p:spPr>
          <a:xfrm>
            <a:off x="3881680" y="1447800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Cuadro de texto 46"/>
          <p:cNvSpPr txBox="1"/>
          <p:nvPr/>
        </p:nvSpPr>
        <p:spPr>
          <a:xfrm>
            <a:off x="4591094" y="13907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8" name="Cuadro de texto 47"/>
          <p:cNvSpPr txBox="1"/>
          <p:nvPr/>
        </p:nvSpPr>
        <p:spPr>
          <a:xfrm>
            <a:off x="4492572" y="76692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9" name="Cuadro de texto 48"/>
          <p:cNvSpPr txBox="1"/>
          <p:nvPr/>
        </p:nvSpPr>
        <p:spPr>
          <a:xfrm>
            <a:off x="5645150" y="965200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0" name="Cuadro de texto 49"/>
          <p:cNvSpPr txBox="1"/>
          <p:nvPr/>
        </p:nvSpPr>
        <p:spPr>
          <a:xfrm>
            <a:off x="56451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1" name="Cuadro de texto 50"/>
          <p:cNvSpPr txBox="1"/>
          <p:nvPr/>
        </p:nvSpPr>
        <p:spPr>
          <a:xfrm>
            <a:off x="5206850" y="144780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392331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3923318" y="737573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5126378" y="7356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5888378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12637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Elipse 102"/>
          <p:cNvSpPr>
            <a:spLocks noChangeAspect="1"/>
          </p:cNvSpPr>
          <p:nvPr/>
        </p:nvSpPr>
        <p:spPr>
          <a:xfrm>
            <a:off x="76200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0"/>
            <a:endCxn id="123" idx="2"/>
          </p:cNvCxnSpPr>
          <p:nvPr/>
        </p:nvCxnSpPr>
        <p:spPr>
          <a:xfrm flipV="1">
            <a:off x="202208" y="26288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23" idx="6"/>
            <a:endCxn id="124" idx="2"/>
          </p:cNvCxnSpPr>
          <p:nvPr/>
        </p:nvCxnSpPr>
        <p:spPr>
          <a:xfrm flipV="1">
            <a:off x="974934" y="26269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23" idx="4"/>
            <a:endCxn id="122" idx="0"/>
          </p:cNvCxnSpPr>
          <p:nvPr/>
        </p:nvCxnSpPr>
        <p:spPr>
          <a:xfrm>
            <a:off x="848926" y="27548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22" idx="6"/>
            <a:endCxn id="126" idx="2"/>
          </p:cNvCxnSpPr>
          <p:nvPr/>
        </p:nvCxnSpPr>
        <p:spPr>
          <a:xfrm>
            <a:off x="974934" y="35345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123" idx="5"/>
            <a:endCxn id="126" idx="1"/>
          </p:cNvCxnSpPr>
          <p:nvPr/>
        </p:nvCxnSpPr>
        <p:spPr>
          <a:xfrm>
            <a:off x="938027" y="27179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126" idx="0"/>
            <a:endCxn id="124" idx="4"/>
          </p:cNvCxnSpPr>
          <p:nvPr/>
        </p:nvCxnSpPr>
        <p:spPr>
          <a:xfrm flipV="1">
            <a:off x="1739490" y="27529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124" idx="6"/>
            <a:endCxn id="125" idx="0"/>
          </p:cNvCxnSpPr>
          <p:nvPr/>
        </p:nvCxnSpPr>
        <p:spPr>
          <a:xfrm>
            <a:off x="1865498" y="26269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26" idx="6"/>
            <a:endCxn id="125" idx="4"/>
          </p:cNvCxnSpPr>
          <p:nvPr/>
        </p:nvCxnSpPr>
        <p:spPr>
          <a:xfrm flipV="1">
            <a:off x="1865498" y="32074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103" idx="4"/>
            <a:endCxn id="122" idx="2"/>
          </p:cNvCxnSpPr>
          <p:nvPr/>
        </p:nvCxnSpPr>
        <p:spPr>
          <a:xfrm>
            <a:off x="202208" y="32074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 de texto 43"/>
          <p:cNvSpPr txBox="1"/>
          <p:nvPr/>
        </p:nvSpPr>
        <p:spPr>
          <a:xfrm>
            <a:off x="234429" y="33401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Cuadro de texto 44"/>
          <p:cNvSpPr txBox="1"/>
          <p:nvPr/>
        </p:nvSpPr>
        <p:spPr>
          <a:xfrm>
            <a:off x="1130344" y="35306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Cuadro de texto 45"/>
          <p:cNvSpPr txBox="1"/>
          <p:nvPr/>
        </p:nvSpPr>
        <p:spPr>
          <a:xfrm>
            <a:off x="643180" y="29836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Cuadro de texto 46"/>
          <p:cNvSpPr txBox="1"/>
          <p:nvPr/>
        </p:nvSpPr>
        <p:spPr>
          <a:xfrm>
            <a:off x="1206544" y="299129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Cuadro de texto 47"/>
          <p:cNvSpPr txBox="1"/>
          <p:nvPr/>
        </p:nvSpPr>
        <p:spPr>
          <a:xfrm>
            <a:off x="1061313" y="24702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Cuadro de texto 48"/>
          <p:cNvSpPr txBox="1"/>
          <p:nvPr/>
        </p:nvSpPr>
        <p:spPr>
          <a:xfrm rot="2187980">
            <a:off x="1861706" y="26424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Cuadro de texto 49"/>
          <p:cNvSpPr txBox="1"/>
          <p:nvPr/>
        </p:nvSpPr>
        <p:spPr>
          <a:xfrm>
            <a:off x="1991505" y="334272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Cuadro de texto 50"/>
          <p:cNvSpPr txBox="1"/>
          <p:nvPr/>
        </p:nvSpPr>
        <p:spPr>
          <a:xfrm>
            <a:off x="1633860" y="29836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Elipse 121"/>
          <p:cNvSpPr>
            <a:spLocks noChangeAspect="1"/>
          </p:cNvSpPr>
          <p:nvPr/>
        </p:nvSpPr>
        <p:spPr>
          <a:xfrm>
            <a:off x="722918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Elipse 122"/>
          <p:cNvSpPr>
            <a:spLocks noChangeAspect="1"/>
          </p:cNvSpPr>
          <p:nvPr/>
        </p:nvSpPr>
        <p:spPr>
          <a:xfrm>
            <a:off x="722918" y="25028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Elipse 123"/>
          <p:cNvSpPr>
            <a:spLocks noChangeAspect="1"/>
          </p:cNvSpPr>
          <p:nvPr/>
        </p:nvSpPr>
        <p:spPr>
          <a:xfrm>
            <a:off x="1613482" y="25009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Elipse 124"/>
          <p:cNvSpPr>
            <a:spLocks noChangeAspect="1"/>
          </p:cNvSpPr>
          <p:nvPr/>
        </p:nvSpPr>
        <p:spPr>
          <a:xfrm>
            <a:off x="2206309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Elipse 125"/>
          <p:cNvSpPr>
            <a:spLocks noChangeAspect="1"/>
          </p:cNvSpPr>
          <p:nvPr/>
        </p:nvSpPr>
        <p:spPr>
          <a:xfrm>
            <a:off x="1613482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2463800" y="2569296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Camino simple 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3814956" y="256929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2463800" y="2722063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“Camino de Aumento”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2463801" y="2977736"/>
            <a:ext cx="241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Costo menor de los arcos del camino: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4729870" y="2977736"/>
            <a:ext cx="232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33" name="CuadroTexto 132"/>
          <p:cNvSpPr txBox="1"/>
          <p:nvPr/>
        </p:nvSpPr>
        <p:spPr>
          <a:xfrm>
            <a:off x="2463800" y="3124200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“Flujo de Aumento”</a:t>
            </a:r>
          </a:p>
        </p:txBody>
      </p:sp>
      <p:sp>
        <p:nvSpPr>
          <p:cNvPr id="172" name="Cuadro de texto 41"/>
          <p:cNvSpPr txBox="1"/>
          <p:nvPr/>
        </p:nvSpPr>
        <p:spPr>
          <a:xfrm rot="19768489">
            <a:off x="162203" y="26498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Elipse 64"/>
          <p:cNvSpPr>
            <a:spLocks noChangeAspect="1"/>
          </p:cNvSpPr>
          <p:nvPr/>
        </p:nvSpPr>
        <p:spPr>
          <a:xfrm>
            <a:off x="76200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cto de flecha 65"/>
          <p:cNvCxnSpPr>
            <a:stCxn id="65" idx="0"/>
            <a:endCxn id="84" idx="2"/>
          </p:cNvCxnSpPr>
          <p:nvPr/>
        </p:nvCxnSpPr>
        <p:spPr>
          <a:xfrm flipV="1">
            <a:off x="202208" y="4076673"/>
            <a:ext cx="520710" cy="32658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84" idx="6"/>
            <a:endCxn id="85" idx="2"/>
          </p:cNvCxnSpPr>
          <p:nvPr/>
        </p:nvCxnSpPr>
        <p:spPr>
          <a:xfrm flipV="1">
            <a:off x="974934" y="4074700"/>
            <a:ext cx="638548" cy="1973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84" idx="4"/>
            <a:endCxn id="83" idx="0"/>
          </p:cNvCxnSpPr>
          <p:nvPr/>
        </p:nvCxnSpPr>
        <p:spPr>
          <a:xfrm>
            <a:off x="848926" y="42026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83" idx="6"/>
            <a:endCxn id="87" idx="2"/>
          </p:cNvCxnSpPr>
          <p:nvPr/>
        </p:nvCxnSpPr>
        <p:spPr>
          <a:xfrm>
            <a:off x="974934" y="49823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4" idx="5"/>
            <a:endCxn id="87" idx="1"/>
          </p:cNvCxnSpPr>
          <p:nvPr/>
        </p:nvCxnSpPr>
        <p:spPr>
          <a:xfrm>
            <a:off x="938027" y="41657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87" idx="0"/>
            <a:endCxn id="85" idx="4"/>
          </p:cNvCxnSpPr>
          <p:nvPr/>
        </p:nvCxnSpPr>
        <p:spPr>
          <a:xfrm flipV="1">
            <a:off x="1739490" y="42007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85" idx="6"/>
            <a:endCxn id="86" idx="0"/>
          </p:cNvCxnSpPr>
          <p:nvPr/>
        </p:nvCxnSpPr>
        <p:spPr>
          <a:xfrm>
            <a:off x="1865498" y="4074700"/>
            <a:ext cx="466819" cy="328553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87" idx="6"/>
            <a:endCxn id="86" idx="4"/>
          </p:cNvCxnSpPr>
          <p:nvPr/>
        </p:nvCxnSpPr>
        <p:spPr>
          <a:xfrm flipV="1">
            <a:off x="1865498" y="46552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5" idx="4"/>
            <a:endCxn id="83" idx="2"/>
          </p:cNvCxnSpPr>
          <p:nvPr/>
        </p:nvCxnSpPr>
        <p:spPr>
          <a:xfrm>
            <a:off x="202208" y="46552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 de texto 43"/>
          <p:cNvSpPr txBox="1"/>
          <p:nvPr/>
        </p:nvSpPr>
        <p:spPr>
          <a:xfrm>
            <a:off x="234429" y="47879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Cuadro de texto 44"/>
          <p:cNvSpPr txBox="1"/>
          <p:nvPr/>
        </p:nvSpPr>
        <p:spPr>
          <a:xfrm>
            <a:off x="1130344" y="49784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Cuadro de texto 45"/>
          <p:cNvSpPr txBox="1"/>
          <p:nvPr/>
        </p:nvSpPr>
        <p:spPr>
          <a:xfrm>
            <a:off x="643180" y="44314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Cuadro de texto 46"/>
          <p:cNvSpPr txBox="1"/>
          <p:nvPr/>
        </p:nvSpPr>
        <p:spPr>
          <a:xfrm>
            <a:off x="1206544" y="443909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uadro de texto 47"/>
          <p:cNvSpPr txBox="1"/>
          <p:nvPr/>
        </p:nvSpPr>
        <p:spPr>
          <a:xfrm>
            <a:off x="1061313" y="39180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Cuadro de texto 49"/>
          <p:cNvSpPr txBox="1"/>
          <p:nvPr/>
        </p:nvSpPr>
        <p:spPr>
          <a:xfrm>
            <a:off x="1991505" y="479052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Cuadro de texto 50"/>
          <p:cNvSpPr txBox="1"/>
          <p:nvPr/>
        </p:nvSpPr>
        <p:spPr>
          <a:xfrm>
            <a:off x="1633860" y="44314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Elipse 82"/>
          <p:cNvSpPr>
            <a:spLocks noChangeAspect="1"/>
          </p:cNvSpPr>
          <p:nvPr/>
        </p:nvSpPr>
        <p:spPr>
          <a:xfrm>
            <a:off x="722918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Elipse 83"/>
          <p:cNvSpPr>
            <a:spLocks noChangeAspect="1"/>
          </p:cNvSpPr>
          <p:nvPr/>
        </p:nvSpPr>
        <p:spPr>
          <a:xfrm>
            <a:off x="722918" y="39506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Elipse 84"/>
          <p:cNvSpPr>
            <a:spLocks noChangeAspect="1"/>
          </p:cNvSpPr>
          <p:nvPr/>
        </p:nvSpPr>
        <p:spPr>
          <a:xfrm>
            <a:off x="1613482" y="39487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Elipse 85"/>
          <p:cNvSpPr>
            <a:spLocks noChangeAspect="1"/>
          </p:cNvSpPr>
          <p:nvPr/>
        </p:nvSpPr>
        <p:spPr>
          <a:xfrm>
            <a:off x="2206309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1613482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adro de texto 41"/>
          <p:cNvSpPr txBox="1"/>
          <p:nvPr/>
        </p:nvSpPr>
        <p:spPr>
          <a:xfrm rot="19768489">
            <a:off x="162203" y="40976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6" name="Conector recto de flecha 95"/>
          <p:cNvCxnSpPr>
            <a:stCxn id="65" idx="7"/>
            <a:endCxn id="84" idx="3"/>
          </p:cNvCxnSpPr>
          <p:nvPr/>
        </p:nvCxnSpPr>
        <p:spPr>
          <a:xfrm flipV="1">
            <a:off x="291309" y="4165768"/>
            <a:ext cx="468516" cy="274390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 de texto 41"/>
          <p:cNvSpPr txBox="1"/>
          <p:nvPr/>
        </p:nvSpPr>
        <p:spPr>
          <a:xfrm rot="19768489">
            <a:off x="308825" y="427641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7" name="Conector recto de flecha 126"/>
          <p:cNvCxnSpPr>
            <a:stCxn id="85" idx="5"/>
            <a:endCxn id="86" idx="1"/>
          </p:cNvCxnSpPr>
          <p:nvPr/>
        </p:nvCxnSpPr>
        <p:spPr>
          <a:xfrm>
            <a:off x="1828591" y="4163795"/>
            <a:ext cx="414625" cy="276363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/>
          <p:cNvSpPr txBox="1"/>
          <p:nvPr/>
        </p:nvSpPr>
        <p:spPr>
          <a:xfrm>
            <a:off x="125104" y="1327243"/>
            <a:ext cx="237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Flujo que se inyecta a la Red:</a:t>
            </a:r>
            <a:endParaRPr lang="es-CL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2396193" y="1327243"/>
            <a:ext cx="23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40" name="Rectángulo 139"/>
          <p:cNvSpPr/>
          <p:nvPr/>
        </p:nvSpPr>
        <p:spPr>
          <a:xfrm>
            <a:off x="76200" y="1287622"/>
            <a:ext cx="2664502" cy="412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12311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34" grpId="0"/>
      <p:bldP spid="118" grpId="0"/>
      <p:bldP spid="119" grpId="0"/>
      <p:bldP spid="172" grpId="0"/>
      <p:bldP spid="65" grpId="0" animBg="1"/>
      <p:bldP spid="75" grpId="0"/>
      <p:bldP spid="76" grpId="0"/>
      <p:bldP spid="77" grpId="0"/>
      <p:bldP spid="78" grpId="0"/>
      <p:bldP spid="79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94" grpId="0"/>
      <p:bldP spid="100" grpId="0"/>
      <p:bldP spid="13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adro de texto 47"/>
          <p:cNvSpPr txBox="1"/>
          <p:nvPr/>
        </p:nvSpPr>
        <p:spPr>
          <a:xfrm>
            <a:off x="1061313" y="24702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Cuadro de texto 41"/>
          <p:cNvSpPr txBox="1"/>
          <p:nvPr/>
        </p:nvSpPr>
        <p:spPr>
          <a:xfrm rot="19768489">
            <a:off x="162203" y="40976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Cuadro de texto 41"/>
          <p:cNvSpPr txBox="1"/>
          <p:nvPr/>
        </p:nvSpPr>
        <p:spPr>
          <a:xfrm rot="19768489">
            <a:off x="308825" y="427641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Cuadro de texto 48"/>
          <p:cNvSpPr txBox="1"/>
          <p:nvPr/>
        </p:nvSpPr>
        <p:spPr>
          <a:xfrm rot="2101838">
            <a:off x="1861706" y="40902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Cuadro de texto 48"/>
          <p:cNvSpPr txBox="1"/>
          <p:nvPr/>
        </p:nvSpPr>
        <p:spPr>
          <a:xfrm rot="2059689">
            <a:off x="1729675" y="4279626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5" name="Rectángulo 134"/>
          <p:cNvSpPr/>
          <p:nvPr/>
        </p:nvSpPr>
        <p:spPr>
          <a:xfrm rot="2638359">
            <a:off x="1096200" y="4432200"/>
            <a:ext cx="504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3048000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/>
          <p:cNvCxnSpPr>
            <a:stCxn id="44" idx="0"/>
            <a:endCxn id="46" idx="2"/>
          </p:cNvCxnSpPr>
          <p:nvPr/>
        </p:nvCxnSpPr>
        <p:spPr>
          <a:xfrm flipV="1">
            <a:off x="3228011" y="917573"/>
            <a:ext cx="695307" cy="3988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6" idx="6"/>
            <a:endCxn id="47" idx="2"/>
          </p:cNvCxnSpPr>
          <p:nvPr/>
        </p:nvCxnSpPr>
        <p:spPr>
          <a:xfrm flipV="1">
            <a:off x="4283340" y="915600"/>
            <a:ext cx="84303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6" idx="4"/>
            <a:endCxn id="45" idx="0"/>
          </p:cNvCxnSpPr>
          <p:nvPr/>
        </p:nvCxnSpPr>
        <p:spPr>
          <a:xfrm>
            <a:off x="4103329" y="1097573"/>
            <a:ext cx="0" cy="8284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5" idx="6"/>
            <a:endCxn id="49" idx="2"/>
          </p:cNvCxnSpPr>
          <p:nvPr/>
        </p:nvCxnSpPr>
        <p:spPr>
          <a:xfrm>
            <a:off x="4283340" y="2106000"/>
            <a:ext cx="84303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6" idx="5"/>
            <a:endCxn id="49" idx="1"/>
          </p:cNvCxnSpPr>
          <p:nvPr/>
        </p:nvCxnSpPr>
        <p:spPr>
          <a:xfrm>
            <a:off x="4230616" y="1044852"/>
            <a:ext cx="948486" cy="93386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49" idx="0"/>
            <a:endCxn id="47" idx="4"/>
          </p:cNvCxnSpPr>
          <p:nvPr/>
        </p:nvCxnSpPr>
        <p:spPr>
          <a:xfrm flipV="1">
            <a:off x="5306389" y="1095600"/>
            <a:ext cx="0" cy="8304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7" idx="6"/>
            <a:endCxn id="48" idx="0"/>
          </p:cNvCxnSpPr>
          <p:nvPr/>
        </p:nvCxnSpPr>
        <p:spPr>
          <a:xfrm>
            <a:off x="5486400" y="915600"/>
            <a:ext cx="581989" cy="4008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9" idx="6"/>
            <a:endCxn id="48" idx="4"/>
          </p:cNvCxnSpPr>
          <p:nvPr/>
        </p:nvCxnSpPr>
        <p:spPr>
          <a:xfrm flipV="1">
            <a:off x="5486400" y="1676400"/>
            <a:ext cx="581989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4" idx="4"/>
            <a:endCxn id="45" idx="2"/>
          </p:cNvCxnSpPr>
          <p:nvPr/>
        </p:nvCxnSpPr>
        <p:spPr>
          <a:xfrm>
            <a:off x="3228011" y="1676400"/>
            <a:ext cx="695307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 de texto 41"/>
          <p:cNvSpPr txBox="1"/>
          <p:nvPr/>
        </p:nvSpPr>
        <p:spPr>
          <a:xfrm>
            <a:off x="3333750" y="95890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 de texto 43"/>
          <p:cNvSpPr txBox="1"/>
          <p:nvPr/>
        </p:nvSpPr>
        <p:spPr>
          <a:xfrm>
            <a:off x="33337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Cuadro de texto 44"/>
          <p:cNvSpPr txBox="1"/>
          <p:nvPr/>
        </p:nvSpPr>
        <p:spPr>
          <a:xfrm>
            <a:off x="4492572" y="21273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Cuadro de texto 45"/>
          <p:cNvSpPr txBox="1"/>
          <p:nvPr/>
        </p:nvSpPr>
        <p:spPr>
          <a:xfrm>
            <a:off x="3881680" y="1447800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Cuadro de texto 46"/>
          <p:cNvSpPr txBox="1"/>
          <p:nvPr/>
        </p:nvSpPr>
        <p:spPr>
          <a:xfrm>
            <a:off x="4591094" y="13907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8" name="Cuadro de texto 47"/>
          <p:cNvSpPr txBox="1"/>
          <p:nvPr/>
        </p:nvSpPr>
        <p:spPr>
          <a:xfrm>
            <a:off x="4492572" y="76692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9" name="Cuadro de texto 48"/>
          <p:cNvSpPr txBox="1"/>
          <p:nvPr/>
        </p:nvSpPr>
        <p:spPr>
          <a:xfrm>
            <a:off x="5645150" y="965200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0" name="Cuadro de texto 49"/>
          <p:cNvSpPr txBox="1"/>
          <p:nvPr/>
        </p:nvSpPr>
        <p:spPr>
          <a:xfrm>
            <a:off x="56451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1" name="Cuadro de texto 50"/>
          <p:cNvSpPr txBox="1"/>
          <p:nvPr/>
        </p:nvSpPr>
        <p:spPr>
          <a:xfrm>
            <a:off x="5206850" y="144780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392331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3923318" y="737573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5126378" y="7356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5888378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12637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Elipse 102"/>
          <p:cNvSpPr>
            <a:spLocks noChangeAspect="1"/>
          </p:cNvSpPr>
          <p:nvPr/>
        </p:nvSpPr>
        <p:spPr>
          <a:xfrm>
            <a:off x="76200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0"/>
            <a:endCxn id="123" idx="2"/>
          </p:cNvCxnSpPr>
          <p:nvPr/>
        </p:nvCxnSpPr>
        <p:spPr>
          <a:xfrm flipV="1">
            <a:off x="202208" y="26288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23" idx="6"/>
            <a:endCxn id="124" idx="2"/>
          </p:cNvCxnSpPr>
          <p:nvPr/>
        </p:nvCxnSpPr>
        <p:spPr>
          <a:xfrm flipV="1">
            <a:off x="974934" y="26269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23" idx="4"/>
            <a:endCxn id="122" idx="0"/>
          </p:cNvCxnSpPr>
          <p:nvPr/>
        </p:nvCxnSpPr>
        <p:spPr>
          <a:xfrm>
            <a:off x="848926" y="27548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22" idx="6"/>
            <a:endCxn id="126" idx="2"/>
          </p:cNvCxnSpPr>
          <p:nvPr/>
        </p:nvCxnSpPr>
        <p:spPr>
          <a:xfrm>
            <a:off x="974934" y="35345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123" idx="5"/>
            <a:endCxn id="126" idx="1"/>
          </p:cNvCxnSpPr>
          <p:nvPr/>
        </p:nvCxnSpPr>
        <p:spPr>
          <a:xfrm>
            <a:off x="938027" y="27179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126" idx="0"/>
            <a:endCxn id="124" idx="4"/>
          </p:cNvCxnSpPr>
          <p:nvPr/>
        </p:nvCxnSpPr>
        <p:spPr>
          <a:xfrm flipV="1">
            <a:off x="1739490" y="27529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124" idx="6"/>
            <a:endCxn id="125" idx="0"/>
          </p:cNvCxnSpPr>
          <p:nvPr/>
        </p:nvCxnSpPr>
        <p:spPr>
          <a:xfrm>
            <a:off x="1865498" y="26269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26" idx="6"/>
            <a:endCxn id="125" idx="4"/>
          </p:cNvCxnSpPr>
          <p:nvPr/>
        </p:nvCxnSpPr>
        <p:spPr>
          <a:xfrm flipV="1">
            <a:off x="1865498" y="32074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103" idx="4"/>
            <a:endCxn id="122" idx="2"/>
          </p:cNvCxnSpPr>
          <p:nvPr/>
        </p:nvCxnSpPr>
        <p:spPr>
          <a:xfrm>
            <a:off x="202208" y="32074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 de texto 43"/>
          <p:cNvSpPr txBox="1"/>
          <p:nvPr/>
        </p:nvSpPr>
        <p:spPr>
          <a:xfrm>
            <a:off x="234429" y="33401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Cuadro de texto 44"/>
          <p:cNvSpPr txBox="1"/>
          <p:nvPr/>
        </p:nvSpPr>
        <p:spPr>
          <a:xfrm>
            <a:off x="1130344" y="35306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Cuadro de texto 45"/>
          <p:cNvSpPr txBox="1"/>
          <p:nvPr/>
        </p:nvSpPr>
        <p:spPr>
          <a:xfrm>
            <a:off x="643180" y="29836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Cuadro de texto 46"/>
          <p:cNvSpPr txBox="1"/>
          <p:nvPr/>
        </p:nvSpPr>
        <p:spPr>
          <a:xfrm>
            <a:off x="1206544" y="299129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Cuadro de texto 48"/>
          <p:cNvSpPr txBox="1"/>
          <p:nvPr/>
        </p:nvSpPr>
        <p:spPr>
          <a:xfrm rot="2187980">
            <a:off x="1861706" y="26424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Cuadro de texto 49"/>
          <p:cNvSpPr txBox="1"/>
          <p:nvPr/>
        </p:nvSpPr>
        <p:spPr>
          <a:xfrm>
            <a:off x="1991505" y="334272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Cuadro de texto 50"/>
          <p:cNvSpPr txBox="1"/>
          <p:nvPr/>
        </p:nvSpPr>
        <p:spPr>
          <a:xfrm>
            <a:off x="1633860" y="29836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Elipse 121"/>
          <p:cNvSpPr>
            <a:spLocks noChangeAspect="1"/>
          </p:cNvSpPr>
          <p:nvPr/>
        </p:nvSpPr>
        <p:spPr>
          <a:xfrm>
            <a:off x="722918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Elipse 122"/>
          <p:cNvSpPr>
            <a:spLocks noChangeAspect="1"/>
          </p:cNvSpPr>
          <p:nvPr/>
        </p:nvSpPr>
        <p:spPr>
          <a:xfrm>
            <a:off x="722918" y="25028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Elipse 123"/>
          <p:cNvSpPr>
            <a:spLocks noChangeAspect="1"/>
          </p:cNvSpPr>
          <p:nvPr/>
        </p:nvSpPr>
        <p:spPr>
          <a:xfrm>
            <a:off x="1613482" y="25009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Elipse 124"/>
          <p:cNvSpPr>
            <a:spLocks noChangeAspect="1"/>
          </p:cNvSpPr>
          <p:nvPr/>
        </p:nvSpPr>
        <p:spPr>
          <a:xfrm>
            <a:off x="2206309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Elipse 125"/>
          <p:cNvSpPr>
            <a:spLocks noChangeAspect="1"/>
          </p:cNvSpPr>
          <p:nvPr/>
        </p:nvSpPr>
        <p:spPr>
          <a:xfrm>
            <a:off x="1613482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2463800" y="3984086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Camino simple 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3814956" y="398408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2463800" y="4136853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“Camino de Aumento”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2463801" y="4392526"/>
            <a:ext cx="241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Costo menor de los arcos del camino: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4729870" y="4392526"/>
            <a:ext cx="232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133" name="CuadroTexto 132"/>
          <p:cNvSpPr txBox="1"/>
          <p:nvPr/>
        </p:nvSpPr>
        <p:spPr>
          <a:xfrm>
            <a:off x="2463800" y="4538990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“Flujo de Aumento”</a:t>
            </a:r>
          </a:p>
        </p:txBody>
      </p:sp>
      <p:sp>
        <p:nvSpPr>
          <p:cNvPr id="172" name="Cuadro de texto 41"/>
          <p:cNvSpPr txBox="1"/>
          <p:nvPr/>
        </p:nvSpPr>
        <p:spPr>
          <a:xfrm rot="19768489">
            <a:off x="162203" y="26498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Elipse 64"/>
          <p:cNvSpPr>
            <a:spLocks noChangeAspect="1"/>
          </p:cNvSpPr>
          <p:nvPr/>
        </p:nvSpPr>
        <p:spPr>
          <a:xfrm>
            <a:off x="76200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cto de flecha 65"/>
          <p:cNvCxnSpPr>
            <a:stCxn id="65" idx="0"/>
            <a:endCxn id="84" idx="2"/>
          </p:cNvCxnSpPr>
          <p:nvPr/>
        </p:nvCxnSpPr>
        <p:spPr>
          <a:xfrm flipV="1">
            <a:off x="202208" y="40766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84" idx="6"/>
            <a:endCxn id="85" idx="2"/>
          </p:cNvCxnSpPr>
          <p:nvPr/>
        </p:nvCxnSpPr>
        <p:spPr>
          <a:xfrm flipV="1">
            <a:off x="974934" y="40747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84" idx="4"/>
            <a:endCxn id="83" idx="0"/>
          </p:cNvCxnSpPr>
          <p:nvPr/>
        </p:nvCxnSpPr>
        <p:spPr>
          <a:xfrm>
            <a:off x="848926" y="42026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83" idx="6"/>
            <a:endCxn id="87" idx="2"/>
          </p:cNvCxnSpPr>
          <p:nvPr/>
        </p:nvCxnSpPr>
        <p:spPr>
          <a:xfrm>
            <a:off x="974934" y="49823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4" idx="5"/>
            <a:endCxn id="87" idx="1"/>
          </p:cNvCxnSpPr>
          <p:nvPr/>
        </p:nvCxnSpPr>
        <p:spPr>
          <a:xfrm>
            <a:off x="938027" y="41657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87" idx="0"/>
            <a:endCxn id="85" idx="4"/>
          </p:cNvCxnSpPr>
          <p:nvPr/>
        </p:nvCxnSpPr>
        <p:spPr>
          <a:xfrm flipV="1">
            <a:off x="1739490" y="42007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85" idx="6"/>
            <a:endCxn id="86" idx="0"/>
          </p:cNvCxnSpPr>
          <p:nvPr/>
        </p:nvCxnSpPr>
        <p:spPr>
          <a:xfrm>
            <a:off x="1865498" y="40747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87" idx="6"/>
            <a:endCxn id="86" idx="4"/>
          </p:cNvCxnSpPr>
          <p:nvPr/>
        </p:nvCxnSpPr>
        <p:spPr>
          <a:xfrm flipV="1">
            <a:off x="1865498" y="46552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5" idx="4"/>
            <a:endCxn id="83" idx="2"/>
          </p:cNvCxnSpPr>
          <p:nvPr/>
        </p:nvCxnSpPr>
        <p:spPr>
          <a:xfrm>
            <a:off x="202208" y="46552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 de texto 43"/>
          <p:cNvSpPr txBox="1"/>
          <p:nvPr/>
        </p:nvSpPr>
        <p:spPr>
          <a:xfrm>
            <a:off x="234429" y="47879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Cuadro de texto 44"/>
          <p:cNvSpPr txBox="1"/>
          <p:nvPr/>
        </p:nvSpPr>
        <p:spPr>
          <a:xfrm>
            <a:off x="1130344" y="49784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Cuadro de texto 45"/>
          <p:cNvSpPr txBox="1"/>
          <p:nvPr/>
        </p:nvSpPr>
        <p:spPr>
          <a:xfrm>
            <a:off x="643180" y="44314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Cuadro de texto 46"/>
          <p:cNvSpPr txBox="1"/>
          <p:nvPr/>
        </p:nvSpPr>
        <p:spPr>
          <a:xfrm>
            <a:off x="1206544" y="443909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uadro de texto 47"/>
          <p:cNvSpPr txBox="1"/>
          <p:nvPr/>
        </p:nvSpPr>
        <p:spPr>
          <a:xfrm>
            <a:off x="1061313" y="39180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Cuadro de texto 49"/>
          <p:cNvSpPr txBox="1"/>
          <p:nvPr/>
        </p:nvSpPr>
        <p:spPr>
          <a:xfrm>
            <a:off x="1991505" y="479052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Cuadro de texto 50"/>
          <p:cNvSpPr txBox="1"/>
          <p:nvPr/>
        </p:nvSpPr>
        <p:spPr>
          <a:xfrm>
            <a:off x="1633860" y="44314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Elipse 82"/>
          <p:cNvSpPr>
            <a:spLocks noChangeAspect="1"/>
          </p:cNvSpPr>
          <p:nvPr/>
        </p:nvSpPr>
        <p:spPr>
          <a:xfrm>
            <a:off x="722918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Elipse 83"/>
          <p:cNvSpPr>
            <a:spLocks noChangeAspect="1"/>
          </p:cNvSpPr>
          <p:nvPr/>
        </p:nvSpPr>
        <p:spPr>
          <a:xfrm>
            <a:off x="722918" y="39506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Elipse 84"/>
          <p:cNvSpPr>
            <a:spLocks noChangeAspect="1"/>
          </p:cNvSpPr>
          <p:nvPr/>
        </p:nvSpPr>
        <p:spPr>
          <a:xfrm>
            <a:off x="1613482" y="39487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Elipse 85"/>
          <p:cNvSpPr>
            <a:spLocks noChangeAspect="1"/>
          </p:cNvSpPr>
          <p:nvPr/>
        </p:nvSpPr>
        <p:spPr>
          <a:xfrm>
            <a:off x="2206309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1613482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Conector recto de flecha 95"/>
          <p:cNvCxnSpPr>
            <a:stCxn id="65" idx="7"/>
            <a:endCxn id="84" idx="3"/>
          </p:cNvCxnSpPr>
          <p:nvPr/>
        </p:nvCxnSpPr>
        <p:spPr>
          <a:xfrm flipV="1">
            <a:off x="291309" y="4165768"/>
            <a:ext cx="468516" cy="27439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85" idx="5"/>
            <a:endCxn id="86" idx="1"/>
          </p:cNvCxnSpPr>
          <p:nvPr/>
        </p:nvCxnSpPr>
        <p:spPr>
          <a:xfrm>
            <a:off x="1828591" y="4163795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 rot="19699908">
            <a:off x="218496" y="4057274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Rectángulo 90"/>
          <p:cNvSpPr/>
          <p:nvPr/>
        </p:nvSpPr>
        <p:spPr>
          <a:xfrm rot="19574308">
            <a:off x="1890844" y="4767540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CuadroTexto 91"/>
          <p:cNvSpPr txBox="1"/>
          <p:nvPr/>
        </p:nvSpPr>
        <p:spPr>
          <a:xfrm>
            <a:off x="125104" y="1327243"/>
            <a:ext cx="237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Flujo que se inyecta a la Red:</a:t>
            </a:r>
            <a:endParaRPr lang="es-CL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2396193" y="1327243"/>
            <a:ext cx="23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76200" y="1287622"/>
            <a:ext cx="2664502" cy="412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21433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28" grpId="0"/>
      <p:bldP spid="129" grpId="0"/>
      <p:bldP spid="130" grpId="0"/>
      <p:bldP spid="131" grpId="0"/>
      <p:bldP spid="132" grpId="0"/>
      <p:bldP spid="133" grpId="0"/>
      <p:bldP spid="89" grpId="0" animBg="1"/>
      <p:bldP spid="9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adro de texto 41"/>
          <p:cNvSpPr txBox="1"/>
          <p:nvPr/>
        </p:nvSpPr>
        <p:spPr>
          <a:xfrm rot="19691089">
            <a:off x="277075" y="5703592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5" name="Rectángulo 134"/>
          <p:cNvSpPr/>
          <p:nvPr/>
        </p:nvSpPr>
        <p:spPr>
          <a:xfrm rot="2638359">
            <a:off x="1134300" y="4432200"/>
            <a:ext cx="504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Rectángulo 88"/>
          <p:cNvSpPr/>
          <p:nvPr/>
        </p:nvSpPr>
        <p:spPr>
          <a:xfrm rot="19699908">
            <a:off x="218496" y="4057274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Rectángulo 90"/>
          <p:cNvSpPr/>
          <p:nvPr/>
        </p:nvSpPr>
        <p:spPr>
          <a:xfrm rot="19574308">
            <a:off x="1890844" y="4787574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Cuadro de texto 47"/>
          <p:cNvSpPr txBox="1"/>
          <p:nvPr/>
        </p:nvSpPr>
        <p:spPr>
          <a:xfrm>
            <a:off x="1061313" y="24702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Cuadro de texto 41"/>
          <p:cNvSpPr txBox="1"/>
          <p:nvPr/>
        </p:nvSpPr>
        <p:spPr>
          <a:xfrm rot="19768489">
            <a:off x="162203" y="40976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Cuadro de texto 41"/>
          <p:cNvSpPr txBox="1"/>
          <p:nvPr/>
        </p:nvSpPr>
        <p:spPr>
          <a:xfrm rot="19768489">
            <a:off x="308825" y="427641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Cuadro de texto 48"/>
          <p:cNvSpPr txBox="1"/>
          <p:nvPr/>
        </p:nvSpPr>
        <p:spPr>
          <a:xfrm rot="2101838">
            <a:off x="1861706" y="40902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Cuadro de texto 48"/>
          <p:cNvSpPr txBox="1"/>
          <p:nvPr/>
        </p:nvSpPr>
        <p:spPr>
          <a:xfrm rot="2059689">
            <a:off x="1729675" y="4279626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3048000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/>
          <p:cNvCxnSpPr>
            <a:stCxn id="44" idx="0"/>
            <a:endCxn id="46" idx="2"/>
          </p:cNvCxnSpPr>
          <p:nvPr/>
        </p:nvCxnSpPr>
        <p:spPr>
          <a:xfrm flipV="1">
            <a:off x="3228011" y="917573"/>
            <a:ext cx="695307" cy="3988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6" idx="6"/>
            <a:endCxn id="47" idx="2"/>
          </p:cNvCxnSpPr>
          <p:nvPr/>
        </p:nvCxnSpPr>
        <p:spPr>
          <a:xfrm flipV="1">
            <a:off x="4283340" y="915600"/>
            <a:ext cx="84303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6" idx="4"/>
            <a:endCxn id="45" idx="0"/>
          </p:cNvCxnSpPr>
          <p:nvPr/>
        </p:nvCxnSpPr>
        <p:spPr>
          <a:xfrm>
            <a:off x="4103329" y="1097573"/>
            <a:ext cx="0" cy="8284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5" idx="6"/>
            <a:endCxn id="49" idx="2"/>
          </p:cNvCxnSpPr>
          <p:nvPr/>
        </p:nvCxnSpPr>
        <p:spPr>
          <a:xfrm>
            <a:off x="4283340" y="2106000"/>
            <a:ext cx="84303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6" idx="5"/>
            <a:endCxn id="49" idx="1"/>
          </p:cNvCxnSpPr>
          <p:nvPr/>
        </p:nvCxnSpPr>
        <p:spPr>
          <a:xfrm>
            <a:off x="4230616" y="1044852"/>
            <a:ext cx="948486" cy="93386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49" idx="0"/>
            <a:endCxn id="47" idx="4"/>
          </p:cNvCxnSpPr>
          <p:nvPr/>
        </p:nvCxnSpPr>
        <p:spPr>
          <a:xfrm flipV="1">
            <a:off x="5306389" y="1095600"/>
            <a:ext cx="0" cy="8304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7" idx="6"/>
            <a:endCxn id="48" idx="0"/>
          </p:cNvCxnSpPr>
          <p:nvPr/>
        </p:nvCxnSpPr>
        <p:spPr>
          <a:xfrm>
            <a:off x="5486400" y="915600"/>
            <a:ext cx="581989" cy="4008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9" idx="6"/>
            <a:endCxn id="48" idx="4"/>
          </p:cNvCxnSpPr>
          <p:nvPr/>
        </p:nvCxnSpPr>
        <p:spPr>
          <a:xfrm flipV="1">
            <a:off x="5486400" y="1676400"/>
            <a:ext cx="581989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4" idx="4"/>
            <a:endCxn id="45" idx="2"/>
          </p:cNvCxnSpPr>
          <p:nvPr/>
        </p:nvCxnSpPr>
        <p:spPr>
          <a:xfrm>
            <a:off x="3228011" y="1676400"/>
            <a:ext cx="695307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 de texto 41"/>
          <p:cNvSpPr txBox="1"/>
          <p:nvPr/>
        </p:nvSpPr>
        <p:spPr>
          <a:xfrm>
            <a:off x="3333750" y="95890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 de texto 43"/>
          <p:cNvSpPr txBox="1"/>
          <p:nvPr/>
        </p:nvSpPr>
        <p:spPr>
          <a:xfrm>
            <a:off x="33337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Cuadro de texto 44"/>
          <p:cNvSpPr txBox="1"/>
          <p:nvPr/>
        </p:nvSpPr>
        <p:spPr>
          <a:xfrm>
            <a:off x="4492572" y="21273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Cuadro de texto 45"/>
          <p:cNvSpPr txBox="1"/>
          <p:nvPr/>
        </p:nvSpPr>
        <p:spPr>
          <a:xfrm>
            <a:off x="3881680" y="1447800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Cuadro de texto 46"/>
          <p:cNvSpPr txBox="1"/>
          <p:nvPr/>
        </p:nvSpPr>
        <p:spPr>
          <a:xfrm>
            <a:off x="4591094" y="13907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8" name="Cuadro de texto 47"/>
          <p:cNvSpPr txBox="1"/>
          <p:nvPr/>
        </p:nvSpPr>
        <p:spPr>
          <a:xfrm>
            <a:off x="4492572" y="76692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9" name="Cuadro de texto 48"/>
          <p:cNvSpPr txBox="1"/>
          <p:nvPr/>
        </p:nvSpPr>
        <p:spPr>
          <a:xfrm>
            <a:off x="5645150" y="965200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0" name="Cuadro de texto 49"/>
          <p:cNvSpPr txBox="1"/>
          <p:nvPr/>
        </p:nvSpPr>
        <p:spPr>
          <a:xfrm>
            <a:off x="56451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1" name="Cuadro de texto 50"/>
          <p:cNvSpPr txBox="1"/>
          <p:nvPr/>
        </p:nvSpPr>
        <p:spPr>
          <a:xfrm>
            <a:off x="5206850" y="144780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392331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3923318" y="737573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5126378" y="7356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5888378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12637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Elipse 102"/>
          <p:cNvSpPr>
            <a:spLocks noChangeAspect="1"/>
          </p:cNvSpPr>
          <p:nvPr/>
        </p:nvSpPr>
        <p:spPr>
          <a:xfrm>
            <a:off x="76200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0"/>
            <a:endCxn id="123" idx="2"/>
          </p:cNvCxnSpPr>
          <p:nvPr/>
        </p:nvCxnSpPr>
        <p:spPr>
          <a:xfrm flipV="1">
            <a:off x="202208" y="26288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23" idx="6"/>
            <a:endCxn id="124" idx="2"/>
          </p:cNvCxnSpPr>
          <p:nvPr/>
        </p:nvCxnSpPr>
        <p:spPr>
          <a:xfrm flipV="1">
            <a:off x="974934" y="26269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23" idx="4"/>
            <a:endCxn id="122" idx="0"/>
          </p:cNvCxnSpPr>
          <p:nvPr/>
        </p:nvCxnSpPr>
        <p:spPr>
          <a:xfrm>
            <a:off x="848926" y="27548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22" idx="6"/>
            <a:endCxn id="126" idx="2"/>
          </p:cNvCxnSpPr>
          <p:nvPr/>
        </p:nvCxnSpPr>
        <p:spPr>
          <a:xfrm>
            <a:off x="974934" y="35345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123" idx="5"/>
            <a:endCxn id="126" idx="1"/>
          </p:cNvCxnSpPr>
          <p:nvPr/>
        </p:nvCxnSpPr>
        <p:spPr>
          <a:xfrm>
            <a:off x="938027" y="27179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126" idx="0"/>
            <a:endCxn id="124" idx="4"/>
          </p:cNvCxnSpPr>
          <p:nvPr/>
        </p:nvCxnSpPr>
        <p:spPr>
          <a:xfrm flipV="1">
            <a:off x="1739490" y="27529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124" idx="6"/>
            <a:endCxn id="125" idx="0"/>
          </p:cNvCxnSpPr>
          <p:nvPr/>
        </p:nvCxnSpPr>
        <p:spPr>
          <a:xfrm>
            <a:off x="1865498" y="26269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26" idx="6"/>
            <a:endCxn id="125" idx="4"/>
          </p:cNvCxnSpPr>
          <p:nvPr/>
        </p:nvCxnSpPr>
        <p:spPr>
          <a:xfrm flipV="1">
            <a:off x="1865498" y="32074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103" idx="4"/>
            <a:endCxn id="122" idx="2"/>
          </p:cNvCxnSpPr>
          <p:nvPr/>
        </p:nvCxnSpPr>
        <p:spPr>
          <a:xfrm>
            <a:off x="202208" y="32074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 de texto 43"/>
          <p:cNvSpPr txBox="1"/>
          <p:nvPr/>
        </p:nvSpPr>
        <p:spPr>
          <a:xfrm>
            <a:off x="234429" y="33401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Cuadro de texto 44"/>
          <p:cNvSpPr txBox="1"/>
          <p:nvPr/>
        </p:nvSpPr>
        <p:spPr>
          <a:xfrm>
            <a:off x="1130344" y="35306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Cuadro de texto 45"/>
          <p:cNvSpPr txBox="1"/>
          <p:nvPr/>
        </p:nvSpPr>
        <p:spPr>
          <a:xfrm>
            <a:off x="643180" y="29836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Cuadro de texto 46"/>
          <p:cNvSpPr txBox="1"/>
          <p:nvPr/>
        </p:nvSpPr>
        <p:spPr>
          <a:xfrm>
            <a:off x="1206544" y="299129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Cuadro de texto 48"/>
          <p:cNvSpPr txBox="1"/>
          <p:nvPr/>
        </p:nvSpPr>
        <p:spPr>
          <a:xfrm rot="2187980">
            <a:off x="1861706" y="26424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Cuadro de texto 49"/>
          <p:cNvSpPr txBox="1"/>
          <p:nvPr/>
        </p:nvSpPr>
        <p:spPr>
          <a:xfrm>
            <a:off x="1991505" y="334272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Cuadro de texto 50"/>
          <p:cNvSpPr txBox="1"/>
          <p:nvPr/>
        </p:nvSpPr>
        <p:spPr>
          <a:xfrm>
            <a:off x="1633860" y="29836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Elipse 121"/>
          <p:cNvSpPr>
            <a:spLocks noChangeAspect="1"/>
          </p:cNvSpPr>
          <p:nvPr/>
        </p:nvSpPr>
        <p:spPr>
          <a:xfrm>
            <a:off x="722918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Elipse 122"/>
          <p:cNvSpPr>
            <a:spLocks noChangeAspect="1"/>
          </p:cNvSpPr>
          <p:nvPr/>
        </p:nvSpPr>
        <p:spPr>
          <a:xfrm>
            <a:off x="722918" y="25028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Elipse 123"/>
          <p:cNvSpPr>
            <a:spLocks noChangeAspect="1"/>
          </p:cNvSpPr>
          <p:nvPr/>
        </p:nvSpPr>
        <p:spPr>
          <a:xfrm>
            <a:off x="1613482" y="25009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Elipse 124"/>
          <p:cNvSpPr>
            <a:spLocks noChangeAspect="1"/>
          </p:cNvSpPr>
          <p:nvPr/>
        </p:nvSpPr>
        <p:spPr>
          <a:xfrm>
            <a:off x="2206309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Elipse 125"/>
          <p:cNvSpPr>
            <a:spLocks noChangeAspect="1"/>
          </p:cNvSpPr>
          <p:nvPr/>
        </p:nvSpPr>
        <p:spPr>
          <a:xfrm>
            <a:off x="1613482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2463800" y="3984086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Camino simple 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3814956" y="398408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2463800" y="4136853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“Camino de Aumento”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2463801" y="4392526"/>
            <a:ext cx="241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Costo menor de los arcos del camino: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4729870" y="4392526"/>
            <a:ext cx="232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133" name="CuadroTexto 132"/>
          <p:cNvSpPr txBox="1"/>
          <p:nvPr/>
        </p:nvSpPr>
        <p:spPr>
          <a:xfrm>
            <a:off x="2463800" y="4538990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“Flujo de Aumento”</a:t>
            </a:r>
          </a:p>
        </p:txBody>
      </p:sp>
      <p:sp>
        <p:nvSpPr>
          <p:cNvPr id="172" name="Cuadro de texto 41"/>
          <p:cNvSpPr txBox="1"/>
          <p:nvPr/>
        </p:nvSpPr>
        <p:spPr>
          <a:xfrm rot="19768489">
            <a:off x="162203" y="26498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Elipse 64"/>
          <p:cNvSpPr>
            <a:spLocks noChangeAspect="1"/>
          </p:cNvSpPr>
          <p:nvPr/>
        </p:nvSpPr>
        <p:spPr>
          <a:xfrm>
            <a:off x="76200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cto de flecha 65"/>
          <p:cNvCxnSpPr>
            <a:stCxn id="65" idx="0"/>
            <a:endCxn id="84" idx="2"/>
          </p:cNvCxnSpPr>
          <p:nvPr/>
        </p:nvCxnSpPr>
        <p:spPr>
          <a:xfrm flipV="1">
            <a:off x="202208" y="40766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84" idx="6"/>
            <a:endCxn id="85" idx="2"/>
          </p:cNvCxnSpPr>
          <p:nvPr/>
        </p:nvCxnSpPr>
        <p:spPr>
          <a:xfrm flipV="1">
            <a:off x="974934" y="40747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84" idx="4"/>
            <a:endCxn id="83" idx="0"/>
          </p:cNvCxnSpPr>
          <p:nvPr/>
        </p:nvCxnSpPr>
        <p:spPr>
          <a:xfrm>
            <a:off x="848926" y="42026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83" idx="6"/>
            <a:endCxn id="87" idx="2"/>
          </p:cNvCxnSpPr>
          <p:nvPr/>
        </p:nvCxnSpPr>
        <p:spPr>
          <a:xfrm>
            <a:off x="974934" y="49823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4" idx="5"/>
            <a:endCxn id="87" idx="1"/>
          </p:cNvCxnSpPr>
          <p:nvPr/>
        </p:nvCxnSpPr>
        <p:spPr>
          <a:xfrm>
            <a:off x="938027" y="41657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87" idx="0"/>
            <a:endCxn id="85" idx="4"/>
          </p:cNvCxnSpPr>
          <p:nvPr/>
        </p:nvCxnSpPr>
        <p:spPr>
          <a:xfrm flipV="1">
            <a:off x="1739490" y="42007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85" idx="6"/>
            <a:endCxn id="86" idx="0"/>
          </p:cNvCxnSpPr>
          <p:nvPr/>
        </p:nvCxnSpPr>
        <p:spPr>
          <a:xfrm>
            <a:off x="1865498" y="40747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87" idx="6"/>
            <a:endCxn id="86" idx="4"/>
          </p:cNvCxnSpPr>
          <p:nvPr/>
        </p:nvCxnSpPr>
        <p:spPr>
          <a:xfrm flipV="1">
            <a:off x="1865498" y="46552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5" idx="4"/>
            <a:endCxn id="83" idx="2"/>
          </p:cNvCxnSpPr>
          <p:nvPr/>
        </p:nvCxnSpPr>
        <p:spPr>
          <a:xfrm>
            <a:off x="202208" y="46552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 de texto 43"/>
          <p:cNvSpPr txBox="1"/>
          <p:nvPr/>
        </p:nvSpPr>
        <p:spPr>
          <a:xfrm>
            <a:off x="234429" y="47879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Cuadro de texto 44"/>
          <p:cNvSpPr txBox="1"/>
          <p:nvPr/>
        </p:nvSpPr>
        <p:spPr>
          <a:xfrm>
            <a:off x="1130344" y="49784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Cuadro de texto 45"/>
          <p:cNvSpPr txBox="1"/>
          <p:nvPr/>
        </p:nvSpPr>
        <p:spPr>
          <a:xfrm>
            <a:off x="643180" y="44314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Cuadro de texto 46"/>
          <p:cNvSpPr txBox="1"/>
          <p:nvPr/>
        </p:nvSpPr>
        <p:spPr>
          <a:xfrm rot="2563306">
            <a:off x="1160446" y="444290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uadro de texto 47"/>
          <p:cNvSpPr txBox="1"/>
          <p:nvPr/>
        </p:nvSpPr>
        <p:spPr>
          <a:xfrm>
            <a:off x="1061313" y="39180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Cuadro de texto 49"/>
          <p:cNvSpPr txBox="1"/>
          <p:nvPr/>
        </p:nvSpPr>
        <p:spPr>
          <a:xfrm rot="19531016">
            <a:off x="1870617" y="480861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Cuadro de texto 50"/>
          <p:cNvSpPr txBox="1"/>
          <p:nvPr/>
        </p:nvSpPr>
        <p:spPr>
          <a:xfrm>
            <a:off x="1633860" y="44314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Elipse 82"/>
          <p:cNvSpPr>
            <a:spLocks noChangeAspect="1"/>
          </p:cNvSpPr>
          <p:nvPr/>
        </p:nvSpPr>
        <p:spPr>
          <a:xfrm>
            <a:off x="722918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Elipse 83"/>
          <p:cNvSpPr>
            <a:spLocks noChangeAspect="1"/>
          </p:cNvSpPr>
          <p:nvPr/>
        </p:nvSpPr>
        <p:spPr>
          <a:xfrm>
            <a:off x="722918" y="39506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Elipse 84"/>
          <p:cNvSpPr>
            <a:spLocks noChangeAspect="1"/>
          </p:cNvSpPr>
          <p:nvPr/>
        </p:nvSpPr>
        <p:spPr>
          <a:xfrm>
            <a:off x="1613482" y="39487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Elipse 85"/>
          <p:cNvSpPr>
            <a:spLocks noChangeAspect="1"/>
          </p:cNvSpPr>
          <p:nvPr/>
        </p:nvSpPr>
        <p:spPr>
          <a:xfrm>
            <a:off x="2206309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1613482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Conector recto de flecha 95"/>
          <p:cNvCxnSpPr>
            <a:stCxn id="65" idx="7"/>
            <a:endCxn id="84" idx="3"/>
          </p:cNvCxnSpPr>
          <p:nvPr/>
        </p:nvCxnSpPr>
        <p:spPr>
          <a:xfrm flipV="1">
            <a:off x="291309" y="4165768"/>
            <a:ext cx="468516" cy="27439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85" idx="5"/>
            <a:endCxn id="86" idx="1"/>
          </p:cNvCxnSpPr>
          <p:nvPr/>
        </p:nvCxnSpPr>
        <p:spPr>
          <a:xfrm>
            <a:off x="1828591" y="4163795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 de texto 48"/>
          <p:cNvSpPr txBox="1"/>
          <p:nvPr/>
        </p:nvSpPr>
        <p:spPr>
          <a:xfrm rot="2101838">
            <a:off x="1861706" y="559495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Cuadro de texto 48"/>
          <p:cNvSpPr txBox="1"/>
          <p:nvPr/>
        </p:nvSpPr>
        <p:spPr>
          <a:xfrm rot="2059689">
            <a:off x="1729675" y="5784295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Elipse 139"/>
          <p:cNvSpPr>
            <a:spLocks noChangeAspect="1"/>
          </p:cNvSpPr>
          <p:nvPr/>
        </p:nvSpPr>
        <p:spPr>
          <a:xfrm>
            <a:off x="76200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Conector recto de flecha 141"/>
          <p:cNvCxnSpPr>
            <a:stCxn id="158" idx="6"/>
            <a:endCxn id="159" idx="2"/>
          </p:cNvCxnSpPr>
          <p:nvPr/>
        </p:nvCxnSpPr>
        <p:spPr>
          <a:xfrm flipV="1">
            <a:off x="974934" y="5579369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58" idx="4"/>
            <a:endCxn id="157" idx="0"/>
          </p:cNvCxnSpPr>
          <p:nvPr/>
        </p:nvCxnSpPr>
        <p:spPr>
          <a:xfrm>
            <a:off x="848926" y="5707342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>
            <a:stCxn id="157" idx="6"/>
            <a:endCxn id="161" idx="2"/>
          </p:cNvCxnSpPr>
          <p:nvPr/>
        </p:nvCxnSpPr>
        <p:spPr>
          <a:xfrm>
            <a:off x="974934" y="6487047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/>
          <p:cNvCxnSpPr>
            <a:stCxn id="158" idx="5"/>
            <a:endCxn id="161" idx="1"/>
          </p:cNvCxnSpPr>
          <p:nvPr/>
        </p:nvCxnSpPr>
        <p:spPr>
          <a:xfrm>
            <a:off x="938027" y="5670437"/>
            <a:ext cx="712362" cy="727515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/>
          <p:cNvCxnSpPr>
            <a:stCxn id="161" idx="0"/>
            <a:endCxn id="159" idx="4"/>
          </p:cNvCxnSpPr>
          <p:nvPr/>
        </p:nvCxnSpPr>
        <p:spPr>
          <a:xfrm flipV="1">
            <a:off x="1739490" y="5705369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/>
          <p:cNvCxnSpPr>
            <a:stCxn id="159" idx="6"/>
            <a:endCxn id="160" idx="0"/>
          </p:cNvCxnSpPr>
          <p:nvPr/>
        </p:nvCxnSpPr>
        <p:spPr>
          <a:xfrm>
            <a:off x="1865498" y="5579369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/>
          <p:cNvCxnSpPr>
            <a:stCxn id="161" idx="6"/>
            <a:endCxn id="160" idx="4"/>
          </p:cNvCxnSpPr>
          <p:nvPr/>
        </p:nvCxnSpPr>
        <p:spPr>
          <a:xfrm flipV="1">
            <a:off x="1865498" y="6159922"/>
            <a:ext cx="466819" cy="327125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40" idx="4"/>
            <a:endCxn id="157" idx="2"/>
          </p:cNvCxnSpPr>
          <p:nvPr/>
        </p:nvCxnSpPr>
        <p:spPr>
          <a:xfrm>
            <a:off x="202208" y="6159922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 de texto 43"/>
          <p:cNvSpPr txBox="1"/>
          <p:nvPr/>
        </p:nvSpPr>
        <p:spPr>
          <a:xfrm>
            <a:off x="234429" y="6292622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Cuadro de texto 44"/>
          <p:cNvSpPr txBox="1"/>
          <p:nvPr/>
        </p:nvSpPr>
        <p:spPr>
          <a:xfrm>
            <a:off x="1130344" y="6483122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Cuadro de texto 45"/>
          <p:cNvSpPr txBox="1"/>
          <p:nvPr/>
        </p:nvSpPr>
        <p:spPr>
          <a:xfrm>
            <a:off x="643180" y="5936142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Cuadro de texto 46"/>
          <p:cNvSpPr txBox="1"/>
          <p:nvPr/>
        </p:nvSpPr>
        <p:spPr>
          <a:xfrm rot="2800802">
            <a:off x="1119061" y="5929557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Cuadro de texto 47"/>
          <p:cNvSpPr txBox="1"/>
          <p:nvPr/>
        </p:nvSpPr>
        <p:spPr>
          <a:xfrm>
            <a:off x="1061313" y="542267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Cuadro de texto 49"/>
          <p:cNvSpPr txBox="1"/>
          <p:nvPr/>
        </p:nvSpPr>
        <p:spPr>
          <a:xfrm rot="19531016">
            <a:off x="1996457" y="630158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Cuadro de texto 50"/>
          <p:cNvSpPr txBox="1"/>
          <p:nvPr/>
        </p:nvSpPr>
        <p:spPr>
          <a:xfrm>
            <a:off x="1633860" y="5936142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Elipse 156"/>
          <p:cNvSpPr>
            <a:spLocks noChangeAspect="1"/>
          </p:cNvSpPr>
          <p:nvPr/>
        </p:nvSpPr>
        <p:spPr>
          <a:xfrm>
            <a:off x="722918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Elipse 157"/>
          <p:cNvSpPr>
            <a:spLocks noChangeAspect="1"/>
          </p:cNvSpPr>
          <p:nvPr/>
        </p:nvSpPr>
        <p:spPr>
          <a:xfrm>
            <a:off x="722918" y="545534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Elipse 158"/>
          <p:cNvSpPr>
            <a:spLocks noChangeAspect="1"/>
          </p:cNvSpPr>
          <p:nvPr/>
        </p:nvSpPr>
        <p:spPr>
          <a:xfrm>
            <a:off x="1613482" y="545336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Elipse 159"/>
          <p:cNvSpPr>
            <a:spLocks noChangeAspect="1"/>
          </p:cNvSpPr>
          <p:nvPr/>
        </p:nvSpPr>
        <p:spPr>
          <a:xfrm>
            <a:off x="2206309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Elipse 160"/>
          <p:cNvSpPr>
            <a:spLocks noChangeAspect="1"/>
          </p:cNvSpPr>
          <p:nvPr/>
        </p:nvSpPr>
        <p:spPr>
          <a:xfrm>
            <a:off x="1613482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Conector recto de flecha 161"/>
          <p:cNvCxnSpPr>
            <a:stCxn id="140" idx="0"/>
            <a:endCxn id="158" idx="2"/>
          </p:cNvCxnSpPr>
          <p:nvPr/>
        </p:nvCxnSpPr>
        <p:spPr>
          <a:xfrm flipV="1">
            <a:off x="202208" y="5581342"/>
            <a:ext cx="520710" cy="32658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59" idx="5"/>
            <a:endCxn id="160" idx="1"/>
          </p:cNvCxnSpPr>
          <p:nvPr/>
        </p:nvCxnSpPr>
        <p:spPr>
          <a:xfrm>
            <a:off x="1828591" y="5668464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/>
          <p:nvPr/>
        </p:nvCxnSpPr>
        <p:spPr>
          <a:xfrm>
            <a:off x="881052" y="5707676"/>
            <a:ext cx="712362" cy="727515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 de texto 46"/>
          <p:cNvSpPr txBox="1"/>
          <p:nvPr/>
        </p:nvSpPr>
        <p:spPr>
          <a:xfrm rot="2800802">
            <a:off x="957154" y="6055126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6" name="Conector recto de flecha 165"/>
          <p:cNvCxnSpPr>
            <a:stCxn id="161" idx="7"/>
            <a:endCxn id="160" idx="3"/>
          </p:cNvCxnSpPr>
          <p:nvPr/>
        </p:nvCxnSpPr>
        <p:spPr>
          <a:xfrm flipV="1">
            <a:off x="1828591" y="6123017"/>
            <a:ext cx="414625" cy="274935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 de texto 49"/>
          <p:cNvSpPr txBox="1"/>
          <p:nvPr/>
        </p:nvSpPr>
        <p:spPr>
          <a:xfrm rot="19531016">
            <a:off x="1881700" y="611753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125104" y="1327243"/>
            <a:ext cx="237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Flujo que se inyecta a la Red:</a:t>
            </a:r>
            <a:endParaRPr lang="es-CL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2396193" y="132724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74" name="Rectángulo 173"/>
          <p:cNvSpPr/>
          <p:nvPr/>
        </p:nvSpPr>
        <p:spPr>
          <a:xfrm>
            <a:off x="76200" y="1287622"/>
            <a:ext cx="2664502" cy="412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8308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4" grpId="0"/>
      <p:bldP spid="78" grpId="0"/>
      <p:bldP spid="81" grpId="0"/>
      <p:bldP spid="98" grpId="0"/>
      <p:bldP spid="99" grpId="0"/>
      <p:bldP spid="140" grpId="0" animBg="1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 animBg="1"/>
      <p:bldP spid="158" grpId="0" animBg="1"/>
      <p:bldP spid="159" grpId="0" animBg="1"/>
      <p:bldP spid="160" grpId="0" animBg="1"/>
      <p:bldP spid="161" grpId="0" animBg="1"/>
      <p:bldP spid="165" grpId="0"/>
      <p:bldP spid="167" grpId="0"/>
      <p:bldP spid="17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adro de texto 41"/>
          <p:cNvSpPr txBox="1"/>
          <p:nvPr/>
        </p:nvSpPr>
        <p:spPr>
          <a:xfrm rot="19691089">
            <a:off x="277075" y="5703592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Cuadro de texto 47"/>
          <p:cNvSpPr txBox="1"/>
          <p:nvPr/>
        </p:nvSpPr>
        <p:spPr>
          <a:xfrm>
            <a:off x="1061313" y="24702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Cuadro de texto 41"/>
          <p:cNvSpPr txBox="1"/>
          <p:nvPr/>
        </p:nvSpPr>
        <p:spPr>
          <a:xfrm rot="19768489">
            <a:off x="162203" y="40976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Cuadro de texto 41"/>
          <p:cNvSpPr txBox="1"/>
          <p:nvPr/>
        </p:nvSpPr>
        <p:spPr>
          <a:xfrm rot="19768489">
            <a:off x="308825" y="427641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Cuadro de texto 48"/>
          <p:cNvSpPr txBox="1"/>
          <p:nvPr/>
        </p:nvSpPr>
        <p:spPr>
          <a:xfrm rot="2101838">
            <a:off x="1861706" y="40902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Cuadro de texto 48"/>
          <p:cNvSpPr txBox="1"/>
          <p:nvPr/>
        </p:nvSpPr>
        <p:spPr>
          <a:xfrm rot="2059689">
            <a:off x="1729675" y="4279626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3048000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/>
          <p:cNvCxnSpPr>
            <a:stCxn id="44" idx="0"/>
            <a:endCxn id="46" idx="2"/>
          </p:cNvCxnSpPr>
          <p:nvPr/>
        </p:nvCxnSpPr>
        <p:spPr>
          <a:xfrm flipV="1">
            <a:off x="3228011" y="917573"/>
            <a:ext cx="695307" cy="3988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6" idx="6"/>
            <a:endCxn id="47" idx="2"/>
          </p:cNvCxnSpPr>
          <p:nvPr/>
        </p:nvCxnSpPr>
        <p:spPr>
          <a:xfrm flipV="1">
            <a:off x="4283340" y="915600"/>
            <a:ext cx="84303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6" idx="4"/>
            <a:endCxn id="45" idx="0"/>
          </p:cNvCxnSpPr>
          <p:nvPr/>
        </p:nvCxnSpPr>
        <p:spPr>
          <a:xfrm>
            <a:off x="4103329" y="1097573"/>
            <a:ext cx="0" cy="8284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5" idx="6"/>
            <a:endCxn id="49" idx="2"/>
          </p:cNvCxnSpPr>
          <p:nvPr/>
        </p:nvCxnSpPr>
        <p:spPr>
          <a:xfrm>
            <a:off x="4283340" y="2106000"/>
            <a:ext cx="84303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6" idx="5"/>
            <a:endCxn id="49" idx="1"/>
          </p:cNvCxnSpPr>
          <p:nvPr/>
        </p:nvCxnSpPr>
        <p:spPr>
          <a:xfrm>
            <a:off x="4230616" y="1044852"/>
            <a:ext cx="948486" cy="93386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49" idx="0"/>
            <a:endCxn id="47" idx="4"/>
          </p:cNvCxnSpPr>
          <p:nvPr/>
        </p:nvCxnSpPr>
        <p:spPr>
          <a:xfrm flipV="1">
            <a:off x="5306389" y="1095600"/>
            <a:ext cx="0" cy="8304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7" idx="6"/>
            <a:endCxn id="48" idx="0"/>
          </p:cNvCxnSpPr>
          <p:nvPr/>
        </p:nvCxnSpPr>
        <p:spPr>
          <a:xfrm>
            <a:off x="5486400" y="915600"/>
            <a:ext cx="581989" cy="4008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9" idx="6"/>
            <a:endCxn id="48" idx="4"/>
          </p:cNvCxnSpPr>
          <p:nvPr/>
        </p:nvCxnSpPr>
        <p:spPr>
          <a:xfrm flipV="1">
            <a:off x="5486400" y="1676400"/>
            <a:ext cx="581989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4" idx="4"/>
            <a:endCxn id="45" idx="2"/>
          </p:cNvCxnSpPr>
          <p:nvPr/>
        </p:nvCxnSpPr>
        <p:spPr>
          <a:xfrm>
            <a:off x="3228011" y="1676400"/>
            <a:ext cx="695307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 de texto 41"/>
          <p:cNvSpPr txBox="1"/>
          <p:nvPr/>
        </p:nvSpPr>
        <p:spPr>
          <a:xfrm>
            <a:off x="3333750" y="95890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 de texto 43"/>
          <p:cNvSpPr txBox="1"/>
          <p:nvPr/>
        </p:nvSpPr>
        <p:spPr>
          <a:xfrm>
            <a:off x="33337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Cuadro de texto 44"/>
          <p:cNvSpPr txBox="1"/>
          <p:nvPr/>
        </p:nvSpPr>
        <p:spPr>
          <a:xfrm>
            <a:off x="4492572" y="21273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Cuadro de texto 45"/>
          <p:cNvSpPr txBox="1"/>
          <p:nvPr/>
        </p:nvSpPr>
        <p:spPr>
          <a:xfrm>
            <a:off x="3881680" y="1447800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Cuadro de texto 46"/>
          <p:cNvSpPr txBox="1"/>
          <p:nvPr/>
        </p:nvSpPr>
        <p:spPr>
          <a:xfrm>
            <a:off x="4591094" y="13907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8" name="Cuadro de texto 47"/>
          <p:cNvSpPr txBox="1"/>
          <p:nvPr/>
        </p:nvSpPr>
        <p:spPr>
          <a:xfrm>
            <a:off x="4492572" y="76692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9" name="Cuadro de texto 48"/>
          <p:cNvSpPr txBox="1"/>
          <p:nvPr/>
        </p:nvSpPr>
        <p:spPr>
          <a:xfrm>
            <a:off x="5645150" y="965200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0" name="Cuadro de texto 49"/>
          <p:cNvSpPr txBox="1"/>
          <p:nvPr/>
        </p:nvSpPr>
        <p:spPr>
          <a:xfrm>
            <a:off x="56451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1" name="Cuadro de texto 50"/>
          <p:cNvSpPr txBox="1"/>
          <p:nvPr/>
        </p:nvSpPr>
        <p:spPr>
          <a:xfrm>
            <a:off x="5206850" y="144780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392331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3923318" y="737573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5126378" y="7356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5888378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12637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Elipse 102"/>
          <p:cNvSpPr>
            <a:spLocks noChangeAspect="1"/>
          </p:cNvSpPr>
          <p:nvPr/>
        </p:nvSpPr>
        <p:spPr>
          <a:xfrm>
            <a:off x="76200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0"/>
            <a:endCxn id="123" idx="2"/>
          </p:cNvCxnSpPr>
          <p:nvPr/>
        </p:nvCxnSpPr>
        <p:spPr>
          <a:xfrm flipV="1">
            <a:off x="202208" y="26288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23" idx="6"/>
            <a:endCxn id="124" idx="2"/>
          </p:cNvCxnSpPr>
          <p:nvPr/>
        </p:nvCxnSpPr>
        <p:spPr>
          <a:xfrm flipV="1">
            <a:off x="974934" y="26269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23" idx="4"/>
            <a:endCxn id="122" idx="0"/>
          </p:cNvCxnSpPr>
          <p:nvPr/>
        </p:nvCxnSpPr>
        <p:spPr>
          <a:xfrm>
            <a:off x="848926" y="27548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22" idx="6"/>
            <a:endCxn id="126" idx="2"/>
          </p:cNvCxnSpPr>
          <p:nvPr/>
        </p:nvCxnSpPr>
        <p:spPr>
          <a:xfrm>
            <a:off x="974934" y="35345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123" idx="5"/>
            <a:endCxn id="126" idx="1"/>
          </p:cNvCxnSpPr>
          <p:nvPr/>
        </p:nvCxnSpPr>
        <p:spPr>
          <a:xfrm>
            <a:off x="938027" y="27179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126" idx="0"/>
            <a:endCxn id="124" idx="4"/>
          </p:cNvCxnSpPr>
          <p:nvPr/>
        </p:nvCxnSpPr>
        <p:spPr>
          <a:xfrm flipV="1">
            <a:off x="1739490" y="27529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124" idx="6"/>
            <a:endCxn id="125" idx="0"/>
          </p:cNvCxnSpPr>
          <p:nvPr/>
        </p:nvCxnSpPr>
        <p:spPr>
          <a:xfrm>
            <a:off x="1865498" y="26269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26" idx="6"/>
            <a:endCxn id="125" idx="4"/>
          </p:cNvCxnSpPr>
          <p:nvPr/>
        </p:nvCxnSpPr>
        <p:spPr>
          <a:xfrm flipV="1">
            <a:off x="1865498" y="32074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103" idx="4"/>
            <a:endCxn id="122" idx="2"/>
          </p:cNvCxnSpPr>
          <p:nvPr/>
        </p:nvCxnSpPr>
        <p:spPr>
          <a:xfrm>
            <a:off x="202208" y="32074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 de texto 43"/>
          <p:cNvSpPr txBox="1"/>
          <p:nvPr/>
        </p:nvSpPr>
        <p:spPr>
          <a:xfrm>
            <a:off x="234429" y="33401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Cuadro de texto 44"/>
          <p:cNvSpPr txBox="1"/>
          <p:nvPr/>
        </p:nvSpPr>
        <p:spPr>
          <a:xfrm>
            <a:off x="1130344" y="35306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Cuadro de texto 45"/>
          <p:cNvSpPr txBox="1"/>
          <p:nvPr/>
        </p:nvSpPr>
        <p:spPr>
          <a:xfrm>
            <a:off x="643180" y="29836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Cuadro de texto 46"/>
          <p:cNvSpPr txBox="1"/>
          <p:nvPr/>
        </p:nvSpPr>
        <p:spPr>
          <a:xfrm>
            <a:off x="1206544" y="299129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Cuadro de texto 48"/>
          <p:cNvSpPr txBox="1"/>
          <p:nvPr/>
        </p:nvSpPr>
        <p:spPr>
          <a:xfrm rot="2187980">
            <a:off x="1861706" y="26424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Cuadro de texto 49"/>
          <p:cNvSpPr txBox="1"/>
          <p:nvPr/>
        </p:nvSpPr>
        <p:spPr>
          <a:xfrm>
            <a:off x="1991505" y="334272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Cuadro de texto 50"/>
          <p:cNvSpPr txBox="1"/>
          <p:nvPr/>
        </p:nvSpPr>
        <p:spPr>
          <a:xfrm>
            <a:off x="1633860" y="29836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Elipse 121"/>
          <p:cNvSpPr>
            <a:spLocks noChangeAspect="1"/>
          </p:cNvSpPr>
          <p:nvPr/>
        </p:nvSpPr>
        <p:spPr>
          <a:xfrm>
            <a:off x="722918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Elipse 122"/>
          <p:cNvSpPr>
            <a:spLocks noChangeAspect="1"/>
          </p:cNvSpPr>
          <p:nvPr/>
        </p:nvSpPr>
        <p:spPr>
          <a:xfrm>
            <a:off x="722918" y="25028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Elipse 123"/>
          <p:cNvSpPr>
            <a:spLocks noChangeAspect="1"/>
          </p:cNvSpPr>
          <p:nvPr/>
        </p:nvSpPr>
        <p:spPr>
          <a:xfrm>
            <a:off x="1613482" y="25009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Elipse 124"/>
          <p:cNvSpPr>
            <a:spLocks noChangeAspect="1"/>
          </p:cNvSpPr>
          <p:nvPr/>
        </p:nvSpPr>
        <p:spPr>
          <a:xfrm>
            <a:off x="2206309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Elipse 125"/>
          <p:cNvSpPr>
            <a:spLocks noChangeAspect="1"/>
          </p:cNvSpPr>
          <p:nvPr/>
        </p:nvSpPr>
        <p:spPr>
          <a:xfrm>
            <a:off x="1613482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Cuadro de texto 41"/>
          <p:cNvSpPr txBox="1"/>
          <p:nvPr/>
        </p:nvSpPr>
        <p:spPr>
          <a:xfrm rot="19768489">
            <a:off x="162203" y="26498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Elipse 64"/>
          <p:cNvSpPr>
            <a:spLocks noChangeAspect="1"/>
          </p:cNvSpPr>
          <p:nvPr/>
        </p:nvSpPr>
        <p:spPr>
          <a:xfrm>
            <a:off x="76200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cto de flecha 65"/>
          <p:cNvCxnSpPr>
            <a:stCxn id="65" idx="0"/>
            <a:endCxn id="84" idx="2"/>
          </p:cNvCxnSpPr>
          <p:nvPr/>
        </p:nvCxnSpPr>
        <p:spPr>
          <a:xfrm flipV="1">
            <a:off x="202208" y="40766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84" idx="6"/>
            <a:endCxn id="85" idx="2"/>
          </p:cNvCxnSpPr>
          <p:nvPr/>
        </p:nvCxnSpPr>
        <p:spPr>
          <a:xfrm flipV="1">
            <a:off x="974934" y="40747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84" idx="4"/>
            <a:endCxn id="83" idx="0"/>
          </p:cNvCxnSpPr>
          <p:nvPr/>
        </p:nvCxnSpPr>
        <p:spPr>
          <a:xfrm>
            <a:off x="848926" y="42026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83" idx="6"/>
            <a:endCxn id="87" idx="2"/>
          </p:cNvCxnSpPr>
          <p:nvPr/>
        </p:nvCxnSpPr>
        <p:spPr>
          <a:xfrm>
            <a:off x="974934" y="49823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4" idx="5"/>
            <a:endCxn id="87" idx="1"/>
          </p:cNvCxnSpPr>
          <p:nvPr/>
        </p:nvCxnSpPr>
        <p:spPr>
          <a:xfrm>
            <a:off x="938027" y="41657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87" idx="0"/>
            <a:endCxn id="85" idx="4"/>
          </p:cNvCxnSpPr>
          <p:nvPr/>
        </p:nvCxnSpPr>
        <p:spPr>
          <a:xfrm flipV="1">
            <a:off x="1739490" y="42007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85" idx="6"/>
            <a:endCxn id="86" idx="0"/>
          </p:cNvCxnSpPr>
          <p:nvPr/>
        </p:nvCxnSpPr>
        <p:spPr>
          <a:xfrm>
            <a:off x="1865498" y="40747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87" idx="6"/>
            <a:endCxn id="86" idx="4"/>
          </p:cNvCxnSpPr>
          <p:nvPr/>
        </p:nvCxnSpPr>
        <p:spPr>
          <a:xfrm flipV="1">
            <a:off x="1865498" y="46552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5" idx="4"/>
            <a:endCxn id="83" idx="2"/>
          </p:cNvCxnSpPr>
          <p:nvPr/>
        </p:nvCxnSpPr>
        <p:spPr>
          <a:xfrm>
            <a:off x="202208" y="46552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 de texto 43"/>
          <p:cNvSpPr txBox="1"/>
          <p:nvPr/>
        </p:nvSpPr>
        <p:spPr>
          <a:xfrm>
            <a:off x="234429" y="47879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Cuadro de texto 44"/>
          <p:cNvSpPr txBox="1"/>
          <p:nvPr/>
        </p:nvSpPr>
        <p:spPr>
          <a:xfrm>
            <a:off x="1130344" y="49784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Cuadro de texto 45"/>
          <p:cNvSpPr txBox="1"/>
          <p:nvPr/>
        </p:nvSpPr>
        <p:spPr>
          <a:xfrm>
            <a:off x="643180" y="44314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Cuadro de texto 46"/>
          <p:cNvSpPr txBox="1"/>
          <p:nvPr/>
        </p:nvSpPr>
        <p:spPr>
          <a:xfrm rot="2563306">
            <a:off x="1160446" y="444290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uadro de texto 47"/>
          <p:cNvSpPr txBox="1"/>
          <p:nvPr/>
        </p:nvSpPr>
        <p:spPr>
          <a:xfrm>
            <a:off x="1061313" y="39180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Cuadro de texto 49"/>
          <p:cNvSpPr txBox="1"/>
          <p:nvPr/>
        </p:nvSpPr>
        <p:spPr>
          <a:xfrm rot="19531016">
            <a:off x="1870617" y="480861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Cuadro de texto 50"/>
          <p:cNvSpPr txBox="1"/>
          <p:nvPr/>
        </p:nvSpPr>
        <p:spPr>
          <a:xfrm>
            <a:off x="1633860" y="44314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Elipse 82"/>
          <p:cNvSpPr>
            <a:spLocks noChangeAspect="1"/>
          </p:cNvSpPr>
          <p:nvPr/>
        </p:nvSpPr>
        <p:spPr>
          <a:xfrm>
            <a:off x="722918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Elipse 83"/>
          <p:cNvSpPr>
            <a:spLocks noChangeAspect="1"/>
          </p:cNvSpPr>
          <p:nvPr/>
        </p:nvSpPr>
        <p:spPr>
          <a:xfrm>
            <a:off x="722918" y="39506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Elipse 84"/>
          <p:cNvSpPr>
            <a:spLocks noChangeAspect="1"/>
          </p:cNvSpPr>
          <p:nvPr/>
        </p:nvSpPr>
        <p:spPr>
          <a:xfrm>
            <a:off x="1613482" y="39487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Elipse 85"/>
          <p:cNvSpPr>
            <a:spLocks noChangeAspect="1"/>
          </p:cNvSpPr>
          <p:nvPr/>
        </p:nvSpPr>
        <p:spPr>
          <a:xfrm>
            <a:off x="2206309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1613482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Conector recto de flecha 95"/>
          <p:cNvCxnSpPr>
            <a:stCxn id="65" idx="7"/>
            <a:endCxn id="84" idx="3"/>
          </p:cNvCxnSpPr>
          <p:nvPr/>
        </p:nvCxnSpPr>
        <p:spPr>
          <a:xfrm flipV="1">
            <a:off x="291309" y="4165768"/>
            <a:ext cx="468516" cy="27439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85" idx="5"/>
            <a:endCxn id="86" idx="1"/>
          </p:cNvCxnSpPr>
          <p:nvPr/>
        </p:nvCxnSpPr>
        <p:spPr>
          <a:xfrm>
            <a:off x="1828591" y="4163795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 de texto 48"/>
          <p:cNvSpPr txBox="1"/>
          <p:nvPr/>
        </p:nvSpPr>
        <p:spPr>
          <a:xfrm rot="2101838">
            <a:off x="1861706" y="559495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Cuadro de texto 48"/>
          <p:cNvSpPr txBox="1"/>
          <p:nvPr/>
        </p:nvSpPr>
        <p:spPr>
          <a:xfrm rot="2059689">
            <a:off x="1729675" y="5784295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Elipse 139"/>
          <p:cNvSpPr>
            <a:spLocks noChangeAspect="1"/>
          </p:cNvSpPr>
          <p:nvPr/>
        </p:nvSpPr>
        <p:spPr>
          <a:xfrm>
            <a:off x="76200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Conector recto de flecha 141"/>
          <p:cNvCxnSpPr>
            <a:stCxn id="158" idx="6"/>
            <a:endCxn id="159" idx="2"/>
          </p:cNvCxnSpPr>
          <p:nvPr/>
        </p:nvCxnSpPr>
        <p:spPr>
          <a:xfrm flipV="1">
            <a:off x="974934" y="5579369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58" idx="4"/>
            <a:endCxn id="157" idx="0"/>
          </p:cNvCxnSpPr>
          <p:nvPr/>
        </p:nvCxnSpPr>
        <p:spPr>
          <a:xfrm>
            <a:off x="848926" y="5707342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>
            <a:stCxn id="157" idx="6"/>
            <a:endCxn id="161" idx="2"/>
          </p:cNvCxnSpPr>
          <p:nvPr/>
        </p:nvCxnSpPr>
        <p:spPr>
          <a:xfrm>
            <a:off x="974934" y="6487047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/>
          <p:cNvCxnSpPr>
            <a:stCxn id="158" idx="5"/>
            <a:endCxn id="161" idx="1"/>
          </p:cNvCxnSpPr>
          <p:nvPr/>
        </p:nvCxnSpPr>
        <p:spPr>
          <a:xfrm>
            <a:off x="938027" y="5670437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/>
          <p:cNvCxnSpPr>
            <a:stCxn id="161" idx="0"/>
            <a:endCxn id="159" idx="4"/>
          </p:cNvCxnSpPr>
          <p:nvPr/>
        </p:nvCxnSpPr>
        <p:spPr>
          <a:xfrm flipV="1">
            <a:off x="1739490" y="5705369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/>
          <p:cNvCxnSpPr>
            <a:stCxn id="159" idx="6"/>
            <a:endCxn id="160" idx="0"/>
          </p:cNvCxnSpPr>
          <p:nvPr/>
        </p:nvCxnSpPr>
        <p:spPr>
          <a:xfrm>
            <a:off x="1865498" y="5579369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/>
          <p:cNvCxnSpPr>
            <a:stCxn id="161" idx="6"/>
            <a:endCxn id="160" idx="4"/>
          </p:cNvCxnSpPr>
          <p:nvPr/>
        </p:nvCxnSpPr>
        <p:spPr>
          <a:xfrm flipV="1">
            <a:off x="1865498" y="6159922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40" idx="4"/>
            <a:endCxn id="157" idx="2"/>
          </p:cNvCxnSpPr>
          <p:nvPr/>
        </p:nvCxnSpPr>
        <p:spPr>
          <a:xfrm>
            <a:off x="202208" y="6159922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 de texto 43"/>
          <p:cNvSpPr txBox="1"/>
          <p:nvPr/>
        </p:nvSpPr>
        <p:spPr>
          <a:xfrm>
            <a:off x="234429" y="6292622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Cuadro de texto 44"/>
          <p:cNvSpPr txBox="1"/>
          <p:nvPr/>
        </p:nvSpPr>
        <p:spPr>
          <a:xfrm>
            <a:off x="1130344" y="6483122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Cuadro de texto 45"/>
          <p:cNvSpPr txBox="1"/>
          <p:nvPr/>
        </p:nvSpPr>
        <p:spPr>
          <a:xfrm>
            <a:off x="643180" y="5936142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Cuadro de texto 46"/>
          <p:cNvSpPr txBox="1"/>
          <p:nvPr/>
        </p:nvSpPr>
        <p:spPr>
          <a:xfrm rot="2800802">
            <a:off x="1119061" y="5929557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Cuadro de texto 47"/>
          <p:cNvSpPr txBox="1"/>
          <p:nvPr/>
        </p:nvSpPr>
        <p:spPr>
          <a:xfrm>
            <a:off x="1061313" y="542267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Cuadro de texto 49"/>
          <p:cNvSpPr txBox="1"/>
          <p:nvPr/>
        </p:nvSpPr>
        <p:spPr>
          <a:xfrm rot="19531016">
            <a:off x="1996457" y="630158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Cuadro de texto 50"/>
          <p:cNvSpPr txBox="1"/>
          <p:nvPr/>
        </p:nvSpPr>
        <p:spPr>
          <a:xfrm>
            <a:off x="1633860" y="5936142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Elipse 156"/>
          <p:cNvSpPr>
            <a:spLocks noChangeAspect="1"/>
          </p:cNvSpPr>
          <p:nvPr/>
        </p:nvSpPr>
        <p:spPr>
          <a:xfrm>
            <a:off x="722918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Elipse 157"/>
          <p:cNvSpPr>
            <a:spLocks noChangeAspect="1"/>
          </p:cNvSpPr>
          <p:nvPr/>
        </p:nvSpPr>
        <p:spPr>
          <a:xfrm>
            <a:off x="722918" y="545534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Elipse 158"/>
          <p:cNvSpPr>
            <a:spLocks noChangeAspect="1"/>
          </p:cNvSpPr>
          <p:nvPr/>
        </p:nvSpPr>
        <p:spPr>
          <a:xfrm>
            <a:off x="1613482" y="545336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Elipse 159"/>
          <p:cNvSpPr>
            <a:spLocks noChangeAspect="1"/>
          </p:cNvSpPr>
          <p:nvPr/>
        </p:nvSpPr>
        <p:spPr>
          <a:xfrm>
            <a:off x="2206309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Elipse 160"/>
          <p:cNvSpPr>
            <a:spLocks noChangeAspect="1"/>
          </p:cNvSpPr>
          <p:nvPr/>
        </p:nvSpPr>
        <p:spPr>
          <a:xfrm>
            <a:off x="1613482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Conector recto de flecha 161"/>
          <p:cNvCxnSpPr>
            <a:stCxn id="140" idx="0"/>
            <a:endCxn id="158" idx="2"/>
          </p:cNvCxnSpPr>
          <p:nvPr/>
        </p:nvCxnSpPr>
        <p:spPr>
          <a:xfrm flipV="1">
            <a:off x="202208" y="5581342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59" idx="5"/>
            <a:endCxn id="160" idx="1"/>
          </p:cNvCxnSpPr>
          <p:nvPr/>
        </p:nvCxnSpPr>
        <p:spPr>
          <a:xfrm>
            <a:off x="1828591" y="5668464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/>
          <p:nvPr/>
        </p:nvCxnSpPr>
        <p:spPr>
          <a:xfrm>
            <a:off x="881052" y="5707676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 de texto 46"/>
          <p:cNvSpPr txBox="1"/>
          <p:nvPr/>
        </p:nvSpPr>
        <p:spPr>
          <a:xfrm rot="2800802">
            <a:off x="957154" y="6055126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6" name="Conector recto de flecha 165"/>
          <p:cNvCxnSpPr>
            <a:stCxn id="161" idx="7"/>
            <a:endCxn id="160" idx="3"/>
          </p:cNvCxnSpPr>
          <p:nvPr/>
        </p:nvCxnSpPr>
        <p:spPr>
          <a:xfrm flipV="1">
            <a:off x="1828591" y="6123017"/>
            <a:ext cx="414625" cy="27493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 de texto 49"/>
          <p:cNvSpPr txBox="1"/>
          <p:nvPr/>
        </p:nvSpPr>
        <p:spPr>
          <a:xfrm rot="19531016">
            <a:off x="1881700" y="611753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CuadroTexto 135"/>
          <p:cNvSpPr txBox="1"/>
          <p:nvPr/>
        </p:nvSpPr>
        <p:spPr>
          <a:xfrm>
            <a:off x="2463800" y="5486400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Camino simple 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3814956" y="54864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38" name="CuadroTexto 137"/>
          <p:cNvSpPr txBox="1"/>
          <p:nvPr/>
        </p:nvSpPr>
        <p:spPr>
          <a:xfrm>
            <a:off x="2463800" y="5639167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“Camino de Aumento”</a:t>
            </a:r>
          </a:p>
        </p:txBody>
      </p:sp>
      <p:sp>
        <p:nvSpPr>
          <p:cNvPr id="139" name="CuadroTexto 138"/>
          <p:cNvSpPr txBox="1"/>
          <p:nvPr/>
        </p:nvSpPr>
        <p:spPr>
          <a:xfrm>
            <a:off x="2463801" y="5894840"/>
            <a:ext cx="241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Costo menor de los arcos del camino:</a:t>
            </a:r>
          </a:p>
        </p:txBody>
      </p:sp>
      <p:sp>
        <p:nvSpPr>
          <p:cNvPr id="141" name="CuadroTexto 140"/>
          <p:cNvSpPr txBox="1"/>
          <p:nvPr/>
        </p:nvSpPr>
        <p:spPr>
          <a:xfrm>
            <a:off x="4729870" y="5894840"/>
            <a:ext cx="232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68" name="CuadroTexto 167"/>
          <p:cNvSpPr txBox="1"/>
          <p:nvPr/>
        </p:nvSpPr>
        <p:spPr>
          <a:xfrm>
            <a:off x="2463800" y="6041304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“Flujo de Aumento”</a:t>
            </a:r>
          </a:p>
        </p:txBody>
      </p:sp>
      <p:sp>
        <p:nvSpPr>
          <p:cNvPr id="169" name="Rectángulo 168"/>
          <p:cNvSpPr/>
          <p:nvPr/>
        </p:nvSpPr>
        <p:spPr>
          <a:xfrm rot="1900092" flipV="1">
            <a:off x="199122" y="6259755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0" name="Rectángulo 169"/>
          <p:cNvSpPr/>
          <p:nvPr/>
        </p:nvSpPr>
        <p:spPr>
          <a:xfrm rot="19430473">
            <a:off x="1916133" y="6282996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1" name="Rectángulo 170"/>
          <p:cNvSpPr/>
          <p:nvPr/>
        </p:nvSpPr>
        <p:spPr>
          <a:xfrm>
            <a:off x="1034813" y="6432450"/>
            <a:ext cx="504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3" name="CuadroTexto 172"/>
          <p:cNvSpPr txBox="1"/>
          <p:nvPr/>
        </p:nvSpPr>
        <p:spPr>
          <a:xfrm>
            <a:off x="125104" y="1327243"/>
            <a:ext cx="237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Flujo que se inyecta a la Red:</a:t>
            </a:r>
            <a:endParaRPr lang="es-CL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2396193" y="132724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75" name="Rectángulo 174"/>
          <p:cNvSpPr/>
          <p:nvPr/>
        </p:nvSpPr>
        <p:spPr>
          <a:xfrm>
            <a:off x="76200" y="1287622"/>
            <a:ext cx="2664502" cy="412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5123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39" grpId="0"/>
      <p:bldP spid="141" grpId="0"/>
      <p:bldP spid="168" grpId="0"/>
      <p:bldP spid="169" grpId="0" animBg="1"/>
      <p:bldP spid="170" grpId="0" animBg="1"/>
      <p:bldP spid="1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Representación Computacional más Usada: MATRICIAL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18" y="794794"/>
            <a:ext cx="9132882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spcAft>
                <a:spcPts val="400"/>
              </a:spcAft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C00000"/>
                </a:solidFill>
              </a:rPr>
              <a:t>Matriz de Adyacencia</a:t>
            </a:r>
            <a:r>
              <a:rPr lang="es-ES" sz="1600" u="sng" dirty="0">
                <a:solidFill>
                  <a:srgbClr val="C00000"/>
                </a:solidFill>
              </a:rPr>
              <a:t>: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/>
              <a:t>Matriz de orden </a:t>
            </a:r>
            <a:r>
              <a:rPr lang="es-ES" sz="16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 err="1">
                <a:sym typeface="Symbol"/>
              </a:rPr>
              <a:t></a:t>
            </a:r>
            <a:r>
              <a:rPr lang="es-ES" sz="16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/>
              <a:t>, donde </a:t>
            </a:r>
            <a:r>
              <a:rPr lang="es-ES" sz="16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/>
              <a:t> es el número de nodos del grafo.</a:t>
            </a:r>
          </a:p>
          <a:p>
            <a:pPr marL="179388" indent="-179388" algn="just">
              <a:spcAft>
                <a:spcPts val="400"/>
              </a:spcAft>
              <a:buFont typeface="Wingdings" pitchFamily="2" charset="2"/>
              <a:buChar char="§"/>
            </a:pPr>
            <a:r>
              <a:rPr lang="es-ES" sz="1600" dirty="0"/>
              <a:t>Las posiciones de las filas y de las columnas representan a los </a:t>
            </a:r>
            <a:r>
              <a:rPr lang="es-ES" sz="16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/>
              <a:t> nodos.</a:t>
            </a:r>
            <a:endParaRPr lang="es-CL" sz="1600" dirty="0"/>
          </a:p>
        </p:txBody>
      </p:sp>
      <p:sp>
        <p:nvSpPr>
          <p:cNvPr id="60" name="Rectángulo 59"/>
          <p:cNvSpPr/>
          <p:nvPr/>
        </p:nvSpPr>
        <p:spPr>
          <a:xfrm>
            <a:off x="0" y="1647500"/>
            <a:ext cx="9121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u="sng" dirty="0">
                <a:solidFill>
                  <a:srgbClr val="002060"/>
                </a:solidFill>
              </a:rPr>
              <a:t>Grafos dirigidos</a:t>
            </a:r>
            <a:r>
              <a:rPr lang="es-ES" sz="1400" b="1" dirty="0">
                <a:solidFill>
                  <a:srgbClr val="002060"/>
                </a:solidFill>
              </a:rPr>
              <a:t>:</a:t>
            </a:r>
            <a:r>
              <a:rPr lang="es-ES" sz="1400" dirty="0"/>
              <a:t> habrá un </a:t>
            </a:r>
            <a:r>
              <a:rPr lang="es-ES" sz="1400" b="1" dirty="0">
                <a:solidFill>
                  <a:srgbClr val="0070C0"/>
                </a:solidFill>
              </a:rPr>
              <a:t>1</a:t>
            </a:r>
            <a:r>
              <a:rPr lang="es-ES" sz="1400" dirty="0"/>
              <a:t> en la posición 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s-ES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ES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s-ES" sz="1400" dirty="0"/>
              <a:t>, si </a:t>
            </a:r>
            <a:r>
              <a:rPr lang="es-ES" sz="1400" b="1" dirty="0">
                <a:solidFill>
                  <a:srgbClr val="0070C0"/>
                </a:solidFill>
              </a:rPr>
              <a:t>existe un arco </a:t>
            </a:r>
            <a:r>
              <a:rPr lang="es-ES" sz="1400" dirty="0"/>
              <a:t>que va </a:t>
            </a:r>
            <a:r>
              <a:rPr lang="es-ES" sz="1400" u="sng" dirty="0"/>
              <a:t>DESDE</a:t>
            </a:r>
            <a:r>
              <a:rPr lang="es-ES" sz="1400" dirty="0"/>
              <a:t> </a:t>
            </a:r>
            <a:r>
              <a:rPr lang="es-ES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s-ES" sz="1400" b="1" i="1" dirty="0"/>
              <a:t> </a:t>
            </a:r>
            <a:r>
              <a:rPr lang="es-ES" sz="1400" u="sng" dirty="0"/>
              <a:t>HASTA</a:t>
            </a:r>
            <a:r>
              <a:rPr lang="es-ES" sz="1400" dirty="0"/>
              <a:t> a </a:t>
            </a:r>
            <a:r>
              <a:rPr lang="es-ES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s-ES" sz="1400" dirty="0"/>
              <a:t> EN ESE ORDEN. (Habrá un </a:t>
            </a:r>
            <a:r>
              <a:rPr lang="es-ES" sz="1400" b="1" dirty="0">
                <a:solidFill>
                  <a:srgbClr val="0070C0"/>
                </a:solidFill>
              </a:rPr>
              <a:t>0</a:t>
            </a:r>
            <a:r>
              <a:rPr lang="es-ES" sz="1400" dirty="0"/>
              <a:t> en caso contrario)</a:t>
            </a:r>
          </a:p>
        </p:txBody>
      </p: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6D7F97BC-1852-67F5-8F2C-B47BBF9141D0}"/>
              </a:ext>
            </a:extLst>
          </p:cNvPr>
          <p:cNvGrpSpPr/>
          <p:nvPr/>
        </p:nvGrpSpPr>
        <p:grpSpPr>
          <a:xfrm>
            <a:off x="2323849" y="3385864"/>
            <a:ext cx="413951" cy="432089"/>
            <a:chOff x="2958339" y="5435311"/>
            <a:chExt cx="413951" cy="432089"/>
          </a:xfrm>
        </p:grpSpPr>
        <p:sp>
          <p:nvSpPr>
            <p:cNvPr id="170" name="Oval 34">
              <a:extLst>
                <a:ext uri="{FF2B5EF4-FFF2-40B4-BE49-F238E27FC236}">
                  <a16:creationId xmlns:a16="http://schemas.microsoft.com/office/drawing/2014/main" id="{AF696A99-FC45-3696-B467-079915893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144" y="5529971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71" name="Text Box 35">
              <a:extLst>
                <a:ext uri="{FF2B5EF4-FFF2-40B4-BE49-F238E27FC236}">
                  <a16:creationId xmlns:a16="http://schemas.microsoft.com/office/drawing/2014/main" id="{F426D976-2B92-B0DC-861C-D2156A9A9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339" y="5435311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5A62D32E-9AB1-4EB1-4505-B3FD9D4AF282}"/>
              </a:ext>
            </a:extLst>
          </p:cNvPr>
          <p:cNvGrpSpPr/>
          <p:nvPr/>
        </p:nvGrpSpPr>
        <p:grpSpPr>
          <a:xfrm>
            <a:off x="2323849" y="2845581"/>
            <a:ext cx="413951" cy="432089"/>
            <a:chOff x="2958339" y="4895028"/>
            <a:chExt cx="413951" cy="432089"/>
          </a:xfrm>
        </p:grpSpPr>
        <p:sp>
          <p:nvSpPr>
            <p:cNvPr id="172" name="Oval 31">
              <a:extLst>
                <a:ext uri="{FF2B5EF4-FFF2-40B4-BE49-F238E27FC236}">
                  <a16:creationId xmlns:a16="http://schemas.microsoft.com/office/drawing/2014/main" id="{53CD29F4-4C6A-5321-0426-8A01D2AB3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144" y="4982046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73" name="Text Box 32">
              <a:extLst>
                <a:ext uri="{FF2B5EF4-FFF2-40B4-BE49-F238E27FC236}">
                  <a16:creationId xmlns:a16="http://schemas.microsoft.com/office/drawing/2014/main" id="{107B41C4-CE12-87B8-351A-55E3DF17D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339" y="4895028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3" name="Grupo 212">
            <a:extLst>
              <a:ext uri="{FF2B5EF4-FFF2-40B4-BE49-F238E27FC236}">
                <a16:creationId xmlns:a16="http://schemas.microsoft.com/office/drawing/2014/main" id="{0B2CAC8A-9D84-99DA-048D-7D33FB078DE3}"/>
              </a:ext>
            </a:extLst>
          </p:cNvPr>
          <p:cNvGrpSpPr/>
          <p:nvPr/>
        </p:nvGrpSpPr>
        <p:grpSpPr>
          <a:xfrm>
            <a:off x="1636638" y="2841348"/>
            <a:ext cx="413951" cy="432089"/>
            <a:chOff x="2271128" y="4890795"/>
            <a:chExt cx="413951" cy="432089"/>
          </a:xfrm>
        </p:grpSpPr>
        <p:sp>
          <p:nvSpPr>
            <p:cNvPr id="174" name="Oval 40">
              <a:extLst>
                <a:ext uri="{FF2B5EF4-FFF2-40B4-BE49-F238E27FC236}">
                  <a16:creationId xmlns:a16="http://schemas.microsoft.com/office/drawing/2014/main" id="{F79619E0-F25E-A8D0-7F5A-7AE119128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278" y="4977813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75" name="Text Box 41">
              <a:extLst>
                <a:ext uri="{FF2B5EF4-FFF2-40B4-BE49-F238E27FC236}">
                  <a16:creationId xmlns:a16="http://schemas.microsoft.com/office/drawing/2014/main" id="{B66B7B27-FC57-B2A5-DF38-FC82FC2DD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128" y="4890795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6EDEC740-D389-9B21-A02F-84211EEBCE7B}"/>
              </a:ext>
            </a:extLst>
          </p:cNvPr>
          <p:cNvGrpSpPr/>
          <p:nvPr/>
        </p:nvGrpSpPr>
        <p:grpSpPr>
          <a:xfrm>
            <a:off x="2319616" y="2256833"/>
            <a:ext cx="413951" cy="432089"/>
            <a:chOff x="2954106" y="4306280"/>
            <a:chExt cx="413951" cy="432089"/>
          </a:xfrm>
        </p:grpSpPr>
        <p:sp>
          <p:nvSpPr>
            <p:cNvPr id="176" name="Oval 28">
              <a:extLst>
                <a:ext uri="{FF2B5EF4-FFF2-40B4-BE49-F238E27FC236}">
                  <a16:creationId xmlns:a16="http://schemas.microsoft.com/office/drawing/2014/main" id="{40451831-4132-F353-3067-7D5F74400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911" y="4401300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77" name="Text Box 29">
              <a:extLst>
                <a:ext uri="{FF2B5EF4-FFF2-40B4-BE49-F238E27FC236}">
                  <a16:creationId xmlns:a16="http://schemas.microsoft.com/office/drawing/2014/main" id="{FD5B73A7-FE16-2420-B479-623778DC5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106" y="4306280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0A5576CD-8DBF-ED3B-4CDE-6AEF0870295E}"/>
              </a:ext>
            </a:extLst>
          </p:cNvPr>
          <p:cNvGrpSpPr/>
          <p:nvPr/>
        </p:nvGrpSpPr>
        <p:grpSpPr>
          <a:xfrm>
            <a:off x="2990159" y="2845581"/>
            <a:ext cx="413951" cy="432089"/>
            <a:chOff x="3624649" y="4895028"/>
            <a:chExt cx="413951" cy="432089"/>
          </a:xfrm>
        </p:grpSpPr>
        <p:sp>
          <p:nvSpPr>
            <p:cNvPr id="178" name="Oval 37">
              <a:extLst>
                <a:ext uri="{FF2B5EF4-FFF2-40B4-BE49-F238E27FC236}">
                  <a16:creationId xmlns:a16="http://schemas.microsoft.com/office/drawing/2014/main" id="{0F4EA31A-BFE7-131E-EDC1-C9E6F05BD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571" y="4982046"/>
              <a:ext cx="290341" cy="2580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79" name="Text Box 38">
              <a:extLst>
                <a:ext uri="{FF2B5EF4-FFF2-40B4-BE49-F238E27FC236}">
                  <a16:creationId xmlns:a16="http://schemas.microsoft.com/office/drawing/2014/main" id="{BF3D7FC1-CABE-4CA4-3DFE-089ECB3FD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649" y="4895028"/>
              <a:ext cx="413951" cy="43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s-CL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0" name="Line 42">
            <a:extLst>
              <a:ext uri="{FF2B5EF4-FFF2-40B4-BE49-F238E27FC236}">
                <a16:creationId xmlns:a16="http://schemas.microsoft.com/office/drawing/2014/main" id="{484B44E6-E187-B407-5261-A57238607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6591" y="2608859"/>
            <a:ext cx="0" cy="32400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med" len="med"/>
            <a:tailEnd type="arrow" w="med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81" name="Line 43">
            <a:extLst>
              <a:ext uri="{FF2B5EF4-FFF2-40B4-BE49-F238E27FC236}">
                <a16:creationId xmlns:a16="http://schemas.microsoft.com/office/drawing/2014/main" id="{68404556-F35E-9237-0A1A-37FA7C01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474" y="3189909"/>
            <a:ext cx="0" cy="288059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med" len="med"/>
            <a:tailEnd type="arrow" w="med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 dirty="0"/>
          </a:p>
        </p:txBody>
      </p:sp>
      <p:sp>
        <p:nvSpPr>
          <p:cNvPr id="182" name="Line 44">
            <a:extLst>
              <a:ext uri="{FF2B5EF4-FFF2-40B4-BE49-F238E27FC236}">
                <a16:creationId xmlns:a16="http://schemas.microsoft.com/office/drawing/2014/main" id="{6BAA2272-EF9D-3805-889A-A0BC5472C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877" y="3057392"/>
            <a:ext cx="396000" cy="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med" len="med"/>
            <a:tailEnd type="arrow" w="med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 dirty="0"/>
          </a:p>
        </p:txBody>
      </p:sp>
      <p:sp>
        <p:nvSpPr>
          <p:cNvPr id="183" name="Line 45">
            <a:extLst>
              <a:ext uri="{FF2B5EF4-FFF2-40B4-BE49-F238E27FC236}">
                <a16:creationId xmlns:a16="http://schemas.microsoft.com/office/drawing/2014/main" id="{14D4F519-F8D2-3886-87BA-565CC3CCC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1869" y="2521922"/>
            <a:ext cx="453785" cy="432089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med" len="med"/>
            <a:tailEnd type="arrow" w="med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84" name="Line 46">
            <a:extLst>
              <a:ext uri="{FF2B5EF4-FFF2-40B4-BE49-F238E27FC236}">
                <a16:creationId xmlns:a16="http://schemas.microsoft.com/office/drawing/2014/main" id="{90B18187-4EC4-BA54-8247-4731CC44860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670917" y="3186419"/>
            <a:ext cx="528333" cy="441399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med" len="med"/>
            <a:tailEnd type="arrow" w="med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85" name="Line 46">
            <a:extLst>
              <a:ext uri="{FF2B5EF4-FFF2-40B4-BE49-F238E27FC236}">
                <a16:creationId xmlns:a16="http://schemas.microsoft.com/office/drawing/2014/main" id="{18A46CF9-4EF4-3A86-332D-4EA04EE861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9716" y="3149781"/>
            <a:ext cx="445147" cy="365357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med" len="med"/>
            <a:tailEnd type="arrow" w="med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/>
          </a:p>
        </p:txBody>
      </p:sp>
      <p:sp>
        <p:nvSpPr>
          <p:cNvPr id="186" name="Line 44">
            <a:extLst>
              <a:ext uri="{FF2B5EF4-FFF2-40B4-BE49-F238E27FC236}">
                <a16:creationId xmlns:a16="http://schemas.microsoft.com/office/drawing/2014/main" id="{B4D11383-2793-30B4-9A95-31C5262BB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0313" y="3055120"/>
            <a:ext cx="378000" cy="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med" len="med"/>
            <a:tailEnd type="arrow" w="med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CL" sz="1400" dirty="0"/>
          </a:p>
        </p:txBody>
      </p:sp>
      <p:graphicFrame>
        <p:nvGraphicFramePr>
          <p:cNvPr id="187" name="Table 28">
            <a:extLst>
              <a:ext uri="{FF2B5EF4-FFF2-40B4-BE49-F238E27FC236}">
                <a16:creationId xmlns:a16="http://schemas.microsoft.com/office/drawing/2014/main" id="{BF0615CE-861F-3136-073A-DBD83B6C0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41093"/>
              </p:ext>
            </p:extLst>
          </p:nvPr>
        </p:nvGraphicFramePr>
        <p:xfrm>
          <a:off x="3721610" y="2157753"/>
          <a:ext cx="1583998" cy="1584000"/>
        </p:xfrm>
        <a:graphic>
          <a:graphicData uri="http://schemas.openxmlformats.org/drawingml/2006/table">
            <a:tbl>
              <a:tblPr/>
              <a:tblGrid>
                <a:gridCol w="2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3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4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1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3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4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8" name="Rectángulo 187">
            <a:extLst>
              <a:ext uri="{FF2B5EF4-FFF2-40B4-BE49-F238E27FC236}">
                <a16:creationId xmlns:a16="http://schemas.microsoft.com/office/drawing/2014/main" id="{508C3D7B-0868-99EC-CD82-E4C514BBD40B}"/>
              </a:ext>
            </a:extLst>
          </p:cNvPr>
          <p:cNvSpPr/>
          <p:nvPr/>
        </p:nvSpPr>
        <p:spPr>
          <a:xfrm>
            <a:off x="4026410" y="246540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50C041F4-E04C-382D-775D-1CF44A85A6BA}"/>
              </a:ext>
            </a:extLst>
          </p:cNvPr>
          <p:cNvSpPr/>
          <p:nvPr/>
        </p:nvSpPr>
        <p:spPr>
          <a:xfrm>
            <a:off x="5082550" y="246540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57DEDF57-FDE3-8B2D-01D1-3A5B7B26C0D7}"/>
              </a:ext>
            </a:extLst>
          </p:cNvPr>
          <p:cNvSpPr/>
          <p:nvPr/>
        </p:nvSpPr>
        <p:spPr>
          <a:xfrm>
            <a:off x="4818515" y="246540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48075190-AAC8-D158-C64F-7D1D3A9A8A96}"/>
              </a:ext>
            </a:extLst>
          </p:cNvPr>
          <p:cNvSpPr/>
          <p:nvPr/>
        </p:nvSpPr>
        <p:spPr>
          <a:xfrm>
            <a:off x="4554480" y="246540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B01C330D-68A0-9C9C-9995-DDFC6E0DA05B}"/>
              </a:ext>
            </a:extLst>
          </p:cNvPr>
          <p:cNvSpPr/>
          <p:nvPr/>
        </p:nvSpPr>
        <p:spPr>
          <a:xfrm>
            <a:off x="4290445" y="246540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5B5AEF6E-1AC3-9CF2-B9DD-48FECEE783ED}"/>
              </a:ext>
            </a:extLst>
          </p:cNvPr>
          <p:cNvSpPr/>
          <p:nvPr/>
        </p:nvSpPr>
        <p:spPr>
          <a:xfrm>
            <a:off x="4026410" y="27348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4E7B1D06-7A44-1358-6A51-463673D8A83E}"/>
              </a:ext>
            </a:extLst>
          </p:cNvPr>
          <p:cNvSpPr/>
          <p:nvPr/>
        </p:nvSpPr>
        <p:spPr>
          <a:xfrm>
            <a:off x="5082550" y="27348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5" name="Rectángulo 194">
            <a:extLst>
              <a:ext uri="{FF2B5EF4-FFF2-40B4-BE49-F238E27FC236}">
                <a16:creationId xmlns:a16="http://schemas.microsoft.com/office/drawing/2014/main" id="{7F774821-20DA-B283-2A2E-770E35CB1CEF}"/>
              </a:ext>
            </a:extLst>
          </p:cNvPr>
          <p:cNvSpPr/>
          <p:nvPr/>
        </p:nvSpPr>
        <p:spPr>
          <a:xfrm>
            <a:off x="4818515" y="27348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9B338989-E4A1-1EC4-D256-00B0DEEB870B}"/>
              </a:ext>
            </a:extLst>
          </p:cNvPr>
          <p:cNvSpPr/>
          <p:nvPr/>
        </p:nvSpPr>
        <p:spPr>
          <a:xfrm>
            <a:off x="4554480" y="27348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F04839D6-23B5-E5B0-758C-BB0D4D8BB196}"/>
              </a:ext>
            </a:extLst>
          </p:cNvPr>
          <p:cNvSpPr/>
          <p:nvPr/>
        </p:nvSpPr>
        <p:spPr>
          <a:xfrm>
            <a:off x="4290445" y="27348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C4E1F1D0-9240-6E16-9A6C-40A6F16935E1}"/>
              </a:ext>
            </a:extLst>
          </p:cNvPr>
          <p:cNvSpPr/>
          <p:nvPr/>
        </p:nvSpPr>
        <p:spPr>
          <a:xfrm>
            <a:off x="4026410" y="299266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14522ABC-4225-01D9-9DC7-689D8C5F4B8A}"/>
              </a:ext>
            </a:extLst>
          </p:cNvPr>
          <p:cNvSpPr/>
          <p:nvPr/>
        </p:nvSpPr>
        <p:spPr>
          <a:xfrm>
            <a:off x="5082550" y="299266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2056D0D8-3709-E07A-8558-DE9BC7069D0F}"/>
              </a:ext>
            </a:extLst>
          </p:cNvPr>
          <p:cNvSpPr/>
          <p:nvPr/>
        </p:nvSpPr>
        <p:spPr>
          <a:xfrm>
            <a:off x="4818515" y="299266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1" name="Rectángulo 200">
            <a:extLst>
              <a:ext uri="{FF2B5EF4-FFF2-40B4-BE49-F238E27FC236}">
                <a16:creationId xmlns:a16="http://schemas.microsoft.com/office/drawing/2014/main" id="{0CB2A186-202D-B08D-458C-6DCD831992A4}"/>
              </a:ext>
            </a:extLst>
          </p:cNvPr>
          <p:cNvSpPr/>
          <p:nvPr/>
        </p:nvSpPr>
        <p:spPr>
          <a:xfrm>
            <a:off x="4554480" y="299266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DF90916E-209A-2E7F-B468-8077A2CC777F}"/>
              </a:ext>
            </a:extLst>
          </p:cNvPr>
          <p:cNvSpPr/>
          <p:nvPr/>
        </p:nvSpPr>
        <p:spPr>
          <a:xfrm>
            <a:off x="4290445" y="299266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6D297DBA-AF21-5211-4475-D830879828CC}"/>
              </a:ext>
            </a:extLst>
          </p:cNvPr>
          <p:cNvSpPr/>
          <p:nvPr/>
        </p:nvSpPr>
        <p:spPr>
          <a:xfrm>
            <a:off x="4030643" y="325999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368AE628-2877-A461-EBDD-136A4B257055}"/>
              </a:ext>
            </a:extLst>
          </p:cNvPr>
          <p:cNvSpPr/>
          <p:nvPr/>
        </p:nvSpPr>
        <p:spPr>
          <a:xfrm>
            <a:off x="5086783" y="325999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AE4FAAD8-5DFD-6174-6FA9-143ADD11A03E}"/>
              </a:ext>
            </a:extLst>
          </p:cNvPr>
          <p:cNvSpPr/>
          <p:nvPr/>
        </p:nvSpPr>
        <p:spPr>
          <a:xfrm>
            <a:off x="4822748" y="325999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6" name="Rectángulo 205">
            <a:extLst>
              <a:ext uri="{FF2B5EF4-FFF2-40B4-BE49-F238E27FC236}">
                <a16:creationId xmlns:a16="http://schemas.microsoft.com/office/drawing/2014/main" id="{233B5AE0-3874-961A-1AF1-D4B8FB921B58}"/>
              </a:ext>
            </a:extLst>
          </p:cNvPr>
          <p:cNvSpPr/>
          <p:nvPr/>
        </p:nvSpPr>
        <p:spPr>
          <a:xfrm>
            <a:off x="4558713" y="325999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3492CE42-4458-D9E4-FB53-68358DEB2559}"/>
              </a:ext>
            </a:extLst>
          </p:cNvPr>
          <p:cNvSpPr/>
          <p:nvPr/>
        </p:nvSpPr>
        <p:spPr>
          <a:xfrm>
            <a:off x="4294678" y="325999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43C56C53-84B6-1F59-7EE1-3902BD153773}"/>
              </a:ext>
            </a:extLst>
          </p:cNvPr>
          <p:cNvSpPr/>
          <p:nvPr/>
        </p:nvSpPr>
        <p:spPr>
          <a:xfrm>
            <a:off x="4026410" y="352111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9" name="Rectángulo 208">
            <a:extLst>
              <a:ext uri="{FF2B5EF4-FFF2-40B4-BE49-F238E27FC236}">
                <a16:creationId xmlns:a16="http://schemas.microsoft.com/office/drawing/2014/main" id="{D70F1C45-63BD-2129-35F9-974381456C06}"/>
              </a:ext>
            </a:extLst>
          </p:cNvPr>
          <p:cNvSpPr/>
          <p:nvPr/>
        </p:nvSpPr>
        <p:spPr>
          <a:xfrm>
            <a:off x="5082550" y="352111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816A915B-47A8-E2EF-B8FD-2840B7305F72}"/>
              </a:ext>
            </a:extLst>
          </p:cNvPr>
          <p:cNvSpPr/>
          <p:nvPr/>
        </p:nvSpPr>
        <p:spPr>
          <a:xfrm>
            <a:off x="4818515" y="352111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27E34D4F-4719-0098-B666-D595255E5705}"/>
              </a:ext>
            </a:extLst>
          </p:cNvPr>
          <p:cNvSpPr/>
          <p:nvPr/>
        </p:nvSpPr>
        <p:spPr>
          <a:xfrm>
            <a:off x="4554480" y="352111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1C6F673-4022-7C16-06CD-15954654B920}"/>
              </a:ext>
            </a:extLst>
          </p:cNvPr>
          <p:cNvSpPr/>
          <p:nvPr/>
        </p:nvSpPr>
        <p:spPr>
          <a:xfrm>
            <a:off x="4290445" y="3521117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D1B56E7E-06DA-1581-287A-67C2F0896B9D}"/>
              </a:ext>
            </a:extLst>
          </p:cNvPr>
          <p:cNvSpPr txBox="1"/>
          <p:nvPr/>
        </p:nvSpPr>
        <p:spPr>
          <a:xfrm>
            <a:off x="5815800" y="2446353"/>
            <a:ext cx="1440000" cy="584775"/>
          </a:xfrm>
          <a:prstGeom prst="rect">
            <a:avLst/>
          </a:prstGeom>
          <a:noFill/>
          <a:ln>
            <a:solidFill>
              <a:srgbClr val="A8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rgbClr val="C00000"/>
                </a:solidFill>
              </a:rPr>
              <a:t>MATRIZ </a:t>
            </a:r>
            <a:r>
              <a:rPr lang="es-ES" sz="1600" b="1" u="sng" dirty="0">
                <a:solidFill>
                  <a:srgbClr val="C00000"/>
                </a:solidFill>
              </a:rPr>
              <a:t>NO</a:t>
            </a:r>
            <a:r>
              <a:rPr lang="es-ES" sz="1600" b="1" dirty="0">
                <a:solidFill>
                  <a:srgbClr val="C00000"/>
                </a:solidFill>
              </a:rPr>
              <a:t> SIMÉTRICA</a:t>
            </a:r>
            <a:endParaRPr lang="es-CL" sz="1600" dirty="0"/>
          </a:p>
        </p:txBody>
      </p: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90C71ED5-781E-F84B-E90B-7E1179B9A07F}"/>
              </a:ext>
            </a:extLst>
          </p:cNvPr>
          <p:cNvCxnSpPr/>
          <p:nvPr/>
        </p:nvCxnSpPr>
        <p:spPr>
          <a:xfrm>
            <a:off x="3832705" y="2263120"/>
            <a:ext cx="1584000" cy="158400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4705656D-90ED-18AF-BDF3-5F3AA8E6C1AA}"/>
              </a:ext>
            </a:extLst>
          </p:cNvPr>
          <p:cNvSpPr txBox="1"/>
          <p:nvPr/>
        </p:nvSpPr>
        <p:spPr>
          <a:xfrm>
            <a:off x="5527800" y="3160625"/>
            <a:ext cx="20160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M[</a:t>
            </a:r>
            <a:r>
              <a:rPr lang="es-E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][</a:t>
            </a:r>
            <a:r>
              <a:rPr lang="es-E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j</a:t>
            </a:r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] ≠ M[</a:t>
            </a:r>
            <a:r>
              <a:rPr lang="es-E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j</a:t>
            </a:r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][</a:t>
            </a:r>
            <a:r>
              <a:rPr lang="es-E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]</a:t>
            </a:r>
          </a:p>
          <a:p>
            <a:pPr algn="ctr"/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 i, j  V</a:t>
            </a:r>
            <a:endParaRPr lang="es-CL" sz="16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D980FF-C713-B6CA-2421-A8931E4D53A4}"/>
              </a:ext>
            </a:extLst>
          </p:cNvPr>
          <p:cNvSpPr/>
          <p:nvPr/>
        </p:nvSpPr>
        <p:spPr>
          <a:xfrm>
            <a:off x="3295516" y="4252006"/>
            <a:ext cx="2789446" cy="1676400"/>
          </a:xfrm>
          <a:custGeom>
            <a:avLst/>
            <a:gdLst>
              <a:gd name="connsiteX0" fmla="*/ 0 w 2789446"/>
              <a:gd name="connsiteY0" fmla="*/ 0 h 1676400"/>
              <a:gd name="connsiteX1" fmla="*/ 557889 w 2789446"/>
              <a:gd name="connsiteY1" fmla="*/ 0 h 1676400"/>
              <a:gd name="connsiteX2" fmla="*/ 1032095 w 2789446"/>
              <a:gd name="connsiteY2" fmla="*/ 0 h 1676400"/>
              <a:gd name="connsiteX3" fmla="*/ 1589984 w 2789446"/>
              <a:gd name="connsiteY3" fmla="*/ 0 h 1676400"/>
              <a:gd name="connsiteX4" fmla="*/ 2119979 w 2789446"/>
              <a:gd name="connsiteY4" fmla="*/ 0 h 1676400"/>
              <a:gd name="connsiteX5" fmla="*/ 2789446 w 2789446"/>
              <a:gd name="connsiteY5" fmla="*/ 0 h 1676400"/>
              <a:gd name="connsiteX6" fmla="*/ 2789446 w 2789446"/>
              <a:gd name="connsiteY6" fmla="*/ 542036 h 1676400"/>
              <a:gd name="connsiteX7" fmla="*/ 2789446 w 2789446"/>
              <a:gd name="connsiteY7" fmla="*/ 1134364 h 1676400"/>
              <a:gd name="connsiteX8" fmla="*/ 2789446 w 2789446"/>
              <a:gd name="connsiteY8" fmla="*/ 1676400 h 1676400"/>
              <a:gd name="connsiteX9" fmla="*/ 2287346 w 2789446"/>
              <a:gd name="connsiteY9" fmla="*/ 1676400 h 1676400"/>
              <a:gd name="connsiteX10" fmla="*/ 1813140 w 2789446"/>
              <a:gd name="connsiteY10" fmla="*/ 1676400 h 1676400"/>
              <a:gd name="connsiteX11" fmla="*/ 1199462 w 2789446"/>
              <a:gd name="connsiteY11" fmla="*/ 1676400 h 1676400"/>
              <a:gd name="connsiteX12" fmla="*/ 669467 w 2789446"/>
              <a:gd name="connsiteY12" fmla="*/ 1676400 h 1676400"/>
              <a:gd name="connsiteX13" fmla="*/ 0 w 2789446"/>
              <a:gd name="connsiteY13" fmla="*/ 1676400 h 1676400"/>
              <a:gd name="connsiteX14" fmla="*/ 0 w 2789446"/>
              <a:gd name="connsiteY14" fmla="*/ 1167892 h 1676400"/>
              <a:gd name="connsiteX15" fmla="*/ 0 w 2789446"/>
              <a:gd name="connsiteY15" fmla="*/ 642620 h 1676400"/>
              <a:gd name="connsiteX16" fmla="*/ 0 w 2789446"/>
              <a:gd name="connsiteY16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89446" h="1676400" extrusionOk="0">
                <a:moveTo>
                  <a:pt x="0" y="0"/>
                </a:moveTo>
                <a:cubicBezTo>
                  <a:pt x="159081" y="-32397"/>
                  <a:pt x="380948" y="46396"/>
                  <a:pt x="557889" y="0"/>
                </a:cubicBezTo>
                <a:cubicBezTo>
                  <a:pt x="734830" y="-46396"/>
                  <a:pt x="816580" y="51732"/>
                  <a:pt x="1032095" y="0"/>
                </a:cubicBezTo>
                <a:cubicBezTo>
                  <a:pt x="1247610" y="-51732"/>
                  <a:pt x="1338663" y="27248"/>
                  <a:pt x="1589984" y="0"/>
                </a:cubicBezTo>
                <a:cubicBezTo>
                  <a:pt x="1841305" y="-27248"/>
                  <a:pt x="1874698" y="36380"/>
                  <a:pt x="2119979" y="0"/>
                </a:cubicBezTo>
                <a:cubicBezTo>
                  <a:pt x="2365260" y="-36380"/>
                  <a:pt x="2624006" y="78320"/>
                  <a:pt x="2789446" y="0"/>
                </a:cubicBezTo>
                <a:cubicBezTo>
                  <a:pt x="2795985" y="140113"/>
                  <a:pt x="2732374" y="311086"/>
                  <a:pt x="2789446" y="542036"/>
                </a:cubicBezTo>
                <a:cubicBezTo>
                  <a:pt x="2846518" y="772986"/>
                  <a:pt x="2764937" y="983019"/>
                  <a:pt x="2789446" y="1134364"/>
                </a:cubicBezTo>
                <a:cubicBezTo>
                  <a:pt x="2813955" y="1285709"/>
                  <a:pt x="2728215" y="1428342"/>
                  <a:pt x="2789446" y="1676400"/>
                </a:cubicBezTo>
                <a:cubicBezTo>
                  <a:pt x="2555309" y="1682699"/>
                  <a:pt x="2534899" y="1661332"/>
                  <a:pt x="2287346" y="1676400"/>
                </a:cubicBezTo>
                <a:cubicBezTo>
                  <a:pt x="2039793" y="1691468"/>
                  <a:pt x="1982528" y="1666505"/>
                  <a:pt x="1813140" y="1676400"/>
                </a:cubicBezTo>
                <a:cubicBezTo>
                  <a:pt x="1643752" y="1686295"/>
                  <a:pt x="1437695" y="1648890"/>
                  <a:pt x="1199462" y="1676400"/>
                </a:cubicBezTo>
                <a:cubicBezTo>
                  <a:pt x="961229" y="1703910"/>
                  <a:pt x="874359" y="1645731"/>
                  <a:pt x="669467" y="1676400"/>
                </a:cubicBezTo>
                <a:cubicBezTo>
                  <a:pt x="464576" y="1707069"/>
                  <a:pt x="206163" y="1615014"/>
                  <a:pt x="0" y="1676400"/>
                </a:cubicBezTo>
                <a:cubicBezTo>
                  <a:pt x="-47905" y="1463319"/>
                  <a:pt x="57956" y="1322088"/>
                  <a:pt x="0" y="1167892"/>
                </a:cubicBezTo>
                <a:cubicBezTo>
                  <a:pt x="-57956" y="1013696"/>
                  <a:pt x="54652" y="852671"/>
                  <a:pt x="0" y="642620"/>
                </a:cubicBezTo>
                <a:cubicBezTo>
                  <a:pt x="-54652" y="432569"/>
                  <a:pt x="39416" y="261319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949474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chemeClr val="tx1"/>
                </a:solidFill>
              </a:rPr>
              <a:t>En general: </a:t>
            </a:r>
          </a:p>
          <a:p>
            <a:pPr algn="r"/>
            <a:endParaRPr lang="es-ES" sz="900" dirty="0">
              <a:solidFill>
                <a:schemeClr val="tx1"/>
              </a:solidFill>
            </a:endParaRPr>
          </a:p>
          <a:p>
            <a:pPr algn="r"/>
            <a:endParaRPr lang="es-ES" sz="1100" dirty="0">
              <a:solidFill>
                <a:schemeClr val="tx1"/>
              </a:solidFill>
            </a:endParaRPr>
          </a:p>
          <a:p>
            <a:pPr algn="r"/>
            <a:endParaRPr lang="es-CL" sz="1600" dirty="0">
              <a:solidFill>
                <a:schemeClr val="bg1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27E2BA-AB93-A0F2-EE1E-0CE0C49DC4C7}"/>
              </a:ext>
            </a:extLst>
          </p:cNvPr>
          <p:cNvGrpSpPr/>
          <p:nvPr/>
        </p:nvGrpSpPr>
        <p:grpSpPr>
          <a:xfrm>
            <a:off x="3602281" y="4604130"/>
            <a:ext cx="1018774" cy="896489"/>
            <a:chOff x="678805" y="7952881"/>
            <a:chExt cx="1018774" cy="89648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3A98746-61CD-806B-C998-74D970F61609}"/>
                </a:ext>
              </a:extLst>
            </p:cNvPr>
            <p:cNvSpPr/>
            <p:nvPr/>
          </p:nvSpPr>
          <p:spPr>
            <a:xfrm>
              <a:off x="678805" y="7952881"/>
              <a:ext cx="360000" cy="3600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00"/>
                </a:spcBef>
              </a:pPr>
              <a:r>
                <a:rPr lang="es-ES" sz="2400" b="1" dirty="0">
                  <a:solidFill>
                    <a:srgbClr val="0070C0"/>
                  </a:solidFill>
                  <a:latin typeface="Bradley Hand ITC" panose="03070402050302030203" pitchFamily="66" charset="0"/>
                </a:rPr>
                <a:t>i</a:t>
              </a:r>
              <a:endParaRPr lang="es-CL" b="1" dirty="0">
                <a:solidFill>
                  <a:srgbClr val="0070C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4E6FCF4-8EEE-8E46-13EB-7E60C7C25C33}"/>
                </a:ext>
              </a:extLst>
            </p:cNvPr>
            <p:cNvSpPr/>
            <p:nvPr/>
          </p:nvSpPr>
          <p:spPr>
            <a:xfrm>
              <a:off x="1337579" y="8489370"/>
              <a:ext cx="360000" cy="3600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rgbClr val="0070C0"/>
                  </a:solidFill>
                  <a:latin typeface="Bradley Hand ITC" panose="03070402050302030203" pitchFamily="66" charset="0"/>
                </a:rPr>
                <a:t>j</a:t>
              </a:r>
              <a:endParaRPr lang="es-CL" b="1" dirty="0">
                <a:solidFill>
                  <a:srgbClr val="0070C0"/>
                </a:solidFill>
                <a:latin typeface="Bradley Hand ITC" panose="03070402050302030203" pitchFamily="66" charset="0"/>
              </a:endParaRP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B0992FA5-5F29-2D68-214B-FE10ED25E1D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986084" y="8260160"/>
              <a:ext cx="404216" cy="281931"/>
            </a:xfrm>
            <a:prstGeom prst="straightConnector1">
              <a:avLst/>
            </a:prstGeom>
            <a:ln w="11430">
              <a:solidFill>
                <a:schemeClr val="tx1"/>
              </a:solidFill>
              <a:headEnd type="none" w="med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28">
            <a:extLst>
              <a:ext uri="{FF2B5EF4-FFF2-40B4-BE49-F238E27FC236}">
                <a16:creationId xmlns:a16="http://schemas.microsoft.com/office/drawing/2014/main" id="{8432F524-48D2-8BAA-E769-DE8AE02DA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45318"/>
              </p:ext>
            </p:extLst>
          </p:nvPr>
        </p:nvGraphicFramePr>
        <p:xfrm>
          <a:off x="4828476" y="4370648"/>
          <a:ext cx="1140214" cy="1440001"/>
        </p:xfrm>
        <a:graphic>
          <a:graphicData uri="http://schemas.openxmlformats.org/drawingml/2006/table">
            <a:tbl>
              <a:tblPr/>
              <a:tblGrid>
                <a:gridCol w="22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84">
                  <a:extLst>
                    <a:ext uri="{9D8B030D-6E8A-4147-A177-3AD203B41FA5}">
                      <a16:colId xmlns:a16="http://schemas.microsoft.com/office/drawing/2014/main" val="3038669424"/>
                    </a:ext>
                  </a:extLst>
                </a:gridCol>
                <a:gridCol w="22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  <a:ea typeface="Times New Roman"/>
                        </a:rPr>
                        <a:t>j</a:t>
                      </a:r>
                      <a:endParaRPr lang="es-CL" sz="1600" b="1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  <a:sym typeface="Symbol" panose="05050102010706020507" pitchFamily="18" charset="2"/>
                        </a:rPr>
                        <a:t>⁞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017753"/>
                  </a:ext>
                </a:extLst>
              </a:tr>
              <a:tr h="224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  <a:sym typeface="Symbol" panose="05050102010706020507" pitchFamily="18" charset="2"/>
                        </a:rPr>
                        <a:t>⁞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  <a:ea typeface="Times New Roman"/>
                        </a:rPr>
                        <a:t>i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  <a:sym typeface="Symbol" panose="05050102010706020507" pitchFamily="18" charset="2"/>
                        </a:rPr>
                        <a:t>…</a:t>
                      </a:r>
                      <a:endParaRPr lang="es-CL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  <a:sym typeface="Symbol" panose="05050102010706020507" pitchFamily="18" charset="2"/>
                        </a:rPr>
                        <a:t>…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s-C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  <a:sym typeface="Symbol" panose="05050102010706020507" pitchFamily="18" charset="2"/>
                        </a:rPr>
                        <a:t>…</a:t>
                      </a:r>
                      <a:endParaRPr lang="es-CL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  <a:sym typeface="Symbol" panose="05050102010706020507" pitchFamily="18" charset="2"/>
                        </a:rPr>
                        <a:t>⁞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  <a:sym typeface="Symbol" panose="05050102010706020507" pitchFamily="18" charset="2"/>
                        </a:rPr>
                        <a:t>⁞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004275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E3DD3D1-4365-BECB-6D2A-770FAFBD8F3D}"/>
              </a:ext>
            </a:extLst>
          </p:cNvPr>
          <p:cNvSpPr txBox="1"/>
          <p:nvPr/>
        </p:nvSpPr>
        <p:spPr>
          <a:xfrm>
            <a:off x="3447096" y="5528296"/>
            <a:ext cx="1513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Fila </a:t>
            </a:r>
            <a:r>
              <a:rPr lang="es-ES" sz="20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i</a:t>
            </a:r>
            <a:r>
              <a:rPr lang="es-ES" sz="1600" dirty="0">
                <a:solidFill>
                  <a:schemeClr val="tx1"/>
                </a:solidFill>
              </a:rPr>
              <a:t> Columna </a:t>
            </a:r>
            <a:r>
              <a:rPr lang="es-ES" sz="20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873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20" grpId="0" animBg="1"/>
      <p:bldP spid="3" grpId="0" uiExpand="1" build="allAtOnce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adro de texto 41"/>
          <p:cNvSpPr txBox="1"/>
          <p:nvPr/>
        </p:nvSpPr>
        <p:spPr>
          <a:xfrm rot="19691089">
            <a:off x="277075" y="5703592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ángulo 88"/>
          <p:cNvSpPr/>
          <p:nvPr/>
        </p:nvSpPr>
        <p:spPr>
          <a:xfrm rot="1900092" flipV="1">
            <a:off x="199122" y="6259755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Rectángulo 90"/>
          <p:cNvSpPr/>
          <p:nvPr/>
        </p:nvSpPr>
        <p:spPr>
          <a:xfrm rot="19430473">
            <a:off x="1916133" y="6282996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Cuadro de texto 47"/>
          <p:cNvSpPr txBox="1"/>
          <p:nvPr/>
        </p:nvSpPr>
        <p:spPr>
          <a:xfrm>
            <a:off x="1061313" y="24702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Cuadro de texto 41"/>
          <p:cNvSpPr txBox="1"/>
          <p:nvPr/>
        </p:nvSpPr>
        <p:spPr>
          <a:xfrm rot="19768489">
            <a:off x="162203" y="40976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Cuadro de texto 41"/>
          <p:cNvSpPr txBox="1"/>
          <p:nvPr/>
        </p:nvSpPr>
        <p:spPr>
          <a:xfrm rot="19768489">
            <a:off x="308825" y="427641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Cuadro de texto 48"/>
          <p:cNvSpPr txBox="1"/>
          <p:nvPr/>
        </p:nvSpPr>
        <p:spPr>
          <a:xfrm rot="2101838">
            <a:off x="1861706" y="40902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Cuadro de texto 48"/>
          <p:cNvSpPr txBox="1"/>
          <p:nvPr/>
        </p:nvSpPr>
        <p:spPr>
          <a:xfrm rot="2059689">
            <a:off x="1729675" y="4279626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3048000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/>
          <p:cNvCxnSpPr>
            <a:stCxn id="44" idx="0"/>
            <a:endCxn id="46" idx="2"/>
          </p:cNvCxnSpPr>
          <p:nvPr/>
        </p:nvCxnSpPr>
        <p:spPr>
          <a:xfrm flipV="1">
            <a:off x="3228011" y="917573"/>
            <a:ext cx="695307" cy="3988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6" idx="6"/>
            <a:endCxn id="47" idx="2"/>
          </p:cNvCxnSpPr>
          <p:nvPr/>
        </p:nvCxnSpPr>
        <p:spPr>
          <a:xfrm flipV="1">
            <a:off x="4283340" y="915600"/>
            <a:ext cx="84303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6" idx="4"/>
            <a:endCxn id="45" idx="0"/>
          </p:cNvCxnSpPr>
          <p:nvPr/>
        </p:nvCxnSpPr>
        <p:spPr>
          <a:xfrm>
            <a:off x="4103329" y="1097573"/>
            <a:ext cx="0" cy="8284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5" idx="6"/>
            <a:endCxn id="49" idx="2"/>
          </p:cNvCxnSpPr>
          <p:nvPr/>
        </p:nvCxnSpPr>
        <p:spPr>
          <a:xfrm>
            <a:off x="4283340" y="2106000"/>
            <a:ext cx="84303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6" idx="5"/>
            <a:endCxn id="49" idx="1"/>
          </p:cNvCxnSpPr>
          <p:nvPr/>
        </p:nvCxnSpPr>
        <p:spPr>
          <a:xfrm>
            <a:off x="4230616" y="1044852"/>
            <a:ext cx="948486" cy="93386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49" idx="0"/>
            <a:endCxn id="47" idx="4"/>
          </p:cNvCxnSpPr>
          <p:nvPr/>
        </p:nvCxnSpPr>
        <p:spPr>
          <a:xfrm flipV="1">
            <a:off x="5306389" y="1095600"/>
            <a:ext cx="0" cy="8304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7" idx="6"/>
            <a:endCxn id="48" idx="0"/>
          </p:cNvCxnSpPr>
          <p:nvPr/>
        </p:nvCxnSpPr>
        <p:spPr>
          <a:xfrm>
            <a:off x="5486400" y="915600"/>
            <a:ext cx="581989" cy="4008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9" idx="6"/>
            <a:endCxn id="48" idx="4"/>
          </p:cNvCxnSpPr>
          <p:nvPr/>
        </p:nvCxnSpPr>
        <p:spPr>
          <a:xfrm flipV="1">
            <a:off x="5486400" y="1676400"/>
            <a:ext cx="581989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4" idx="4"/>
            <a:endCxn id="45" idx="2"/>
          </p:cNvCxnSpPr>
          <p:nvPr/>
        </p:nvCxnSpPr>
        <p:spPr>
          <a:xfrm>
            <a:off x="3228011" y="1676400"/>
            <a:ext cx="695307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 de texto 41"/>
          <p:cNvSpPr txBox="1"/>
          <p:nvPr/>
        </p:nvSpPr>
        <p:spPr>
          <a:xfrm>
            <a:off x="3333750" y="95890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 de texto 43"/>
          <p:cNvSpPr txBox="1"/>
          <p:nvPr/>
        </p:nvSpPr>
        <p:spPr>
          <a:xfrm>
            <a:off x="33337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Cuadro de texto 44"/>
          <p:cNvSpPr txBox="1"/>
          <p:nvPr/>
        </p:nvSpPr>
        <p:spPr>
          <a:xfrm>
            <a:off x="4492572" y="21273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Cuadro de texto 45"/>
          <p:cNvSpPr txBox="1"/>
          <p:nvPr/>
        </p:nvSpPr>
        <p:spPr>
          <a:xfrm>
            <a:off x="3881680" y="1447800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Cuadro de texto 46"/>
          <p:cNvSpPr txBox="1"/>
          <p:nvPr/>
        </p:nvSpPr>
        <p:spPr>
          <a:xfrm>
            <a:off x="4591094" y="13907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8" name="Cuadro de texto 47"/>
          <p:cNvSpPr txBox="1"/>
          <p:nvPr/>
        </p:nvSpPr>
        <p:spPr>
          <a:xfrm>
            <a:off x="4492572" y="76692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9" name="Cuadro de texto 48"/>
          <p:cNvSpPr txBox="1"/>
          <p:nvPr/>
        </p:nvSpPr>
        <p:spPr>
          <a:xfrm>
            <a:off x="5645150" y="965200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0" name="Cuadro de texto 49"/>
          <p:cNvSpPr txBox="1"/>
          <p:nvPr/>
        </p:nvSpPr>
        <p:spPr>
          <a:xfrm>
            <a:off x="56451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1" name="Cuadro de texto 50"/>
          <p:cNvSpPr txBox="1"/>
          <p:nvPr/>
        </p:nvSpPr>
        <p:spPr>
          <a:xfrm>
            <a:off x="5206850" y="144780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392331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3923318" y="737573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5126378" y="7356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5888378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12637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Elipse 102"/>
          <p:cNvSpPr>
            <a:spLocks noChangeAspect="1"/>
          </p:cNvSpPr>
          <p:nvPr/>
        </p:nvSpPr>
        <p:spPr>
          <a:xfrm>
            <a:off x="76200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0"/>
            <a:endCxn id="123" idx="2"/>
          </p:cNvCxnSpPr>
          <p:nvPr/>
        </p:nvCxnSpPr>
        <p:spPr>
          <a:xfrm flipV="1">
            <a:off x="202208" y="26288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23" idx="6"/>
            <a:endCxn id="124" idx="2"/>
          </p:cNvCxnSpPr>
          <p:nvPr/>
        </p:nvCxnSpPr>
        <p:spPr>
          <a:xfrm flipV="1">
            <a:off x="974934" y="26269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23" idx="4"/>
            <a:endCxn id="122" idx="0"/>
          </p:cNvCxnSpPr>
          <p:nvPr/>
        </p:nvCxnSpPr>
        <p:spPr>
          <a:xfrm>
            <a:off x="848926" y="27548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22" idx="6"/>
            <a:endCxn id="126" idx="2"/>
          </p:cNvCxnSpPr>
          <p:nvPr/>
        </p:nvCxnSpPr>
        <p:spPr>
          <a:xfrm>
            <a:off x="974934" y="35345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123" idx="5"/>
            <a:endCxn id="126" idx="1"/>
          </p:cNvCxnSpPr>
          <p:nvPr/>
        </p:nvCxnSpPr>
        <p:spPr>
          <a:xfrm>
            <a:off x="938027" y="27179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126" idx="0"/>
            <a:endCxn id="124" idx="4"/>
          </p:cNvCxnSpPr>
          <p:nvPr/>
        </p:nvCxnSpPr>
        <p:spPr>
          <a:xfrm flipV="1">
            <a:off x="1739490" y="27529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124" idx="6"/>
            <a:endCxn id="125" idx="0"/>
          </p:cNvCxnSpPr>
          <p:nvPr/>
        </p:nvCxnSpPr>
        <p:spPr>
          <a:xfrm>
            <a:off x="1865498" y="26269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26" idx="6"/>
            <a:endCxn id="125" idx="4"/>
          </p:cNvCxnSpPr>
          <p:nvPr/>
        </p:nvCxnSpPr>
        <p:spPr>
          <a:xfrm flipV="1">
            <a:off x="1865498" y="32074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103" idx="4"/>
            <a:endCxn id="122" idx="2"/>
          </p:cNvCxnSpPr>
          <p:nvPr/>
        </p:nvCxnSpPr>
        <p:spPr>
          <a:xfrm>
            <a:off x="202208" y="32074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 de texto 43"/>
          <p:cNvSpPr txBox="1"/>
          <p:nvPr/>
        </p:nvSpPr>
        <p:spPr>
          <a:xfrm>
            <a:off x="234429" y="33401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Cuadro de texto 44"/>
          <p:cNvSpPr txBox="1"/>
          <p:nvPr/>
        </p:nvSpPr>
        <p:spPr>
          <a:xfrm>
            <a:off x="1130344" y="35306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Cuadro de texto 45"/>
          <p:cNvSpPr txBox="1"/>
          <p:nvPr/>
        </p:nvSpPr>
        <p:spPr>
          <a:xfrm>
            <a:off x="643180" y="29836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Cuadro de texto 46"/>
          <p:cNvSpPr txBox="1"/>
          <p:nvPr/>
        </p:nvSpPr>
        <p:spPr>
          <a:xfrm>
            <a:off x="1206544" y="299129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Cuadro de texto 48"/>
          <p:cNvSpPr txBox="1"/>
          <p:nvPr/>
        </p:nvSpPr>
        <p:spPr>
          <a:xfrm rot="2187980">
            <a:off x="1861706" y="26424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Cuadro de texto 49"/>
          <p:cNvSpPr txBox="1"/>
          <p:nvPr/>
        </p:nvSpPr>
        <p:spPr>
          <a:xfrm>
            <a:off x="1991505" y="334272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Cuadro de texto 50"/>
          <p:cNvSpPr txBox="1"/>
          <p:nvPr/>
        </p:nvSpPr>
        <p:spPr>
          <a:xfrm>
            <a:off x="1633860" y="29836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Elipse 121"/>
          <p:cNvSpPr>
            <a:spLocks noChangeAspect="1"/>
          </p:cNvSpPr>
          <p:nvPr/>
        </p:nvSpPr>
        <p:spPr>
          <a:xfrm>
            <a:off x="722918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Elipse 122"/>
          <p:cNvSpPr>
            <a:spLocks noChangeAspect="1"/>
          </p:cNvSpPr>
          <p:nvPr/>
        </p:nvSpPr>
        <p:spPr>
          <a:xfrm>
            <a:off x="722918" y="25028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Elipse 123"/>
          <p:cNvSpPr>
            <a:spLocks noChangeAspect="1"/>
          </p:cNvSpPr>
          <p:nvPr/>
        </p:nvSpPr>
        <p:spPr>
          <a:xfrm>
            <a:off x="1613482" y="25009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Elipse 124"/>
          <p:cNvSpPr>
            <a:spLocks noChangeAspect="1"/>
          </p:cNvSpPr>
          <p:nvPr/>
        </p:nvSpPr>
        <p:spPr>
          <a:xfrm>
            <a:off x="2206309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Elipse 125"/>
          <p:cNvSpPr>
            <a:spLocks noChangeAspect="1"/>
          </p:cNvSpPr>
          <p:nvPr/>
        </p:nvSpPr>
        <p:spPr>
          <a:xfrm>
            <a:off x="1613482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2463800" y="5486400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Camino simple 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3814956" y="54864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2463800" y="5639167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“Camino de Aumento”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2463801" y="5894840"/>
            <a:ext cx="241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Costo menor de los arcos del camino: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4729870" y="5894840"/>
            <a:ext cx="232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33" name="CuadroTexto 132"/>
          <p:cNvSpPr txBox="1"/>
          <p:nvPr/>
        </p:nvSpPr>
        <p:spPr>
          <a:xfrm>
            <a:off x="2463800" y="6041304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“Flujo de Aumento”</a:t>
            </a:r>
          </a:p>
        </p:txBody>
      </p:sp>
      <p:sp>
        <p:nvSpPr>
          <p:cNvPr id="172" name="Cuadro de texto 41"/>
          <p:cNvSpPr txBox="1"/>
          <p:nvPr/>
        </p:nvSpPr>
        <p:spPr>
          <a:xfrm rot="19768489">
            <a:off x="162203" y="26498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Elipse 64"/>
          <p:cNvSpPr>
            <a:spLocks noChangeAspect="1"/>
          </p:cNvSpPr>
          <p:nvPr/>
        </p:nvSpPr>
        <p:spPr>
          <a:xfrm>
            <a:off x="76200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cto de flecha 65"/>
          <p:cNvCxnSpPr>
            <a:stCxn id="65" idx="0"/>
            <a:endCxn id="84" idx="2"/>
          </p:cNvCxnSpPr>
          <p:nvPr/>
        </p:nvCxnSpPr>
        <p:spPr>
          <a:xfrm flipV="1">
            <a:off x="202208" y="40766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84" idx="6"/>
            <a:endCxn id="85" idx="2"/>
          </p:cNvCxnSpPr>
          <p:nvPr/>
        </p:nvCxnSpPr>
        <p:spPr>
          <a:xfrm flipV="1">
            <a:off x="974934" y="40747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84" idx="4"/>
            <a:endCxn id="83" idx="0"/>
          </p:cNvCxnSpPr>
          <p:nvPr/>
        </p:nvCxnSpPr>
        <p:spPr>
          <a:xfrm>
            <a:off x="848926" y="42026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83" idx="6"/>
            <a:endCxn id="87" idx="2"/>
          </p:cNvCxnSpPr>
          <p:nvPr/>
        </p:nvCxnSpPr>
        <p:spPr>
          <a:xfrm>
            <a:off x="974934" y="49823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4" idx="5"/>
            <a:endCxn id="87" idx="1"/>
          </p:cNvCxnSpPr>
          <p:nvPr/>
        </p:nvCxnSpPr>
        <p:spPr>
          <a:xfrm>
            <a:off x="938027" y="41657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87" idx="0"/>
            <a:endCxn id="85" idx="4"/>
          </p:cNvCxnSpPr>
          <p:nvPr/>
        </p:nvCxnSpPr>
        <p:spPr>
          <a:xfrm flipV="1">
            <a:off x="1739490" y="42007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85" idx="6"/>
            <a:endCxn id="86" idx="0"/>
          </p:cNvCxnSpPr>
          <p:nvPr/>
        </p:nvCxnSpPr>
        <p:spPr>
          <a:xfrm>
            <a:off x="1865498" y="40747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87" idx="6"/>
            <a:endCxn id="86" idx="4"/>
          </p:cNvCxnSpPr>
          <p:nvPr/>
        </p:nvCxnSpPr>
        <p:spPr>
          <a:xfrm flipV="1">
            <a:off x="1865498" y="46552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5" idx="4"/>
            <a:endCxn id="83" idx="2"/>
          </p:cNvCxnSpPr>
          <p:nvPr/>
        </p:nvCxnSpPr>
        <p:spPr>
          <a:xfrm>
            <a:off x="202208" y="46552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 de texto 43"/>
          <p:cNvSpPr txBox="1"/>
          <p:nvPr/>
        </p:nvSpPr>
        <p:spPr>
          <a:xfrm>
            <a:off x="234429" y="47879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Cuadro de texto 44"/>
          <p:cNvSpPr txBox="1"/>
          <p:nvPr/>
        </p:nvSpPr>
        <p:spPr>
          <a:xfrm>
            <a:off x="1130344" y="49784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Cuadro de texto 45"/>
          <p:cNvSpPr txBox="1"/>
          <p:nvPr/>
        </p:nvSpPr>
        <p:spPr>
          <a:xfrm>
            <a:off x="643180" y="44314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Cuadro de texto 46"/>
          <p:cNvSpPr txBox="1"/>
          <p:nvPr/>
        </p:nvSpPr>
        <p:spPr>
          <a:xfrm rot="2563306">
            <a:off x="1160446" y="444290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uadro de texto 47"/>
          <p:cNvSpPr txBox="1"/>
          <p:nvPr/>
        </p:nvSpPr>
        <p:spPr>
          <a:xfrm>
            <a:off x="1061313" y="39180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Cuadro de texto 49"/>
          <p:cNvSpPr txBox="1"/>
          <p:nvPr/>
        </p:nvSpPr>
        <p:spPr>
          <a:xfrm rot="19531016">
            <a:off x="1870617" y="480861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Cuadro de texto 50"/>
          <p:cNvSpPr txBox="1"/>
          <p:nvPr/>
        </p:nvSpPr>
        <p:spPr>
          <a:xfrm>
            <a:off x="1633860" y="44314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Elipse 82"/>
          <p:cNvSpPr>
            <a:spLocks noChangeAspect="1"/>
          </p:cNvSpPr>
          <p:nvPr/>
        </p:nvSpPr>
        <p:spPr>
          <a:xfrm>
            <a:off x="722918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Elipse 83"/>
          <p:cNvSpPr>
            <a:spLocks noChangeAspect="1"/>
          </p:cNvSpPr>
          <p:nvPr/>
        </p:nvSpPr>
        <p:spPr>
          <a:xfrm>
            <a:off x="722918" y="39506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Elipse 84"/>
          <p:cNvSpPr>
            <a:spLocks noChangeAspect="1"/>
          </p:cNvSpPr>
          <p:nvPr/>
        </p:nvSpPr>
        <p:spPr>
          <a:xfrm>
            <a:off x="1613482" y="39487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Elipse 85"/>
          <p:cNvSpPr>
            <a:spLocks noChangeAspect="1"/>
          </p:cNvSpPr>
          <p:nvPr/>
        </p:nvSpPr>
        <p:spPr>
          <a:xfrm>
            <a:off x="2206309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1613482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Conector recto de flecha 95"/>
          <p:cNvCxnSpPr>
            <a:stCxn id="65" idx="7"/>
            <a:endCxn id="84" idx="3"/>
          </p:cNvCxnSpPr>
          <p:nvPr/>
        </p:nvCxnSpPr>
        <p:spPr>
          <a:xfrm flipV="1">
            <a:off x="291309" y="4165768"/>
            <a:ext cx="468516" cy="27439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85" idx="5"/>
            <a:endCxn id="86" idx="1"/>
          </p:cNvCxnSpPr>
          <p:nvPr/>
        </p:nvCxnSpPr>
        <p:spPr>
          <a:xfrm>
            <a:off x="1828591" y="4163795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 de texto 48"/>
          <p:cNvSpPr txBox="1"/>
          <p:nvPr/>
        </p:nvSpPr>
        <p:spPr>
          <a:xfrm rot="2101838">
            <a:off x="1861706" y="559495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Cuadro de texto 48"/>
          <p:cNvSpPr txBox="1"/>
          <p:nvPr/>
        </p:nvSpPr>
        <p:spPr>
          <a:xfrm rot="2059689">
            <a:off x="1729675" y="5784295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Elipse 139"/>
          <p:cNvSpPr>
            <a:spLocks noChangeAspect="1"/>
          </p:cNvSpPr>
          <p:nvPr/>
        </p:nvSpPr>
        <p:spPr>
          <a:xfrm>
            <a:off x="76200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Conector recto de flecha 141"/>
          <p:cNvCxnSpPr>
            <a:stCxn id="158" idx="6"/>
            <a:endCxn id="159" idx="2"/>
          </p:cNvCxnSpPr>
          <p:nvPr/>
        </p:nvCxnSpPr>
        <p:spPr>
          <a:xfrm flipV="1">
            <a:off x="974934" y="5579369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58" idx="4"/>
            <a:endCxn id="157" idx="0"/>
          </p:cNvCxnSpPr>
          <p:nvPr/>
        </p:nvCxnSpPr>
        <p:spPr>
          <a:xfrm>
            <a:off x="848926" y="5707342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>
            <a:stCxn id="157" idx="6"/>
            <a:endCxn id="161" idx="2"/>
          </p:cNvCxnSpPr>
          <p:nvPr/>
        </p:nvCxnSpPr>
        <p:spPr>
          <a:xfrm>
            <a:off x="974934" y="6487047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/>
          <p:cNvCxnSpPr>
            <a:stCxn id="158" idx="5"/>
            <a:endCxn id="161" idx="1"/>
          </p:cNvCxnSpPr>
          <p:nvPr/>
        </p:nvCxnSpPr>
        <p:spPr>
          <a:xfrm>
            <a:off x="938027" y="5670437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/>
          <p:cNvCxnSpPr>
            <a:stCxn id="161" idx="0"/>
            <a:endCxn id="159" idx="4"/>
          </p:cNvCxnSpPr>
          <p:nvPr/>
        </p:nvCxnSpPr>
        <p:spPr>
          <a:xfrm flipV="1">
            <a:off x="1739490" y="5705369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/>
          <p:cNvCxnSpPr>
            <a:stCxn id="159" idx="6"/>
            <a:endCxn id="160" idx="0"/>
          </p:cNvCxnSpPr>
          <p:nvPr/>
        </p:nvCxnSpPr>
        <p:spPr>
          <a:xfrm>
            <a:off x="1865498" y="5579369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/>
          <p:cNvCxnSpPr>
            <a:stCxn id="161" idx="6"/>
            <a:endCxn id="160" idx="4"/>
          </p:cNvCxnSpPr>
          <p:nvPr/>
        </p:nvCxnSpPr>
        <p:spPr>
          <a:xfrm flipV="1">
            <a:off x="1865498" y="6159922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40" idx="4"/>
            <a:endCxn id="157" idx="2"/>
          </p:cNvCxnSpPr>
          <p:nvPr/>
        </p:nvCxnSpPr>
        <p:spPr>
          <a:xfrm>
            <a:off x="202208" y="6159922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 de texto 43"/>
          <p:cNvSpPr txBox="1"/>
          <p:nvPr/>
        </p:nvSpPr>
        <p:spPr>
          <a:xfrm rot="1869523">
            <a:off x="123146" y="6282153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Cuadro de texto 44"/>
          <p:cNvSpPr txBox="1"/>
          <p:nvPr/>
        </p:nvSpPr>
        <p:spPr>
          <a:xfrm>
            <a:off x="1049373" y="648312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Cuadro de texto 45"/>
          <p:cNvSpPr txBox="1"/>
          <p:nvPr/>
        </p:nvSpPr>
        <p:spPr>
          <a:xfrm>
            <a:off x="643180" y="5936142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Cuadro de texto 46"/>
          <p:cNvSpPr txBox="1"/>
          <p:nvPr/>
        </p:nvSpPr>
        <p:spPr>
          <a:xfrm rot="2800802">
            <a:off x="1119061" y="5929557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Cuadro de texto 47"/>
          <p:cNvSpPr txBox="1"/>
          <p:nvPr/>
        </p:nvSpPr>
        <p:spPr>
          <a:xfrm>
            <a:off x="1061313" y="542267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Cuadro de texto 49"/>
          <p:cNvSpPr txBox="1"/>
          <p:nvPr/>
        </p:nvSpPr>
        <p:spPr>
          <a:xfrm rot="19452317">
            <a:off x="1907597" y="6308447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Cuadro de texto 50"/>
          <p:cNvSpPr txBox="1"/>
          <p:nvPr/>
        </p:nvSpPr>
        <p:spPr>
          <a:xfrm>
            <a:off x="1633860" y="5936142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Elipse 156"/>
          <p:cNvSpPr>
            <a:spLocks noChangeAspect="1"/>
          </p:cNvSpPr>
          <p:nvPr/>
        </p:nvSpPr>
        <p:spPr>
          <a:xfrm>
            <a:off x="722918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Elipse 157"/>
          <p:cNvSpPr>
            <a:spLocks noChangeAspect="1"/>
          </p:cNvSpPr>
          <p:nvPr/>
        </p:nvSpPr>
        <p:spPr>
          <a:xfrm>
            <a:off x="722918" y="545534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Elipse 158"/>
          <p:cNvSpPr>
            <a:spLocks noChangeAspect="1"/>
          </p:cNvSpPr>
          <p:nvPr/>
        </p:nvSpPr>
        <p:spPr>
          <a:xfrm>
            <a:off x="1613482" y="545336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Elipse 159"/>
          <p:cNvSpPr>
            <a:spLocks noChangeAspect="1"/>
          </p:cNvSpPr>
          <p:nvPr/>
        </p:nvSpPr>
        <p:spPr>
          <a:xfrm>
            <a:off x="2206309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Elipse 160"/>
          <p:cNvSpPr>
            <a:spLocks noChangeAspect="1"/>
          </p:cNvSpPr>
          <p:nvPr/>
        </p:nvSpPr>
        <p:spPr>
          <a:xfrm>
            <a:off x="1613482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Conector recto de flecha 161"/>
          <p:cNvCxnSpPr>
            <a:stCxn id="140" idx="0"/>
            <a:endCxn id="158" idx="2"/>
          </p:cNvCxnSpPr>
          <p:nvPr/>
        </p:nvCxnSpPr>
        <p:spPr>
          <a:xfrm flipV="1">
            <a:off x="202208" y="5581342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59" idx="5"/>
            <a:endCxn id="160" idx="1"/>
          </p:cNvCxnSpPr>
          <p:nvPr/>
        </p:nvCxnSpPr>
        <p:spPr>
          <a:xfrm>
            <a:off x="1828591" y="5668464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/>
          <p:nvPr/>
        </p:nvCxnSpPr>
        <p:spPr>
          <a:xfrm>
            <a:off x="881052" y="5707676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 de texto 46"/>
          <p:cNvSpPr txBox="1"/>
          <p:nvPr/>
        </p:nvSpPr>
        <p:spPr>
          <a:xfrm rot="2800802">
            <a:off x="957154" y="6055126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6" name="Conector recto de flecha 165"/>
          <p:cNvCxnSpPr>
            <a:stCxn id="161" idx="7"/>
            <a:endCxn id="160" idx="3"/>
          </p:cNvCxnSpPr>
          <p:nvPr/>
        </p:nvCxnSpPr>
        <p:spPr>
          <a:xfrm flipV="1">
            <a:off x="1828591" y="6123017"/>
            <a:ext cx="414625" cy="27493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 de texto 49"/>
          <p:cNvSpPr txBox="1"/>
          <p:nvPr/>
        </p:nvSpPr>
        <p:spPr>
          <a:xfrm rot="19531016">
            <a:off x="1881700" y="611753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Rectángulo 135"/>
          <p:cNvSpPr/>
          <p:nvPr/>
        </p:nvSpPr>
        <p:spPr>
          <a:xfrm>
            <a:off x="1034813" y="6432450"/>
            <a:ext cx="504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7" name="Cuadro de texto 41"/>
          <p:cNvSpPr txBox="1"/>
          <p:nvPr/>
        </p:nvSpPr>
        <p:spPr>
          <a:xfrm rot="19691089">
            <a:off x="5296841" y="2768224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7" name="Cuadro de texto 48"/>
          <p:cNvSpPr txBox="1"/>
          <p:nvPr/>
        </p:nvSpPr>
        <p:spPr>
          <a:xfrm rot="2101838">
            <a:off x="6881472" y="2659589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8" name="Cuadro de texto 48"/>
          <p:cNvSpPr txBox="1"/>
          <p:nvPr/>
        </p:nvSpPr>
        <p:spPr>
          <a:xfrm rot="2059689">
            <a:off x="6749441" y="284892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9" name="Elipse 228"/>
          <p:cNvSpPr>
            <a:spLocks noChangeAspect="1"/>
          </p:cNvSpPr>
          <p:nvPr/>
        </p:nvSpPr>
        <p:spPr>
          <a:xfrm>
            <a:off x="5095966" y="297255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0" name="Conector recto de flecha 229"/>
          <p:cNvCxnSpPr>
            <a:stCxn id="246" idx="6"/>
            <a:endCxn id="247" idx="2"/>
          </p:cNvCxnSpPr>
          <p:nvPr/>
        </p:nvCxnSpPr>
        <p:spPr>
          <a:xfrm flipV="1">
            <a:off x="5994700" y="2644001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/>
          <p:cNvCxnSpPr>
            <a:stCxn id="246" idx="4"/>
            <a:endCxn id="245" idx="0"/>
          </p:cNvCxnSpPr>
          <p:nvPr/>
        </p:nvCxnSpPr>
        <p:spPr>
          <a:xfrm>
            <a:off x="5868692" y="2771974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/>
          <p:cNvCxnSpPr>
            <a:stCxn id="245" idx="6"/>
            <a:endCxn id="249" idx="2"/>
          </p:cNvCxnSpPr>
          <p:nvPr/>
        </p:nvCxnSpPr>
        <p:spPr>
          <a:xfrm>
            <a:off x="5994700" y="3551679"/>
            <a:ext cx="638548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/>
          <p:cNvCxnSpPr>
            <a:stCxn id="246" idx="5"/>
            <a:endCxn id="249" idx="1"/>
          </p:cNvCxnSpPr>
          <p:nvPr/>
        </p:nvCxnSpPr>
        <p:spPr>
          <a:xfrm>
            <a:off x="5957793" y="2735069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/>
          <p:cNvCxnSpPr>
            <a:stCxn id="249" idx="0"/>
            <a:endCxn id="247" idx="4"/>
          </p:cNvCxnSpPr>
          <p:nvPr/>
        </p:nvCxnSpPr>
        <p:spPr>
          <a:xfrm flipV="1">
            <a:off x="6759256" y="2770001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/>
          <p:cNvCxnSpPr>
            <a:stCxn id="247" idx="6"/>
            <a:endCxn id="248" idx="0"/>
          </p:cNvCxnSpPr>
          <p:nvPr/>
        </p:nvCxnSpPr>
        <p:spPr>
          <a:xfrm>
            <a:off x="6885264" y="2644001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de flecha 236"/>
          <p:cNvCxnSpPr>
            <a:stCxn id="229" idx="4"/>
            <a:endCxn id="245" idx="2"/>
          </p:cNvCxnSpPr>
          <p:nvPr/>
        </p:nvCxnSpPr>
        <p:spPr>
          <a:xfrm>
            <a:off x="5221974" y="3224554"/>
            <a:ext cx="520710" cy="327125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uadro de texto 43"/>
          <p:cNvSpPr txBox="1"/>
          <p:nvPr/>
        </p:nvSpPr>
        <p:spPr>
          <a:xfrm rot="1869523">
            <a:off x="5154788" y="337053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9" name="Cuadro de texto 44"/>
          <p:cNvSpPr txBox="1"/>
          <p:nvPr/>
        </p:nvSpPr>
        <p:spPr>
          <a:xfrm>
            <a:off x="6074439" y="342265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0" name="Cuadro de texto 45"/>
          <p:cNvSpPr txBox="1"/>
          <p:nvPr/>
        </p:nvSpPr>
        <p:spPr>
          <a:xfrm>
            <a:off x="5662946" y="3000774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1" name="Cuadro de texto 46"/>
          <p:cNvSpPr txBox="1"/>
          <p:nvPr/>
        </p:nvSpPr>
        <p:spPr>
          <a:xfrm rot="2800802">
            <a:off x="6138827" y="299418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2" name="Cuadro de texto 47"/>
          <p:cNvSpPr txBox="1"/>
          <p:nvPr/>
        </p:nvSpPr>
        <p:spPr>
          <a:xfrm>
            <a:off x="6081079" y="2487304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4" name="Cuadro de texto 50"/>
          <p:cNvSpPr txBox="1"/>
          <p:nvPr/>
        </p:nvSpPr>
        <p:spPr>
          <a:xfrm>
            <a:off x="6653626" y="3000774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5" name="Elipse 244"/>
          <p:cNvSpPr>
            <a:spLocks noChangeAspect="1"/>
          </p:cNvSpPr>
          <p:nvPr/>
        </p:nvSpPr>
        <p:spPr>
          <a:xfrm>
            <a:off x="5742684" y="342567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Elipse 245"/>
          <p:cNvSpPr>
            <a:spLocks noChangeAspect="1"/>
          </p:cNvSpPr>
          <p:nvPr/>
        </p:nvSpPr>
        <p:spPr>
          <a:xfrm>
            <a:off x="5742684" y="251997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Elipse 246"/>
          <p:cNvSpPr>
            <a:spLocks noChangeAspect="1"/>
          </p:cNvSpPr>
          <p:nvPr/>
        </p:nvSpPr>
        <p:spPr>
          <a:xfrm>
            <a:off x="6633248" y="2518001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Elipse 247"/>
          <p:cNvSpPr>
            <a:spLocks noChangeAspect="1"/>
          </p:cNvSpPr>
          <p:nvPr/>
        </p:nvSpPr>
        <p:spPr>
          <a:xfrm>
            <a:off x="7226075" y="297255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Elipse 248"/>
          <p:cNvSpPr>
            <a:spLocks noChangeAspect="1"/>
          </p:cNvSpPr>
          <p:nvPr/>
        </p:nvSpPr>
        <p:spPr>
          <a:xfrm>
            <a:off x="6633248" y="342567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Conector recto de flecha 249"/>
          <p:cNvCxnSpPr>
            <a:stCxn id="229" idx="0"/>
            <a:endCxn id="246" idx="2"/>
          </p:cNvCxnSpPr>
          <p:nvPr/>
        </p:nvCxnSpPr>
        <p:spPr>
          <a:xfrm flipV="1">
            <a:off x="5221974" y="2645974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de flecha 250"/>
          <p:cNvCxnSpPr>
            <a:stCxn id="247" idx="5"/>
            <a:endCxn id="248" idx="1"/>
          </p:cNvCxnSpPr>
          <p:nvPr/>
        </p:nvCxnSpPr>
        <p:spPr>
          <a:xfrm>
            <a:off x="6848357" y="2733096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/>
          <p:cNvCxnSpPr/>
          <p:nvPr/>
        </p:nvCxnSpPr>
        <p:spPr>
          <a:xfrm>
            <a:off x="5900818" y="277230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uadro de texto 46"/>
          <p:cNvSpPr txBox="1"/>
          <p:nvPr/>
        </p:nvSpPr>
        <p:spPr>
          <a:xfrm rot="2800802">
            <a:off x="5976920" y="3119758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4" name="Conector recto de flecha 253"/>
          <p:cNvCxnSpPr>
            <a:stCxn id="249" idx="6"/>
            <a:endCxn id="248" idx="4"/>
          </p:cNvCxnSpPr>
          <p:nvPr/>
        </p:nvCxnSpPr>
        <p:spPr>
          <a:xfrm flipV="1">
            <a:off x="6885264" y="3224554"/>
            <a:ext cx="466819" cy="327125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 de texto 49"/>
          <p:cNvSpPr txBox="1"/>
          <p:nvPr/>
        </p:nvSpPr>
        <p:spPr>
          <a:xfrm rot="19531016">
            <a:off x="7001475" y="336101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7" name="Cuadro de texto 43"/>
          <p:cNvSpPr txBox="1"/>
          <p:nvPr/>
        </p:nvSpPr>
        <p:spPr>
          <a:xfrm rot="1869523">
            <a:off x="5324831" y="319603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8" name="Conector recto de flecha 257"/>
          <p:cNvCxnSpPr>
            <a:stCxn id="229" idx="5"/>
            <a:endCxn id="245" idx="1"/>
          </p:cNvCxnSpPr>
          <p:nvPr/>
        </p:nvCxnSpPr>
        <p:spPr>
          <a:xfrm>
            <a:off x="5311075" y="3187649"/>
            <a:ext cx="468516" cy="274935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/>
          <p:cNvCxnSpPr>
            <a:stCxn id="245" idx="5"/>
            <a:endCxn id="249" idx="3"/>
          </p:cNvCxnSpPr>
          <p:nvPr/>
        </p:nvCxnSpPr>
        <p:spPr>
          <a:xfrm>
            <a:off x="5957793" y="3640774"/>
            <a:ext cx="712362" cy="0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 de texto 44"/>
          <p:cNvSpPr txBox="1"/>
          <p:nvPr/>
        </p:nvSpPr>
        <p:spPr>
          <a:xfrm>
            <a:off x="6069183" y="3626701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1" name="CuadroTexto 260"/>
          <p:cNvSpPr txBox="1"/>
          <p:nvPr/>
        </p:nvSpPr>
        <p:spPr>
          <a:xfrm>
            <a:off x="125104" y="1327243"/>
            <a:ext cx="237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Flujo que se inyecta a la Red:</a:t>
            </a:r>
            <a:endParaRPr lang="es-CL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2" name="CuadroTexto 261"/>
          <p:cNvSpPr txBox="1"/>
          <p:nvPr/>
        </p:nvSpPr>
        <p:spPr>
          <a:xfrm>
            <a:off x="2396193" y="1327243"/>
            <a:ext cx="3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263" name="Rectángulo 262"/>
          <p:cNvSpPr/>
          <p:nvPr/>
        </p:nvSpPr>
        <p:spPr>
          <a:xfrm>
            <a:off x="76200" y="1287622"/>
            <a:ext cx="2664502" cy="412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95604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5" grpId="0"/>
      <p:bldP spid="137" grpId="0"/>
      <p:bldP spid="227" grpId="0"/>
      <p:bldP spid="228" grpId="0"/>
      <p:bldP spid="229" grpId="0" animBg="1"/>
      <p:bldP spid="238" grpId="0"/>
      <p:bldP spid="239" grpId="0"/>
      <p:bldP spid="240" grpId="0"/>
      <p:bldP spid="241" grpId="0"/>
      <p:bldP spid="242" grpId="0"/>
      <p:bldP spid="244" grpId="0"/>
      <p:bldP spid="245" grpId="0" animBg="1"/>
      <p:bldP spid="246" grpId="0" animBg="1"/>
      <p:bldP spid="247" grpId="0" animBg="1"/>
      <p:bldP spid="248" grpId="0" animBg="1"/>
      <p:bldP spid="249" grpId="0" animBg="1"/>
      <p:bldP spid="253" grpId="0"/>
      <p:bldP spid="255" grpId="0"/>
      <p:bldP spid="257" grpId="0"/>
      <p:bldP spid="260" grpId="0"/>
      <p:bldP spid="26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adro de texto 41"/>
          <p:cNvSpPr txBox="1"/>
          <p:nvPr/>
        </p:nvSpPr>
        <p:spPr>
          <a:xfrm rot="19691089">
            <a:off x="277075" y="5703592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Cuadro de texto 47"/>
          <p:cNvSpPr txBox="1"/>
          <p:nvPr/>
        </p:nvSpPr>
        <p:spPr>
          <a:xfrm>
            <a:off x="1061313" y="24702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Cuadro de texto 41"/>
          <p:cNvSpPr txBox="1"/>
          <p:nvPr/>
        </p:nvSpPr>
        <p:spPr>
          <a:xfrm rot="19768489">
            <a:off x="162203" y="40976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Cuadro de texto 41"/>
          <p:cNvSpPr txBox="1"/>
          <p:nvPr/>
        </p:nvSpPr>
        <p:spPr>
          <a:xfrm rot="19768489">
            <a:off x="308825" y="427641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Cuadro de texto 48"/>
          <p:cNvSpPr txBox="1"/>
          <p:nvPr/>
        </p:nvSpPr>
        <p:spPr>
          <a:xfrm rot="2101838">
            <a:off x="1861706" y="40902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Cuadro de texto 48"/>
          <p:cNvSpPr txBox="1"/>
          <p:nvPr/>
        </p:nvSpPr>
        <p:spPr>
          <a:xfrm rot="2059689">
            <a:off x="1729675" y="4279626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3048000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/>
          <p:cNvCxnSpPr>
            <a:stCxn id="44" idx="0"/>
            <a:endCxn id="46" idx="2"/>
          </p:cNvCxnSpPr>
          <p:nvPr/>
        </p:nvCxnSpPr>
        <p:spPr>
          <a:xfrm flipV="1">
            <a:off x="3228011" y="917573"/>
            <a:ext cx="695307" cy="3988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6" idx="6"/>
            <a:endCxn id="47" idx="2"/>
          </p:cNvCxnSpPr>
          <p:nvPr/>
        </p:nvCxnSpPr>
        <p:spPr>
          <a:xfrm flipV="1">
            <a:off x="4283340" y="915600"/>
            <a:ext cx="84303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6" idx="4"/>
            <a:endCxn id="45" idx="0"/>
          </p:cNvCxnSpPr>
          <p:nvPr/>
        </p:nvCxnSpPr>
        <p:spPr>
          <a:xfrm>
            <a:off x="4103329" y="1097573"/>
            <a:ext cx="0" cy="8284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5" idx="6"/>
            <a:endCxn id="49" idx="2"/>
          </p:cNvCxnSpPr>
          <p:nvPr/>
        </p:nvCxnSpPr>
        <p:spPr>
          <a:xfrm>
            <a:off x="4283340" y="2106000"/>
            <a:ext cx="84303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6" idx="5"/>
            <a:endCxn id="49" idx="1"/>
          </p:cNvCxnSpPr>
          <p:nvPr/>
        </p:nvCxnSpPr>
        <p:spPr>
          <a:xfrm>
            <a:off x="4230616" y="1044852"/>
            <a:ext cx="948486" cy="93386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49" idx="0"/>
            <a:endCxn id="47" idx="4"/>
          </p:cNvCxnSpPr>
          <p:nvPr/>
        </p:nvCxnSpPr>
        <p:spPr>
          <a:xfrm flipV="1">
            <a:off x="5306389" y="1095600"/>
            <a:ext cx="0" cy="8304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7" idx="6"/>
            <a:endCxn id="48" idx="0"/>
          </p:cNvCxnSpPr>
          <p:nvPr/>
        </p:nvCxnSpPr>
        <p:spPr>
          <a:xfrm>
            <a:off x="5486400" y="915600"/>
            <a:ext cx="581989" cy="4008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9" idx="6"/>
            <a:endCxn id="48" idx="4"/>
          </p:cNvCxnSpPr>
          <p:nvPr/>
        </p:nvCxnSpPr>
        <p:spPr>
          <a:xfrm flipV="1">
            <a:off x="5486400" y="1676400"/>
            <a:ext cx="581989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4" idx="4"/>
            <a:endCxn id="45" idx="2"/>
          </p:cNvCxnSpPr>
          <p:nvPr/>
        </p:nvCxnSpPr>
        <p:spPr>
          <a:xfrm>
            <a:off x="3228011" y="1676400"/>
            <a:ext cx="695307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 de texto 41"/>
          <p:cNvSpPr txBox="1"/>
          <p:nvPr/>
        </p:nvSpPr>
        <p:spPr>
          <a:xfrm>
            <a:off x="3333750" y="95890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 de texto 43"/>
          <p:cNvSpPr txBox="1"/>
          <p:nvPr/>
        </p:nvSpPr>
        <p:spPr>
          <a:xfrm>
            <a:off x="33337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Cuadro de texto 44"/>
          <p:cNvSpPr txBox="1"/>
          <p:nvPr/>
        </p:nvSpPr>
        <p:spPr>
          <a:xfrm>
            <a:off x="4492572" y="21273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Cuadro de texto 45"/>
          <p:cNvSpPr txBox="1"/>
          <p:nvPr/>
        </p:nvSpPr>
        <p:spPr>
          <a:xfrm>
            <a:off x="3881680" y="1447800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Cuadro de texto 46"/>
          <p:cNvSpPr txBox="1"/>
          <p:nvPr/>
        </p:nvSpPr>
        <p:spPr>
          <a:xfrm>
            <a:off x="4591094" y="13907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8" name="Cuadro de texto 47"/>
          <p:cNvSpPr txBox="1"/>
          <p:nvPr/>
        </p:nvSpPr>
        <p:spPr>
          <a:xfrm>
            <a:off x="4492572" y="76692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9" name="Cuadro de texto 48"/>
          <p:cNvSpPr txBox="1"/>
          <p:nvPr/>
        </p:nvSpPr>
        <p:spPr>
          <a:xfrm>
            <a:off x="5645150" y="965200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0" name="Cuadro de texto 49"/>
          <p:cNvSpPr txBox="1"/>
          <p:nvPr/>
        </p:nvSpPr>
        <p:spPr>
          <a:xfrm>
            <a:off x="56451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1" name="Cuadro de texto 50"/>
          <p:cNvSpPr txBox="1"/>
          <p:nvPr/>
        </p:nvSpPr>
        <p:spPr>
          <a:xfrm>
            <a:off x="5206850" y="144780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392331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3923318" y="737573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5126378" y="7356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5888378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12637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Elipse 102"/>
          <p:cNvSpPr>
            <a:spLocks noChangeAspect="1"/>
          </p:cNvSpPr>
          <p:nvPr/>
        </p:nvSpPr>
        <p:spPr>
          <a:xfrm>
            <a:off x="76200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0"/>
            <a:endCxn id="123" idx="2"/>
          </p:cNvCxnSpPr>
          <p:nvPr/>
        </p:nvCxnSpPr>
        <p:spPr>
          <a:xfrm flipV="1">
            <a:off x="202208" y="26288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23" idx="6"/>
            <a:endCxn id="124" idx="2"/>
          </p:cNvCxnSpPr>
          <p:nvPr/>
        </p:nvCxnSpPr>
        <p:spPr>
          <a:xfrm flipV="1">
            <a:off x="974934" y="26269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23" idx="4"/>
            <a:endCxn id="122" idx="0"/>
          </p:cNvCxnSpPr>
          <p:nvPr/>
        </p:nvCxnSpPr>
        <p:spPr>
          <a:xfrm>
            <a:off x="848926" y="27548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22" idx="6"/>
            <a:endCxn id="126" idx="2"/>
          </p:cNvCxnSpPr>
          <p:nvPr/>
        </p:nvCxnSpPr>
        <p:spPr>
          <a:xfrm>
            <a:off x="974934" y="35345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123" idx="5"/>
            <a:endCxn id="126" idx="1"/>
          </p:cNvCxnSpPr>
          <p:nvPr/>
        </p:nvCxnSpPr>
        <p:spPr>
          <a:xfrm>
            <a:off x="938027" y="27179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126" idx="0"/>
            <a:endCxn id="124" idx="4"/>
          </p:cNvCxnSpPr>
          <p:nvPr/>
        </p:nvCxnSpPr>
        <p:spPr>
          <a:xfrm flipV="1">
            <a:off x="1739490" y="27529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124" idx="6"/>
            <a:endCxn id="125" idx="0"/>
          </p:cNvCxnSpPr>
          <p:nvPr/>
        </p:nvCxnSpPr>
        <p:spPr>
          <a:xfrm>
            <a:off x="1865498" y="26269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26" idx="6"/>
            <a:endCxn id="125" idx="4"/>
          </p:cNvCxnSpPr>
          <p:nvPr/>
        </p:nvCxnSpPr>
        <p:spPr>
          <a:xfrm flipV="1">
            <a:off x="1865498" y="32074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103" idx="4"/>
            <a:endCxn id="122" idx="2"/>
          </p:cNvCxnSpPr>
          <p:nvPr/>
        </p:nvCxnSpPr>
        <p:spPr>
          <a:xfrm>
            <a:off x="202208" y="32074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 de texto 43"/>
          <p:cNvSpPr txBox="1"/>
          <p:nvPr/>
        </p:nvSpPr>
        <p:spPr>
          <a:xfrm>
            <a:off x="234429" y="33401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Cuadro de texto 44"/>
          <p:cNvSpPr txBox="1"/>
          <p:nvPr/>
        </p:nvSpPr>
        <p:spPr>
          <a:xfrm>
            <a:off x="1130344" y="35306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Cuadro de texto 45"/>
          <p:cNvSpPr txBox="1"/>
          <p:nvPr/>
        </p:nvSpPr>
        <p:spPr>
          <a:xfrm>
            <a:off x="643180" y="29836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Cuadro de texto 46"/>
          <p:cNvSpPr txBox="1"/>
          <p:nvPr/>
        </p:nvSpPr>
        <p:spPr>
          <a:xfrm>
            <a:off x="1206544" y="299129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Cuadro de texto 48"/>
          <p:cNvSpPr txBox="1"/>
          <p:nvPr/>
        </p:nvSpPr>
        <p:spPr>
          <a:xfrm rot="2187980">
            <a:off x="1861706" y="26424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Cuadro de texto 49"/>
          <p:cNvSpPr txBox="1"/>
          <p:nvPr/>
        </p:nvSpPr>
        <p:spPr>
          <a:xfrm>
            <a:off x="1991505" y="334272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Cuadro de texto 50"/>
          <p:cNvSpPr txBox="1"/>
          <p:nvPr/>
        </p:nvSpPr>
        <p:spPr>
          <a:xfrm>
            <a:off x="1633860" y="29836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Elipse 121"/>
          <p:cNvSpPr>
            <a:spLocks noChangeAspect="1"/>
          </p:cNvSpPr>
          <p:nvPr/>
        </p:nvSpPr>
        <p:spPr>
          <a:xfrm>
            <a:off x="722918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Elipse 122"/>
          <p:cNvSpPr>
            <a:spLocks noChangeAspect="1"/>
          </p:cNvSpPr>
          <p:nvPr/>
        </p:nvSpPr>
        <p:spPr>
          <a:xfrm>
            <a:off x="722918" y="25028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Elipse 123"/>
          <p:cNvSpPr>
            <a:spLocks noChangeAspect="1"/>
          </p:cNvSpPr>
          <p:nvPr/>
        </p:nvSpPr>
        <p:spPr>
          <a:xfrm>
            <a:off x="1613482" y="25009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Elipse 124"/>
          <p:cNvSpPr>
            <a:spLocks noChangeAspect="1"/>
          </p:cNvSpPr>
          <p:nvPr/>
        </p:nvSpPr>
        <p:spPr>
          <a:xfrm>
            <a:off x="2206309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Elipse 125"/>
          <p:cNvSpPr>
            <a:spLocks noChangeAspect="1"/>
          </p:cNvSpPr>
          <p:nvPr/>
        </p:nvSpPr>
        <p:spPr>
          <a:xfrm>
            <a:off x="1613482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Cuadro de texto 41"/>
          <p:cNvSpPr txBox="1"/>
          <p:nvPr/>
        </p:nvSpPr>
        <p:spPr>
          <a:xfrm rot="19768489">
            <a:off x="162203" y="26498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Elipse 64"/>
          <p:cNvSpPr>
            <a:spLocks noChangeAspect="1"/>
          </p:cNvSpPr>
          <p:nvPr/>
        </p:nvSpPr>
        <p:spPr>
          <a:xfrm>
            <a:off x="76200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cto de flecha 65"/>
          <p:cNvCxnSpPr>
            <a:stCxn id="65" idx="0"/>
            <a:endCxn id="84" idx="2"/>
          </p:cNvCxnSpPr>
          <p:nvPr/>
        </p:nvCxnSpPr>
        <p:spPr>
          <a:xfrm flipV="1">
            <a:off x="202208" y="40766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84" idx="6"/>
            <a:endCxn id="85" idx="2"/>
          </p:cNvCxnSpPr>
          <p:nvPr/>
        </p:nvCxnSpPr>
        <p:spPr>
          <a:xfrm flipV="1">
            <a:off x="974934" y="40747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84" idx="4"/>
            <a:endCxn id="83" idx="0"/>
          </p:cNvCxnSpPr>
          <p:nvPr/>
        </p:nvCxnSpPr>
        <p:spPr>
          <a:xfrm>
            <a:off x="848926" y="42026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83" idx="6"/>
            <a:endCxn id="87" idx="2"/>
          </p:cNvCxnSpPr>
          <p:nvPr/>
        </p:nvCxnSpPr>
        <p:spPr>
          <a:xfrm>
            <a:off x="974934" y="49823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4" idx="5"/>
            <a:endCxn id="87" idx="1"/>
          </p:cNvCxnSpPr>
          <p:nvPr/>
        </p:nvCxnSpPr>
        <p:spPr>
          <a:xfrm>
            <a:off x="938027" y="41657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87" idx="0"/>
            <a:endCxn id="85" idx="4"/>
          </p:cNvCxnSpPr>
          <p:nvPr/>
        </p:nvCxnSpPr>
        <p:spPr>
          <a:xfrm flipV="1">
            <a:off x="1739490" y="42007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85" idx="6"/>
            <a:endCxn id="86" idx="0"/>
          </p:cNvCxnSpPr>
          <p:nvPr/>
        </p:nvCxnSpPr>
        <p:spPr>
          <a:xfrm>
            <a:off x="1865498" y="40747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87" idx="6"/>
            <a:endCxn id="86" idx="4"/>
          </p:cNvCxnSpPr>
          <p:nvPr/>
        </p:nvCxnSpPr>
        <p:spPr>
          <a:xfrm flipV="1">
            <a:off x="1865498" y="46552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5" idx="4"/>
            <a:endCxn id="83" idx="2"/>
          </p:cNvCxnSpPr>
          <p:nvPr/>
        </p:nvCxnSpPr>
        <p:spPr>
          <a:xfrm>
            <a:off x="202208" y="46552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 de texto 43"/>
          <p:cNvSpPr txBox="1"/>
          <p:nvPr/>
        </p:nvSpPr>
        <p:spPr>
          <a:xfrm>
            <a:off x="234429" y="47879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Cuadro de texto 44"/>
          <p:cNvSpPr txBox="1"/>
          <p:nvPr/>
        </p:nvSpPr>
        <p:spPr>
          <a:xfrm>
            <a:off x="1130344" y="49784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Cuadro de texto 45"/>
          <p:cNvSpPr txBox="1"/>
          <p:nvPr/>
        </p:nvSpPr>
        <p:spPr>
          <a:xfrm>
            <a:off x="643180" y="44314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Cuadro de texto 46"/>
          <p:cNvSpPr txBox="1"/>
          <p:nvPr/>
        </p:nvSpPr>
        <p:spPr>
          <a:xfrm rot="2563306">
            <a:off x="1160446" y="444290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uadro de texto 47"/>
          <p:cNvSpPr txBox="1"/>
          <p:nvPr/>
        </p:nvSpPr>
        <p:spPr>
          <a:xfrm>
            <a:off x="1061313" y="39180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Cuadro de texto 49"/>
          <p:cNvSpPr txBox="1"/>
          <p:nvPr/>
        </p:nvSpPr>
        <p:spPr>
          <a:xfrm rot="19531016">
            <a:off x="1870617" y="480861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Cuadro de texto 50"/>
          <p:cNvSpPr txBox="1"/>
          <p:nvPr/>
        </p:nvSpPr>
        <p:spPr>
          <a:xfrm>
            <a:off x="1633860" y="44314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Elipse 82"/>
          <p:cNvSpPr>
            <a:spLocks noChangeAspect="1"/>
          </p:cNvSpPr>
          <p:nvPr/>
        </p:nvSpPr>
        <p:spPr>
          <a:xfrm>
            <a:off x="722918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Elipse 83"/>
          <p:cNvSpPr>
            <a:spLocks noChangeAspect="1"/>
          </p:cNvSpPr>
          <p:nvPr/>
        </p:nvSpPr>
        <p:spPr>
          <a:xfrm>
            <a:off x="722918" y="39506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Elipse 84"/>
          <p:cNvSpPr>
            <a:spLocks noChangeAspect="1"/>
          </p:cNvSpPr>
          <p:nvPr/>
        </p:nvSpPr>
        <p:spPr>
          <a:xfrm>
            <a:off x="1613482" y="39487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Elipse 85"/>
          <p:cNvSpPr>
            <a:spLocks noChangeAspect="1"/>
          </p:cNvSpPr>
          <p:nvPr/>
        </p:nvSpPr>
        <p:spPr>
          <a:xfrm>
            <a:off x="2206309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1613482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Conector recto de flecha 95"/>
          <p:cNvCxnSpPr>
            <a:stCxn id="65" idx="7"/>
            <a:endCxn id="84" idx="3"/>
          </p:cNvCxnSpPr>
          <p:nvPr/>
        </p:nvCxnSpPr>
        <p:spPr>
          <a:xfrm flipV="1">
            <a:off x="291309" y="4165768"/>
            <a:ext cx="468516" cy="27439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85" idx="5"/>
            <a:endCxn id="86" idx="1"/>
          </p:cNvCxnSpPr>
          <p:nvPr/>
        </p:nvCxnSpPr>
        <p:spPr>
          <a:xfrm>
            <a:off x="1828591" y="4163795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 de texto 48"/>
          <p:cNvSpPr txBox="1"/>
          <p:nvPr/>
        </p:nvSpPr>
        <p:spPr>
          <a:xfrm rot="2101838">
            <a:off x="1861706" y="559495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Cuadro de texto 48"/>
          <p:cNvSpPr txBox="1"/>
          <p:nvPr/>
        </p:nvSpPr>
        <p:spPr>
          <a:xfrm rot="2059689">
            <a:off x="1729675" y="5784295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Elipse 139"/>
          <p:cNvSpPr>
            <a:spLocks noChangeAspect="1"/>
          </p:cNvSpPr>
          <p:nvPr/>
        </p:nvSpPr>
        <p:spPr>
          <a:xfrm>
            <a:off x="76200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Conector recto de flecha 141"/>
          <p:cNvCxnSpPr>
            <a:stCxn id="158" idx="6"/>
            <a:endCxn id="159" idx="2"/>
          </p:cNvCxnSpPr>
          <p:nvPr/>
        </p:nvCxnSpPr>
        <p:spPr>
          <a:xfrm flipV="1">
            <a:off x="974934" y="5579369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58" idx="4"/>
            <a:endCxn id="157" idx="0"/>
          </p:cNvCxnSpPr>
          <p:nvPr/>
        </p:nvCxnSpPr>
        <p:spPr>
          <a:xfrm>
            <a:off x="848926" y="5707342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>
            <a:stCxn id="157" idx="6"/>
            <a:endCxn id="161" idx="2"/>
          </p:cNvCxnSpPr>
          <p:nvPr/>
        </p:nvCxnSpPr>
        <p:spPr>
          <a:xfrm>
            <a:off x="974934" y="6487047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/>
          <p:cNvCxnSpPr>
            <a:stCxn id="158" idx="5"/>
            <a:endCxn id="161" idx="1"/>
          </p:cNvCxnSpPr>
          <p:nvPr/>
        </p:nvCxnSpPr>
        <p:spPr>
          <a:xfrm>
            <a:off x="938027" y="5670437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/>
          <p:cNvCxnSpPr>
            <a:stCxn id="161" idx="0"/>
            <a:endCxn id="159" idx="4"/>
          </p:cNvCxnSpPr>
          <p:nvPr/>
        </p:nvCxnSpPr>
        <p:spPr>
          <a:xfrm flipV="1">
            <a:off x="1739490" y="5705369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/>
          <p:cNvCxnSpPr>
            <a:stCxn id="159" idx="6"/>
            <a:endCxn id="160" idx="0"/>
          </p:cNvCxnSpPr>
          <p:nvPr/>
        </p:nvCxnSpPr>
        <p:spPr>
          <a:xfrm>
            <a:off x="1865498" y="5579369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/>
          <p:cNvCxnSpPr>
            <a:stCxn id="161" idx="6"/>
            <a:endCxn id="160" idx="4"/>
          </p:cNvCxnSpPr>
          <p:nvPr/>
        </p:nvCxnSpPr>
        <p:spPr>
          <a:xfrm flipV="1">
            <a:off x="1865498" y="6159922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40" idx="4"/>
            <a:endCxn id="157" idx="2"/>
          </p:cNvCxnSpPr>
          <p:nvPr/>
        </p:nvCxnSpPr>
        <p:spPr>
          <a:xfrm>
            <a:off x="202208" y="6159922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 de texto 43"/>
          <p:cNvSpPr txBox="1"/>
          <p:nvPr/>
        </p:nvSpPr>
        <p:spPr>
          <a:xfrm rot="1869523">
            <a:off x="123146" y="6282153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Cuadro de texto 44"/>
          <p:cNvSpPr txBox="1"/>
          <p:nvPr/>
        </p:nvSpPr>
        <p:spPr>
          <a:xfrm>
            <a:off x="1049373" y="648312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Cuadro de texto 45"/>
          <p:cNvSpPr txBox="1"/>
          <p:nvPr/>
        </p:nvSpPr>
        <p:spPr>
          <a:xfrm>
            <a:off x="643180" y="5936142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Cuadro de texto 46"/>
          <p:cNvSpPr txBox="1"/>
          <p:nvPr/>
        </p:nvSpPr>
        <p:spPr>
          <a:xfrm rot="2800802">
            <a:off x="1119061" y="5929557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Cuadro de texto 47"/>
          <p:cNvSpPr txBox="1"/>
          <p:nvPr/>
        </p:nvSpPr>
        <p:spPr>
          <a:xfrm>
            <a:off x="1061313" y="542267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Cuadro de texto 49"/>
          <p:cNvSpPr txBox="1"/>
          <p:nvPr/>
        </p:nvSpPr>
        <p:spPr>
          <a:xfrm rot="19452317">
            <a:off x="1907597" y="6308447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Cuadro de texto 50"/>
          <p:cNvSpPr txBox="1"/>
          <p:nvPr/>
        </p:nvSpPr>
        <p:spPr>
          <a:xfrm>
            <a:off x="1633860" y="5936142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Elipse 156"/>
          <p:cNvSpPr>
            <a:spLocks noChangeAspect="1"/>
          </p:cNvSpPr>
          <p:nvPr/>
        </p:nvSpPr>
        <p:spPr>
          <a:xfrm>
            <a:off x="722918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Elipse 157"/>
          <p:cNvSpPr>
            <a:spLocks noChangeAspect="1"/>
          </p:cNvSpPr>
          <p:nvPr/>
        </p:nvSpPr>
        <p:spPr>
          <a:xfrm>
            <a:off x="722918" y="545534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Elipse 158"/>
          <p:cNvSpPr>
            <a:spLocks noChangeAspect="1"/>
          </p:cNvSpPr>
          <p:nvPr/>
        </p:nvSpPr>
        <p:spPr>
          <a:xfrm>
            <a:off x="1613482" y="545336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Elipse 159"/>
          <p:cNvSpPr>
            <a:spLocks noChangeAspect="1"/>
          </p:cNvSpPr>
          <p:nvPr/>
        </p:nvSpPr>
        <p:spPr>
          <a:xfrm>
            <a:off x="2206309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Elipse 160"/>
          <p:cNvSpPr>
            <a:spLocks noChangeAspect="1"/>
          </p:cNvSpPr>
          <p:nvPr/>
        </p:nvSpPr>
        <p:spPr>
          <a:xfrm>
            <a:off x="1613482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Conector recto de flecha 161"/>
          <p:cNvCxnSpPr>
            <a:stCxn id="140" idx="0"/>
            <a:endCxn id="158" idx="2"/>
          </p:cNvCxnSpPr>
          <p:nvPr/>
        </p:nvCxnSpPr>
        <p:spPr>
          <a:xfrm flipV="1">
            <a:off x="202208" y="5581342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59" idx="5"/>
            <a:endCxn id="160" idx="1"/>
          </p:cNvCxnSpPr>
          <p:nvPr/>
        </p:nvCxnSpPr>
        <p:spPr>
          <a:xfrm>
            <a:off x="1828591" y="5668464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/>
          <p:nvPr/>
        </p:nvCxnSpPr>
        <p:spPr>
          <a:xfrm>
            <a:off x="881052" y="5707676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 de texto 46"/>
          <p:cNvSpPr txBox="1"/>
          <p:nvPr/>
        </p:nvSpPr>
        <p:spPr>
          <a:xfrm rot="2800802">
            <a:off x="957154" y="6055126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6" name="Conector recto de flecha 165"/>
          <p:cNvCxnSpPr>
            <a:stCxn id="161" idx="7"/>
            <a:endCxn id="160" idx="3"/>
          </p:cNvCxnSpPr>
          <p:nvPr/>
        </p:nvCxnSpPr>
        <p:spPr>
          <a:xfrm flipV="1">
            <a:off x="1828591" y="6123017"/>
            <a:ext cx="414625" cy="27493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 de texto 49"/>
          <p:cNvSpPr txBox="1"/>
          <p:nvPr/>
        </p:nvSpPr>
        <p:spPr>
          <a:xfrm rot="19531016">
            <a:off x="1881700" y="611753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7" name="Cuadro de texto 41"/>
          <p:cNvSpPr txBox="1"/>
          <p:nvPr/>
        </p:nvSpPr>
        <p:spPr>
          <a:xfrm rot="19691089">
            <a:off x="5296841" y="2768224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7" name="Cuadro de texto 48"/>
          <p:cNvSpPr txBox="1"/>
          <p:nvPr/>
        </p:nvSpPr>
        <p:spPr>
          <a:xfrm rot="2101838">
            <a:off x="6881472" y="2659589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8" name="Cuadro de texto 48"/>
          <p:cNvSpPr txBox="1"/>
          <p:nvPr/>
        </p:nvSpPr>
        <p:spPr>
          <a:xfrm rot="2059689">
            <a:off x="6749441" y="284892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9" name="Elipse 228"/>
          <p:cNvSpPr>
            <a:spLocks noChangeAspect="1"/>
          </p:cNvSpPr>
          <p:nvPr/>
        </p:nvSpPr>
        <p:spPr>
          <a:xfrm>
            <a:off x="5095966" y="297255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0" name="Conector recto de flecha 229"/>
          <p:cNvCxnSpPr>
            <a:stCxn id="246" idx="6"/>
            <a:endCxn id="247" idx="2"/>
          </p:cNvCxnSpPr>
          <p:nvPr/>
        </p:nvCxnSpPr>
        <p:spPr>
          <a:xfrm flipV="1">
            <a:off x="5994700" y="2644001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/>
          <p:cNvCxnSpPr>
            <a:stCxn id="246" idx="4"/>
            <a:endCxn id="245" idx="0"/>
          </p:cNvCxnSpPr>
          <p:nvPr/>
        </p:nvCxnSpPr>
        <p:spPr>
          <a:xfrm>
            <a:off x="5868692" y="2771974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/>
          <p:cNvCxnSpPr>
            <a:stCxn id="245" idx="6"/>
            <a:endCxn id="249" idx="2"/>
          </p:cNvCxnSpPr>
          <p:nvPr/>
        </p:nvCxnSpPr>
        <p:spPr>
          <a:xfrm>
            <a:off x="5994700" y="3551679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/>
          <p:cNvCxnSpPr>
            <a:stCxn id="246" idx="5"/>
            <a:endCxn id="249" idx="1"/>
          </p:cNvCxnSpPr>
          <p:nvPr/>
        </p:nvCxnSpPr>
        <p:spPr>
          <a:xfrm>
            <a:off x="5957793" y="2735069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/>
          <p:cNvCxnSpPr>
            <a:stCxn id="249" idx="0"/>
            <a:endCxn id="247" idx="4"/>
          </p:cNvCxnSpPr>
          <p:nvPr/>
        </p:nvCxnSpPr>
        <p:spPr>
          <a:xfrm flipV="1">
            <a:off x="6759256" y="2770001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/>
          <p:cNvCxnSpPr>
            <a:stCxn id="247" idx="6"/>
            <a:endCxn id="248" idx="0"/>
          </p:cNvCxnSpPr>
          <p:nvPr/>
        </p:nvCxnSpPr>
        <p:spPr>
          <a:xfrm>
            <a:off x="6885264" y="2644001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de flecha 236"/>
          <p:cNvCxnSpPr>
            <a:stCxn id="229" idx="4"/>
            <a:endCxn id="245" idx="2"/>
          </p:cNvCxnSpPr>
          <p:nvPr/>
        </p:nvCxnSpPr>
        <p:spPr>
          <a:xfrm>
            <a:off x="5221974" y="3224554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uadro de texto 43"/>
          <p:cNvSpPr txBox="1"/>
          <p:nvPr/>
        </p:nvSpPr>
        <p:spPr>
          <a:xfrm rot="1869523">
            <a:off x="5154788" y="337053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9" name="Cuadro de texto 44"/>
          <p:cNvSpPr txBox="1"/>
          <p:nvPr/>
        </p:nvSpPr>
        <p:spPr>
          <a:xfrm>
            <a:off x="6074439" y="342265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0" name="Cuadro de texto 45"/>
          <p:cNvSpPr txBox="1"/>
          <p:nvPr/>
        </p:nvSpPr>
        <p:spPr>
          <a:xfrm>
            <a:off x="5662946" y="3000774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1" name="Cuadro de texto 46"/>
          <p:cNvSpPr txBox="1"/>
          <p:nvPr/>
        </p:nvSpPr>
        <p:spPr>
          <a:xfrm rot="2800802">
            <a:off x="6138827" y="299418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2" name="Cuadro de texto 47"/>
          <p:cNvSpPr txBox="1"/>
          <p:nvPr/>
        </p:nvSpPr>
        <p:spPr>
          <a:xfrm>
            <a:off x="6081079" y="2487304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4" name="Cuadro de texto 50"/>
          <p:cNvSpPr txBox="1"/>
          <p:nvPr/>
        </p:nvSpPr>
        <p:spPr>
          <a:xfrm>
            <a:off x="6653626" y="3000774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5" name="Elipse 244"/>
          <p:cNvSpPr>
            <a:spLocks noChangeAspect="1"/>
          </p:cNvSpPr>
          <p:nvPr/>
        </p:nvSpPr>
        <p:spPr>
          <a:xfrm>
            <a:off x="5742684" y="342567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Elipse 245"/>
          <p:cNvSpPr>
            <a:spLocks noChangeAspect="1"/>
          </p:cNvSpPr>
          <p:nvPr/>
        </p:nvSpPr>
        <p:spPr>
          <a:xfrm>
            <a:off x="5742684" y="251997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Elipse 246"/>
          <p:cNvSpPr>
            <a:spLocks noChangeAspect="1"/>
          </p:cNvSpPr>
          <p:nvPr/>
        </p:nvSpPr>
        <p:spPr>
          <a:xfrm>
            <a:off x="6633248" y="2518001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Elipse 247"/>
          <p:cNvSpPr>
            <a:spLocks noChangeAspect="1"/>
          </p:cNvSpPr>
          <p:nvPr/>
        </p:nvSpPr>
        <p:spPr>
          <a:xfrm>
            <a:off x="7226075" y="297255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Elipse 248"/>
          <p:cNvSpPr>
            <a:spLocks noChangeAspect="1"/>
          </p:cNvSpPr>
          <p:nvPr/>
        </p:nvSpPr>
        <p:spPr>
          <a:xfrm>
            <a:off x="6633248" y="342567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Conector recto de flecha 249"/>
          <p:cNvCxnSpPr>
            <a:stCxn id="229" idx="0"/>
            <a:endCxn id="246" idx="2"/>
          </p:cNvCxnSpPr>
          <p:nvPr/>
        </p:nvCxnSpPr>
        <p:spPr>
          <a:xfrm flipV="1">
            <a:off x="5221974" y="2645974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de flecha 250"/>
          <p:cNvCxnSpPr>
            <a:stCxn id="247" idx="5"/>
            <a:endCxn id="248" idx="1"/>
          </p:cNvCxnSpPr>
          <p:nvPr/>
        </p:nvCxnSpPr>
        <p:spPr>
          <a:xfrm>
            <a:off x="6848357" y="2733096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/>
          <p:cNvCxnSpPr/>
          <p:nvPr/>
        </p:nvCxnSpPr>
        <p:spPr>
          <a:xfrm>
            <a:off x="5900818" y="277230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uadro de texto 46"/>
          <p:cNvSpPr txBox="1"/>
          <p:nvPr/>
        </p:nvSpPr>
        <p:spPr>
          <a:xfrm rot="2800802">
            <a:off x="5976920" y="3119758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4" name="Conector recto de flecha 253"/>
          <p:cNvCxnSpPr>
            <a:stCxn id="249" idx="6"/>
            <a:endCxn id="248" idx="4"/>
          </p:cNvCxnSpPr>
          <p:nvPr/>
        </p:nvCxnSpPr>
        <p:spPr>
          <a:xfrm flipV="1">
            <a:off x="6885264" y="3224554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 de texto 49"/>
          <p:cNvSpPr txBox="1"/>
          <p:nvPr/>
        </p:nvSpPr>
        <p:spPr>
          <a:xfrm rot="19531016">
            <a:off x="7001475" y="336101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7" name="Cuadro de texto 43"/>
          <p:cNvSpPr txBox="1"/>
          <p:nvPr/>
        </p:nvSpPr>
        <p:spPr>
          <a:xfrm rot="1869523">
            <a:off x="5324831" y="319603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8" name="Conector recto de flecha 257"/>
          <p:cNvCxnSpPr>
            <a:stCxn id="229" idx="5"/>
            <a:endCxn id="245" idx="1"/>
          </p:cNvCxnSpPr>
          <p:nvPr/>
        </p:nvCxnSpPr>
        <p:spPr>
          <a:xfrm>
            <a:off x="5311075" y="3187649"/>
            <a:ext cx="468516" cy="27493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/>
          <p:cNvCxnSpPr>
            <a:stCxn id="245" idx="5"/>
            <a:endCxn id="249" idx="3"/>
          </p:cNvCxnSpPr>
          <p:nvPr/>
        </p:nvCxnSpPr>
        <p:spPr>
          <a:xfrm>
            <a:off x="5957793" y="3640774"/>
            <a:ext cx="712362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 de texto 44"/>
          <p:cNvSpPr txBox="1"/>
          <p:nvPr/>
        </p:nvSpPr>
        <p:spPr>
          <a:xfrm>
            <a:off x="6069183" y="3626701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CuadroTexto 167"/>
          <p:cNvSpPr txBox="1"/>
          <p:nvPr/>
        </p:nvSpPr>
        <p:spPr>
          <a:xfrm>
            <a:off x="7483566" y="2471742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Camino simple 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169" name="CuadroTexto 168"/>
          <p:cNvSpPr txBox="1"/>
          <p:nvPr/>
        </p:nvSpPr>
        <p:spPr>
          <a:xfrm>
            <a:off x="7483566" y="2821372"/>
            <a:ext cx="10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70" name="CuadroTexto 169"/>
          <p:cNvSpPr txBox="1"/>
          <p:nvPr/>
        </p:nvSpPr>
        <p:spPr>
          <a:xfrm>
            <a:off x="7483566" y="2624509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“Camino de Aumento”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7483566" y="3170236"/>
            <a:ext cx="1660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Costo menor de los arcos del camino: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8632341" y="3343510"/>
            <a:ext cx="232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7483566" y="3545300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“Flujo de Aumento”</a:t>
            </a:r>
          </a:p>
        </p:txBody>
      </p:sp>
      <p:sp>
        <p:nvSpPr>
          <p:cNvPr id="175" name="Rectángulo 174"/>
          <p:cNvSpPr/>
          <p:nvPr/>
        </p:nvSpPr>
        <p:spPr>
          <a:xfrm rot="5400000">
            <a:off x="6580062" y="3035980"/>
            <a:ext cx="504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6" name="Rectángulo 175"/>
          <p:cNvSpPr/>
          <p:nvPr/>
        </p:nvSpPr>
        <p:spPr>
          <a:xfrm rot="2097144" flipV="1">
            <a:off x="6947437" y="2642134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7" name="Rectángulo 176"/>
          <p:cNvSpPr/>
          <p:nvPr/>
        </p:nvSpPr>
        <p:spPr>
          <a:xfrm>
            <a:off x="6079185" y="3387608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8" name="Rectángulo 177"/>
          <p:cNvSpPr/>
          <p:nvPr/>
        </p:nvSpPr>
        <p:spPr>
          <a:xfrm rot="1900092" flipV="1">
            <a:off x="5227748" y="3350093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9" name="CuadroTexto 178"/>
          <p:cNvSpPr txBox="1"/>
          <p:nvPr/>
        </p:nvSpPr>
        <p:spPr>
          <a:xfrm>
            <a:off x="125104" y="1327243"/>
            <a:ext cx="237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Flujo que se inyecta a la Red:</a:t>
            </a:r>
            <a:endParaRPr lang="es-CL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0" name="CuadroTexto 179"/>
          <p:cNvSpPr txBox="1"/>
          <p:nvPr/>
        </p:nvSpPr>
        <p:spPr>
          <a:xfrm>
            <a:off x="2396193" y="132724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181" name="Rectángulo 180"/>
          <p:cNvSpPr/>
          <p:nvPr/>
        </p:nvSpPr>
        <p:spPr>
          <a:xfrm>
            <a:off x="76200" y="1287622"/>
            <a:ext cx="2664502" cy="412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7093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/>
      <p:bldP spid="170" grpId="0"/>
      <p:bldP spid="171" grpId="0"/>
      <p:bldP spid="173" grpId="0"/>
      <p:bldP spid="174" grpId="0"/>
      <p:bldP spid="175" grpId="0" animBg="1"/>
      <p:bldP spid="176" grpId="0" animBg="1"/>
      <p:bldP spid="177" grpId="0" animBg="1"/>
      <p:bldP spid="17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adro de texto 41"/>
          <p:cNvSpPr txBox="1"/>
          <p:nvPr/>
        </p:nvSpPr>
        <p:spPr>
          <a:xfrm rot="19691089">
            <a:off x="277075" y="5703592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Cuadro de texto 47"/>
          <p:cNvSpPr txBox="1"/>
          <p:nvPr/>
        </p:nvSpPr>
        <p:spPr>
          <a:xfrm>
            <a:off x="1061313" y="24702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Cuadro de texto 41"/>
          <p:cNvSpPr txBox="1"/>
          <p:nvPr/>
        </p:nvSpPr>
        <p:spPr>
          <a:xfrm rot="19768489">
            <a:off x="162203" y="40976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Cuadro de texto 41"/>
          <p:cNvSpPr txBox="1"/>
          <p:nvPr/>
        </p:nvSpPr>
        <p:spPr>
          <a:xfrm rot="19768489">
            <a:off x="308825" y="427641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Cuadro de texto 48"/>
          <p:cNvSpPr txBox="1"/>
          <p:nvPr/>
        </p:nvSpPr>
        <p:spPr>
          <a:xfrm rot="2101838">
            <a:off x="1861706" y="40902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Cuadro de texto 48"/>
          <p:cNvSpPr txBox="1"/>
          <p:nvPr/>
        </p:nvSpPr>
        <p:spPr>
          <a:xfrm rot="2059689">
            <a:off x="1729675" y="4279626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3048000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/>
          <p:cNvCxnSpPr>
            <a:stCxn id="44" idx="0"/>
            <a:endCxn id="46" idx="2"/>
          </p:cNvCxnSpPr>
          <p:nvPr/>
        </p:nvCxnSpPr>
        <p:spPr>
          <a:xfrm flipV="1">
            <a:off x="3228011" y="917573"/>
            <a:ext cx="695307" cy="3988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6" idx="6"/>
            <a:endCxn id="47" idx="2"/>
          </p:cNvCxnSpPr>
          <p:nvPr/>
        </p:nvCxnSpPr>
        <p:spPr>
          <a:xfrm flipV="1">
            <a:off x="4283340" y="915600"/>
            <a:ext cx="84303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6" idx="4"/>
            <a:endCxn id="45" idx="0"/>
          </p:cNvCxnSpPr>
          <p:nvPr/>
        </p:nvCxnSpPr>
        <p:spPr>
          <a:xfrm>
            <a:off x="4103329" y="1097573"/>
            <a:ext cx="0" cy="8284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5" idx="6"/>
            <a:endCxn id="49" idx="2"/>
          </p:cNvCxnSpPr>
          <p:nvPr/>
        </p:nvCxnSpPr>
        <p:spPr>
          <a:xfrm>
            <a:off x="4283340" y="2106000"/>
            <a:ext cx="84303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6" idx="5"/>
            <a:endCxn id="49" idx="1"/>
          </p:cNvCxnSpPr>
          <p:nvPr/>
        </p:nvCxnSpPr>
        <p:spPr>
          <a:xfrm>
            <a:off x="4230616" y="1044852"/>
            <a:ext cx="948486" cy="93386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49" idx="0"/>
            <a:endCxn id="47" idx="4"/>
          </p:cNvCxnSpPr>
          <p:nvPr/>
        </p:nvCxnSpPr>
        <p:spPr>
          <a:xfrm flipV="1">
            <a:off x="5306389" y="1095600"/>
            <a:ext cx="0" cy="8304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7" idx="6"/>
            <a:endCxn id="48" idx="0"/>
          </p:cNvCxnSpPr>
          <p:nvPr/>
        </p:nvCxnSpPr>
        <p:spPr>
          <a:xfrm>
            <a:off x="5486400" y="915600"/>
            <a:ext cx="581989" cy="4008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9" idx="6"/>
            <a:endCxn id="48" idx="4"/>
          </p:cNvCxnSpPr>
          <p:nvPr/>
        </p:nvCxnSpPr>
        <p:spPr>
          <a:xfrm flipV="1">
            <a:off x="5486400" y="1676400"/>
            <a:ext cx="581989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4" idx="4"/>
            <a:endCxn id="45" idx="2"/>
          </p:cNvCxnSpPr>
          <p:nvPr/>
        </p:nvCxnSpPr>
        <p:spPr>
          <a:xfrm>
            <a:off x="3228011" y="1676400"/>
            <a:ext cx="695307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 de texto 41"/>
          <p:cNvSpPr txBox="1"/>
          <p:nvPr/>
        </p:nvSpPr>
        <p:spPr>
          <a:xfrm>
            <a:off x="3333750" y="95890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 de texto 43"/>
          <p:cNvSpPr txBox="1"/>
          <p:nvPr/>
        </p:nvSpPr>
        <p:spPr>
          <a:xfrm>
            <a:off x="33337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Cuadro de texto 44"/>
          <p:cNvSpPr txBox="1"/>
          <p:nvPr/>
        </p:nvSpPr>
        <p:spPr>
          <a:xfrm>
            <a:off x="4492572" y="21273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Cuadro de texto 45"/>
          <p:cNvSpPr txBox="1"/>
          <p:nvPr/>
        </p:nvSpPr>
        <p:spPr>
          <a:xfrm>
            <a:off x="3881680" y="1447800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Cuadro de texto 46"/>
          <p:cNvSpPr txBox="1"/>
          <p:nvPr/>
        </p:nvSpPr>
        <p:spPr>
          <a:xfrm>
            <a:off x="4591094" y="13907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8" name="Cuadro de texto 47"/>
          <p:cNvSpPr txBox="1"/>
          <p:nvPr/>
        </p:nvSpPr>
        <p:spPr>
          <a:xfrm>
            <a:off x="4492572" y="76692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9" name="Cuadro de texto 48"/>
          <p:cNvSpPr txBox="1"/>
          <p:nvPr/>
        </p:nvSpPr>
        <p:spPr>
          <a:xfrm>
            <a:off x="5645150" y="965200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0" name="Cuadro de texto 49"/>
          <p:cNvSpPr txBox="1"/>
          <p:nvPr/>
        </p:nvSpPr>
        <p:spPr>
          <a:xfrm>
            <a:off x="56451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1" name="Cuadro de texto 50"/>
          <p:cNvSpPr txBox="1"/>
          <p:nvPr/>
        </p:nvSpPr>
        <p:spPr>
          <a:xfrm>
            <a:off x="5206850" y="144780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392331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3923318" y="737573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5126378" y="7356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5888378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12637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Elipse 102"/>
          <p:cNvSpPr>
            <a:spLocks noChangeAspect="1"/>
          </p:cNvSpPr>
          <p:nvPr/>
        </p:nvSpPr>
        <p:spPr>
          <a:xfrm>
            <a:off x="76200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0"/>
            <a:endCxn id="123" idx="2"/>
          </p:cNvCxnSpPr>
          <p:nvPr/>
        </p:nvCxnSpPr>
        <p:spPr>
          <a:xfrm flipV="1">
            <a:off x="202208" y="26288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23" idx="6"/>
            <a:endCxn id="124" idx="2"/>
          </p:cNvCxnSpPr>
          <p:nvPr/>
        </p:nvCxnSpPr>
        <p:spPr>
          <a:xfrm flipV="1">
            <a:off x="974934" y="26269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23" idx="4"/>
            <a:endCxn id="122" idx="0"/>
          </p:cNvCxnSpPr>
          <p:nvPr/>
        </p:nvCxnSpPr>
        <p:spPr>
          <a:xfrm>
            <a:off x="848926" y="27548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22" idx="6"/>
            <a:endCxn id="126" idx="2"/>
          </p:cNvCxnSpPr>
          <p:nvPr/>
        </p:nvCxnSpPr>
        <p:spPr>
          <a:xfrm>
            <a:off x="974934" y="35345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123" idx="5"/>
            <a:endCxn id="126" idx="1"/>
          </p:cNvCxnSpPr>
          <p:nvPr/>
        </p:nvCxnSpPr>
        <p:spPr>
          <a:xfrm>
            <a:off x="938027" y="27179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126" idx="0"/>
            <a:endCxn id="124" idx="4"/>
          </p:cNvCxnSpPr>
          <p:nvPr/>
        </p:nvCxnSpPr>
        <p:spPr>
          <a:xfrm flipV="1">
            <a:off x="1739490" y="27529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124" idx="6"/>
            <a:endCxn id="125" idx="0"/>
          </p:cNvCxnSpPr>
          <p:nvPr/>
        </p:nvCxnSpPr>
        <p:spPr>
          <a:xfrm>
            <a:off x="1865498" y="26269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26" idx="6"/>
            <a:endCxn id="125" idx="4"/>
          </p:cNvCxnSpPr>
          <p:nvPr/>
        </p:nvCxnSpPr>
        <p:spPr>
          <a:xfrm flipV="1">
            <a:off x="1865498" y="32074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103" idx="4"/>
            <a:endCxn id="122" idx="2"/>
          </p:cNvCxnSpPr>
          <p:nvPr/>
        </p:nvCxnSpPr>
        <p:spPr>
          <a:xfrm>
            <a:off x="202208" y="32074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 de texto 43"/>
          <p:cNvSpPr txBox="1"/>
          <p:nvPr/>
        </p:nvSpPr>
        <p:spPr>
          <a:xfrm>
            <a:off x="234429" y="33401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Cuadro de texto 44"/>
          <p:cNvSpPr txBox="1"/>
          <p:nvPr/>
        </p:nvSpPr>
        <p:spPr>
          <a:xfrm>
            <a:off x="1130344" y="35306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Cuadro de texto 45"/>
          <p:cNvSpPr txBox="1"/>
          <p:nvPr/>
        </p:nvSpPr>
        <p:spPr>
          <a:xfrm>
            <a:off x="643180" y="29836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Cuadro de texto 46"/>
          <p:cNvSpPr txBox="1"/>
          <p:nvPr/>
        </p:nvSpPr>
        <p:spPr>
          <a:xfrm>
            <a:off x="1206544" y="299129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Cuadro de texto 48"/>
          <p:cNvSpPr txBox="1"/>
          <p:nvPr/>
        </p:nvSpPr>
        <p:spPr>
          <a:xfrm rot="2187980">
            <a:off x="1861706" y="26424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Cuadro de texto 49"/>
          <p:cNvSpPr txBox="1"/>
          <p:nvPr/>
        </p:nvSpPr>
        <p:spPr>
          <a:xfrm>
            <a:off x="1991505" y="334272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Cuadro de texto 50"/>
          <p:cNvSpPr txBox="1"/>
          <p:nvPr/>
        </p:nvSpPr>
        <p:spPr>
          <a:xfrm>
            <a:off x="1633860" y="29836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Elipse 121"/>
          <p:cNvSpPr>
            <a:spLocks noChangeAspect="1"/>
          </p:cNvSpPr>
          <p:nvPr/>
        </p:nvSpPr>
        <p:spPr>
          <a:xfrm>
            <a:off x="722918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Elipse 122"/>
          <p:cNvSpPr>
            <a:spLocks noChangeAspect="1"/>
          </p:cNvSpPr>
          <p:nvPr/>
        </p:nvSpPr>
        <p:spPr>
          <a:xfrm>
            <a:off x="722918" y="25028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Elipse 123"/>
          <p:cNvSpPr>
            <a:spLocks noChangeAspect="1"/>
          </p:cNvSpPr>
          <p:nvPr/>
        </p:nvSpPr>
        <p:spPr>
          <a:xfrm>
            <a:off x="1613482" y="25009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Elipse 124"/>
          <p:cNvSpPr>
            <a:spLocks noChangeAspect="1"/>
          </p:cNvSpPr>
          <p:nvPr/>
        </p:nvSpPr>
        <p:spPr>
          <a:xfrm>
            <a:off x="2206309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Elipse 125"/>
          <p:cNvSpPr>
            <a:spLocks noChangeAspect="1"/>
          </p:cNvSpPr>
          <p:nvPr/>
        </p:nvSpPr>
        <p:spPr>
          <a:xfrm>
            <a:off x="1613482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Cuadro de texto 41"/>
          <p:cNvSpPr txBox="1"/>
          <p:nvPr/>
        </p:nvSpPr>
        <p:spPr>
          <a:xfrm rot="19768489">
            <a:off x="162203" y="26498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Elipse 64"/>
          <p:cNvSpPr>
            <a:spLocks noChangeAspect="1"/>
          </p:cNvSpPr>
          <p:nvPr/>
        </p:nvSpPr>
        <p:spPr>
          <a:xfrm>
            <a:off x="76200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cto de flecha 65"/>
          <p:cNvCxnSpPr>
            <a:stCxn id="65" idx="0"/>
            <a:endCxn id="84" idx="2"/>
          </p:cNvCxnSpPr>
          <p:nvPr/>
        </p:nvCxnSpPr>
        <p:spPr>
          <a:xfrm flipV="1">
            <a:off x="202208" y="40766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84" idx="6"/>
            <a:endCxn id="85" idx="2"/>
          </p:cNvCxnSpPr>
          <p:nvPr/>
        </p:nvCxnSpPr>
        <p:spPr>
          <a:xfrm flipV="1">
            <a:off x="974934" y="40747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84" idx="4"/>
            <a:endCxn id="83" idx="0"/>
          </p:cNvCxnSpPr>
          <p:nvPr/>
        </p:nvCxnSpPr>
        <p:spPr>
          <a:xfrm>
            <a:off x="848926" y="42026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83" idx="6"/>
            <a:endCxn id="87" idx="2"/>
          </p:cNvCxnSpPr>
          <p:nvPr/>
        </p:nvCxnSpPr>
        <p:spPr>
          <a:xfrm>
            <a:off x="974934" y="49823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4" idx="5"/>
            <a:endCxn id="87" idx="1"/>
          </p:cNvCxnSpPr>
          <p:nvPr/>
        </p:nvCxnSpPr>
        <p:spPr>
          <a:xfrm>
            <a:off x="938027" y="41657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87" idx="0"/>
            <a:endCxn id="85" idx="4"/>
          </p:cNvCxnSpPr>
          <p:nvPr/>
        </p:nvCxnSpPr>
        <p:spPr>
          <a:xfrm flipV="1">
            <a:off x="1739490" y="42007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85" idx="6"/>
            <a:endCxn id="86" idx="0"/>
          </p:cNvCxnSpPr>
          <p:nvPr/>
        </p:nvCxnSpPr>
        <p:spPr>
          <a:xfrm>
            <a:off x="1865498" y="40747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87" idx="6"/>
            <a:endCxn id="86" idx="4"/>
          </p:cNvCxnSpPr>
          <p:nvPr/>
        </p:nvCxnSpPr>
        <p:spPr>
          <a:xfrm flipV="1">
            <a:off x="1865498" y="46552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5" idx="4"/>
            <a:endCxn id="83" idx="2"/>
          </p:cNvCxnSpPr>
          <p:nvPr/>
        </p:nvCxnSpPr>
        <p:spPr>
          <a:xfrm>
            <a:off x="202208" y="46552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 de texto 43"/>
          <p:cNvSpPr txBox="1"/>
          <p:nvPr/>
        </p:nvSpPr>
        <p:spPr>
          <a:xfrm>
            <a:off x="234429" y="47879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Cuadro de texto 44"/>
          <p:cNvSpPr txBox="1"/>
          <p:nvPr/>
        </p:nvSpPr>
        <p:spPr>
          <a:xfrm>
            <a:off x="1130344" y="49784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Cuadro de texto 45"/>
          <p:cNvSpPr txBox="1"/>
          <p:nvPr/>
        </p:nvSpPr>
        <p:spPr>
          <a:xfrm>
            <a:off x="643180" y="44314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Cuadro de texto 46"/>
          <p:cNvSpPr txBox="1"/>
          <p:nvPr/>
        </p:nvSpPr>
        <p:spPr>
          <a:xfrm rot="2563306">
            <a:off x="1160446" y="444290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uadro de texto 47"/>
          <p:cNvSpPr txBox="1"/>
          <p:nvPr/>
        </p:nvSpPr>
        <p:spPr>
          <a:xfrm>
            <a:off x="1061313" y="39180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Cuadro de texto 49"/>
          <p:cNvSpPr txBox="1"/>
          <p:nvPr/>
        </p:nvSpPr>
        <p:spPr>
          <a:xfrm rot="19531016">
            <a:off x="1870617" y="480861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Cuadro de texto 50"/>
          <p:cNvSpPr txBox="1"/>
          <p:nvPr/>
        </p:nvSpPr>
        <p:spPr>
          <a:xfrm>
            <a:off x="1633860" y="44314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Elipse 82"/>
          <p:cNvSpPr>
            <a:spLocks noChangeAspect="1"/>
          </p:cNvSpPr>
          <p:nvPr/>
        </p:nvSpPr>
        <p:spPr>
          <a:xfrm>
            <a:off x="722918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Elipse 83"/>
          <p:cNvSpPr>
            <a:spLocks noChangeAspect="1"/>
          </p:cNvSpPr>
          <p:nvPr/>
        </p:nvSpPr>
        <p:spPr>
          <a:xfrm>
            <a:off x="722918" y="39506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Elipse 84"/>
          <p:cNvSpPr>
            <a:spLocks noChangeAspect="1"/>
          </p:cNvSpPr>
          <p:nvPr/>
        </p:nvSpPr>
        <p:spPr>
          <a:xfrm>
            <a:off x="1613482" y="39487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Elipse 85"/>
          <p:cNvSpPr>
            <a:spLocks noChangeAspect="1"/>
          </p:cNvSpPr>
          <p:nvPr/>
        </p:nvSpPr>
        <p:spPr>
          <a:xfrm>
            <a:off x="2206309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1613482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Conector recto de flecha 95"/>
          <p:cNvCxnSpPr>
            <a:stCxn id="65" idx="7"/>
            <a:endCxn id="84" idx="3"/>
          </p:cNvCxnSpPr>
          <p:nvPr/>
        </p:nvCxnSpPr>
        <p:spPr>
          <a:xfrm flipV="1">
            <a:off x="291309" y="4165768"/>
            <a:ext cx="468516" cy="27439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85" idx="5"/>
            <a:endCxn id="86" idx="1"/>
          </p:cNvCxnSpPr>
          <p:nvPr/>
        </p:nvCxnSpPr>
        <p:spPr>
          <a:xfrm>
            <a:off x="1828591" y="4163795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 de texto 48"/>
          <p:cNvSpPr txBox="1"/>
          <p:nvPr/>
        </p:nvSpPr>
        <p:spPr>
          <a:xfrm rot="2101838">
            <a:off x="1861706" y="559495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Cuadro de texto 48"/>
          <p:cNvSpPr txBox="1"/>
          <p:nvPr/>
        </p:nvSpPr>
        <p:spPr>
          <a:xfrm rot="2059689">
            <a:off x="1729675" y="5784295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Elipse 139"/>
          <p:cNvSpPr>
            <a:spLocks noChangeAspect="1"/>
          </p:cNvSpPr>
          <p:nvPr/>
        </p:nvSpPr>
        <p:spPr>
          <a:xfrm>
            <a:off x="76200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Conector recto de flecha 141"/>
          <p:cNvCxnSpPr>
            <a:stCxn id="158" idx="6"/>
            <a:endCxn id="159" idx="2"/>
          </p:cNvCxnSpPr>
          <p:nvPr/>
        </p:nvCxnSpPr>
        <p:spPr>
          <a:xfrm flipV="1">
            <a:off x="974934" y="5579369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58" idx="4"/>
            <a:endCxn id="157" idx="0"/>
          </p:cNvCxnSpPr>
          <p:nvPr/>
        </p:nvCxnSpPr>
        <p:spPr>
          <a:xfrm>
            <a:off x="848926" y="5707342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>
            <a:stCxn id="157" idx="6"/>
            <a:endCxn id="161" idx="2"/>
          </p:cNvCxnSpPr>
          <p:nvPr/>
        </p:nvCxnSpPr>
        <p:spPr>
          <a:xfrm>
            <a:off x="974934" y="6487047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/>
          <p:cNvCxnSpPr>
            <a:stCxn id="158" idx="5"/>
            <a:endCxn id="161" idx="1"/>
          </p:cNvCxnSpPr>
          <p:nvPr/>
        </p:nvCxnSpPr>
        <p:spPr>
          <a:xfrm>
            <a:off x="938027" y="5670437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/>
          <p:cNvCxnSpPr>
            <a:stCxn id="161" idx="0"/>
            <a:endCxn id="159" idx="4"/>
          </p:cNvCxnSpPr>
          <p:nvPr/>
        </p:nvCxnSpPr>
        <p:spPr>
          <a:xfrm flipV="1">
            <a:off x="1739490" y="5705369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/>
          <p:cNvCxnSpPr>
            <a:stCxn id="159" idx="6"/>
            <a:endCxn id="160" idx="0"/>
          </p:cNvCxnSpPr>
          <p:nvPr/>
        </p:nvCxnSpPr>
        <p:spPr>
          <a:xfrm>
            <a:off x="1865498" y="5579369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/>
          <p:cNvCxnSpPr>
            <a:stCxn id="161" idx="6"/>
            <a:endCxn id="160" idx="4"/>
          </p:cNvCxnSpPr>
          <p:nvPr/>
        </p:nvCxnSpPr>
        <p:spPr>
          <a:xfrm flipV="1">
            <a:off x="1865498" y="6159922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40" idx="4"/>
            <a:endCxn id="157" idx="2"/>
          </p:cNvCxnSpPr>
          <p:nvPr/>
        </p:nvCxnSpPr>
        <p:spPr>
          <a:xfrm>
            <a:off x="202208" y="6159922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 de texto 43"/>
          <p:cNvSpPr txBox="1"/>
          <p:nvPr/>
        </p:nvSpPr>
        <p:spPr>
          <a:xfrm rot="1869523">
            <a:off x="123146" y="6282153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Cuadro de texto 44"/>
          <p:cNvSpPr txBox="1"/>
          <p:nvPr/>
        </p:nvSpPr>
        <p:spPr>
          <a:xfrm>
            <a:off x="1049373" y="648312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Cuadro de texto 45"/>
          <p:cNvSpPr txBox="1"/>
          <p:nvPr/>
        </p:nvSpPr>
        <p:spPr>
          <a:xfrm>
            <a:off x="643180" y="5936142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Cuadro de texto 46"/>
          <p:cNvSpPr txBox="1"/>
          <p:nvPr/>
        </p:nvSpPr>
        <p:spPr>
          <a:xfrm rot="2800802">
            <a:off x="1119061" y="5929557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Cuadro de texto 47"/>
          <p:cNvSpPr txBox="1"/>
          <p:nvPr/>
        </p:nvSpPr>
        <p:spPr>
          <a:xfrm>
            <a:off x="1061313" y="542267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Cuadro de texto 49"/>
          <p:cNvSpPr txBox="1"/>
          <p:nvPr/>
        </p:nvSpPr>
        <p:spPr>
          <a:xfrm rot="19452317">
            <a:off x="1907597" y="6308447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Cuadro de texto 50"/>
          <p:cNvSpPr txBox="1"/>
          <p:nvPr/>
        </p:nvSpPr>
        <p:spPr>
          <a:xfrm>
            <a:off x="1633860" y="5936142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Elipse 156"/>
          <p:cNvSpPr>
            <a:spLocks noChangeAspect="1"/>
          </p:cNvSpPr>
          <p:nvPr/>
        </p:nvSpPr>
        <p:spPr>
          <a:xfrm>
            <a:off x="722918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Elipse 157"/>
          <p:cNvSpPr>
            <a:spLocks noChangeAspect="1"/>
          </p:cNvSpPr>
          <p:nvPr/>
        </p:nvSpPr>
        <p:spPr>
          <a:xfrm>
            <a:off x="722918" y="545534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Elipse 158"/>
          <p:cNvSpPr>
            <a:spLocks noChangeAspect="1"/>
          </p:cNvSpPr>
          <p:nvPr/>
        </p:nvSpPr>
        <p:spPr>
          <a:xfrm>
            <a:off x="1613482" y="545336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Elipse 159"/>
          <p:cNvSpPr>
            <a:spLocks noChangeAspect="1"/>
          </p:cNvSpPr>
          <p:nvPr/>
        </p:nvSpPr>
        <p:spPr>
          <a:xfrm>
            <a:off x="2206309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Elipse 160"/>
          <p:cNvSpPr>
            <a:spLocks noChangeAspect="1"/>
          </p:cNvSpPr>
          <p:nvPr/>
        </p:nvSpPr>
        <p:spPr>
          <a:xfrm>
            <a:off x="1613482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Conector recto de flecha 161"/>
          <p:cNvCxnSpPr>
            <a:stCxn id="140" idx="0"/>
            <a:endCxn id="158" idx="2"/>
          </p:cNvCxnSpPr>
          <p:nvPr/>
        </p:nvCxnSpPr>
        <p:spPr>
          <a:xfrm flipV="1">
            <a:off x="202208" y="5581342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59" idx="5"/>
            <a:endCxn id="160" idx="1"/>
          </p:cNvCxnSpPr>
          <p:nvPr/>
        </p:nvCxnSpPr>
        <p:spPr>
          <a:xfrm>
            <a:off x="1828591" y="5668464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/>
          <p:nvPr/>
        </p:nvCxnSpPr>
        <p:spPr>
          <a:xfrm>
            <a:off x="881052" y="5707676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 de texto 46"/>
          <p:cNvSpPr txBox="1"/>
          <p:nvPr/>
        </p:nvSpPr>
        <p:spPr>
          <a:xfrm rot="2800802">
            <a:off x="957154" y="6055126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6" name="Conector recto de flecha 165"/>
          <p:cNvCxnSpPr>
            <a:stCxn id="161" idx="7"/>
            <a:endCxn id="160" idx="3"/>
          </p:cNvCxnSpPr>
          <p:nvPr/>
        </p:nvCxnSpPr>
        <p:spPr>
          <a:xfrm flipV="1">
            <a:off x="1828591" y="6123017"/>
            <a:ext cx="414625" cy="27493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 de texto 49"/>
          <p:cNvSpPr txBox="1"/>
          <p:nvPr/>
        </p:nvSpPr>
        <p:spPr>
          <a:xfrm rot="19531016">
            <a:off x="1881700" y="611753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7" name="Cuadro de texto 41"/>
          <p:cNvSpPr txBox="1"/>
          <p:nvPr/>
        </p:nvSpPr>
        <p:spPr>
          <a:xfrm rot="19691089">
            <a:off x="5296841" y="2768224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6" name="CuadroTexto 195"/>
          <p:cNvSpPr txBox="1"/>
          <p:nvPr/>
        </p:nvSpPr>
        <p:spPr>
          <a:xfrm>
            <a:off x="7483566" y="2471742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Camino simple 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7483566" y="2821372"/>
            <a:ext cx="10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7483566" y="2624509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“Camino de Aumento”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7483566" y="3170236"/>
            <a:ext cx="1660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Costo menor de los arcos del camino: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8632341" y="3343510"/>
            <a:ext cx="232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7483566" y="3545300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“Flujo de Aumento”</a:t>
            </a:r>
          </a:p>
        </p:txBody>
      </p:sp>
      <p:sp>
        <p:nvSpPr>
          <p:cNvPr id="227" name="Cuadro de texto 48"/>
          <p:cNvSpPr txBox="1"/>
          <p:nvPr/>
        </p:nvSpPr>
        <p:spPr>
          <a:xfrm rot="2101838">
            <a:off x="6881472" y="2659589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8" name="Cuadro de texto 48"/>
          <p:cNvSpPr txBox="1"/>
          <p:nvPr/>
        </p:nvSpPr>
        <p:spPr>
          <a:xfrm rot="2059689">
            <a:off x="6749441" y="284892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9" name="Elipse 228"/>
          <p:cNvSpPr>
            <a:spLocks noChangeAspect="1"/>
          </p:cNvSpPr>
          <p:nvPr/>
        </p:nvSpPr>
        <p:spPr>
          <a:xfrm>
            <a:off x="5095966" y="297255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0" name="Conector recto de flecha 229"/>
          <p:cNvCxnSpPr>
            <a:stCxn id="246" idx="6"/>
            <a:endCxn id="247" idx="2"/>
          </p:cNvCxnSpPr>
          <p:nvPr/>
        </p:nvCxnSpPr>
        <p:spPr>
          <a:xfrm flipV="1">
            <a:off x="5994700" y="2644001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/>
          <p:cNvCxnSpPr>
            <a:stCxn id="246" idx="4"/>
            <a:endCxn id="245" idx="0"/>
          </p:cNvCxnSpPr>
          <p:nvPr/>
        </p:nvCxnSpPr>
        <p:spPr>
          <a:xfrm>
            <a:off x="5868692" y="2771974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/>
          <p:cNvCxnSpPr>
            <a:stCxn id="245" idx="6"/>
            <a:endCxn id="249" idx="2"/>
          </p:cNvCxnSpPr>
          <p:nvPr/>
        </p:nvCxnSpPr>
        <p:spPr>
          <a:xfrm>
            <a:off x="5994700" y="3551679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/>
          <p:cNvCxnSpPr>
            <a:stCxn id="246" idx="5"/>
            <a:endCxn id="249" idx="1"/>
          </p:cNvCxnSpPr>
          <p:nvPr/>
        </p:nvCxnSpPr>
        <p:spPr>
          <a:xfrm>
            <a:off x="5957793" y="2735069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/>
          <p:cNvCxnSpPr>
            <a:stCxn id="249" idx="0"/>
            <a:endCxn id="247" idx="4"/>
          </p:cNvCxnSpPr>
          <p:nvPr/>
        </p:nvCxnSpPr>
        <p:spPr>
          <a:xfrm flipV="1">
            <a:off x="6759256" y="2770001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/>
          <p:cNvCxnSpPr>
            <a:stCxn id="247" idx="6"/>
            <a:endCxn id="248" idx="0"/>
          </p:cNvCxnSpPr>
          <p:nvPr/>
        </p:nvCxnSpPr>
        <p:spPr>
          <a:xfrm>
            <a:off x="6885264" y="2644001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de flecha 236"/>
          <p:cNvCxnSpPr>
            <a:stCxn id="229" idx="4"/>
            <a:endCxn id="245" idx="2"/>
          </p:cNvCxnSpPr>
          <p:nvPr/>
        </p:nvCxnSpPr>
        <p:spPr>
          <a:xfrm>
            <a:off x="5221974" y="3224554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uadro de texto 43"/>
          <p:cNvSpPr txBox="1"/>
          <p:nvPr/>
        </p:nvSpPr>
        <p:spPr>
          <a:xfrm rot="1869523">
            <a:off x="5154788" y="337053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9" name="Cuadro de texto 44"/>
          <p:cNvSpPr txBox="1"/>
          <p:nvPr/>
        </p:nvSpPr>
        <p:spPr>
          <a:xfrm>
            <a:off x="6048009" y="3401515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0" name="Cuadro de texto 45"/>
          <p:cNvSpPr txBox="1"/>
          <p:nvPr/>
        </p:nvSpPr>
        <p:spPr>
          <a:xfrm>
            <a:off x="5662946" y="3000774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1" name="Cuadro de texto 46"/>
          <p:cNvSpPr txBox="1"/>
          <p:nvPr/>
        </p:nvSpPr>
        <p:spPr>
          <a:xfrm rot="2800802">
            <a:off x="6138827" y="299418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2" name="Cuadro de texto 47"/>
          <p:cNvSpPr txBox="1"/>
          <p:nvPr/>
        </p:nvSpPr>
        <p:spPr>
          <a:xfrm>
            <a:off x="6081079" y="2487304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4" name="Cuadro de texto 50"/>
          <p:cNvSpPr txBox="1"/>
          <p:nvPr/>
        </p:nvSpPr>
        <p:spPr>
          <a:xfrm rot="5400000">
            <a:off x="6589032" y="304306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5" name="Elipse 244"/>
          <p:cNvSpPr>
            <a:spLocks noChangeAspect="1"/>
          </p:cNvSpPr>
          <p:nvPr/>
        </p:nvSpPr>
        <p:spPr>
          <a:xfrm>
            <a:off x="5742684" y="342567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Elipse 245"/>
          <p:cNvSpPr>
            <a:spLocks noChangeAspect="1"/>
          </p:cNvSpPr>
          <p:nvPr/>
        </p:nvSpPr>
        <p:spPr>
          <a:xfrm>
            <a:off x="5742684" y="251997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Elipse 246"/>
          <p:cNvSpPr>
            <a:spLocks noChangeAspect="1"/>
          </p:cNvSpPr>
          <p:nvPr/>
        </p:nvSpPr>
        <p:spPr>
          <a:xfrm>
            <a:off x="6633248" y="2518001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Elipse 247"/>
          <p:cNvSpPr>
            <a:spLocks noChangeAspect="1"/>
          </p:cNvSpPr>
          <p:nvPr/>
        </p:nvSpPr>
        <p:spPr>
          <a:xfrm>
            <a:off x="7226075" y="297255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Elipse 248"/>
          <p:cNvSpPr>
            <a:spLocks noChangeAspect="1"/>
          </p:cNvSpPr>
          <p:nvPr/>
        </p:nvSpPr>
        <p:spPr>
          <a:xfrm>
            <a:off x="6633248" y="342567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Conector recto de flecha 249"/>
          <p:cNvCxnSpPr>
            <a:stCxn id="229" idx="0"/>
            <a:endCxn id="246" idx="2"/>
          </p:cNvCxnSpPr>
          <p:nvPr/>
        </p:nvCxnSpPr>
        <p:spPr>
          <a:xfrm flipV="1">
            <a:off x="5221974" y="2645974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de flecha 250"/>
          <p:cNvCxnSpPr>
            <a:stCxn id="247" idx="5"/>
            <a:endCxn id="248" idx="1"/>
          </p:cNvCxnSpPr>
          <p:nvPr/>
        </p:nvCxnSpPr>
        <p:spPr>
          <a:xfrm>
            <a:off x="6848357" y="2733096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/>
          <p:cNvCxnSpPr/>
          <p:nvPr/>
        </p:nvCxnSpPr>
        <p:spPr>
          <a:xfrm>
            <a:off x="5900818" y="277230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uadro de texto 46"/>
          <p:cNvSpPr txBox="1"/>
          <p:nvPr/>
        </p:nvSpPr>
        <p:spPr>
          <a:xfrm rot="2800802">
            <a:off x="5976920" y="3119758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4" name="Conector recto de flecha 253"/>
          <p:cNvCxnSpPr>
            <a:stCxn id="249" idx="6"/>
            <a:endCxn id="248" idx="4"/>
          </p:cNvCxnSpPr>
          <p:nvPr/>
        </p:nvCxnSpPr>
        <p:spPr>
          <a:xfrm flipV="1">
            <a:off x="6885264" y="3224554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 de texto 49"/>
          <p:cNvSpPr txBox="1"/>
          <p:nvPr/>
        </p:nvSpPr>
        <p:spPr>
          <a:xfrm rot="19531016">
            <a:off x="7001475" y="336101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7" name="Cuadro de texto 43"/>
          <p:cNvSpPr txBox="1"/>
          <p:nvPr/>
        </p:nvSpPr>
        <p:spPr>
          <a:xfrm rot="1869523">
            <a:off x="5324831" y="319603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8" name="Conector recto de flecha 257"/>
          <p:cNvCxnSpPr>
            <a:stCxn id="229" idx="5"/>
            <a:endCxn id="245" idx="1"/>
          </p:cNvCxnSpPr>
          <p:nvPr/>
        </p:nvCxnSpPr>
        <p:spPr>
          <a:xfrm>
            <a:off x="5311075" y="3187649"/>
            <a:ext cx="468516" cy="27493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/>
          <p:cNvCxnSpPr>
            <a:stCxn id="245" idx="5"/>
            <a:endCxn id="249" idx="3"/>
          </p:cNvCxnSpPr>
          <p:nvPr/>
        </p:nvCxnSpPr>
        <p:spPr>
          <a:xfrm>
            <a:off x="5957793" y="3640774"/>
            <a:ext cx="712362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 de texto 44"/>
          <p:cNvSpPr txBox="1"/>
          <p:nvPr/>
        </p:nvSpPr>
        <p:spPr>
          <a:xfrm>
            <a:off x="6069183" y="3626701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9" name="Rectángulo 168"/>
          <p:cNvSpPr/>
          <p:nvPr/>
        </p:nvSpPr>
        <p:spPr>
          <a:xfrm rot="2097144" flipV="1">
            <a:off x="6947437" y="2642134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8" name="Rectángulo 167"/>
          <p:cNvSpPr/>
          <p:nvPr/>
        </p:nvSpPr>
        <p:spPr>
          <a:xfrm rot="5400000">
            <a:off x="6580062" y="3035980"/>
            <a:ext cx="504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0" name="Rectángulo 169"/>
          <p:cNvSpPr/>
          <p:nvPr/>
        </p:nvSpPr>
        <p:spPr>
          <a:xfrm>
            <a:off x="6079185" y="3387608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1" name="Rectángulo 170"/>
          <p:cNvSpPr/>
          <p:nvPr/>
        </p:nvSpPr>
        <p:spPr>
          <a:xfrm rot="1900092" flipV="1">
            <a:off x="5227748" y="3350093"/>
            <a:ext cx="432000" cy="216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3" name="Cuadro de texto 41"/>
          <p:cNvSpPr txBox="1"/>
          <p:nvPr/>
        </p:nvSpPr>
        <p:spPr>
          <a:xfrm rot="19691089">
            <a:off x="5296842" y="4205421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0" name="Cuadro de texto 48"/>
          <p:cNvSpPr txBox="1"/>
          <p:nvPr/>
        </p:nvSpPr>
        <p:spPr>
          <a:xfrm rot="2101838">
            <a:off x="6881473" y="4096786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1" name="Cuadro de texto 48"/>
          <p:cNvSpPr txBox="1"/>
          <p:nvPr/>
        </p:nvSpPr>
        <p:spPr>
          <a:xfrm rot="2059689">
            <a:off x="6749442" y="4286124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2" name="Elipse 181"/>
          <p:cNvSpPr>
            <a:spLocks noChangeAspect="1"/>
          </p:cNvSpPr>
          <p:nvPr/>
        </p:nvSpPr>
        <p:spPr>
          <a:xfrm>
            <a:off x="5095967" y="4409751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Conector recto de flecha 182"/>
          <p:cNvCxnSpPr>
            <a:stCxn id="203" idx="6"/>
            <a:endCxn id="204" idx="2"/>
          </p:cNvCxnSpPr>
          <p:nvPr/>
        </p:nvCxnSpPr>
        <p:spPr>
          <a:xfrm flipV="1">
            <a:off x="5994701" y="4081198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/>
          <p:cNvCxnSpPr>
            <a:stCxn id="203" idx="4"/>
            <a:endCxn id="202" idx="0"/>
          </p:cNvCxnSpPr>
          <p:nvPr/>
        </p:nvCxnSpPr>
        <p:spPr>
          <a:xfrm>
            <a:off x="5868693" y="4209171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203" idx="5"/>
            <a:endCxn id="206" idx="1"/>
          </p:cNvCxnSpPr>
          <p:nvPr/>
        </p:nvCxnSpPr>
        <p:spPr>
          <a:xfrm>
            <a:off x="5957794" y="4172266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/>
          <p:nvPr/>
        </p:nvCxnSpPr>
        <p:spPr>
          <a:xfrm flipV="1">
            <a:off x="6800823" y="4207198"/>
            <a:ext cx="0" cy="655678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/>
          <p:cNvCxnSpPr>
            <a:stCxn id="204" idx="6"/>
            <a:endCxn id="205" idx="0"/>
          </p:cNvCxnSpPr>
          <p:nvPr/>
        </p:nvCxnSpPr>
        <p:spPr>
          <a:xfrm>
            <a:off x="6885265" y="4081198"/>
            <a:ext cx="466819" cy="328553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/>
          <p:cNvCxnSpPr>
            <a:stCxn id="182" idx="4"/>
            <a:endCxn id="202" idx="2"/>
          </p:cNvCxnSpPr>
          <p:nvPr/>
        </p:nvCxnSpPr>
        <p:spPr>
          <a:xfrm>
            <a:off x="5221975" y="4661751"/>
            <a:ext cx="520710" cy="327125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uadro de texto 43"/>
          <p:cNvSpPr txBox="1"/>
          <p:nvPr/>
        </p:nvSpPr>
        <p:spPr>
          <a:xfrm rot="1869523">
            <a:off x="5154789" y="4807734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2" name="Cuadro de texto 45"/>
          <p:cNvSpPr txBox="1"/>
          <p:nvPr/>
        </p:nvSpPr>
        <p:spPr>
          <a:xfrm>
            <a:off x="5662947" y="4437971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3" name="Cuadro de texto 46"/>
          <p:cNvSpPr txBox="1"/>
          <p:nvPr/>
        </p:nvSpPr>
        <p:spPr>
          <a:xfrm rot="2800802">
            <a:off x="6138828" y="4431386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4" name="Cuadro de texto 47"/>
          <p:cNvSpPr txBox="1"/>
          <p:nvPr/>
        </p:nvSpPr>
        <p:spPr>
          <a:xfrm>
            <a:off x="6081080" y="3924501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5" name="Cuadro de texto 50"/>
          <p:cNvSpPr txBox="1"/>
          <p:nvPr/>
        </p:nvSpPr>
        <p:spPr>
          <a:xfrm>
            <a:off x="6630599" y="448025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2" name="Elipse 201"/>
          <p:cNvSpPr>
            <a:spLocks noChangeAspect="1"/>
          </p:cNvSpPr>
          <p:nvPr/>
        </p:nvSpPr>
        <p:spPr>
          <a:xfrm>
            <a:off x="5742685" y="4862876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Elipse 202"/>
          <p:cNvSpPr>
            <a:spLocks noChangeAspect="1"/>
          </p:cNvSpPr>
          <p:nvPr/>
        </p:nvSpPr>
        <p:spPr>
          <a:xfrm>
            <a:off x="5742685" y="3957171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Elipse 203"/>
          <p:cNvSpPr>
            <a:spLocks noChangeAspect="1"/>
          </p:cNvSpPr>
          <p:nvPr/>
        </p:nvSpPr>
        <p:spPr>
          <a:xfrm>
            <a:off x="6633249" y="395519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Elipse 204"/>
          <p:cNvSpPr>
            <a:spLocks noChangeAspect="1"/>
          </p:cNvSpPr>
          <p:nvPr/>
        </p:nvSpPr>
        <p:spPr>
          <a:xfrm>
            <a:off x="7226076" y="4409751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Elipse 205"/>
          <p:cNvSpPr>
            <a:spLocks noChangeAspect="1"/>
          </p:cNvSpPr>
          <p:nvPr/>
        </p:nvSpPr>
        <p:spPr>
          <a:xfrm>
            <a:off x="6633249" y="4862876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Conector recto de flecha 206"/>
          <p:cNvCxnSpPr>
            <a:stCxn id="182" idx="0"/>
            <a:endCxn id="203" idx="2"/>
          </p:cNvCxnSpPr>
          <p:nvPr/>
        </p:nvCxnSpPr>
        <p:spPr>
          <a:xfrm flipV="1">
            <a:off x="5221975" y="4083171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de flecha 207"/>
          <p:cNvCxnSpPr>
            <a:stCxn id="204" idx="5"/>
            <a:endCxn id="205" idx="1"/>
          </p:cNvCxnSpPr>
          <p:nvPr/>
        </p:nvCxnSpPr>
        <p:spPr>
          <a:xfrm>
            <a:off x="6848358" y="4170293"/>
            <a:ext cx="414625" cy="276363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/>
          <p:nvPr/>
        </p:nvCxnSpPr>
        <p:spPr>
          <a:xfrm>
            <a:off x="5900819" y="4209505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uadro de texto 46"/>
          <p:cNvSpPr txBox="1"/>
          <p:nvPr/>
        </p:nvSpPr>
        <p:spPr>
          <a:xfrm rot="2800802">
            <a:off x="5976921" y="4556955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1" name="Conector recto de flecha 210"/>
          <p:cNvCxnSpPr>
            <a:stCxn id="206" idx="6"/>
            <a:endCxn id="205" idx="4"/>
          </p:cNvCxnSpPr>
          <p:nvPr/>
        </p:nvCxnSpPr>
        <p:spPr>
          <a:xfrm flipV="1">
            <a:off x="6885265" y="4661751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 de texto 49"/>
          <p:cNvSpPr txBox="1"/>
          <p:nvPr/>
        </p:nvSpPr>
        <p:spPr>
          <a:xfrm rot="19531016">
            <a:off x="7001476" y="479820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3" name="Cuadro de texto 43"/>
          <p:cNvSpPr txBox="1"/>
          <p:nvPr/>
        </p:nvSpPr>
        <p:spPr>
          <a:xfrm rot="1869523">
            <a:off x="5324832" y="4633235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4" name="Conector recto de flecha 213"/>
          <p:cNvCxnSpPr>
            <a:stCxn id="182" idx="5"/>
            <a:endCxn id="202" idx="1"/>
          </p:cNvCxnSpPr>
          <p:nvPr/>
        </p:nvCxnSpPr>
        <p:spPr>
          <a:xfrm>
            <a:off x="5311076" y="4624846"/>
            <a:ext cx="468516" cy="274935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02" idx="6"/>
            <a:endCxn id="206" idx="2"/>
          </p:cNvCxnSpPr>
          <p:nvPr/>
        </p:nvCxnSpPr>
        <p:spPr>
          <a:xfrm>
            <a:off x="5994701" y="4988876"/>
            <a:ext cx="638548" cy="0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uadro de texto 44"/>
          <p:cNvSpPr txBox="1"/>
          <p:nvPr/>
        </p:nvSpPr>
        <p:spPr>
          <a:xfrm>
            <a:off x="6121665" y="497425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1" name="Conector recto de flecha 220"/>
          <p:cNvCxnSpPr/>
          <p:nvPr/>
        </p:nvCxnSpPr>
        <p:spPr>
          <a:xfrm flipV="1">
            <a:off x="6719856" y="4207198"/>
            <a:ext cx="0" cy="655678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 de texto 50"/>
          <p:cNvSpPr txBox="1"/>
          <p:nvPr/>
        </p:nvSpPr>
        <p:spPr>
          <a:xfrm>
            <a:off x="6442321" y="44809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6" name="CuadroTexto 225"/>
          <p:cNvSpPr txBox="1"/>
          <p:nvPr/>
        </p:nvSpPr>
        <p:spPr>
          <a:xfrm>
            <a:off x="125104" y="1327243"/>
            <a:ext cx="237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Flujo que se inyecta a la Red:</a:t>
            </a:r>
            <a:endParaRPr lang="es-CL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6" name="CuadroTexto 235"/>
          <p:cNvSpPr txBox="1"/>
          <p:nvPr/>
        </p:nvSpPr>
        <p:spPr>
          <a:xfrm>
            <a:off x="2396193" y="132724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243" name="Rectángulo 242"/>
          <p:cNvSpPr/>
          <p:nvPr/>
        </p:nvSpPr>
        <p:spPr>
          <a:xfrm>
            <a:off x="76200" y="1287622"/>
            <a:ext cx="2664502" cy="412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4818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238" grpId="0"/>
      <p:bldP spid="239" grpId="0"/>
      <p:bldP spid="244" grpId="0"/>
      <p:bldP spid="173" grpId="0"/>
      <p:bldP spid="180" grpId="0"/>
      <p:bldP spid="181" grpId="0"/>
      <p:bldP spid="182" grpId="0" animBg="1"/>
      <p:bldP spid="190" grpId="0"/>
      <p:bldP spid="192" grpId="0"/>
      <p:bldP spid="193" grpId="0"/>
      <p:bldP spid="194" grpId="0"/>
      <p:bldP spid="195" grpId="0"/>
      <p:bldP spid="202" grpId="0" animBg="1"/>
      <p:bldP spid="203" grpId="0" animBg="1"/>
      <p:bldP spid="204" grpId="0" animBg="1"/>
      <p:bldP spid="205" grpId="0" animBg="1"/>
      <p:bldP spid="206" grpId="0" animBg="1"/>
      <p:bldP spid="210" grpId="0"/>
      <p:bldP spid="212" grpId="0"/>
      <p:bldP spid="213" grpId="0"/>
      <p:bldP spid="216" grpId="0"/>
      <p:bldP spid="222" grpId="0"/>
      <p:bldP spid="23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adro de texto 41"/>
          <p:cNvSpPr txBox="1"/>
          <p:nvPr/>
        </p:nvSpPr>
        <p:spPr>
          <a:xfrm rot="19691089">
            <a:off x="277075" y="5703592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Cuadro de texto 47"/>
          <p:cNvSpPr txBox="1"/>
          <p:nvPr/>
        </p:nvSpPr>
        <p:spPr>
          <a:xfrm>
            <a:off x="1061313" y="24702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Cuadro de texto 41"/>
          <p:cNvSpPr txBox="1"/>
          <p:nvPr/>
        </p:nvSpPr>
        <p:spPr>
          <a:xfrm rot="19768489">
            <a:off x="162203" y="40976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Cuadro de texto 41"/>
          <p:cNvSpPr txBox="1"/>
          <p:nvPr/>
        </p:nvSpPr>
        <p:spPr>
          <a:xfrm rot="19768489">
            <a:off x="308825" y="427641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Cuadro de texto 48"/>
          <p:cNvSpPr txBox="1"/>
          <p:nvPr/>
        </p:nvSpPr>
        <p:spPr>
          <a:xfrm rot="2101838">
            <a:off x="1861706" y="40902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Cuadro de texto 48"/>
          <p:cNvSpPr txBox="1"/>
          <p:nvPr/>
        </p:nvSpPr>
        <p:spPr>
          <a:xfrm rot="2059689">
            <a:off x="1729675" y="4279626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3048000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/>
          <p:cNvCxnSpPr>
            <a:stCxn id="44" idx="0"/>
            <a:endCxn id="46" idx="2"/>
          </p:cNvCxnSpPr>
          <p:nvPr/>
        </p:nvCxnSpPr>
        <p:spPr>
          <a:xfrm flipV="1">
            <a:off x="3228011" y="917573"/>
            <a:ext cx="695307" cy="3988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6" idx="6"/>
            <a:endCxn id="47" idx="2"/>
          </p:cNvCxnSpPr>
          <p:nvPr/>
        </p:nvCxnSpPr>
        <p:spPr>
          <a:xfrm flipV="1">
            <a:off x="4283340" y="915600"/>
            <a:ext cx="84303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6" idx="4"/>
            <a:endCxn id="45" idx="0"/>
          </p:cNvCxnSpPr>
          <p:nvPr/>
        </p:nvCxnSpPr>
        <p:spPr>
          <a:xfrm>
            <a:off x="4103329" y="1097573"/>
            <a:ext cx="0" cy="82842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5" idx="6"/>
            <a:endCxn id="49" idx="2"/>
          </p:cNvCxnSpPr>
          <p:nvPr/>
        </p:nvCxnSpPr>
        <p:spPr>
          <a:xfrm>
            <a:off x="4283340" y="2106000"/>
            <a:ext cx="84303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6" idx="5"/>
            <a:endCxn id="49" idx="1"/>
          </p:cNvCxnSpPr>
          <p:nvPr/>
        </p:nvCxnSpPr>
        <p:spPr>
          <a:xfrm>
            <a:off x="4230616" y="1044852"/>
            <a:ext cx="948486" cy="93386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49" idx="0"/>
            <a:endCxn id="47" idx="4"/>
          </p:cNvCxnSpPr>
          <p:nvPr/>
        </p:nvCxnSpPr>
        <p:spPr>
          <a:xfrm flipV="1">
            <a:off x="5306389" y="1095600"/>
            <a:ext cx="0" cy="8304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7" idx="6"/>
            <a:endCxn id="48" idx="0"/>
          </p:cNvCxnSpPr>
          <p:nvPr/>
        </p:nvCxnSpPr>
        <p:spPr>
          <a:xfrm>
            <a:off x="5486400" y="915600"/>
            <a:ext cx="581989" cy="4008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9" idx="6"/>
            <a:endCxn id="48" idx="4"/>
          </p:cNvCxnSpPr>
          <p:nvPr/>
        </p:nvCxnSpPr>
        <p:spPr>
          <a:xfrm flipV="1">
            <a:off x="5486400" y="1676400"/>
            <a:ext cx="581989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4" idx="4"/>
            <a:endCxn id="45" idx="2"/>
          </p:cNvCxnSpPr>
          <p:nvPr/>
        </p:nvCxnSpPr>
        <p:spPr>
          <a:xfrm>
            <a:off x="3228011" y="1676400"/>
            <a:ext cx="695307" cy="4296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 de texto 41"/>
          <p:cNvSpPr txBox="1"/>
          <p:nvPr/>
        </p:nvSpPr>
        <p:spPr>
          <a:xfrm>
            <a:off x="3333750" y="95890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 de texto 43"/>
          <p:cNvSpPr txBox="1"/>
          <p:nvPr/>
        </p:nvSpPr>
        <p:spPr>
          <a:xfrm>
            <a:off x="33337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Cuadro de texto 44"/>
          <p:cNvSpPr txBox="1"/>
          <p:nvPr/>
        </p:nvSpPr>
        <p:spPr>
          <a:xfrm>
            <a:off x="4492572" y="21273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Cuadro de texto 45"/>
          <p:cNvSpPr txBox="1"/>
          <p:nvPr/>
        </p:nvSpPr>
        <p:spPr>
          <a:xfrm>
            <a:off x="3881680" y="1447800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24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Cuadro de texto 46"/>
          <p:cNvSpPr txBox="1"/>
          <p:nvPr/>
        </p:nvSpPr>
        <p:spPr>
          <a:xfrm>
            <a:off x="4591094" y="139070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8" name="Cuadro de texto 47"/>
          <p:cNvSpPr txBox="1"/>
          <p:nvPr/>
        </p:nvSpPr>
        <p:spPr>
          <a:xfrm>
            <a:off x="4492572" y="76692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9" name="Cuadro de texto 48"/>
          <p:cNvSpPr txBox="1"/>
          <p:nvPr/>
        </p:nvSpPr>
        <p:spPr>
          <a:xfrm>
            <a:off x="5645150" y="965200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0" name="Cuadro de texto 49"/>
          <p:cNvSpPr txBox="1"/>
          <p:nvPr/>
        </p:nvSpPr>
        <p:spPr>
          <a:xfrm>
            <a:off x="5645150" y="1892353"/>
            <a:ext cx="36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1" name="Cuadro de texto 50"/>
          <p:cNvSpPr txBox="1"/>
          <p:nvPr/>
        </p:nvSpPr>
        <p:spPr>
          <a:xfrm>
            <a:off x="5206850" y="144780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2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392331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3923318" y="737573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5126378" y="7356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5888378" y="13164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126378" y="1926000"/>
            <a:ext cx="360022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Elipse 102"/>
          <p:cNvSpPr>
            <a:spLocks noChangeAspect="1"/>
          </p:cNvSpPr>
          <p:nvPr/>
        </p:nvSpPr>
        <p:spPr>
          <a:xfrm>
            <a:off x="76200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0"/>
            <a:endCxn id="123" idx="2"/>
          </p:cNvCxnSpPr>
          <p:nvPr/>
        </p:nvCxnSpPr>
        <p:spPr>
          <a:xfrm flipV="1">
            <a:off x="202208" y="26288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23" idx="6"/>
            <a:endCxn id="124" idx="2"/>
          </p:cNvCxnSpPr>
          <p:nvPr/>
        </p:nvCxnSpPr>
        <p:spPr>
          <a:xfrm flipV="1">
            <a:off x="974934" y="26269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23" idx="4"/>
            <a:endCxn id="122" idx="0"/>
          </p:cNvCxnSpPr>
          <p:nvPr/>
        </p:nvCxnSpPr>
        <p:spPr>
          <a:xfrm>
            <a:off x="848926" y="27548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22" idx="6"/>
            <a:endCxn id="126" idx="2"/>
          </p:cNvCxnSpPr>
          <p:nvPr/>
        </p:nvCxnSpPr>
        <p:spPr>
          <a:xfrm>
            <a:off x="974934" y="35345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123" idx="5"/>
            <a:endCxn id="126" idx="1"/>
          </p:cNvCxnSpPr>
          <p:nvPr/>
        </p:nvCxnSpPr>
        <p:spPr>
          <a:xfrm>
            <a:off x="938027" y="27179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126" idx="0"/>
            <a:endCxn id="124" idx="4"/>
          </p:cNvCxnSpPr>
          <p:nvPr/>
        </p:nvCxnSpPr>
        <p:spPr>
          <a:xfrm flipV="1">
            <a:off x="1739490" y="27529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124" idx="6"/>
            <a:endCxn id="125" idx="0"/>
          </p:cNvCxnSpPr>
          <p:nvPr/>
        </p:nvCxnSpPr>
        <p:spPr>
          <a:xfrm>
            <a:off x="1865498" y="26269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26" idx="6"/>
            <a:endCxn id="125" idx="4"/>
          </p:cNvCxnSpPr>
          <p:nvPr/>
        </p:nvCxnSpPr>
        <p:spPr>
          <a:xfrm flipV="1">
            <a:off x="1865498" y="32074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103" idx="4"/>
            <a:endCxn id="122" idx="2"/>
          </p:cNvCxnSpPr>
          <p:nvPr/>
        </p:nvCxnSpPr>
        <p:spPr>
          <a:xfrm>
            <a:off x="202208" y="32074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 de texto 43"/>
          <p:cNvSpPr txBox="1"/>
          <p:nvPr/>
        </p:nvSpPr>
        <p:spPr>
          <a:xfrm>
            <a:off x="234429" y="33401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Cuadro de texto 44"/>
          <p:cNvSpPr txBox="1"/>
          <p:nvPr/>
        </p:nvSpPr>
        <p:spPr>
          <a:xfrm>
            <a:off x="1130344" y="35306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Cuadro de texto 45"/>
          <p:cNvSpPr txBox="1"/>
          <p:nvPr/>
        </p:nvSpPr>
        <p:spPr>
          <a:xfrm>
            <a:off x="643180" y="29836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Cuadro de texto 46"/>
          <p:cNvSpPr txBox="1"/>
          <p:nvPr/>
        </p:nvSpPr>
        <p:spPr>
          <a:xfrm>
            <a:off x="1206544" y="299129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Cuadro de texto 48"/>
          <p:cNvSpPr txBox="1"/>
          <p:nvPr/>
        </p:nvSpPr>
        <p:spPr>
          <a:xfrm rot="2187980">
            <a:off x="1861706" y="264248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Cuadro de texto 49"/>
          <p:cNvSpPr txBox="1"/>
          <p:nvPr/>
        </p:nvSpPr>
        <p:spPr>
          <a:xfrm>
            <a:off x="1991505" y="334272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Cuadro de texto 50"/>
          <p:cNvSpPr txBox="1"/>
          <p:nvPr/>
        </p:nvSpPr>
        <p:spPr>
          <a:xfrm>
            <a:off x="1633860" y="29836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Elipse 121"/>
          <p:cNvSpPr>
            <a:spLocks noChangeAspect="1"/>
          </p:cNvSpPr>
          <p:nvPr/>
        </p:nvSpPr>
        <p:spPr>
          <a:xfrm>
            <a:off x="722918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Elipse 122"/>
          <p:cNvSpPr>
            <a:spLocks noChangeAspect="1"/>
          </p:cNvSpPr>
          <p:nvPr/>
        </p:nvSpPr>
        <p:spPr>
          <a:xfrm>
            <a:off x="722918" y="25028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Elipse 123"/>
          <p:cNvSpPr>
            <a:spLocks noChangeAspect="1"/>
          </p:cNvSpPr>
          <p:nvPr/>
        </p:nvSpPr>
        <p:spPr>
          <a:xfrm>
            <a:off x="1613482" y="25009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Elipse 124"/>
          <p:cNvSpPr>
            <a:spLocks noChangeAspect="1"/>
          </p:cNvSpPr>
          <p:nvPr/>
        </p:nvSpPr>
        <p:spPr>
          <a:xfrm>
            <a:off x="2206309" y="29554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Elipse 125"/>
          <p:cNvSpPr>
            <a:spLocks noChangeAspect="1"/>
          </p:cNvSpPr>
          <p:nvPr/>
        </p:nvSpPr>
        <p:spPr>
          <a:xfrm>
            <a:off x="1613482" y="34085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Cuadro de texto 41"/>
          <p:cNvSpPr txBox="1"/>
          <p:nvPr/>
        </p:nvSpPr>
        <p:spPr>
          <a:xfrm rot="19768489">
            <a:off x="162203" y="2649840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Elipse 64"/>
          <p:cNvSpPr>
            <a:spLocks noChangeAspect="1"/>
          </p:cNvSpPr>
          <p:nvPr/>
        </p:nvSpPr>
        <p:spPr>
          <a:xfrm>
            <a:off x="76200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cto de flecha 65"/>
          <p:cNvCxnSpPr>
            <a:stCxn id="65" idx="0"/>
            <a:endCxn id="84" idx="2"/>
          </p:cNvCxnSpPr>
          <p:nvPr/>
        </p:nvCxnSpPr>
        <p:spPr>
          <a:xfrm flipV="1">
            <a:off x="202208" y="4076673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84" idx="6"/>
            <a:endCxn id="85" idx="2"/>
          </p:cNvCxnSpPr>
          <p:nvPr/>
        </p:nvCxnSpPr>
        <p:spPr>
          <a:xfrm flipV="1">
            <a:off x="974934" y="4074700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84" idx="4"/>
            <a:endCxn id="83" idx="0"/>
          </p:cNvCxnSpPr>
          <p:nvPr/>
        </p:nvCxnSpPr>
        <p:spPr>
          <a:xfrm>
            <a:off x="848926" y="4202673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83" idx="6"/>
            <a:endCxn id="87" idx="2"/>
          </p:cNvCxnSpPr>
          <p:nvPr/>
        </p:nvCxnSpPr>
        <p:spPr>
          <a:xfrm>
            <a:off x="974934" y="4982378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4" idx="5"/>
            <a:endCxn id="87" idx="1"/>
          </p:cNvCxnSpPr>
          <p:nvPr/>
        </p:nvCxnSpPr>
        <p:spPr>
          <a:xfrm>
            <a:off x="938027" y="416576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87" idx="0"/>
            <a:endCxn id="85" idx="4"/>
          </p:cNvCxnSpPr>
          <p:nvPr/>
        </p:nvCxnSpPr>
        <p:spPr>
          <a:xfrm flipV="1">
            <a:off x="1739490" y="4200700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85" idx="6"/>
            <a:endCxn id="86" idx="0"/>
          </p:cNvCxnSpPr>
          <p:nvPr/>
        </p:nvCxnSpPr>
        <p:spPr>
          <a:xfrm>
            <a:off x="1865498" y="4074700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87" idx="6"/>
            <a:endCxn id="86" idx="4"/>
          </p:cNvCxnSpPr>
          <p:nvPr/>
        </p:nvCxnSpPr>
        <p:spPr>
          <a:xfrm flipV="1">
            <a:off x="1865498" y="4655253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5" idx="4"/>
            <a:endCxn id="83" idx="2"/>
          </p:cNvCxnSpPr>
          <p:nvPr/>
        </p:nvCxnSpPr>
        <p:spPr>
          <a:xfrm>
            <a:off x="202208" y="4655253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 de texto 43"/>
          <p:cNvSpPr txBox="1"/>
          <p:nvPr/>
        </p:nvSpPr>
        <p:spPr>
          <a:xfrm>
            <a:off x="234429" y="47879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Cuadro de texto 44"/>
          <p:cNvSpPr txBox="1"/>
          <p:nvPr/>
        </p:nvSpPr>
        <p:spPr>
          <a:xfrm>
            <a:off x="1130344" y="497845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Cuadro de texto 45"/>
          <p:cNvSpPr txBox="1"/>
          <p:nvPr/>
        </p:nvSpPr>
        <p:spPr>
          <a:xfrm>
            <a:off x="643180" y="4431473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Cuadro de texto 46"/>
          <p:cNvSpPr txBox="1"/>
          <p:nvPr/>
        </p:nvSpPr>
        <p:spPr>
          <a:xfrm rot="2563306">
            <a:off x="1160446" y="444290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uadro de texto 47"/>
          <p:cNvSpPr txBox="1"/>
          <p:nvPr/>
        </p:nvSpPr>
        <p:spPr>
          <a:xfrm>
            <a:off x="1061313" y="39180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Cuadro de texto 49"/>
          <p:cNvSpPr txBox="1"/>
          <p:nvPr/>
        </p:nvSpPr>
        <p:spPr>
          <a:xfrm rot="19531016">
            <a:off x="1870617" y="480861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Cuadro de texto 50"/>
          <p:cNvSpPr txBox="1"/>
          <p:nvPr/>
        </p:nvSpPr>
        <p:spPr>
          <a:xfrm>
            <a:off x="1633860" y="4431473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Elipse 82"/>
          <p:cNvSpPr>
            <a:spLocks noChangeAspect="1"/>
          </p:cNvSpPr>
          <p:nvPr/>
        </p:nvSpPr>
        <p:spPr>
          <a:xfrm>
            <a:off x="722918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Elipse 83"/>
          <p:cNvSpPr>
            <a:spLocks noChangeAspect="1"/>
          </p:cNvSpPr>
          <p:nvPr/>
        </p:nvSpPr>
        <p:spPr>
          <a:xfrm>
            <a:off x="722918" y="395067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Elipse 84"/>
          <p:cNvSpPr>
            <a:spLocks noChangeAspect="1"/>
          </p:cNvSpPr>
          <p:nvPr/>
        </p:nvSpPr>
        <p:spPr>
          <a:xfrm>
            <a:off x="1613482" y="3948700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Elipse 85"/>
          <p:cNvSpPr>
            <a:spLocks noChangeAspect="1"/>
          </p:cNvSpPr>
          <p:nvPr/>
        </p:nvSpPr>
        <p:spPr>
          <a:xfrm>
            <a:off x="2206309" y="4403253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1613482" y="485637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Conector recto de flecha 95"/>
          <p:cNvCxnSpPr>
            <a:stCxn id="65" idx="7"/>
            <a:endCxn id="84" idx="3"/>
          </p:cNvCxnSpPr>
          <p:nvPr/>
        </p:nvCxnSpPr>
        <p:spPr>
          <a:xfrm flipV="1">
            <a:off x="291309" y="4165768"/>
            <a:ext cx="468516" cy="27439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85" idx="5"/>
            <a:endCxn id="86" idx="1"/>
          </p:cNvCxnSpPr>
          <p:nvPr/>
        </p:nvCxnSpPr>
        <p:spPr>
          <a:xfrm>
            <a:off x="1828591" y="4163795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 de texto 48"/>
          <p:cNvSpPr txBox="1"/>
          <p:nvPr/>
        </p:nvSpPr>
        <p:spPr>
          <a:xfrm rot="2101838">
            <a:off x="1861706" y="559495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Cuadro de texto 48"/>
          <p:cNvSpPr txBox="1"/>
          <p:nvPr/>
        </p:nvSpPr>
        <p:spPr>
          <a:xfrm rot="2059689">
            <a:off x="1729675" y="5784295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Elipse 139"/>
          <p:cNvSpPr>
            <a:spLocks noChangeAspect="1"/>
          </p:cNvSpPr>
          <p:nvPr/>
        </p:nvSpPr>
        <p:spPr>
          <a:xfrm>
            <a:off x="76200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Conector recto de flecha 141"/>
          <p:cNvCxnSpPr>
            <a:stCxn id="158" idx="6"/>
            <a:endCxn id="159" idx="2"/>
          </p:cNvCxnSpPr>
          <p:nvPr/>
        </p:nvCxnSpPr>
        <p:spPr>
          <a:xfrm flipV="1">
            <a:off x="974934" y="5579369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58" idx="4"/>
            <a:endCxn id="157" idx="0"/>
          </p:cNvCxnSpPr>
          <p:nvPr/>
        </p:nvCxnSpPr>
        <p:spPr>
          <a:xfrm>
            <a:off x="848926" y="5707342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>
            <a:stCxn id="157" idx="6"/>
            <a:endCxn id="161" idx="2"/>
          </p:cNvCxnSpPr>
          <p:nvPr/>
        </p:nvCxnSpPr>
        <p:spPr>
          <a:xfrm>
            <a:off x="974934" y="6487047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/>
          <p:cNvCxnSpPr>
            <a:stCxn id="158" idx="5"/>
            <a:endCxn id="161" idx="1"/>
          </p:cNvCxnSpPr>
          <p:nvPr/>
        </p:nvCxnSpPr>
        <p:spPr>
          <a:xfrm>
            <a:off x="938027" y="5670437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/>
          <p:cNvCxnSpPr>
            <a:stCxn id="161" idx="0"/>
            <a:endCxn id="159" idx="4"/>
          </p:cNvCxnSpPr>
          <p:nvPr/>
        </p:nvCxnSpPr>
        <p:spPr>
          <a:xfrm flipV="1">
            <a:off x="1739490" y="5705369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/>
          <p:cNvCxnSpPr>
            <a:stCxn id="159" idx="6"/>
            <a:endCxn id="160" idx="0"/>
          </p:cNvCxnSpPr>
          <p:nvPr/>
        </p:nvCxnSpPr>
        <p:spPr>
          <a:xfrm>
            <a:off x="1865498" y="5579369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/>
          <p:cNvCxnSpPr>
            <a:stCxn id="161" idx="6"/>
            <a:endCxn id="160" idx="4"/>
          </p:cNvCxnSpPr>
          <p:nvPr/>
        </p:nvCxnSpPr>
        <p:spPr>
          <a:xfrm flipV="1">
            <a:off x="1865498" y="6159922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40" idx="4"/>
            <a:endCxn id="157" idx="2"/>
          </p:cNvCxnSpPr>
          <p:nvPr/>
        </p:nvCxnSpPr>
        <p:spPr>
          <a:xfrm>
            <a:off x="202208" y="6159922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 de texto 43"/>
          <p:cNvSpPr txBox="1"/>
          <p:nvPr/>
        </p:nvSpPr>
        <p:spPr>
          <a:xfrm rot="1869523">
            <a:off x="123146" y="6282153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Cuadro de texto 44"/>
          <p:cNvSpPr txBox="1"/>
          <p:nvPr/>
        </p:nvSpPr>
        <p:spPr>
          <a:xfrm>
            <a:off x="1049373" y="648312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Cuadro de texto 45"/>
          <p:cNvSpPr txBox="1"/>
          <p:nvPr/>
        </p:nvSpPr>
        <p:spPr>
          <a:xfrm>
            <a:off x="643180" y="5936142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Cuadro de texto 46"/>
          <p:cNvSpPr txBox="1"/>
          <p:nvPr/>
        </p:nvSpPr>
        <p:spPr>
          <a:xfrm rot="2800802">
            <a:off x="1119061" y="5929557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Cuadro de texto 47"/>
          <p:cNvSpPr txBox="1"/>
          <p:nvPr/>
        </p:nvSpPr>
        <p:spPr>
          <a:xfrm>
            <a:off x="1061313" y="542267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Cuadro de texto 49"/>
          <p:cNvSpPr txBox="1"/>
          <p:nvPr/>
        </p:nvSpPr>
        <p:spPr>
          <a:xfrm rot="19452317">
            <a:off x="1907597" y="6308447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Cuadro de texto 50"/>
          <p:cNvSpPr txBox="1"/>
          <p:nvPr/>
        </p:nvSpPr>
        <p:spPr>
          <a:xfrm>
            <a:off x="1633860" y="5936142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Elipse 156"/>
          <p:cNvSpPr>
            <a:spLocks noChangeAspect="1"/>
          </p:cNvSpPr>
          <p:nvPr/>
        </p:nvSpPr>
        <p:spPr>
          <a:xfrm>
            <a:off x="722918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Elipse 157"/>
          <p:cNvSpPr>
            <a:spLocks noChangeAspect="1"/>
          </p:cNvSpPr>
          <p:nvPr/>
        </p:nvSpPr>
        <p:spPr>
          <a:xfrm>
            <a:off x="722918" y="545534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Elipse 158"/>
          <p:cNvSpPr>
            <a:spLocks noChangeAspect="1"/>
          </p:cNvSpPr>
          <p:nvPr/>
        </p:nvSpPr>
        <p:spPr>
          <a:xfrm>
            <a:off x="1613482" y="545336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Elipse 159"/>
          <p:cNvSpPr>
            <a:spLocks noChangeAspect="1"/>
          </p:cNvSpPr>
          <p:nvPr/>
        </p:nvSpPr>
        <p:spPr>
          <a:xfrm>
            <a:off x="2206309" y="5907922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Elipse 160"/>
          <p:cNvSpPr>
            <a:spLocks noChangeAspect="1"/>
          </p:cNvSpPr>
          <p:nvPr/>
        </p:nvSpPr>
        <p:spPr>
          <a:xfrm>
            <a:off x="1613482" y="6361047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Conector recto de flecha 161"/>
          <p:cNvCxnSpPr>
            <a:stCxn id="140" idx="0"/>
            <a:endCxn id="158" idx="2"/>
          </p:cNvCxnSpPr>
          <p:nvPr/>
        </p:nvCxnSpPr>
        <p:spPr>
          <a:xfrm flipV="1">
            <a:off x="202208" y="5581342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59" idx="5"/>
            <a:endCxn id="160" idx="1"/>
          </p:cNvCxnSpPr>
          <p:nvPr/>
        </p:nvCxnSpPr>
        <p:spPr>
          <a:xfrm>
            <a:off x="1828591" y="5668464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/>
          <p:nvPr/>
        </p:nvCxnSpPr>
        <p:spPr>
          <a:xfrm>
            <a:off x="881052" y="5707676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 de texto 46"/>
          <p:cNvSpPr txBox="1"/>
          <p:nvPr/>
        </p:nvSpPr>
        <p:spPr>
          <a:xfrm rot="2800802">
            <a:off x="957154" y="6055126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6" name="Conector recto de flecha 165"/>
          <p:cNvCxnSpPr>
            <a:stCxn id="161" idx="7"/>
            <a:endCxn id="160" idx="3"/>
          </p:cNvCxnSpPr>
          <p:nvPr/>
        </p:nvCxnSpPr>
        <p:spPr>
          <a:xfrm flipV="1">
            <a:off x="1828591" y="6123017"/>
            <a:ext cx="414625" cy="27493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 de texto 49"/>
          <p:cNvSpPr txBox="1"/>
          <p:nvPr/>
        </p:nvSpPr>
        <p:spPr>
          <a:xfrm rot="19531016">
            <a:off x="1881700" y="6117530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7" name="Cuadro de texto 41"/>
          <p:cNvSpPr txBox="1"/>
          <p:nvPr/>
        </p:nvSpPr>
        <p:spPr>
          <a:xfrm rot="19691089">
            <a:off x="5296841" y="2768224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6" name="CuadroTexto 195"/>
          <p:cNvSpPr txBox="1"/>
          <p:nvPr/>
        </p:nvSpPr>
        <p:spPr>
          <a:xfrm>
            <a:off x="7483566" y="3998832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Camino simple 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s-CL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s-CL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s-CL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7483566" y="4348462"/>
            <a:ext cx="10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NO EXISTE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7483566" y="4151599"/>
            <a:ext cx="15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“Camino de Aumento”</a:t>
            </a:r>
          </a:p>
        </p:txBody>
      </p:sp>
      <p:sp>
        <p:nvSpPr>
          <p:cNvPr id="227" name="Cuadro de texto 48"/>
          <p:cNvSpPr txBox="1"/>
          <p:nvPr/>
        </p:nvSpPr>
        <p:spPr>
          <a:xfrm rot="2101838">
            <a:off x="6881472" y="2659589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8" name="Cuadro de texto 48"/>
          <p:cNvSpPr txBox="1"/>
          <p:nvPr/>
        </p:nvSpPr>
        <p:spPr>
          <a:xfrm rot="2059689">
            <a:off x="6749441" y="284892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9" name="Elipse 228"/>
          <p:cNvSpPr>
            <a:spLocks noChangeAspect="1"/>
          </p:cNvSpPr>
          <p:nvPr/>
        </p:nvSpPr>
        <p:spPr>
          <a:xfrm>
            <a:off x="5095966" y="297255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0" name="Conector recto de flecha 229"/>
          <p:cNvCxnSpPr>
            <a:stCxn id="246" idx="6"/>
            <a:endCxn id="247" idx="2"/>
          </p:cNvCxnSpPr>
          <p:nvPr/>
        </p:nvCxnSpPr>
        <p:spPr>
          <a:xfrm flipV="1">
            <a:off x="5994700" y="2644001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/>
          <p:cNvCxnSpPr>
            <a:stCxn id="246" idx="4"/>
            <a:endCxn id="245" idx="0"/>
          </p:cNvCxnSpPr>
          <p:nvPr/>
        </p:nvCxnSpPr>
        <p:spPr>
          <a:xfrm>
            <a:off x="5868692" y="2771974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/>
          <p:cNvCxnSpPr>
            <a:stCxn id="245" idx="6"/>
            <a:endCxn id="249" idx="2"/>
          </p:cNvCxnSpPr>
          <p:nvPr/>
        </p:nvCxnSpPr>
        <p:spPr>
          <a:xfrm>
            <a:off x="5994700" y="3551679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/>
          <p:cNvCxnSpPr>
            <a:stCxn id="246" idx="5"/>
            <a:endCxn id="249" idx="1"/>
          </p:cNvCxnSpPr>
          <p:nvPr/>
        </p:nvCxnSpPr>
        <p:spPr>
          <a:xfrm>
            <a:off x="5957793" y="2735069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/>
          <p:cNvCxnSpPr>
            <a:stCxn id="249" idx="0"/>
            <a:endCxn id="247" idx="4"/>
          </p:cNvCxnSpPr>
          <p:nvPr/>
        </p:nvCxnSpPr>
        <p:spPr>
          <a:xfrm flipV="1">
            <a:off x="6759256" y="2770001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/>
          <p:cNvCxnSpPr>
            <a:stCxn id="247" idx="6"/>
            <a:endCxn id="248" idx="0"/>
          </p:cNvCxnSpPr>
          <p:nvPr/>
        </p:nvCxnSpPr>
        <p:spPr>
          <a:xfrm>
            <a:off x="6885264" y="2644001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de flecha 236"/>
          <p:cNvCxnSpPr>
            <a:stCxn id="229" idx="4"/>
            <a:endCxn id="245" idx="2"/>
          </p:cNvCxnSpPr>
          <p:nvPr/>
        </p:nvCxnSpPr>
        <p:spPr>
          <a:xfrm>
            <a:off x="5221974" y="3224554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uadro de texto 43"/>
          <p:cNvSpPr txBox="1"/>
          <p:nvPr/>
        </p:nvSpPr>
        <p:spPr>
          <a:xfrm rot="1869523">
            <a:off x="5154788" y="3370537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9" name="Cuadro de texto 44"/>
          <p:cNvSpPr txBox="1"/>
          <p:nvPr/>
        </p:nvSpPr>
        <p:spPr>
          <a:xfrm>
            <a:off x="6048009" y="3401515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0" name="Cuadro de texto 45"/>
          <p:cNvSpPr txBox="1"/>
          <p:nvPr/>
        </p:nvSpPr>
        <p:spPr>
          <a:xfrm>
            <a:off x="5662946" y="3000774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1" name="Cuadro de texto 46"/>
          <p:cNvSpPr txBox="1"/>
          <p:nvPr/>
        </p:nvSpPr>
        <p:spPr>
          <a:xfrm rot="2800802">
            <a:off x="6138827" y="299418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2" name="Cuadro de texto 47"/>
          <p:cNvSpPr txBox="1"/>
          <p:nvPr/>
        </p:nvSpPr>
        <p:spPr>
          <a:xfrm>
            <a:off x="6081079" y="2487304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4" name="Cuadro de texto 50"/>
          <p:cNvSpPr txBox="1"/>
          <p:nvPr/>
        </p:nvSpPr>
        <p:spPr>
          <a:xfrm rot="5400000">
            <a:off x="6589032" y="3043062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s-CL" sz="10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5" name="Elipse 244"/>
          <p:cNvSpPr>
            <a:spLocks noChangeAspect="1"/>
          </p:cNvSpPr>
          <p:nvPr/>
        </p:nvSpPr>
        <p:spPr>
          <a:xfrm>
            <a:off x="5742684" y="342567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Elipse 245"/>
          <p:cNvSpPr>
            <a:spLocks noChangeAspect="1"/>
          </p:cNvSpPr>
          <p:nvPr/>
        </p:nvSpPr>
        <p:spPr>
          <a:xfrm>
            <a:off x="5742684" y="251997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Elipse 246"/>
          <p:cNvSpPr>
            <a:spLocks noChangeAspect="1"/>
          </p:cNvSpPr>
          <p:nvPr/>
        </p:nvSpPr>
        <p:spPr>
          <a:xfrm>
            <a:off x="6633248" y="2518001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Elipse 247"/>
          <p:cNvSpPr>
            <a:spLocks noChangeAspect="1"/>
          </p:cNvSpPr>
          <p:nvPr/>
        </p:nvSpPr>
        <p:spPr>
          <a:xfrm>
            <a:off x="7226075" y="2972554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Elipse 248"/>
          <p:cNvSpPr>
            <a:spLocks noChangeAspect="1"/>
          </p:cNvSpPr>
          <p:nvPr/>
        </p:nvSpPr>
        <p:spPr>
          <a:xfrm>
            <a:off x="6633248" y="3425679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Conector recto de flecha 249"/>
          <p:cNvCxnSpPr>
            <a:stCxn id="229" idx="0"/>
            <a:endCxn id="246" idx="2"/>
          </p:cNvCxnSpPr>
          <p:nvPr/>
        </p:nvCxnSpPr>
        <p:spPr>
          <a:xfrm flipV="1">
            <a:off x="5221974" y="2645974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de flecha 250"/>
          <p:cNvCxnSpPr>
            <a:stCxn id="247" idx="5"/>
            <a:endCxn id="248" idx="1"/>
          </p:cNvCxnSpPr>
          <p:nvPr/>
        </p:nvCxnSpPr>
        <p:spPr>
          <a:xfrm>
            <a:off x="6848357" y="2733096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/>
          <p:cNvCxnSpPr/>
          <p:nvPr/>
        </p:nvCxnSpPr>
        <p:spPr>
          <a:xfrm>
            <a:off x="5900818" y="2772308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uadro de texto 46"/>
          <p:cNvSpPr txBox="1"/>
          <p:nvPr/>
        </p:nvSpPr>
        <p:spPr>
          <a:xfrm rot="2800802">
            <a:off x="5976920" y="3119758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4" name="Conector recto de flecha 253"/>
          <p:cNvCxnSpPr>
            <a:stCxn id="249" idx="6"/>
            <a:endCxn id="248" idx="4"/>
          </p:cNvCxnSpPr>
          <p:nvPr/>
        </p:nvCxnSpPr>
        <p:spPr>
          <a:xfrm flipV="1">
            <a:off x="6885264" y="3224554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 de texto 49"/>
          <p:cNvSpPr txBox="1"/>
          <p:nvPr/>
        </p:nvSpPr>
        <p:spPr>
          <a:xfrm rot="19531016">
            <a:off x="7001475" y="3361011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7" name="Cuadro de texto 43"/>
          <p:cNvSpPr txBox="1"/>
          <p:nvPr/>
        </p:nvSpPr>
        <p:spPr>
          <a:xfrm rot="1869523">
            <a:off x="5324831" y="3196038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8" name="Conector recto de flecha 257"/>
          <p:cNvCxnSpPr>
            <a:stCxn id="229" idx="5"/>
            <a:endCxn id="245" idx="1"/>
          </p:cNvCxnSpPr>
          <p:nvPr/>
        </p:nvCxnSpPr>
        <p:spPr>
          <a:xfrm>
            <a:off x="5311075" y="3187649"/>
            <a:ext cx="468516" cy="27493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/>
          <p:cNvCxnSpPr>
            <a:stCxn id="245" idx="5"/>
            <a:endCxn id="249" idx="3"/>
          </p:cNvCxnSpPr>
          <p:nvPr/>
        </p:nvCxnSpPr>
        <p:spPr>
          <a:xfrm>
            <a:off x="5957793" y="3640774"/>
            <a:ext cx="712362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 de texto 44"/>
          <p:cNvSpPr txBox="1"/>
          <p:nvPr/>
        </p:nvSpPr>
        <p:spPr>
          <a:xfrm>
            <a:off x="6069183" y="3626701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3" name="Cuadro de texto 41"/>
          <p:cNvSpPr txBox="1"/>
          <p:nvPr/>
        </p:nvSpPr>
        <p:spPr>
          <a:xfrm rot="19691089">
            <a:off x="5296842" y="4205421"/>
            <a:ext cx="535596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0" name="Cuadro de texto 48"/>
          <p:cNvSpPr txBox="1"/>
          <p:nvPr/>
        </p:nvSpPr>
        <p:spPr>
          <a:xfrm rot="2101838">
            <a:off x="6881473" y="4096786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1" name="Cuadro de texto 48"/>
          <p:cNvSpPr txBox="1"/>
          <p:nvPr/>
        </p:nvSpPr>
        <p:spPr>
          <a:xfrm rot="2059689">
            <a:off x="6749442" y="4286124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2" name="Elipse 181"/>
          <p:cNvSpPr>
            <a:spLocks noChangeAspect="1"/>
          </p:cNvSpPr>
          <p:nvPr/>
        </p:nvSpPr>
        <p:spPr>
          <a:xfrm>
            <a:off x="5095967" y="4409751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Conector recto de flecha 182"/>
          <p:cNvCxnSpPr>
            <a:stCxn id="203" idx="6"/>
            <a:endCxn id="204" idx="2"/>
          </p:cNvCxnSpPr>
          <p:nvPr/>
        </p:nvCxnSpPr>
        <p:spPr>
          <a:xfrm flipV="1">
            <a:off x="5994701" y="4081198"/>
            <a:ext cx="638548" cy="197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/>
          <p:cNvCxnSpPr>
            <a:stCxn id="203" idx="4"/>
            <a:endCxn id="202" idx="0"/>
          </p:cNvCxnSpPr>
          <p:nvPr/>
        </p:nvCxnSpPr>
        <p:spPr>
          <a:xfrm>
            <a:off x="5868693" y="4209171"/>
            <a:ext cx="0" cy="65370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203" idx="5"/>
            <a:endCxn id="206" idx="1"/>
          </p:cNvCxnSpPr>
          <p:nvPr/>
        </p:nvCxnSpPr>
        <p:spPr>
          <a:xfrm>
            <a:off x="5957794" y="4172266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/>
          <p:nvPr/>
        </p:nvCxnSpPr>
        <p:spPr>
          <a:xfrm flipV="1">
            <a:off x="6800823" y="4207198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/>
          <p:cNvCxnSpPr>
            <a:stCxn id="204" idx="6"/>
            <a:endCxn id="205" idx="0"/>
          </p:cNvCxnSpPr>
          <p:nvPr/>
        </p:nvCxnSpPr>
        <p:spPr>
          <a:xfrm>
            <a:off x="6885265" y="4081198"/>
            <a:ext cx="466819" cy="3285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/>
          <p:cNvCxnSpPr>
            <a:stCxn id="182" idx="4"/>
            <a:endCxn id="202" idx="2"/>
          </p:cNvCxnSpPr>
          <p:nvPr/>
        </p:nvCxnSpPr>
        <p:spPr>
          <a:xfrm>
            <a:off x="5221975" y="4661751"/>
            <a:ext cx="520710" cy="32712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uadro de texto 43"/>
          <p:cNvSpPr txBox="1"/>
          <p:nvPr/>
        </p:nvSpPr>
        <p:spPr>
          <a:xfrm rot="1869523">
            <a:off x="5154789" y="4807734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2" name="Cuadro de texto 45"/>
          <p:cNvSpPr txBox="1"/>
          <p:nvPr/>
        </p:nvSpPr>
        <p:spPr>
          <a:xfrm>
            <a:off x="5662947" y="4437971"/>
            <a:ext cx="324000" cy="203147"/>
          </a:xfrm>
          <a:prstGeom prst="rect">
            <a:avLst/>
          </a:prstGeom>
          <a:ln w="3175">
            <a:noFill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3" name="Cuadro de texto 46"/>
          <p:cNvSpPr txBox="1"/>
          <p:nvPr/>
        </p:nvSpPr>
        <p:spPr>
          <a:xfrm rot="2800802">
            <a:off x="6138828" y="4431386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4" name="Cuadro de texto 47"/>
          <p:cNvSpPr txBox="1"/>
          <p:nvPr/>
        </p:nvSpPr>
        <p:spPr>
          <a:xfrm>
            <a:off x="6081080" y="3924501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CL" sz="16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5" name="Cuadro de texto 50"/>
          <p:cNvSpPr txBox="1"/>
          <p:nvPr/>
        </p:nvSpPr>
        <p:spPr>
          <a:xfrm>
            <a:off x="6630599" y="448025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2" name="Elipse 201"/>
          <p:cNvSpPr>
            <a:spLocks noChangeAspect="1"/>
          </p:cNvSpPr>
          <p:nvPr/>
        </p:nvSpPr>
        <p:spPr>
          <a:xfrm>
            <a:off x="5742685" y="4862876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Elipse 202"/>
          <p:cNvSpPr>
            <a:spLocks noChangeAspect="1"/>
          </p:cNvSpPr>
          <p:nvPr/>
        </p:nvSpPr>
        <p:spPr>
          <a:xfrm>
            <a:off x="5742685" y="3957171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Elipse 203"/>
          <p:cNvSpPr>
            <a:spLocks noChangeAspect="1"/>
          </p:cNvSpPr>
          <p:nvPr/>
        </p:nvSpPr>
        <p:spPr>
          <a:xfrm>
            <a:off x="6633249" y="3955198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Elipse 204"/>
          <p:cNvSpPr>
            <a:spLocks noChangeAspect="1"/>
          </p:cNvSpPr>
          <p:nvPr/>
        </p:nvSpPr>
        <p:spPr>
          <a:xfrm>
            <a:off x="7226076" y="4409751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Elipse 205"/>
          <p:cNvSpPr>
            <a:spLocks noChangeAspect="1"/>
          </p:cNvSpPr>
          <p:nvPr/>
        </p:nvSpPr>
        <p:spPr>
          <a:xfrm>
            <a:off x="6633249" y="4862876"/>
            <a:ext cx="252016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CL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Conector recto de flecha 206"/>
          <p:cNvCxnSpPr>
            <a:stCxn id="182" idx="0"/>
            <a:endCxn id="203" idx="2"/>
          </p:cNvCxnSpPr>
          <p:nvPr/>
        </p:nvCxnSpPr>
        <p:spPr>
          <a:xfrm flipV="1">
            <a:off x="5221975" y="4083171"/>
            <a:ext cx="520710" cy="32658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de flecha 207"/>
          <p:cNvCxnSpPr>
            <a:stCxn id="204" idx="5"/>
            <a:endCxn id="205" idx="1"/>
          </p:cNvCxnSpPr>
          <p:nvPr/>
        </p:nvCxnSpPr>
        <p:spPr>
          <a:xfrm>
            <a:off x="6848358" y="4170293"/>
            <a:ext cx="414625" cy="276363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/>
          <p:nvPr/>
        </p:nvCxnSpPr>
        <p:spPr>
          <a:xfrm>
            <a:off x="5900819" y="4209505"/>
            <a:ext cx="712362" cy="72751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uadro de texto 46"/>
          <p:cNvSpPr txBox="1"/>
          <p:nvPr/>
        </p:nvSpPr>
        <p:spPr>
          <a:xfrm rot="2800802">
            <a:off x="5976921" y="4556955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1" name="Conector recto de flecha 210"/>
          <p:cNvCxnSpPr>
            <a:stCxn id="206" idx="6"/>
            <a:endCxn id="205" idx="4"/>
          </p:cNvCxnSpPr>
          <p:nvPr/>
        </p:nvCxnSpPr>
        <p:spPr>
          <a:xfrm flipV="1">
            <a:off x="6885265" y="4661751"/>
            <a:ext cx="466819" cy="32712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 de texto 49"/>
          <p:cNvSpPr txBox="1"/>
          <p:nvPr/>
        </p:nvSpPr>
        <p:spPr>
          <a:xfrm rot="19531016">
            <a:off x="7001476" y="4798208"/>
            <a:ext cx="324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3" name="Cuadro de texto 43"/>
          <p:cNvSpPr txBox="1"/>
          <p:nvPr/>
        </p:nvSpPr>
        <p:spPr>
          <a:xfrm rot="1869523">
            <a:off x="5324832" y="4633235"/>
            <a:ext cx="540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4" name="Conector recto de flecha 213"/>
          <p:cNvCxnSpPr>
            <a:stCxn id="182" idx="5"/>
            <a:endCxn id="202" idx="1"/>
          </p:cNvCxnSpPr>
          <p:nvPr/>
        </p:nvCxnSpPr>
        <p:spPr>
          <a:xfrm>
            <a:off x="5311076" y="4624846"/>
            <a:ext cx="468516" cy="274935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02" idx="6"/>
            <a:endCxn id="206" idx="2"/>
          </p:cNvCxnSpPr>
          <p:nvPr/>
        </p:nvCxnSpPr>
        <p:spPr>
          <a:xfrm>
            <a:off x="5994701" y="4988876"/>
            <a:ext cx="638548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uadro de texto 44"/>
          <p:cNvSpPr txBox="1"/>
          <p:nvPr/>
        </p:nvSpPr>
        <p:spPr>
          <a:xfrm>
            <a:off x="6121665" y="4974259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1" name="Conector recto de flecha 220"/>
          <p:cNvCxnSpPr/>
          <p:nvPr/>
        </p:nvCxnSpPr>
        <p:spPr>
          <a:xfrm flipV="1">
            <a:off x="6719856" y="4207198"/>
            <a:ext cx="0" cy="655678"/>
          </a:xfrm>
          <a:prstGeom prst="straightConnector1">
            <a:avLst/>
          </a:prstGeom>
          <a:ln w="317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 de texto 50"/>
          <p:cNvSpPr txBox="1"/>
          <p:nvPr/>
        </p:nvSpPr>
        <p:spPr>
          <a:xfrm>
            <a:off x="6442321" y="4480903"/>
            <a:ext cx="468000" cy="2031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s-CL" sz="1000" b="1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s-CL" sz="1600" b="1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7" name="CuadroTexto 216"/>
          <p:cNvSpPr txBox="1"/>
          <p:nvPr/>
        </p:nvSpPr>
        <p:spPr>
          <a:xfrm>
            <a:off x="125104" y="1327243"/>
            <a:ext cx="237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Flujo que se inyecta a la Red:</a:t>
            </a:r>
            <a:endParaRPr lang="es-CL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8" name="CuadroTexto 217"/>
          <p:cNvSpPr txBox="1"/>
          <p:nvPr/>
        </p:nvSpPr>
        <p:spPr>
          <a:xfrm>
            <a:off x="2396193" y="1327243"/>
            <a:ext cx="3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219" name="Rectángulo 218"/>
          <p:cNvSpPr/>
          <p:nvPr/>
        </p:nvSpPr>
        <p:spPr>
          <a:xfrm>
            <a:off x="76200" y="1287622"/>
            <a:ext cx="2664502" cy="412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/>
          <p:cNvSpPr/>
          <p:nvPr/>
        </p:nvSpPr>
        <p:spPr>
          <a:xfrm>
            <a:off x="0" y="1095600"/>
            <a:ext cx="2792193" cy="8304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39861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/>
      <p:bldP spid="198" grpId="0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1118" y="594003"/>
            <a:ext cx="913288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Red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: Matriz de Costos del grafo dirigido que representa a la red de flujo.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: Nodo fuente de la red.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: Nodo sumidero de la red.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 </a:t>
            </a:r>
            <a:endParaRPr lang="es-CL" sz="14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float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b="1" u="sng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Ford-</a:t>
            </a:r>
            <a:r>
              <a:rPr lang="es-ES" sz="1400" b="1" u="sng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Fulkerson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float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Red[n][n]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{ 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float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RedResidual</a:t>
            </a:r>
            <a:r>
              <a:rPr lang="es-ES" sz="1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[n][n]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</a:t>
            </a:r>
            <a:r>
              <a:rPr lang="es-ES" sz="1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FlujoAcumulado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=0, </a:t>
            </a:r>
            <a:r>
              <a:rPr lang="es-ES" sz="1400" dirty="0" err="1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FlujoAumento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Camino[n]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i,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numNodos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es-ES" sz="1400" dirty="0" err="1">
                <a:solidFill>
                  <a:srgbClr val="0070C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ini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es-ES" sz="1400" dirty="0">
                <a:solidFill>
                  <a:srgbClr val="0070C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fin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</a:t>
            </a:r>
            <a:r>
              <a:rPr lang="es-ES" sz="1400" dirty="0" err="1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RedResidual</a:t>
            </a:r>
            <a:r>
              <a:rPr lang="es-ES" sz="1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 Red; 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 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MIENTRAS (¿Existe camino simple desde s hasta t en la </a:t>
            </a:r>
            <a:r>
              <a:rPr lang="es-ES" sz="1400" dirty="0" err="1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RedResidual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?) HACER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{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es-ES" sz="1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Camino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</a:t>
            </a:r>
            <a:r>
              <a:rPr lang="es-ES" sz="1400" b="1" u="sng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GeneraUnCamino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(s, t, </a:t>
            </a:r>
            <a:r>
              <a:rPr lang="es-ES" sz="1400" dirty="0" err="1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RedResidual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es-ES" sz="1400" dirty="0" err="1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FlujoAumento</a:t>
            </a:r>
            <a:r>
              <a:rPr lang="es-ES" sz="1400" dirty="0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 </a:t>
            </a:r>
            <a:r>
              <a:rPr lang="es-ES" sz="1400" b="1" u="sng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MinimoCostoArco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s-ES" sz="1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Camino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i=1;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numNodos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</a:t>
            </a:r>
            <a:r>
              <a:rPr lang="es-ES" sz="1400" b="1" u="sng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NumeroNodosDelCamino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s-ES" sz="1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Camino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MIENTRAS (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numNodos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 HACER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{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</a:t>
            </a:r>
            <a:r>
              <a:rPr lang="es-ES" sz="1400" dirty="0" err="1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ini</a:t>
            </a:r>
            <a:r>
              <a:rPr lang="es-ES" sz="1400" dirty="0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 Camino[i];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</a:t>
            </a:r>
            <a:r>
              <a:rPr lang="es-ES" sz="1400" dirty="0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fin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Camino[i+1];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RedResidual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s-ES" sz="1400" dirty="0" err="1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ini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][</a:t>
            </a:r>
            <a:r>
              <a:rPr lang="es-ES" sz="1400" dirty="0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fin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] =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RedResidual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s-ES" sz="1400" dirty="0" err="1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ini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][</a:t>
            </a:r>
            <a:r>
              <a:rPr lang="es-ES" sz="1400" dirty="0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fin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] - </a:t>
            </a:r>
            <a:r>
              <a:rPr lang="es-ES" sz="1400" dirty="0" err="1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FlujoAumento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 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RedResidual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s-ES" sz="1400" dirty="0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fin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][</a:t>
            </a:r>
            <a:r>
              <a:rPr lang="es-ES" sz="1400" dirty="0" err="1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ini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] =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RedResidual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s-ES" sz="1400" dirty="0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fin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][</a:t>
            </a:r>
            <a:r>
              <a:rPr lang="es-ES" sz="1400" dirty="0" err="1">
                <a:solidFill>
                  <a:srgbClr val="00B0F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ini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] + </a:t>
            </a:r>
            <a:r>
              <a:rPr lang="es-ES" sz="1400" dirty="0" err="1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FlujoAumento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 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i = i+1;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}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es-ES" sz="14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FlujoAcumulado</a:t>
            </a:r>
            <a:r>
              <a:rPr lang="es-ES" sz="1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 </a:t>
            </a:r>
            <a:r>
              <a:rPr lang="es-ES" sz="14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FlujoAcumulado</a:t>
            </a:r>
            <a:r>
              <a:rPr lang="es-ES" sz="1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+ </a:t>
            </a:r>
            <a:r>
              <a:rPr lang="es-ES" sz="1400" dirty="0" err="1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FlujoAumento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</a:t>
            </a:r>
            <a:endParaRPr lang="es-CL" sz="1400" dirty="0">
              <a:solidFill>
                <a:srgbClr val="00B05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}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RETORNAR </a:t>
            </a:r>
            <a:r>
              <a:rPr lang="es-ES" sz="14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FlujoAcumulado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</a:t>
            </a:r>
            <a:endParaRPr lang="es-CL" sz="1400" dirty="0">
              <a:solidFill>
                <a:srgbClr val="00206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400" b="1" dirty="0"/>
              <a:t>Grafos </a:t>
            </a:r>
            <a:r>
              <a:rPr lang="es-CL" sz="2400" dirty="0"/>
              <a:t>– Flujo Máximo en Redes (</a:t>
            </a:r>
            <a:r>
              <a:rPr lang="es-CL" sz="2400" b="1" dirty="0"/>
              <a:t>Ford-</a:t>
            </a:r>
            <a:r>
              <a:rPr lang="es-CL" sz="2400" b="1" dirty="0" err="1"/>
              <a:t>Fulkerson</a:t>
            </a:r>
            <a:r>
              <a:rPr lang="es-CL" sz="2400" dirty="0"/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103785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1755775"/>
          </a:xfrm>
        </p:spPr>
        <p:txBody>
          <a:bodyPr>
            <a:normAutofit/>
          </a:bodyPr>
          <a:lstStyle/>
          <a:p>
            <a:r>
              <a:rPr lang="es-ES" sz="4000" b="1" cap="small" dirty="0"/>
              <a:t>Lectura de un grafo con el lenguaje C</a:t>
            </a:r>
            <a:endParaRPr lang="es-CL" sz="4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0220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16457"/>
            <a:ext cx="4229100" cy="19812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66800"/>
            <a:ext cx="4191000" cy="27051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1291139" y="4095750"/>
            <a:ext cx="6561733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Inicialización</a:t>
            </a:r>
          </a:p>
          <a:p>
            <a:pPr algn="ctr"/>
            <a:r>
              <a:rPr lang="es-CL" dirty="0"/>
              <a:t>(del contador del ciclo: Se hace </a:t>
            </a:r>
            <a:r>
              <a:rPr lang="es-CL" b="1" dirty="0"/>
              <a:t>una</a:t>
            </a:r>
            <a:r>
              <a:rPr lang="es-CL" dirty="0"/>
              <a:t> </a:t>
            </a:r>
            <a:r>
              <a:rPr lang="es-CL" b="1" dirty="0"/>
              <a:t>vez </a:t>
            </a:r>
            <a:r>
              <a:rPr lang="es-CL" dirty="0"/>
              <a:t>y </a:t>
            </a:r>
            <a:r>
              <a:rPr lang="es-CL" b="1" dirty="0"/>
              <a:t>ANTES de ejecutar el ciclo</a:t>
            </a:r>
            <a:r>
              <a:rPr lang="es-CL" dirty="0"/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04800" y="1214664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/>
          <p:cNvSpPr/>
          <p:nvPr/>
        </p:nvSpPr>
        <p:spPr>
          <a:xfrm>
            <a:off x="5852886" y="1610178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de flecha 13"/>
          <p:cNvCxnSpPr>
            <a:stCxn id="7" idx="2"/>
            <a:endCxn id="6" idx="0"/>
          </p:cNvCxnSpPr>
          <p:nvPr/>
        </p:nvCxnSpPr>
        <p:spPr>
          <a:xfrm>
            <a:off x="682800" y="1646664"/>
            <a:ext cx="3889206" cy="2449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3" idx="2"/>
            <a:endCxn id="6" idx="0"/>
          </p:cNvCxnSpPr>
          <p:nvPr/>
        </p:nvCxnSpPr>
        <p:spPr>
          <a:xfrm flipH="1">
            <a:off x="4572006" y="2042178"/>
            <a:ext cx="1658880" cy="2053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FA7D76-E528-F0E1-4492-79642609DFE4}"/>
              </a:ext>
            </a:extLst>
          </p:cNvPr>
          <p:cNvSpPr txBox="1"/>
          <p:nvPr/>
        </p:nvSpPr>
        <p:spPr>
          <a:xfrm>
            <a:off x="2194560" y="13761"/>
            <a:ext cx="4754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cap="small" dirty="0"/>
              <a:t>Ciclos en C: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2400" b="1" cap="small" dirty="0"/>
              <a:t> y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C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979EB2-AAFA-0D0B-684B-25A80AF79C10}"/>
              </a:ext>
            </a:extLst>
          </p:cNvPr>
          <p:cNvSpPr txBox="1"/>
          <p:nvPr/>
        </p:nvSpPr>
        <p:spPr>
          <a:xfrm>
            <a:off x="76200" y="609600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Son exactamente equivalentes!</a:t>
            </a:r>
          </a:p>
        </p:txBody>
      </p:sp>
    </p:spTree>
    <p:extLst>
      <p:ext uri="{BB962C8B-B14F-4D97-AF65-F5344CB8AC3E}">
        <p14:creationId xmlns:p14="http://schemas.microsoft.com/office/powerpoint/2010/main" val="140612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16457"/>
            <a:ext cx="4229100" cy="19812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66800"/>
            <a:ext cx="4191000" cy="27051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1491243" y="4095750"/>
            <a:ext cx="6161559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0000"/>
                </a:solidFill>
              </a:rPr>
              <a:t>Incremento</a:t>
            </a:r>
            <a:endParaRPr lang="es-CL" sz="2400" b="1" dirty="0">
              <a:solidFill>
                <a:srgbClr val="FF0000"/>
              </a:solidFill>
            </a:endParaRPr>
          </a:p>
          <a:p>
            <a:pPr algn="ctr"/>
            <a:r>
              <a:rPr lang="es-CL" dirty="0"/>
              <a:t>(del </a:t>
            </a:r>
            <a:r>
              <a:rPr lang="es-CL" dirty="0" smtClean="0"/>
              <a:t>contador: </a:t>
            </a:r>
            <a:r>
              <a:rPr lang="es-CL" dirty="0"/>
              <a:t>Se </a:t>
            </a:r>
            <a:r>
              <a:rPr lang="es-CL" dirty="0" smtClean="0"/>
              <a:t>realiza después de realizar </a:t>
            </a:r>
            <a:r>
              <a:rPr lang="es-CL" smtClean="0"/>
              <a:t>las “Instrucciones”</a:t>
            </a:r>
            <a:endParaRPr lang="es-CL" dirty="0"/>
          </a:p>
        </p:txBody>
      </p:sp>
      <p:sp>
        <p:nvSpPr>
          <p:cNvPr id="21" name="Rectángulo 20"/>
          <p:cNvSpPr/>
          <p:nvPr/>
        </p:nvSpPr>
        <p:spPr>
          <a:xfrm>
            <a:off x="1282800" y="2769332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/>
          <p:cNvSpPr/>
          <p:nvPr/>
        </p:nvSpPr>
        <p:spPr>
          <a:xfrm>
            <a:off x="7929415" y="1592432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3" name="Conector recto de flecha 22"/>
          <p:cNvCxnSpPr>
            <a:stCxn id="21" idx="2"/>
            <a:endCxn id="20" idx="0"/>
          </p:cNvCxnSpPr>
          <p:nvPr/>
        </p:nvCxnSpPr>
        <p:spPr>
          <a:xfrm>
            <a:off x="1660800" y="3201332"/>
            <a:ext cx="2911223" cy="894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2" idx="2"/>
            <a:endCxn id="20" idx="0"/>
          </p:cNvCxnSpPr>
          <p:nvPr/>
        </p:nvCxnSpPr>
        <p:spPr>
          <a:xfrm flipH="1">
            <a:off x="4572023" y="2024432"/>
            <a:ext cx="3735392" cy="2071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8D0AA4D-4175-7BB9-8FE7-7C8281CC295A}"/>
              </a:ext>
            </a:extLst>
          </p:cNvPr>
          <p:cNvSpPr txBox="1"/>
          <p:nvPr/>
        </p:nvSpPr>
        <p:spPr>
          <a:xfrm>
            <a:off x="2194560" y="13761"/>
            <a:ext cx="4754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cap="small" dirty="0"/>
              <a:t>Ciclos en C: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2400" b="1" cap="small" dirty="0"/>
              <a:t> y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CL" sz="2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798AD0B-4166-2FF5-1835-36AD674D919A}"/>
              </a:ext>
            </a:extLst>
          </p:cNvPr>
          <p:cNvSpPr txBox="1"/>
          <p:nvPr/>
        </p:nvSpPr>
        <p:spPr>
          <a:xfrm>
            <a:off x="76200" y="609600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Son exactamente equivalentes!</a:t>
            </a:r>
          </a:p>
        </p:txBody>
      </p:sp>
    </p:spTree>
    <p:extLst>
      <p:ext uri="{BB962C8B-B14F-4D97-AF65-F5344CB8AC3E}">
        <p14:creationId xmlns:p14="http://schemas.microsoft.com/office/powerpoint/2010/main" val="42165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16457"/>
            <a:ext cx="4229100" cy="19812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66800"/>
            <a:ext cx="4191000" cy="27051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458611" y="4095750"/>
            <a:ext cx="8226804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Condición</a:t>
            </a:r>
          </a:p>
          <a:p>
            <a:pPr algn="ctr"/>
            <a:r>
              <a:rPr lang="es-CL" dirty="0"/>
              <a:t>(del ciclo: Se lee igual en ambos ciclos “</a:t>
            </a:r>
            <a:r>
              <a:rPr lang="es-CL" b="1" dirty="0"/>
              <a:t>mientras la condición sea verdadera hacer… </a:t>
            </a:r>
            <a:r>
              <a:rPr lang="es-CL" dirty="0"/>
              <a:t>”)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828800" y="1628322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/>
          <p:cNvSpPr/>
          <p:nvPr/>
        </p:nvSpPr>
        <p:spPr>
          <a:xfrm>
            <a:off x="6934200" y="1657350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3" name="Conector recto de flecha 22"/>
          <p:cNvCxnSpPr>
            <a:stCxn id="21" idx="2"/>
            <a:endCxn id="20" idx="0"/>
          </p:cNvCxnSpPr>
          <p:nvPr/>
        </p:nvCxnSpPr>
        <p:spPr>
          <a:xfrm>
            <a:off x="2206800" y="2060322"/>
            <a:ext cx="2365213" cy="2035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2" idx="2"/>
            <a:endCxn id="20" idx="0"/>
          </p:cNvCxnSpPr>
          <p:nvPr/>
        </p:nvCxnSpPr>
        <p:spPr>
          <a:xfrm flipH="1">
            <a:off x="4572013" y="2089350"/>
            <a:ext cx="2740187" cy="20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8D0AA4D-4175-7BB9-8FE7-7C8281CC295A}"/>
              </a:ext>
            </a:extLst>
          </p:cNvPr>
          <p:cNvSpPr txBox="1"/>
          <p:nvPr/>
        </p:nvSpPr>
        <p:spPr>
          <a:xfrm>
            <a:off x="2194560" y="13761"/>
            <a:ext cx="4754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cap="small" dirty="0"/>
              <a:t>Ciclos en C: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2400" b="1" cap="small" dirty="0"/>
              <a:t> y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CL" sz="2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6882F87-9EEA-073B-1CE7-AEC048914989}"/>
              </a:ext>
            </a:extLst>
          </p:cNvPr>
          <p:cNvSpPr txBox="1"/>
          <p:nvPr/>
        </p:nvSpPr>
        <p:spPr>
          <a:xfrm>
            <a:off x="76200" y="609600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Son exactamente equivalentes!</a:t>
            </a:r>
          </a:p>
        </p:txBody>
      </p:sp>
    </p:spTree>
    <p:extLst>
      <p:ext uri="{BB962C8B-B14F-4D97-AF65-F5344CB8AC3E}">
        <p14:creationId xmlns:p14="http://schemas.microsoft.com/office/powerpoint/2010/main" val="609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8F5D07-58C0-1740-0E5E-B2CA1A4F4E1D}"/>
              </a:ext>
            </a:extLst>
          </p:cNvPr>
          <p:cNvSpPr txBox="1"/>
          <p:nvPr/>
        </p:nvSpPr>
        <p:spPr>
          <a:xfrm>
            <a:off x="2194560" y="13761"/>
            <a:ext cx="4754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rgbClr val="002060"/>
                </a:solidFill>
              </a:rPr>
              <a:t>Ciclos en C: </a:t>
            </a:r>
            <a:r>
              <a:rPr lang="es-ES" sz="2000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s-ES" sz="2000" b="1" dirty="0">
                <a:solidFill>
                  <a:srgbClr val="002060"/>
                </a:solidFill>
              </a:rPr>
              <a:t> y </a:t>
            </a:r>
            <a:r>
              <a:rPr lang="es-ES" sz="2000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for</a:t>
            </a:r>
            <a:endParaRPr lang="es-CL" sz="2000" dirty="0">
              <a:solidFill>
                <a:srgbClr val="0000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20B5DB8-98E4-6C5D-AB3D-7764B6EB2AC3}"/>
              </a:ext>
            </a:extLst>
          </p:cNvPr>
          <p:cNvSpPr txBox="1"/>
          <p:nvPr/>
        </p:nvSpPr>
        <p:spPr>
          <a:xfrm>
            <a:off x="76200" y="609600"/>
            <a:ext cx="7687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Por ejemplo, en las listas dinámicas, el ciclo para recorrerlas usando </a:t>
            </a:r>
            <a:r>
              <a:rPr lang="es-CL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CL" sz="1600" dirty="0"/>
              <a:t> hubiera sido así: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4934FF-7FAF-7C7A-9E14-A687253A04A4}"/>
              </a:ext>
            </a:extLst>
          </p:cNvPr>
          <p:cNvSpPr txBox="1"/>
          <p:nvPr/>
        </p:nvSpPr>
        <p:spPr>
          <a:xfrm>
            <a:off x="116056" y="1233572"/>
            <a:ext cx="3166251" cy="2462213"/>
          </a:xfrm>
          <a:custGeom>
            <a:avLst/>
            <a:gdLst>
              <a:gd name="connsiteX0" fmla="*/ 0 w 3166251"/>
              <a:gd name="connsiteY0" fmla="*/ 0 h 2462213"/>
              <a:gd name="connsiteX1" fmla="*/ 569925 w 3166251"/>
              <a:gd name="connsiteY1" fmla="*/ 0 h 2462213"/>
              <a:gd name="connsiteX2" fmla="*/ 1266500 w 3166251"/>
              <a:gd name="connsiteY2" fmla="*/ 0 h 2462213"/>
              <a:gd name="connsiteX3" fmla="*/ 1931413 w 3166251"/>
              <a:gd name="connsiteY3" fmla="*/ 0 h 2462213"/>
              <a:gd name="connsiteX4" fmla="*/ 2469676 w 3166251"/>
              <a:gd name="connsiteY4" fmla="*/ 0 h 2462213"/>
              <a:gd name="connsiteX5" fmla="*/ 3166251 w 3166251"/>
              <a:gd name="connsiteY5" fmla="*/ 0 h 2462213"/>
              <a:gd name="connsiteX6" fmla="*/ 3166251 w 3166251"/>
              <a:gd name="connsiteY6" fmla="*/ 615553 h 2462213"/>
              <a:gd name="connsiteX7" fmla="*/ 3166251 w 3166251"/>
              <a:gd name="connsiteY7" fmla="*/ 1280351 h 2462213"/>
              <a:gd name="connsiteX8" fmla="*/ 3166251 w 3166251"/>
              <a:gd name="connsiteY8" fmla="*/ 1822038 h 2462213"/>
              <a:gd name="connsiteX9" fmla="*/ 3166251 w 3166251"/>
              <a:gd name="connsiteY9" fmla="*/ 2462213 h 2462213"/>
              <a:gd name="connsiteX10" fmla="*/ 2596326 w 3166251"/>
              <a:gd name="connsiteY10" fmla="*/ 2462213 h 2462213"/>
              <a:gd name="connsiteX11" fmla="*/ 1899751 w 3166251"/>
              <a:gd name="connsiteY11" fmla="*/ 2462213 h 2462213"/>
              <a:gd name="connsiteX12" fmla="*/ 1203175 w 3166251"/>
              <a:gd name="connsiteY12" fmla="*/ 2462213 h 2462213"/>
              <a:gd name="connsiteX13" fmla="*/ 601588 w 3166251"/>
              <a:gd name="connsiteY13" fmla="*/ 2462213 h 2462213"/>
              <a:gd name="connsiteX14" fmla="*/ 0 w 3166251"/>
              <a:gd name="connsiteY14" fmla="*/ 2462213 h 2462213"/>
              <a:gd name="connsiteX15" fmla="*/ 0 w 3166251"/>
              <a:gd name="connsiteY15" fmla="*/ 1871282 h 2462213"/>
              <a:gd name="connsiteX16" fmla="*/ 0 w 3166251"/>
              <a:gd name="connsiteY16" fmla="*/ 1329595 h 2462213"/>
              <a:gd name="connsiteX17" fmla="*/ 0 w 3166251"/>
              <a:gd name="connsiteY17" fmla="*/ 738664 h 2462213"/>
              <a:gd name="connsiteX18" fmla="*/ 0 w 3166251"/>
              <a:gd name="connsiteY18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66251" h="2462213" extrusionOk="0">
                <a:moveTo>
                  <a:pt x="0" y="0"/>
                </a:moveTo>
                <a:cubicBezTo>
                  <a:pt x="160759" y="11984"/>
                  <a:pt x="401231" y="12480"/>
                  <a:pt x="569925" y="0"/>
                </a:cubicBezTo>
                <a:cubicBezTo>
                  <a:pt x="738619" y="-12480"/>
                  <a:pt x="1041099" y="33075"/>
                  <a:pt x="1266500" y="0"/>
                </a:cubicBezTo>
                <a:cubicBezTo>
                  <a:pt x="1491901" y="-33075"/>
                  <a:pt x="1721722" y="-4123"/>
                  <a:pt x="1931413" y="0"/>
                </a:cubicBezTo>
                <a:cubicBezTo>
                  <a:pt x="2141104" y="4123"/>
                  <a:pt x="2213396" y="20047"/>
                  <a:pt x="2469676" y="0"/>
                </a:cubicBezTo>
                <a:cubicBezTo>
                  <a:pt x="2725956" y="-20047"/>
                  <a:pt x="2951597" y="-3660"/>
                  <a:pt x="3166251" y="0"/>
                </a:cubicBezTo>
                <a:cubicBezTo>
                  <a:pt x="3165062" y="226168"/>
                  <a:pt x="3196197" y="438514"/>
                  <a:pt x="3166251" y="615553"/>
                </a:cubicBezTo>
                <a:cubicBezTo>
                  <a:pt x="3136305" y="792592"/>
                  <a:pt x="3160539" y="1114251"/>
                  <a:pt x="3166251" y="1280351"/>
                </a:cubicBezTo>
                <a:cubicBezTo>
                  <a:pt x="3171963" y="1446451"/>
                  <a:pt x="3162515" y="1632509"/>
                  <a:pt x="3166251" y="1822038"/>
                </a:cubicBezTo>
                <a:cubicBezTo>
                  <a:pt x="3169987" y="2011567"/>
                  <a:pt x="3148496" y="2251213"/>
                  <a:pt x="3166251" y="2462213"/>
                </a:cubicBezTo>
                <a:cubicBezTo>
                  <a:pt x="2945151" y="2434138"/>
                  <a:pt x="2842629" y="2456555"/>
                  <a:pt x="2596326" y="2462213"/>
                </a:cubicBezTo>
                <a:cubicBezTo>
                  <a:pt x="2350023" y="2467871"/>
                  <a:pt x="2090056" y="2490822"/>
                  <a:pt x="1899751" y="2462213"/>
                </a:cubicBezTo>
                <a:cubicBezTo>
                  <a:pt x="1709446" y="2433604"/>
                  <a:pt x="1382823" y="2462854"/>
                  <a:pt x="1203175" y="2462213"/>
                </a:cubicBezTo>
                <a:cubicBezTo>
                  <a:pt x="1023527" y="2461572"/>
                  <a:pt x="724052" y="2447986"/>
                  <a:pt x="601588" y="2462213"/>
                </a:cubicBezTo>
                <a:cubicBezTo>
                  <a:pt x="479124" y="2476440"/>
                  <a:pt x="159863" y="2437054"/>
                  <a:pt x="0" y="2462213"/>
                </a:cubicBezTo>
                <a:cubicBezTo>
                  <a:pt x="-11290" y="2295126"/>
                  <a:pt x="19960" y="2099121"/>
                  <a:pt x="0" y="1871282"/>
                </a:cubicBezTo>
                <a:cubicBezTo>
                  <a:pt x="-19960" y="1643443"/>
                  <a:pt x="-750" y="1469005"/>
                  <a:pt x="0" y="1329595"/>
                </a:cubicBezTo>
                <a:cubicBezTo>
                  <a:pt x="750" y="1190185"/>
                  <a:pt x="-18197" y="985650"/>
                  <a:pt x="0" y="738664"/>
                </a:cubicBezTo>
                <a:cubicBezTo>
                  <a:pt x="18197" y="491678"/>
                  <a:pt x="-16372" y="149352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36898205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latin typeface="Consolas" panose="020B0609020204030204" pitchFamily="49" charset="0"/>
              </a:rPr>
              <a:t>imprimeLista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>
                <a:latin typeface="Consolas" panose="020B0609020204030204" pitchFamily="49" charset="0"/>
              </a:rPr>
              <a:t>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</a:rPr>
              <a:t>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>
                <a:latin typeface="Consolas" panose="020B0609020204030204" pitchFamily="49" charset="0"/>
              </a:rPr>
              <a:t>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CL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CL" sz="1400" dirty="0">
                <a:latin typeface="Consolas" panose="020B0609020204030204" pitchFamily="49" charset="0"/>
              </a:rPr>
              <a:t>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s-CL" sz="1400" dirty="0">
                <a:latin typeface="Consolas" panose="020B0609020204030204" pitchFamily="49" charset="0"/>
              </a:rPr>
              <a:t>NULL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s-CL" sz="1400" dirty="0" err="1">
                <a:latin typeface="Consolas" panose="020B0609020204030204" pitchFamily="49" charset="0"/>
              </a:rPr>
              <a:t>printf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>
                <a:solidFill>
                  <a:srgbClr val="0070C0"/>
                </a:solidFill>
                <a:latin typeface="Consolas" panose="020B0609020204030204" pitchFamily="49" charset="0"/>
              </a:rPr>
              <a:t>"%i"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latin typeface="Consolas" panose="020B0609020204030204" pitchFamily="49" charset="0"/>
              </a:rPr>
              <a:t>info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latin typeface="Consolas" panose="020B0609020204030204" pitchFamily="49" charset="0"/>
              </a:rPr>
              <a:t>sig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6C8499-609A-630A-0814-CD3CEE9A9790}"/>
              </a:ext>
            </a:extLst>
          </p:cNvPr>
          <p:cNvSpPr txBox="1"/>
          <p:nvPr/>
        </p:nvSpPr>
        <p:spPr>
          <a:xfrm>
            <a:off x="3909850" y="1233572"/>
            <a:ext cx="4657044" cy="2031325"/>
          </a:xfrm>
          <a:custGeom>
            <a:avLst/>
            <a:gdLst>
              <a:gd name="connsiteX0" fmla="*/ 0 w 4657044"/>
              <a:gd name="connsiteY0" fmla="*/ 0 h 2031325"/>
              <a:gd name="connsiteX1" fmla="*/ 582131 w 4657044"/>
              <a:gd name="connsiteY1" fmla="*/ 0 h 2031325"/>
              <a:gd name="connsiteX2" fmla="*/ 1257402 w 4657044"/>
              <a:gd name="connsiteY2" fmla="*/ 0 h 2031325"/>
              <a:gd name="connsiteX3" fmla="*/ 1699821 w 4657044"/>
              <a:gd name="connsiteY3" fmla="*/ 0 h 2031325"/>
              <a:gd name="connsiteX4" fmla="*/ 2328522 w 4657044"/>
              <a:gd name="connsiteY4" fmla="*/ 0 h 2031325"/>
              <a:gd name="connsiteX5" fmla="*/ 2957223 w 4657044"/>
              <a:gd name="connsiteY5" fmla="*/ 0 h 2031325"/>
              <a:gd name="connsiteX6" fmla="*/ 3446213 w 4657044"/>
              <a:gd name="connsiteY6" fmla="*/ 0 h 2031325"/>
              <a:gd name="connsiteX7" fmla="*/ 3888632 w 4657044"/>
              <a:gd name="connsiteY7" fmla="*/ 0 h 2031325"/>
              <a:gd name="connsiteX8" fmla="*/ 4657044 w 4657044"/>
              <a:gd name="connsiteY8" fmla="*/ 0 h 2031325"/>
              <a:gd name="connsiteX9" fmla="*/ 4657044 w 4657044"/>
              <a:gd name="connsiteY9" fmla="*/ 487518 h 2031325"/>
              <a:gd name="connsiteX10" fmla="*/ 4657044 w 4657044"/>
              <a:gd name="connsiteY10" fmla="*/ 1035976 h 2031325"/>
              <a:gd name="connsiteX11" fmla="*/ 4657044 w 4657044"/>
              <a:gd name="connsiteY11" fmla="*/ 1584434 h 2031325"/>
              <a:gd name="connsiteX12" fmla="*/ 4657044 w 4657044"/>
              <a:gd name="connsiteY12" fmla="*/ 2031325 h 2031325"/>
              <a:gd name="connsiteX13" fmla="*/ 4168054 w 4657044"/>
              <a:gd name="connsiteY13" fmla="*/ 2031325 h 2031325"/>
              <a:gd name="connsiteX14" fmla="*/ 3725635 w 4657044"/>
              <a:gd name="connsiteY14" fmla="*/ 2031325 h 2031325"/>
              <a:gd name="connsiteX15" fmla="*/ 3236646 w 4657044"/>
              <a:gd name="connsiteY15" fmla="*/ 2031325 h 2031325"/>
              <a:gd name="connsiteX16" fmla="*/ 2794226 w 4657044"/>
              <a:gd name="connsiteY16" fmla="*/ 2031325 h 2031325"/>
              <a:gd name="connsiteX17" fmla="*/ 2212096 w 4657044"/>
              <a:gd name="connsiteY17" fmla="*/ 2031325 h 2031325"/>
              <a:gd name="connsiteX18" fmla="*/ 1536825 w 4657044"/>
              <a:gd name="connsiteY18" fmla="*/ 2031325 h 2031325"/>
              <a:gd name="connsiteX19" fmla="*/ 1094405 w 4657044"/>
              <a:gd name="connsiteY19" fmla="*/ 2031325 h 2031325"/>
              <a:gd name="connsiteX20" fmla="*/ 605416 w 4657044"/>
              <a:gd name="connsiteY20" fmla="*/ 2031325 h 2031325"/>
              <a:gd name="connsiteX21" fmla="*/ 0 w 4657044"/>
              <a:gd name="connsiteY21" fmla="*/ 2031325 h 2031325"/>
              <a:gd name="connsiteX22" fmla="*/ 0 w 4657044"/>
              <a:gd name="connsiteY22" fmla="*/ 1584434 h 2031325"/>
              <a:gd name="connsiteX23" fmla="*/ 0 w 4657044"/>
              <a:gd name="connsiteY23" fmla="*/ 1056289 h 2031325"/>
              <a:gd name="connsiteX24" fmla="*/ 0 w 4657044"/>
              <a:gd name="connsiteY24" fmla="*/ 568771 h 2031325"/>
              <a:gd name="connsiteX25" fmla="*/ 0 w 4657044"/>
              <a:gd name="connsiteY25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57044" h="2031325" extrusionOk="0">
                <a:moveTo>
                  <a:pt x="0" y="0"/>
                </a:moveTo>
                <a:cubicBezTo>
                  <a:pt x="203869" y="-52853"/>
                  <a:pt x="364560" y="20458"/>
                  <a:pt x="582131" y="0"/>
                </a:cubicBezTo>
                <a:cubicBezTo>
                  <a:pt x="799702" y="-20458"/>
                  <a:pt x="1008629" y="4813"/>
                  <a:pt x="1257402" y="0"/>
                </a:cubicBezTo>
                <a:cubicBezTo>
                  <a:pt x="1506175" y="-4813"/>
                  <a:pt x="1602406" y="32555"/>
                  <a:pt x="1699821" y="0"/>
                </a:cubicBezTo>
                <a:cubicBezTo>
                  <a:pt x="1797236" y="-32555"/>
                  <a:pt x="2147642" y="56011"/>
                  <a:pt x="2328522" y="0"/>
                </a:cubicBezTo>
                <a:cubicBezTo>
                  <a:pt x="2509402" y="-56011"/>
                  <a:pt x="2709017" y="61961"/>
                  <a:pt x="2957223" y="0"/>
                </a:cubicBezTo>
                <a:cubicBezTo>
                  <a:pt x="3205429" y="-61961"/>
                  <a:pt x="3213294" y="47176"/>
                  <a:pt x="3446213" y="0"/>
                </a:cubicBezTo>
                <a:cubicBezTo>
                  <a:pt x="3679132" y="-47176"/>
                  <a:pt x="3717940" y="26051"/>
                  <a:pt x="3888632" y="0"/>
                </a:cubicBezTo>
                <a:cubicBezTo>
                  <a:pt x="4059324" y="-26051"/>
                  <a:pt x="4408205" y="40948"/>
                  <a:pt x="4657044" y="0"/>
                </a:cubicBezTo>
                <a:cubicBezTo>
                  <a:pt x="4703946" y="163269"/>
                  <a:pt x="4636249" y="314289"/>
                  <a:pt x="4657044" y="487518"/>
                </a:cubicBezTo>
                <a:cubicBezTo>
                  <a:pt x="4677839" y="660747"/>
                  <a:pt x="4599378" y="763405"/>
                  <a:pt x="4657044" y="1035976"/>
                </a:cubicBezTo>
                <a:cubicBezTo>
                  <a:pt x="4714710" y="1308547"/>
                  <a:pt x="4622345" y="1358620"/>
                  <a:pt x="4657044" y="1584434"/>
                </a:cubicBezTo>
                <a:cubicBezTo>
                  <a:pt x="4691743" y="1810248"/>
                  <a:pt x="4604940" y="1827223"/>
                  <a:pt x="4657044" y="2031325"/>
                </a:cubicBezTo>
                <a:cubicBezTo>
                  <a:pt x="4422159" y="2063769"/>
                  <a:pt x="4400724" y="2025074"/>
                  <a:pt x="4168054" y="2031325"/>
                </a:cubicBezTo>
                <a:cubicBezTo>
                  <a:pt x="3935384" y="2037576"/>
                  <a:pt x="3865567" y="2031052"/>
                  <a:pt x="3725635" y="2031325"/>
                </a:cubicBezTo>
                <a:cubicBezTo>
                  <a:pt x="3585703" y="2031598"/>
                  <a:pt x="3393916" y="2000522"/>
                  <a:pt x="3236646" y="2031325"/>
                </a:cubicBezTo>
                <a:cubicBezTo>
                  <a:pt x="3079376" y="2062128"/>
                  <a:pt x="2913550" y="1990886"/>
                  <a:pt x="2794226" y="2031325"/>
                </a:cubicBezTo>
                <a:cubicBezTo>
                  <a:pt x="2674902" y="2071764"/>
                  <a:pt x="2445077" y="1971305"/>
                  <a:pt x="2212096" y="2031325"/>
                </a:cubicBezTo>
                <a:cubicBezTo>
                  <a:pt x="1979115" y="2091345"/>
                  <a:pt x="1856603" y="2020552"/>
                  <a:pt x="1536825" y="2031325"/>
                </a:cubicBezTo>
                <a:cubicBezTo>
                  <a:pt x="1217047" y="2042098"/>
                  <a:pt x="1246706" y="2017844"/>
                  <a:pt x="1094405" y="2031325"/>
                </a:cubicBezTo>
                <a:cubicBezTo>
                  <a:pt x="942104" y="2044806"/>
                  <a:pt x="839180" y="2015131"/>
                  <a:pt x="605416" y="2031325"/>
                </a:cubicBezTo>
                <a:cubicBezTo>
                  <a:pt x="371652" y="2047519"/>
                  <a:pt x="230626" y="2020629"/>
                  <a:pt x="0" y="2031325"/>
                </a:cubicBezTo>
                <a:cubicBezTo>
                  <a:pt x="-47862" y="1898647"/>
                  <a:pt x="4162" y="1770671"/>
                  <a:pt x="0" y="1584434"/>
                </a:cubicBezTo>
                <a:cubicBezTo>
                  <a:pt x="-4162" y="1398197"/>
                  <a:pt x="30811" y="1183708"/>
                  <a:pt x="0" y="1056289"/>
                </a:cubicBezTo>
                <a:cubicBezTo>
                  <a:pt x="-30811" y="928870"/>
                  <a:pt x="4337" y="726050"/>
                  <a:pt x="0" y="568771"/>
                </a:cubicBezTo>
                <a:cubicBezTo>
                  <a:pt x="-4337" y="411492"/>
                  <a:pt x="32081" y="24697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709079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latin typeface="Consolas" panose="020B0609020204030204" pitchFamily="49" charset="0"/>
              </a:rPr>
              <a:t>imprimeLista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>
                <a:latin typeface="Consolas" panose="020B0609020204030204" pitchFamily="49" charset="0"/>
              </a:rPr>
              <a:t>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</a:rPr>
              <a:t>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>
                <a:latin typeface="Consolas" panose="020B0609020204030204" pitchFamily="49" charset="0"/>
              </a:rPr>
              <a:t>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CL" sz="1400" dirty="0">
                <a:latin typeface="Consolas" panose="020B0609020204030204" pitchFamily="49" charset="0"/>
              </a:rPr>
              <a:t>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s-CL" sz="1400" dirty="0">
                <a:latin typeface="Consolas" panose="020B0609020204030204" pitchFamily="49" charset="0"/>
              </a:rPr>
              <a:t>NULL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latin typeface="Consolas" panose="020B0609020204030204" pitchFamily="49" charset="0"/>
              </a:rPr>
              <a:t>sig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s-CL" sz="1400" dirty="0" err="1">
                <a:latin typeface="Consolas" panose="020B0609020204030204" pitchFamily="49" charset="0"/>
              </a:rPr>
              <a:t>printf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>
                <a:solidFill>
                  <a:srgbClr val="0070C0"/>
                </a:solidFill>
                <a:latin typeface="Consolas" panose="020B0609020204030204" pitchFamily="49" charset="0"/>
              </a:rPr>
              <a:t>"%i"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latin typeface="Consolas" panose="020B0609020204030204" pitchFamily="49" charset="0"/>
              </a:rPr>
              <a:t>info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D14C8-E49F-0361-E233-E7948F9E60AA}"/>
              </a:ext>
            </a:extLst>
          </p:cNvPr>
          <p:cNvSpPr txBox="1"/>
          <p:nvPr/>
        </p:nvSpPr>
        <p:spPr>
          <a:xfrm>
            <a:off x="3911352" y="3428762"/>
            <a:ext cx="4657044" cy="1600438"/>
          </a:xfrm>
          <a:custGeom>
            <a:avLst/>
            <a:gdLst>
              <a:gd name="connsiteX0" fmla="*/ 0 w 4657044"/>
              <a:gd name="connsiteY0" fmla="*/ 0 h 1600438"/>
              <a:gd name="connsiteX1" fmla="*/ 675271 w 4657044"/>
              <a:gd name="connsiteY1" fmla="*/ 0 h 1600438"/>
              <a:gd name="connsiteX2" fmla="*/ 1164261 w 4657044"/>
              <a:gd name="connsiteY2" fmla="*/ 0 h 1600438"/>
              <a:gd name="connsiteX3" fmla="*/ 1839532 w 4657044"/>
              <a:gd name="connsiteY3" fmla="*/ 0 h 1600438"/>
              <a:gd name="connsiteX4" fmla="*/ 2328522 w 4657044"/>
              <a:gd name="connsiteY4" fmla="*/ 0 h 1600438"/>
              <a:gd name="connsiteX5" fmla="*/ 2770941 w 4657044"/>
              <a:gd name="connsiteY5" fmla="*/ 0 h 1600438"/>
              <a:gd name="connsiteX6" fmla="*/ 3213360 w 4657044"/>
              <a:gd name="connsiteY6" fmla="*/ 0 h 1600438"/>
              <a:gd name="connsiteX7" fmla="*/ 3748920 w 4657044"/>
              <a:gd name="connsiteY7" fmla="*/ 0 h 1600438"/>
              <a:gd name="connsiteX8" fmla="*/ 4657044 w 4657044"/>
              <a:gd name="connsiteY8" fmla="*/ 0 h 1600438"/>
              <a:gd name="connsiteX9" fmla="*/ 4657044 w 4657044"/>
              <a:gd name="connsiteY9" fmla="*/ 549484 h 1600438"/>
              <a:gd name="connsiteX10" fmla="*/ 4657044 w 4657044"/>
              <a:gd name="connsiteY10" fmla="*/ 1066959 h 1600438"/>
              <a:gd name="connsiteX11" fmla="*/ 4657044 w 4657044"/>
              <a:gd name="connsiteY11" fmla="*/ 1600438 h 1600438"/>
              <a:gd name="connsiteX12" fmla="*/ 4074914 w 4657044"/>
              <a:gd name="connsiteY12" fmla="*/ 1600438 h 1600438"/>
              <a:gd name="connsiteX13" fmla="*/ 3632494 w 4657044"/>
              <a:gd name="connsiteY13" fmla="*/ 1600438 h 1600438"/>
              <a:gd name="connsiteX14" fmla="*/ 3050364 w 4657044"/>
              <a:gd name="connsiteY14" fmla="*/ 1600438 h 1600438"/>
              <a:gd name="connsiteX15" fmla="*/ 2375092 w 4657044"/>
              <a:gd name="connsiteY15" fmla="*/ 1600438 h 1600438"/>
              <a:gd name="connsiteX16" fmla="*/ 1699821 w 4657044"/>
              <a:gd name="connsiteY16" fmla="*/ 1600438 h 1600438"/>
              <a:gd name="connsiteX17" fmla="*/ 1164261 w 4657044"/>
              <a:gd name="connsiteY17" fmla="*/ 1600438 h 1600438"/>
              <a:gd name="connsiteX18" fmla="*/ 535560 w 4657044"/>
              <a:gd name="connsiteY18" fmla="*/ 1600438 h 1600438"/>
              <a:gd name="connsiteX19" fmla="*/ 0 w 4657044"/>
              <a:gd name="connsiteY19" fmla="*/ 1600438 h 1600438"/>
              <a:gd name="connsiteX20" fmla="*/ 0 w 4657044"/>
              <a:gd name="connsiteY20" fmla="*/ 1082963 h 1600438"/>
              <a:gd name="connsiteX21" fmla="*/ 0 w 4657044"/>
              <a:gd name="connsiteY21" fmla="*/ 517475 h 1600438"/>
              <a:gd name="connsiteX22" fmla="*/ 0 w 4657044"/>
              <a:gd name="connsiteY22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57044" h="1600438" extrusionOk="0">
                <a:moveTo>
                  <a:pt x="0" y="0"/>
                </a:moveTo>
                <a:cubicBezTo>
                  <a:pt x="188438" y="-25889"/>
                  <a:pt x="497804" y="27194"/>
                  <a:pt x="675271" y="0"/>
                </a:cubicBezTo>
                <a:cubicBezTo>
                  <a:pt x="852738" y="-27194"/>
                  <a:pt x="959190" y="45939"/>
                  <a:pt x="1164261" y="0"/>
                </a:cubicBezTo>
                <a:cubicBezTo>
                  <a:pt x="1369332" y="-45939"/>
                  <a:pt x="1597916" y="42170"/>
                  <a:pt x="1839532" y="0"/>
                </a:cubicBezTo>
                <a:cubicBezTo>
                  <a:pt x="2081148" y="-42170"/>
                  <a:pt x="2127746" y="20228"/>
                  <a:pt x="2328522" y="0"/>
                </a:cubicBezTo>
                <a:cubicBezTo>
                  <a:pt x="2529298" y="-20228"/>
                  <a:pt x="2638488" y="45955"/>
                  <a:pt x="2770941" y="0"/>
                </a:cubicBezTo>
                <a:cubicBezTo>
                  <a:pt x="2903394" y="-45955"/>
                  <a:pt x="3120532" y="42716"/>
                  <a:pt x="3213360" y="0"/>
                </a:cubicBezTo>
                <a:cubicBezTo>
                  <a:pt x="3306188" y="-42716"/>
                  <a:pt x="3535691" y="62752"/>
                  <a:pt x="3748920" y="0"/>
                </a:cubicBezTo>
                <a:cubicBezTo>
                  <a:pt x="3962149" y="-62752"/>
                  <a:pt x="4281686" y="91564"/>
                  <a:pt x="4657044" y="0"/>
                </a:cubicBezTo>
                <a:cubicBezTo>
                  <a:pt x="4711256" y="268089"/>
                  <a:pt x="4596589" y="439554"/>
                  <a:pt x="4657044" y="549484"/>
                </a:cubicBezTo>
                <a:cubicBezTo>
                  <a:pt x="4717499" y="659414"/>
                  <a:pt x="4626691" y="896663"/>
                  <a:pt x="4657044" y="1066959"/>
                </a:cubicBezTo>
                <a:cubicBezTo>
                  <a:pt x="4687397" y="1237256"/>
                  <a:pt x="4613667" y="1444441"/>
                  <a:pt x="4657044" y="1600438"/>
                </a:cubicBezTo>
                <a:cubicBezTo>
                  <a:pt x="4519620" y="1636337"/>
                  <a:pt x="4277858" y="1563392"/>
                  <a:pt x="4074914" y="1600438"/>
                </a:cubicBezTo>
                <a:cubicBezTo>
                  <a:pt x="3871970" y="1637484"/>
                  <a:pt x="3774257" y="1594812"/>
                  <a:pt x="3632494" y="1600438"/>
                </a:cubicBezTo>
                <a:cubicBezTo>
                  <a:pt x="3490731" y="1606064"/>
                  <a:pt x="3178670" y="1585880"/>
                  <a:pt x="3050364" y="1600438"/>
                </a:cubicBezTo>
                <a:cubicBezTo>
                  <a:pt x="2922058" y="1614996"/>
                  <a:pt x="2526066" y="1591421"/>
                  <a:pt x="2375092" y="1600438"/>
                </a:cubicBezTo>
                <a:cubicBezTo>
                  <a:pt x="2224118" y="1609455"/>
                  <a:pt x="1895416" y="1530710"/>
                  <a:pt x="1699821" y="1600438"/>
                </a:cubicBezTo>
                <a:cubicBezTo>
                  <a:pt x="1504226" y="1670166"/>
                  <a:pt x="1389575" y="1593746"/>
                  <a:pt x="1164261" y="1600438"/>
                </a:cubicBezTo>
                <a:cubicBezTo>
                  <a:pt x="938947" y="1607130"/>
                  <a:pt x="737977" y="1562770"/>
                  <a:pt x="535560" y="1600438"/>
                </a:cubicBezTo>
                <a:cubicBezTo>
                  <a:pt x="333143" y="1638106"/>
                  <a:pt x="117886" y="1596380"/>
                  <a:pt x="0" y="1600438"/>
                </a:cubicBezTo>
                <a:cubicBezTo>
                  <a:pt x="-42059" y="1389372"/>
                  <a:pt x="43375" y="1270948"/>
                  <a:pt x="0" y="1082963"/>
                </a:cubicBezTo>
                <a:cubicBezTo>
                  <a:pt x="-43375" y="894979"/>
                  <a:pt x="9549" y="702026"/>
                  <a:pt x="0" y="517475"/>
                </a:cubicBezTo>
                <a:cubicBezTo>
                  <a:pt x="-9549" y="332924"/>
                  <a:pt x="60868" y="253261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399331189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latin typeface="Consolas" panose="020B0609020204030204" pitchFamily="49" charset="0"/>
              </a:rPr>
              <a:t>imprimeLista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>
                <a:latin typeface="Consolas" panose="020B0609020204030204" pitchFamily="49" charset="0"/>
              </a:rPr>
              <a:t>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</a:rPr>
              <a:t>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>
                <a:latin typeface="Consolas" panose="020B0609020204030204" pitchFamily="49" charset="0"/>
              </a:rPr>
              <a:t>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CL" sz="1400" dirty="0">
                <a:latin typeface="Consolas" panose="020B0609020204030204" pitchFamily="49" charset="0"/>
              </a:rPr>
              <a:t>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s-CL" sz="1400" dirty="0">
                <a:latin typeface="Consolas" panose="020B0609020204030204" pitchFamily="49" charset="0"/>
              </a:rPr>
              <a:t>NULL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latin typeface="Consolas" panose="020B0609020204030204" pitchFamily="49" charset="0"/>
              </a:rPr>
              <a:t>sig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CL" sz="1400" dirty="0">
                <a:latin typeface="Consolas" panose="020B0609020204030204" pitchFamily="49" charset="0"/>
              </a:rPr>
              <a:t>      </a:t>
            </a:r>
            <a:r>
              <a:rPr lang="es-CL" sz="1400" dirty="0" err="1">
                <a:latin typeface="Consolas" panose="020B0609020204030204" pitchFamily="49" charset="0"/>
              </a:rPr>
              <a:t>printf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>
                <a:solidFill>
                  <a:srgbClr val="0070C0"/>
                </a:solidFill>
                <a:latin typeface="Consolas" panose="020B0609020204030204" pitchFamily="49" charset="0"/>
              </a:rPr>
              <a:t>"%i"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latin typeface="Consolas" panose="020B0609020204030204" pitchFamily="49" charset="0"/>
              </a:rPr>
              <a:t>info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760CBA-1283-8F9D-2C85-D412F087C367}"/>
              </a:ext>
            </a:extLst>
          </p:cNvPr>
          <p:cNvSpPr/>
          <p:nvPr/>
        </p:nvSpPr>
        <p:spPr>
          <a:xfrm>
            <a:off x="495300" y="2095500"/>
            <a:ext cx="792000" cy="283558"/>
          </a:xfrm>
          <a:custGeom>
            <a:avLst/>
            <a:gdLst>
              <a:gd name="connsiteX0" fmla="*/ 0 w 792000"/>
              <a:gd name="connsiteY0" fmla="*/ 0 h 283558"/>
              <a:gd name="connsiteX1" fmla="*/ 403920 w 792000"/>
              <a:gd name="connsiteY1" fmla="*/ 0 h 283558"/>
              <a:gd name="connsiteX2" fmla="*/ 792000 w 792000"/>
              <a:gd name="connsiteY2" fmla="*/ 0 h 283558"/>
              <a:gd name="connsiteX3" fmla="*/ 792000 w 792000"/>
              <a:gd name="connsiteY3" fmla="*/ 283558 h 283558"/>
              <a:gd name="connsiteX4" fmla="*/ 380160 w 792000"/>
              <a:gd name="connsiteY4" fmla="*/ 283558 h 283558"/>
              <a:gd name="connsiteX5" fmla="*/ 0 w 792000"/>
              <a:gd name="connsiteY5" fmla="*/ 283558 h 283558"/>
              <a:gd name="connsiteX6" fmla="*/ 0 w 792000"/>
              <a:gd name="connsiteY6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00" h="283558" fill="none" extrusionOk="0">
                <a:moveTo>
                  <a:pt x="0" y="0"/>
                </a:moveTo>
                <a:cubicBezTo>
                  <a:pt x="150896" y="-47780"/>
                  <a:pt x="283310" y="21975"/>
                  <a:pt x="403920" y="0"/>
                </a:cubicBezTo>
                <a:cubicBezTo>
                  <a:pt x="524530" y="-21975"/>
                  <a:pt x="698475" y="10914"/>
                  <a:pt x="792000" y="0"/>
                </a:cubicBezTo>
                <a:cubicBezTo>
                  <a:pt x="798070" y="105704"/>
                  <a:pt x="776367" y="177515"/>
                  <a:pt x="792000" y="283558"/>
                </a:cubicBezTo>
                <a:cubicBezTo>
                  <a:pt x="586859" y="284926"/>
                  <a:pt x="544241" y="278682"/>
                  <a:pt x="380160" y="283558"/>
                </a:cubicBezTo>
                <a:cubicBezTo>
                  <a:pt x="216079" y="288434"/>
                  <a:pt x="111882" y="269049"/>
                  <a:pt x="0" y="283558"/>
                </a:cubicBezTo>
                <a:cubicBezTo>
                  <a:pt x="-31793" y="221880"/>
                  <a:pt x="3167" y="100657"/>
                  <a:pt x="0" y="0"/>
                </a:cubicBezTo>
                <a:close/>
              </a:path>
              <a:path w="792000" h="283558" stroke="0" extrusionOk="0">
                <a:moveTo>
                  <a:pt x="0" y="0"/>
                </a:moveTo>
                <a:cubicBezTo>
                  <a:pt x="120089" y="-13455"/>
                  <a:pt x="258837" y="36035"/>
                  <a:pt x="380160" y="0"/>
                </a:cubicBezTo>
                <a:cubicBezTo>
                  <a:pt x="501483" y="-36035"/>
                  <a:pt x="622931" y="40958"/>
                  <a:pt x="792000" y="0"/>
                </a:cubicBezTo>
                <a:cubicBezTo>
                  <a:pt x="799967" y="98563"/>
                  <a:pt x="785753" y="169308"/>
                  <a:pt x="792000" y="283558"/>
                </a:cubicBezTo>
                <a:cubicBezTo>
                  <a:pt x="653294" y="284965"/>
                  <a:pt x="497296" y="264752"/>
                  <a:pt x="388080" y="283558"/>
                </a:cubicBezTo>
                <a:cubicBezTo>
                  <a:pt x="278864" y="302364"/>
                  <a:pt x="193865" y="265608"/>
                  <a:pt x="0" y="283558"/>
                </a:cubicBezTo>
                <a:cubicBezTo>
                  <a:pt x="-10685" y="186938"/>
                  <a:pt x="22400" y="60134"/>
                  <a:pt x="0" y="0"/>
                </a:cubicBezTo>
                <a:close/>
              </a:path>
            </a:pathLst>
          </a:custGeom>
          <a:solidFill>
            <a:srgbClr val="FFFF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C3A1FBD-E976-AD80-B219-34617508FF8C}"/>
              </a:ext>
            </a:extLst>
          </p:cNvPr>
          <p:cNvSpPr/>
          <p:nvPr/>
        </p:nvSpPr>
        <p:spPr>
          <a:xfrm>
            <a:off x="4787900" y="2108200"/>
            <a:ext cx="792000" cy="283558"/>
          </a:xfrm>
          <a:prstGeom prst="rect">
            <a:avLst/>
          </a:prstGeom>
          <a:solidFill>
            <a:srgbClr val="FFFF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BA7799D-7988-26AF-97CA-A66CB3166C50}"/>
              </a:ext>
            </a:extLst>
          </p:cNvPr>
          <p:cNvSpPr/>
          <p:nvPr/>
        </p:nvSpPr>
        <p:spPr>
          <a:xfrm>
            <a:off x="1166972" y="2328258"/>
            <a:ext cx="1116000" cy="283558"/>
          </a:xfrm>
          <a:custGeom>
            <a:avLst/>
            <a:gdLst>
              <a:gd name="connsiteX0" fmla="*/ 0 w 1116000"/>
              <a:gd name="connsiteY0" fmla="*/ 0 h 283558"/>
              <a:gd name="connsiteX1" fmla="*/ 569160 w 1116000"/>
              <a:gd name="connsiteY1" fmla="*/ 0 h 283558"/>
              <a:gd name="connsiteX2" fmla="*/ 1116000 w 1116000"/>
              <a:gd name="connsiteY2" fmla="*/ 0 h 283558"/>
              <a:gd name="connsiteX3" fmla="*/ 1116000 w 1116000"/>
              <a:gd name="connsiteY3" fmla="*/ 283558 h 283558"/>
              <a:gd name="connsiteX4" fmla="*/ 535680 w 1116000"/>
              <a:gd name="connsiteY4" fmla="*/ 283558 h 283558"/>
              <a:gd name="connsiteX5" fmla="*/ 0 w 1116000"/>
              <a:gd name="connsiteY5" fmla="*/ 283558 h 283558"/>
              <a:gd name="connsiteX6" fmla="*/ 0 w 1116000"/>
              <a:gd name="connsiteY6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000" h="283558" fill="none" extrusionOk="0">
                <a:moveTo>
                  <a:pt x="0" y="0"/>
                </a:moveTo>
                <a:cubicBezTo>
                  <a:pt x="141311" y="-25748"/>
                  <a:pt x="325925" y="28584"/>
                  <a:pt x="569160" y="0"/>
                </a:cubicBezTo>
                <a:cubicBezTo>
                  <a:pt x="812395" y="-28584"/>
                  <a:pt x="846356" y="44783"/>
                  <a:pt x="1116000" y="0"/>
                </a:cubicBezTo>
                <a:cubicBezTo>
                  <a:pt x="1122070" y="105704"/>
                  <a:pt x="1100367" y="177515"/>
                  <a:pt x="1116000" y="283558"/>
                </a:cubicBezTo>
                <a:cubicBezTo>
                  <a:pt x="939599" y="298405"/>
                  <a:pt x="733653" y="229262"/>
                  <a:pt x="535680" y="283558"/>
                </a:cubicBezTo>
                <a:cubicBezTo>
                  <a:pt x="337707" y="337854"/>
                  <a:pt x="225464" y="231724"/>
                  <a:pt x="0" y="283558"/>
                </a:cubicBezTo>
                <a:cubicBezTo>
                  <a:pt x="-31793" y="221880"/>
                  <a:pt x="3167" y="100657"/>
                  <a:pt x="0" y="0"/>
                </a:cubicBezTo>
                <a:close/>
              </a:path>
              <a:path w="1116000" h="283558" stroke="0" extrusionOk="0">
                <a:moveTo>
                  <a:pt x="0" y="0"/>
                </a:moveTo>
                <a:cubicBezTo>
                  <a:pt x="222303" y="-44559"/>
                  <a:pt x="369806" y="54697"/>
                  <a:pt x="535680" y="0"/>
                </a:cubicBezTo>
                <a:cubicBezTo>
                  <a:pt x="701554" y="-54697"/>
                  <a:pt x="895423" y="38712"/>
                  <a:pt x="1116000" y="0"/>
                </a:cubicBezTo>
                <a:cubicBezTo>
                  <a:pt x="1123967" y="98563"/>
                  <a:pt x="1109753" y="169308"/>
                  <a:pt x="1116000" y="283558"/>
                </a:cubicBezTo>
                <a:cubicBezTo>
                  <a:pt x="896317" y="315809"/>
                  <a:pt x="689948" y="231704"/>
                  <a:pt x="546840" y="283558"/>
                </a:cubicBezTo>
                <a:cubicBezTo>
                  <a:pt x="403732" y="335412"/>
                  <a:pt x="246674" y="227505"/>
                  <a:pt x="0" y="283558"/>
                </a:cubicBezTo>
                <a:cubicBezTo>
                  <a:pt x="-10685" y="186938"/>
                  <a:pt x="22400" y="60134"/>
                  <a:pt x="0" y="0"/>
                </a:cubicBezTo>
                <a:close/>
              </a:path>
            </a:pathLst>
          </a:custGeom>
          <a:solidFill>
            <a:srgbClr val="00FFFF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F9E6B8F-B2DD-6A84-D9BA-C0986058E995}"/>
              </a:ext>
            </a:extLst>
          </p:cNvPr>
          <p:cNvSpPr/>
          <p:nvPr/>
        </p:nvSpPr>
        <p:spPr>
          <a:xfrm>
            <a:off x="5643400" y="2108200"/>
            <a:ext cx="1116000" cy="283558"/>
          </a:xfrm>
          <a:custGeom>
            <a:avLst/>
            <a:gdLst>
              <a:gd name="connsiteX0" fmla="*/ 0 w 1116000"/>
              <a:gd name="connsiteY0" fmla="*/ 0 h 283558"/>
              <a:gd name="connsiteX1" fmla="*/ 569160 w 1116000"/>
              <a:gd name="connsiteY1" fmla="*/ 0 h 283558"/>
              <a:gd name="connsiteX2" fmla="*/ 1116000 w 1116000"/>
              <a:gd name="connsiteY2" fmla="*/ 0 h 283558"/>
              <a:gd name="connsiteX3" fmla="*/ 1116000 w 1116000"/>
              <a:gd name="connsiteY3" fmla="*/ 283558 h 283558"/>
              <a:gd name="connsiteX4" fmla="*/ 535680 w 1116000"/>
              <a:gd name="connsiteY4" fmla="*/ 283558 h 283558"/>
              <a:gd name="connsiteX5" fmla="*/ 0 w 1116000"/>
              <a:gd name="connsiteY5" fmla="*/ 283558 h 283558"/>
              <a:gd name="connsiteX6" fmla="*/ 0 w 1116000"/>
              <a:gd name="connsiteY6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000" h="283558" fill="none" extrusionOk="0">
                <a:moveTo>
                  <a:pt x="0" y="0"/>
                </a:moveTo>
                <a:cubicBezTo>
                  <a:pt x="141311" y="-25748"/>
                  <a:pt x="325925" y="28584"/>
                  <a:pt x="569160" y="0"/>
                </a:cubicBezTo>
                <a:cubicBezTo>
                  <a:pt x="812395" y="-28584"/>
                  <a:pt x="846356" y="44783"/>
                  <a:pt x="1116000" y="0"/>
                </a:cubicBezTo>
                <a:cubicBezTo>
                  <a:pt x="1122070" y="105704"/>
                  <a:pt x="1100367" y="177515"/>
                  <a:pt x="1116000" y="283558"/>
                </a:cubicBezTo>
                <a:cubicBezTo>
                  <a:pt x="939599" y="298405"/>
                  <a:pt x="733653" y="229262"/>
                  <a:pt x="535680" y="283558"/>
                </a:cubicBezTo>
                <a:cubicBezTo>
                  <a:pt x="337707" y="337854"/>
                  <a:pt x="225464" y="231724"/>
                  <a:pt x="0" y="283558"/>
                </a:cubicBezTo>
                <a:cubicBezTo>
                  <a:pt x="-31793" y="221880"/>
                  <a:pt x="3167" y="100657"/>
                  <a:pt x="0" y="0"/>
                </a:cubicBezTo>
                <a:close/>
              </a:path>
              <a:path w="1116000" h="283558" stroke="0" extrusionOk="0">
                <a:moveTo>
                  <a:pt x="0" y="0"/>
                </a:moveTo>
                <a:cubicBezTo>
                  <a:pt x="222303" y="-44559"/>
                  <a:pt x="369806" y="54697"/>
                  <a:pt x="535680" y="0"/>
                </a:cubicBezTo>
                <a:cubicBezTo>
                  <a:pt x="701554" y="-54697"/>
                  <a:pt x="895423" y="38712"/>
                  <a:pt x="1116000" y="0"/>
                </a:cubicBezTo>
                <a:cubicBezTo>
                  <a:pt x="1123967" y="98563"/>
                  <a:pt x="1109753" y="169308"/>
                  <a:pt x="1116000" y="283558"/>
                </a:cubicBezTo>
                <a:cubicBezTo>
                  <a:pt x="896317" y="315809"/>
                  <a:pt x="689948" y="231704"/>
                  <a:pt x="546840" y="283558"/>
                </a:cubicBezTo>
                <a:cubicBezTo>
                  <a:pt x="403732" y="335412"/>
                  <a:pt x="246674" y="227505"/>
                  <a:pt x="0" y="283558"/>
                </a:cubicBezTo>
                <a:cubicBezTo>
                  <a:pt x="-10685" y="186938"/>
                  <a:pt x="22400" y="60134"/>
                  <a:pt x="0" y="0"/>
                </a:cubicBezTo>
                <a:close/>
              </a:path>
            </a:pathLst>
          </a:custGeom>
          <a:solidFill>
            <a:srgbClr val="00FFFF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266EC52-13A7-FF1D-AC50-085A773284B8}"/>
              </a:ext>
            </a:extLst>
          </p:cNvPr>
          <p:cNvSpPr/>
          <p:nvPr/>
        </p:nvSpPr>
        <p:spPr>
          <a:xfrm>
            <a:off x="777000" y="2997607"/>
            <a:ext cx="1404000" cy="283558"/>
          </a:xfrm>
          <a:custGeom>
            <a:avLst/>
            <a:gdLst>
              <a:gd name="connsiteX0" fmla="*/ 0 w 1404000"/>
              <a:gd name="connsiteY0" fmla="*/ 0 h 283558"/>
              <a:gd name="connsiteX1" fmla="*/ 468000 w 1404000"/>
              <a:gd name="connsiteY1" fmla="*/ 0 h 283558"/>
              <a:gd name="connsiteX2" fmla="*/ 936000 w 1404000"/>
              <a:gd name="connsiteY2" fmla="*/ 0 h 283558"/>
              <a:gd name="connsiteX3" fmla="*/ 1404000 w 1404000"/>
              <a:gd name="connsiteY3" fmla="*/ 0 h 283558"/>
              <a:gd name="connsiteX4" fmla="*/ 1404000 w 1404000"/>
              <a:gd name="connsiteY4" fmla="*/ 283558 h 283558"/>
              <a:gd name="connsiteX5" fmla="*/ 978120 w 1404000"/>
              <a:gd name="connsiteY5" fmla="*/ 283558 h 283558"/>
              <a:gd name="connsiteX6" fmla="*/ 538200 w 1404000"/>
              <a:gd name="connsiteY6" fmla="*/ 283558 h 283558"/>
              <a:gd name="connsiteX7" fmla="*/ 0 w 1404000"/>
              <a:gd name="connsiteY7" fmla="*/ 283558 h 283558"/>
              <a:gd name="connsiteX8" fmla="*/ 0 w 1404000"/>
              <a:gd name="connsiteY8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000" h="283558" fill="none" extrusionOk="0">
                <a:moveTo>
                  <a:pt x="0" y="0"/>
                </a:moveTo>
                <a:cubicBezTo>
                  <a:pt x="206404" y="-30389"/>
                  <a:pt x="297158" y="48720"/>
                  <a:pt x="468000" y="0"/>
                </a:cubicBezTo>
                <a:cubicBezTo>
                  <a:pt x="638842" y="-48720"/>
                  <a:pt x="740755" y="22217"/>
                  <a:pt x="936000" y="0"/>
                </a:cubicBezTo>
                <a:cubicBezTo>
                  <a:pt x="1131245" y="-22217"/>
                  <a:pt x="1298108" y="38043"/>
                  <a:pt x="1404000" y="0"/>
                </a:cubicBezTo>
                <a:cubicBezTo>
                  <a:pt x="1418873" y="123652"/>
                  <a:pt x="1377984" y="191803"/>
                  <a:pt x="1404000" y="283558"/>
                </a:cubicBezTo>
                <a:cubicBezTo>
                  <a:pt x="1241052" y="326298"/>
                  <a:pt x="1176872" y="257631"/>
                  <a:pt x="978120" y="283558"/>
                </a:cubicBezTo>
                <a:cubicBezTo>
                  <a:pt x="779368" y="309485"/>
                  <a:pt x="631607" y="254027"/>
                  <a:pt x="538200" y="283558"/>
                </a:cubicBezTo>
                <a:cubicBezTo>
                  <a:pt x="444793" y="313089"/>
                  <a:pt x="137277" y="269694"/>
                  <a:pt x="0" y="283558"/>
                </a:cubicBezTo>
                <a:cubicBezTo>
                  <a:pt x="-13660" y="204148"/>
                  <a:pt x="5287" y="97017"/>
                  <a:pt x="0" y="0"/>
                </a:cubicBezTo>
                <a:close/>
              </a:path>
              <a:path w="1404000" h="283558" stroke="0" extrusionOk="0">
                <a:moveTo>
                  <a:pt x="0" y="0"/>
                </a:moveTo>
                <a:cubicBezTo>
                  <a:pt x="203981" y="-11900"/>
                  <a:pt x="229919" y="697"/>
                  <a:pt x="439920" y="0"/>
                </a:cubicBezTo>
                <a:cubicBezTo>
                  <a:pt x="649921" y="-697"/>
                  <a:pt x="660755" y="23548"/>
                  <a:pt x="865800" y="0"/>
                </a:cubicBezTo>
                <a:cubicBezTo>
                  <a:pt x="1070845" y="-23548"/>
                  <a:pt x="1198986" y="11426"/>
                  <a:pt x="1404000" y="0"/>
                </a:cubicBezTo>
                <a:cubicBezTo>
                  <a:pt x="1426133" y="115581"/>
                  <a:pt x="1395485" y="152390"/>
                  <a:pt x="1404000" y="283558"/>
                </a:cubicBezTo>
                <a:cubicBezTo>
                  <a:pt x="1247855" y="308736"/>
                  <a:pt x="1086396" y="271612"/>
                  <a:pt x="921960" y="283558"/>
                </a:cubicBezTo>
                <a:cubicBezTo>
                  <a:pt x="757524" y="295504"/>
                  <a:pt x="559908" y="239009"/>
                  <a:pt x="439920" y="283558"/>
                </a:cubicBezTo>
                <a:cubicBezTo>
                  <a:pt x="319932" y="328107"/>
                  <a:pt x="187193" y="249772"/>
                  <a:pt x="0" y="283558"/>
                </a:cubicBezTo>
                <a:cubicBezTo>
                  <a:pt x="-21791" y="187653"/>
                  <a:pt x="20726" y="121382"/>
                  <a:pt x="0" y="0"/>
                </a:cubicBezTo>
                <a:close/>
              </a:path>
            </a:pathLst>
          </a:custGeom>
          <a:solidFill>
            <a:srgbClr val="CCFFCC">
              <a:alpha val="49804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C9330C7-CD6C-70B0-8A3C-4B7B0C83A565}"/>
              </a:ext>
            </a:extLst>
          </p:cNvPr>
          <p:cNvSpPr/>
          <p:nvPr/>
        </p:nvSpPr>
        <p:spPr>
          <a:xfrm>
            <a:off x="6934512" y="2108200"/>
            <a:ext cx="1404000" cy="283558"/>
          </a:xfrm>
          <a:custGeom>
            <a:avLst/>
            <a:gdLst>
              <a:gd name="connsiteX0" fmla="*/ 0 w 1404000"/>
              <a:gd name="connsiteY0" fmla="*/ 0 h 283558"/>
              <a:gd name="connsiteX1" fmla="*/ 468000 w 1404000"/>
              <a:gd name="connsiteY1" fmla="*/ 0 h 283558"/>
              <a:gd name="connsiteX2" fmla="*/ 936000 w 1404000"/>
              <a:gd name="connsiteY2" fmla="*/ 0 h 283558"/>
              <a:gd name="connsiteX3" fmla="*/ 1404000 w 1404000"/>
              <a:gd name="connsiteY3" fmla="*/ 0 h 283558"/>
              <a:gd name="connsiteX4" fmla="*/ 1404000 w 1404000"/>
              <a:gd name="connsiteY4" fmla="*/ 283558 h 283558"/>
              <a:gd name="connsiteX5" fmla="*/ 978120 w 1404000"/>
              <a:gd name="connsiteY5" fmla="*/ 283558 h 283558"/>
              <a:gd name="connsiteX6" fmla="*/ 538200 w 1404000"/>
              <a:gd name="connsiteY6" fmla="*/ 283558 h 283558"/>
              <a:gd name="connsiteX7" fmla="*/ 0 w 1404000"/>
              <a:gd name="connsiteY7" fmla="*/ 283558 h 283558"/>
              <a:gd name="connsiteX8" fmla="*/ 0 w 1404000"/>
              <a:gd name="connsiteY8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000" h="283558" fill="none" extrusionOk="0">
                <a:moveTo>
                  <a:pt x="0" y="0"/>
                </a:moveTo>
                <a:cubicBezTo>
                  <a:pt x="206404" y="-30389"/>
                  <a:pt x="297158" y="48720"/>
                  <a:pt x="468000" y="0"/>
                </a:cubicBezTo>
                <a:cubicBezTo>
                  <a:pt x="638842" y="-48720"/>
                  <a:pt x="740755" y="22217"/>
                  <a:pt x="936000" y="0"/>
                </a:cubicBezTo>
                <a:cubicBezTo>
                  <a:pt x="1131245" y="-22217"/>
                  <a:pt x="1298108" y="38043"/>
                  <a:pt x="1404000" y="0"/>
                </a:cubicBezTo>
                <a:cubicBezTo>
                  <a:pt x="1418873" y="123652"/>
                  <a:pt x="1377984" y="191803"/>
                  <a:pt x="1404000" y="283558"/>
                </a:cubicBezTo>
                <a:cubicBezTo>
                  <a:pt x="1241052" y="326298"/>
                  <a:pt x="1176872" y="257631"/>
                  <a:pt x="978120" y="283558"/>
                </a:cubicBezTo>
                <a:cubicBezTo>
                  <a:pt x="779368" y="309485"/>
                  <a:pt x="631607" y="254027"/>
                  <a:pt x="538200" y="283558"/>
                </a:cubicBezTo>
                <a:cubicBezTo>
                  <a:pt x="444793" y="313089"/>
                  <a:pt x="137277" y="269694"/>
                  <a:pt x="0" y="283558"/>
                </a:cubicBezTo>
                <a:cubicBezTo>
                  <a:pt x="-13660" y="204148"/>
                  <a:pt x="5287" y="97017"/>
                  <a:pt x="0" y="0"/>
                </a:cubicBezTo>
                <a:close/>
              </a:path>
              <a:path w="1404000" h="283558" stroke="0" extrusionOk="0">
                <a:moveTo>
                  <a:pt x="0" y="0"/>
                </a:moveTo>
                <a:cubicBezTo>
                  <a:pt x="203981" y="-11900"/>
                  <a:pt x="229919" y="697"/>
                  <a:pt x="439920" y="0"/>
                </a:cubicBezTo>
                <a:cubicBezTo>
                  <a:pt x="649921" y="-697"/>
                  <a:pt x="660755" y="23548"/>
                  <a:pt x="865800" y="0"/>
                </a:cubicBezTo>
                <a:cubicBezTo>
                  <a:pt x="1070845" y="-23548"/>
                  <a:pt x="1198986" y="11426"/>
                  <a:pt x="1404000" y="0"/>
                </a:cubicBezTo>
                <a:cubicBezTo>
                  <a:pt x="1426133" y="115581"/>
                  <a:pt x="1395485" y="152390"/>
                  <a:pt x="1404000" y="283558"/>
                </a:cubicBezTo>
                <a:cubicBezTo>
                  <a:pt x="1247855" y="308736"/>
                  <a:pt x="1086396" y="271612"/>
                  <a:pt x="921960" y="283558"/>
                </a:cubicBezTo>
                <a:cubicBezTo>
                  <a:pt x="757524" y="295504"/>
                  <a:pt x="559908" y="239009"/>
                  <a:pt x="439920" y="283558"/>
                </a:cubicBezTo>
                <a:cubicBezTo>
                  <a:pt x="319932" y="328107"/>
                  <a:pt x="187193" y="249772"/>
                  <a:pt x="0" y="283558"/>
                </a:cubicBezTo>
                <a:cubicBezTo>
                  <a:pt x="-21791" y="187653"/>
                  <a:pt x="20726" y="121382"/>
                  <a:pt x="0" y="0"/>
                </a:cubicBezTo>
                <a:close/>
              </a:path>
            </a:pathLst>
          </a:custGeom>
          <a:solidFill>
            <a:srgbClr val="CCFFCC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83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382000" y="6416675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8" name="TextBox 57"/>
          <p:cNvSpPr txBox="1"/>
          <p:nvPr/>
        </p:nvSpPr>
        <p:spPr>
          <a:xfrm>
            <a:off x="0" y="762000"/>
            <a:ext cx="9132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002060"/>
                </a:solidFill>
              </a:rPr>
              <a:t>Grafo Valuado</a:t>
            </a:r>
            <a:r>
              <a:rPr lang="es-ES" sz="1600" u="sng" dirty="0">
                <a:solidFill>
                  <a:srgbClr val="002060"/>
                </a:solidFill>
              </a:rPr>
              <a:t> </a:t>
            </a:r>
            <a:r>
              <a:rPr lang="es-ES" sz="1600" b="1" u="sng" dirty="0">
                <a:solidFill>
                  <a:srgbClr val="002060"/>
                </a:solidFill>
              </a:rPr>
              <a:t>o </a:t>
            </a:r>
            <a:r>
              <a:rPr lang="es-ES" sz="1600" b="1" i="1" u="sng" dirty="0">
                <a:solidFill>
                  <a:srgbClr val="002060"/>
                </a:solidFill>
              </a:rPr>
              <a:t>Ponderado:</a:t>
            </a:r>
            <a:r>
              <a:rPr lang="es-ES" sz="1600" b="1" dirty="0"/>
              <a:t> </a:t>
            </a:r>
            <a:r>
              <a:rPr lang="es-ES" sz="1600" dirty="0"/>
              <a:t>Grafo en el que se asocian valores a sus arcos: distancia, costo, capacidad, etc. </a:t>
            </a:r>
          </a:p>
          <a:p>
            <a:pPr marL="179388" lvl="0" indent="-179388" algn="just">
              <a:buFont typeface="Wingdings" pitchFamily="2" charset="2"/>
              <a:buChar char="§"/>
            </a:pPr>
            <a:r>
              <a:rPr lang="es-ES" sz="1600" dirty="0"/>
              <a:t>Pueden ser dirigidos o no dirigidos.</a:t>
            </a:r>
          </a:p>
        </p:txBody>
      </p:sp>
      <p:sp>
        <p:nvSpPr>
          <p:cNvPr id="72" name="TextBox 57">
            <a:extLst>
              <a:ext uri="{FF2B5EF4-FFF2-40B4-BE49-F238E27FC236}">
                <a16:creationId xmlns:a16="http://schemas.microsoft.com/office/drawing/2014/main" id="{44E31267-AB7D-EF32-0F61-5E3B4AA57937}"/>
              </a:ext>
            </a:extLst>
          </p:cNvPr>
          <p:cNvSpPr txBox="1"/>
          <p:nvPr/>
        </p:nvSpPr>
        <p:spPr>
          <a:xfrm>
            <a:off x="11118" y="32766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ES" sz="1600" b="1" i="1" u="sng" dirty="0">
                <a:solidFill>
                  <a:srgbClr val="C00000"/>
                </a:solidFill>
              </a:rPr>
              <a:t>Matriz de Costos</a:t>
            </a:r>
            <a:r>
              <a:rPr lang="es-ES" sz="1600" u="sng" dirty="0">
                <a:solidFill>
                  <a:srgbClr val="C00000"/>
                </a:solidFill>
              </a:rPr>
              <a:t>: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/>
              <a:t>Matriz de orden </a:t>
            </a:r>
            <a:r>
              <a:rPr lang="es-ES" sz="16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 err="1">
                <a:sym typeface="Symbol"/>
              </a:rPr>
              <a:t></a:t>
            </a:r>
            <a:r>
              <a:rPr lang="es-ES" sz="16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/>
              <a:t>, donde </a:t>
            </a:r>
            <a:r>
              <a:rPr lang="es-ES" sz="16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ES" sz="1600" dirty="0"/>
              <a:t> es el número de nodos del grafo. Representa a los grafos </a:t>
            </a:r>
            <a:r>
              <a:rPr lang="es-ES" sz="1600" b="1" dirty="0"/>
              <a:t>valuados.</a:t>
            </a:r>
            <a:endParaRPr lang="es-ES" sz="1600" dirty="0"/>
          </a:p>
        </p:txBody>
      </p: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140B750-9DCA-663F-156F-2D5BF00646E8}"/>
              </a:ext>
            </a:extLst>
          </p:cNvPr>
          <p:cNvGrpSpPr/>
          <p:nvPr/>
        </p:nvGrpSpPr>
        <p:grpSpPr>
          <a:xfrm>
            <a:off x="1676400" y="1600200"/>
            <a:ext cx="1759006" cy="1561120"/>
            <a:chOff x="1676400" y="1600200"/>
            <a:chExt cx="1759006" cy="1561120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E488A73E-BFCE-351D-0D55-AA929B1D0E55}"/>
                </a:ext>
              </a:extLst>
            </p:cNvPr>
            <p:cNvGrpSpPr/>
            <p:nvPr/>
          </p:nvGrpSpPr>
          <p:grpSpPr>
            <a:xfrm>
              <a:off x="2363611" y="2729231"/>
              <a:ext cx="413951" cy="432089"/>
              <a:chOff x="2200572" y="4989227"/>
              <a:chExt cx="413951" cy="432089"/>
            </a:xfrm>
          </p:grpSpPr>
          <p:sp>
            <p:nvSpPr>
              <p:cNvPr id="74" name="Oval 34">
                <a:extLst>
                  <a:ext uri="{FF2B5EF4-FFF2-40B4-BE49-F238E27FC236}">
                    <a16:creationId xmlns:a16="http://schemas.microsoft.com/office/drawing/2014/main" id="{97BAEA00-F4C0-57D0-B034-6A1C9B36C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377" y="5083887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5" name="Text Box 35">
                <a:extLst>
                  <a:ext uri="{FF2B5EF4-FFF2-40B4-BE49-F238E27FC236}">
                    <a16:creationId xmlns:a16="http://schemas.microsoft.com/office/drawing/2014/main" id="{C3572167-2D00-F03F-AADA-3C26CBF34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572" y="4989227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0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E4AF4DCF-F1DB-1005-957B-15C2BB8649F4}"/>
                </a:ext>
              </a:extLst>
            </p:cNvPr>
            <p:cNvGrpSpPr/>
            <p:nvPr/>
          </p:nvGrpSpPr>
          <p:grpSpPr>
            <a:xfrm>
              <a:off x="2363611" y="2188948"/>
              <a:ext cx="413951" cy="432089"/>
              <a:chOff x="2200572" y="4444711"/>
              <a:chExt cx="413951" cy="432089"/>
            </a:xfrm>
          </p:grpSpPr>
          <p:sp>
            <p:nvSpPr>
              <p:cNvPr id="77" name="Oval 31">
                <a:extLst>
                  <a:ext uri="{FF2B5EF4-FFF2-40B4-BE49-F238E27FC236}">
                    <a16:creationId xmlns:a16="http://schemas.microsoft.com/office/drawing/2014/main" id="{5B2A78C5-C60B-C647-902C-4AF18EBCA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377" y="4531729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862366C6-4B59-057D-97FB-D8D85A1E9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572" y="44447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B2D245C4-0AF0-EFD4-1E70-D43C800E030F}"/>
                </a:ext>
              </a:extLst>
            </p:cNvPr>
            <p:cNvGrpSpPr/>
            <p:nvPr/>
          </p:nvGrpSpPr>
          <p:grpSpPr>
            <a:xfrm>
              <a:off x="1676400" y="2184715"/>
              <a:ext cx="413951" cy="432089"/>
              <a:chOff x="1517594" y="4444711"/>
              <a:chExt cx="413951" cy="432089"/>
            </a:xfrm>
          </p:grpSpPr>
          <p:sp>
            <p:nvSpPr>
              <p:cNvPr id="80" name="Oval 40">
                <a:extLst>
                  <a:ext uri="{FF2B5EF4-FFF2-40B4-BE49-F238E27FC236}">
                    <a16:creationId xmlns:a16="http://schemas.microsoft.com/office/drawing/2014/main" id="{76C6570F-7899-4C70-8364-82B39EE52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744" y="4531729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81" name="Text Box 41">
                <a:extLst>
                  <a:ext uri="{FF2B5EF4-FFF2-40B4-BE49-F238E27FC236}">
                    <a16:creationId xmlns:a16="http://schemas.microsoft.com/office/drawing/2014/main" id="{5D374F4E-772D-0173-13DD-AEC8F757D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7594" y="44447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876F8160-00B1-E726-A45F-0C9F90E0DE12}"/>
                </a:ext>
              </a:extLst>
            </p:cNvPr>
            <p:cNvGrpSpPr/>
            <p:nvPr/>
          </p:nvGrpSpPr>
          <p:grpSpPr>
            <a:xfrm>
              <a:off x="2359378" y="1600200"/>
              <a:ext cx="413951" cy="432089"/>
              <a:chOff x="2200572" y="3860196"/>
              <a:chExt cx="413951" cy="432089"/>
            </a:xfrm>
          </p:grpSpPr>
          <p:sp>
            <p:nvSpPr>
              <p:cNvPr id="83" name="Oval 28">
                <a:extLst>
                  <a:ext uri="{FF2B5EF4-FFF2-40B4-BE49-F238E27FC236}">
                    <a16:creationId xmlns:a16="http://schemas.microsoft.com/office/drawing/2014/main" id="{F8153754-C5DD-7FE2-D872-9A08B1BD3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377" y="3955216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84" name="Text Box 29">
                <a:extLst>
                  <a:ext uri="{FF2B5EF4-FFF2-40B4-BE49-F238E27FC236}">
                    <a16:creationId xmlns:a16="http://schemas.microsoft.com/office/drawing/2014/main" id="{2104D140-C421-54C9-06D7-E51381DD0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572" y="3860196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AC19CCB0-117C-FCC4-7D6E-FF304358224A}"/>
                </a:ext>
              </a:extLst>
            </p:cNvPr>
            <p:cNvGrpSpPr/>
            <p:nvPr/>
          </p:nvGrpSpPr>
          <p:grpSpPr>
            <a:xfrm>
              <a:off x="3021455" y="2188948"/>
              <a:ext cx="413951" cy="432089"/>
              <a:chOff x="2862649" y="4444711"/>
              <a:chExt cx="413951" cy="432089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C9F59C06-A4CC-8604-7A9A-F14B35CD5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037" y="4531729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87" name="Text Box 38">
                <a:extLst>
                  <a:ext uri="{FF2B5EF4-FFF2-40B4-BE49-F238E27FC236}">
                    <a16:creationId xmlns:a16="http://schemas.microsoft.com/office/drawing/2014/main" id="{D1379BC8-CC18-4B51-7E96-78486A399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2649" y="44447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8" name="Line 42">
              <a:extLst>
                <a:ext uri="{FF2B5EF4-FFF2-40B4-BE49-F238E27FC236}">
                  <a16:creationId xmlns:a16="http://schemas.microsoft.com/office/drawing/2014/main" id="{2B4A9FBF-A12A-1E83-64F5-1C8959533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353" y="1952226"/>
              <a:ext cx="0" cy="32400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89" name="Line 43">
              <a:extLst>
                <a:ext uri="{FF2B5EF4-FFF2-40B4-BE49-F238E27FC236}">
                  <a16:creationId xmlns:a16="http://schemas.microsoft.com/office/drawing/2014/main" id="{4DE0E3E9-C3F2-C2CC-BDC1-C907C064E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236" y="2533276"/>
              <a:ext cx="0" cy="28805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0" name="Line 44">
              <a:extLst>
                <a:ext uri="{FF2B5EF4-FFF2-40B4-BE49-F238E27FC236}">
                  <a16:creationId xmlns:a16="http://schemas.microsoft.com/office/drawing/2014/main" id="{D252F5DE-98FF-FF37-F8A2-727D75F05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639" y="2400759"/>
              <a:ext cx="396000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1" name="Line 45">
              <a:extLst>
                <a:ext uri="{FF2B5EF4-FFF2-40B4-BE49-F238E27FC236}">
                  <a16:creationId xmlns:a16="http://schemas.microsoft.com/office/drawing/2014/main" id="{866721BD-7E1D-B2A8-1A73-90190E784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1631" y="1865289"/>
              <a:ext cx="453785" cy="43208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2" name="Line 46">
              <a:extLst>
                <a:ext uri="{FF2B5EF4-FFF2-40B4-BE49-F238E27FC236}">
                  <a16:creationId xmlns:a16="http://schemas.microsoft.com/office/drawing/2014/main" id="{D3966111-A74B-CE0F-2DD1-76C8E56EA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0679" y="2529786"/>
              <a:ext cx="528333" cy="44139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3" name="Line 45">
              <a:extLst>
                <a:ext uri="{FF2B5EF4-FFF2-40B4-BE49-F238E27FC236}">
                  <a16:creationId xmlns:a16="http://schemas.microsoft.com/office/drawing/2014/main" id="{796AA2E5-561B-F1F7-2AD6-388F32497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681" y="1857951"/>
              <a:ext cx="453785" cy="43208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F6958CA8-8517-BE1A-A32F-11729C7CD65C}"/>
                </a:ext>
              </a:extLst>
            </p:cNvPr>
            <p:cNvSpPr txBox="1"/>
            <p:nvPr/>
          </p:nvSpPr>
          <p:spPr>
            <a:xfrm>
              <a:off x="1924226" y="1865708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es-CL" sz="1200" b="1" dirty="0"/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BD61D527-8A5E-774D-5D7A-8D6E71C64083}"/>
                </a:ext>
              </a:extLst>
            </p:cNvPr>
            <p:cNvSpPr txBox="1"/>
            <p:nvPr/>
          </p:nvSpPr>
          <p:spPr>
            <a:xfrm>
              <a:off x="2431072" y="1982516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es-CL" sz="1200" b="1" dirty="0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19ED1A78-6550-4EDF-EFCA-D8282FB455DF}"/>
                </a:ext>
              </a:extLst>
            </p:cNvPr>
            <p:cNvSpPr txBox="1"/>
            <p:nvPr/>
          </p:nvSpPr>
          <p:spPr>
            <a:xfrm>
              <a:off x="2815039" y="1892087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s-CL" sz="1200" b="1" dirty="0"/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7015766E-EB57-D943-1B8B-2190004C6ED3}"/>
                </a:ext>
              </a:extLst>
            </p:cNvPr>
            <p:cNvSpPr txBox="1"/>
            <p:nvPr/>
          </p:nvSpPr>
          <p:spPr>
            <a:xfrm>
              <a:off x="2840092" y="2674265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  <a:endParaRPr lang="es-CL" sz="1200" b="1" dirty="0"/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44CF72CD-CA3D-9A18-29E3-A85886D3F926}"/>
                </a:ext>
              </a:extLst>
            </p:cNvPr>
            <p:cNvSpPr txBox="1"/>
            <p:nvPr/>
          </p:nvSpPr>
          <p:spPr>
            <a:xfrm>
              <a:off x="2289191" y="2547267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es-CL" sz="1200" b="1" dirty="0"/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8BB7BDFD-4C4A-7C80-4585-06E483EC8279}"/>
                </a:ext>
              </a:extLst>
            </p:cNvPr>
            <p:cNvSpPr txBox="1"/>
            <p:nvPr/>
          </p:nvSpPr>
          <p:spPr>
            <a:xfrm>
              <a:off x="2047168" y="2178727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s-CL" sz="1200" b="1" dirty="0"/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0BC2E86C-019F-30D4-6FC5-4D29C5003ED3}"/>
              </a:ext>
            </a:extLst>
          </p:cNvPr>
          <p:cNvGrpSpPr/>
          <p:nvPr/>
        </p:nvGrpSpPr>
        <p:grpSpPr>
          <a:xfrm>
            <a:off x="5105400" y="1608667"/>
            <a:ext cx="1767472" cy="1561120"/>
            <a:chOff x="5105400" y="1608667"/>
            <a:chExt cx="1767472" cy="1561120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E2FC6A45-3BD9-295F-DFC5-4E3F6376E011}"/>
                </a:ext>
              </a:extLst>
            </p:cNvPr>
            <p:cNvGrpSpPr/>
            <p:nvPr/>
          </p:nvGrpSpPr>
          <p:grpSpPr>
            <a:xfrm>
              <a:off x="5792611" y="2737698"/>
              <a:ext cx="413951" cy="432089"/>
              <a:chOff x="2958339" y="5435311"/>
              <a:chExt cx="413951" cy="432089"/>
            </a:xfrm>
          </p:grpSpPr>
          <p:sp>
            <p:nvSpPr>
              <p:cNvPr id="103" name="Oval 34">
                <a:extLst>
                  <a:ext uri="{FF2B5EF4-FFF2-40B4-BE49-F238E27FC236}">
                    <a16:creationId xmlns:a16="http://schemas.microsoft.com/office/drawing/2014/main" id="{E55758C3-585D-EEBE-9F32-A29A65428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144" y="5529971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04" name="Text Box 35">
                <a:extLst>
                  <a:ext uri="{FF2B5EF4-FFF2-40B4-BE49-F238E27FC236}">
                    <a16:creationId xmlns:a16="http://schemas.microsoft.com/office/drawing/2014/main" id="{BC808A22-FD15-C7D8-FB42-485B29116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339" y="5435311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0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A2B93C30-6B21-F2EE-F19E-86B4A2C8C7AD}"/>
                </a:ext>
              </a:extLst>
            </p:cNvPr>
            <p:cNvGrpSpPr/>
            <p:nvPr/>
          </p:nvGrpSpPr>
          <p:grpSpPr>
            <a:xfrm>
              <a:off x="5792611" y="2197415"/>
              <a:ext cx="413951" cy="432089"/>
              <a:chOff x="2958339" y="4895028"/>
              <a:chExt cx="413951" cy="432089"/>
            </a:xfrm>
          </p:grpSpPr>
          <p:sp>
            <p:nvSpPr>
              <p:cNvPr id="106" name="Oval 31">
                <a:extLst>
                  <a:ext uri="{FF2B5EF4-FFF2-40B4-BE49-F238E27FC236}">
                    <a16:creationId xmlns:a16="http://schemas.microsoft.com/office/drawing/2014/main" id="{78022F38-D442-26D1-6D3C-81BBDDDEE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144" y="4982046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07" name="Text Box 32">
                <a:extLst>
                  <a:ext uri="{FF2B5EF4-FFF2-40B4-BE49-F238E27FC236}">
                    <a16:creationId xmlns:a16="http://schemas.microsoft.com/office/drawing/2014/main" id="{18085DC1-7812-C273-D61E-FEA8ECED3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339" y="4895028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E1AC2A-2A3F-1F25-539E-394A2F9A32B7}"/>
                </a:ext>
              </a:extLst>
            </p:cNvPr>
            <p:cNvGrpSpPr/>
            <p:nvPr/>
          </p:nvGrpSpPr>
          <p:grpSpPr>
            <a:xfrm>
              <a:off x="5105400" y="2193182"/>
              <a:ext cx="413951" cy="432089"/>
              <a:chOff x="2271128" y="4890795"/>
              <a:chExt cx="413951" cy="432089"/>
            </a:xfrm>
          </p:grpSpPr>
          <p:sp>
            <p:nvSpPr>
              <p:cNvPr id="109" name="Oval 40">
                <a:extLst>
                  <a:ext uri="{FF2B5EF4-FFF2-40B4-BE49-F238E27FC236}">
                    <a16:creationId xmlns:a16="http://schemas.microsoft.com/office/drawing/2014/main" id="{F7588CFB-7F9B-4874-83D6-221C863B9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9278" y="4977813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10" name="Text Box 41">
                <a:extLst>
                  <a:ext uri="{FF2B5EF4-FFF2-40B4-BE49-F238E27FC236}">
                    <a16:creationId xmlns:a16="http://schemas.microsoft.com/office/drawing/2014/main" id="{43772BFC-5E57-493B-C0D5-D32CBFB91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1128" y="4890795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4D8F243F-FB47-A682-FEDB-F345D26B4549}"/>
                </a:ext>
              </a:extLst>
            </p:cNvPr>
            <p:cNvGrpSpPr/>
            <p:nvPr/>
          </p:nvGrpSpPr>
          <p:grpSpPr>
            <a:xfrm>
              <a:off x="5788378" y="1608667"/>
              <a:ext cx="413951" cy="432089"/>
              <a:chOff x="2954106" y="4306280"/>
              <a:chExt cx="413951" cy="432089"/>
            </a:xfrm>
          </p:grpSpPr>
          <p:sp>
            <p:nvSpPr>
              <p:cNvPr id="112" name="Oval 28">
                <a:extLst>
                  <a:ext uri="{FF2B5EF4-FFF2-40B4-BE49-F238E27FC236}">
                    <a16:creationId xmlns:a16="http://schemas.microsoft.com/office/drawing/2014/main" id="{EFC56F49-E384-E37C-E2A3-7DB550D6F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911" y="4401300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13" name="Text Box 29">
                <a:extLst>
                  <a:ext uri="{FF2B5EF4-FFF2-40B4-BE49-F238E27FC236}">
                    <a16:creationId xmlns:a16="http://schemas.microsoft.com/office/drawing/2014/main" id="{9183AF03-6CCD-469C-F4F1-7B8A03202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106" y="4306280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2D03A5A0-E9A7-5536-2A02-1437082D2CB0}"/>
                </a:ext>
              </a:extLst>
            </p:cNvPr>
            <p:cNvGrpSpPr/>
            <p:nvPr/>
          </p:nvGrpSpPr>
          <p:grpSpPr>
            <a:xfrm>
              <a:off x="6458921" y="2197415"/>
              <a:ext cx="413951" cy="432089"/>
              <a:chOff x="3624649" y="4895028"/>
              <a:chExt cx="413951" cy="432089"/>
            </a:xfrm>
          </p:grpSpPr>
          <p:sp>
            <p:nvSpPr>
              <p:cNvPr id="115" name="Oval 37">
                <a:extLst>
                  <a:ext uri="{FF2B5EF4-FFF2-40B4-BE49-F238E27FC236}">
                    <a16:creationId xmlns:a16="http://schemas.microsoft.com/office/drawing/2014/main" id="{B3825C84-C968-4236-2B1C-71D81C97E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71" y="4982046"/>
                <a:ext cx="290341" cy="25805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116" name="Text Box 38">
                <a:extLst>
                  <a:ext uri="{FF2B5EF4-FFF2-40B4-BE49-F238E27FC236}">
                    <a16:creationId xmlns:a16="http://schemas.microsoft.com/office/drawing/2014/main" id="{B551B626-6253-8F21-1224-14EF7E7B8B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4649" y="4895028"/>
                <a:ext cx="413951" cy="43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3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3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7" name="Line 42">
              <a:extLst>
                <a:ext uri="{FF2B5EF4-FFF2-40B4-BE49-F238E27FC236}">
                  <a16:creationId xmlns:a16="http://schemas.microsoft.com/office/drawing/2014/main" id="{811979D8-F279-A4EB-19A3-1B5960A56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5353" y="1960693"/>
              <a:ext cx="0" cy="32400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18" name="Line 43">
              <a:extLst>
                <a:ext uri="{FF2B5EF4-FFF2-40B4-BE49-F238E27FC236}">
                  <a16:creationId xmlns:a16="http://schemas.microsoft.com/office/drawing/2014/main" id="{68FCB198-2BE8-2AEB-1E44-1EABD9706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3236" y="2541743"/>
              <a:ext cx="0" cy="28805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 dirty="0"/>
            </a:p>
          </p:txBody>
        </p:sp>
        <p:sp>
          <p:nvSpPr>
            <p:cNvPr id="119" name="Line 44">
              <a:extLst>
                <a:ext uri="{FF2B5EF4-FFF2-40B4-BE49-F238E27FC236}">
                  <a16:creationId xmlns:a16="http://schemas.microsoft.com/office/drawing/2014/main" id="{0D3505ED-F03F-0BC9-5C8E-125302CDC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9639" y="2409226"/>
              <a:ext cx="396000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 dirty="0"/>
            </a:p>
          </p:txBody>
        </p:sp>
        <p:sp>
          <p:nvSpPr>
            <p:cNvPr id="120" name="Line 45">
              <a:extLst>
                <a:ext uri="{FF2B5EF4-FFF2-40B4-BE49-F238E27FC236}">
                  <a16:creationId xmlns:a16="http://schemas.microsoft.com/office/drawing/2014/main" id="{29FE1441-5434-B39C-EFE3-DC2404BB5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0631" y="1873756"/>
              <a:ext cx="453785" cy="43208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21" name="Line 46">
              <a:extLst>
                <a:ext uri="{FF2B5EF4-FFF2-40B4-BE49-F238E27FC236}">
                  <a16:creationId xmlns:a16="http://schemas.microsoft.com/office/drawing/2014/main" id="{007FF30A-F72A-EB4B-1147-195047805D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139679" y="2538253"/>
              <a:ext cx="528333" cy="44139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22" name="Line 46">
              <a:extLst>
                <a:ext uri="{FF2B5EF4-FFF2-40B4-BE49-F238E27FC236}">
                  <a16:creationId xmlns:a16="http://schemas.microsoft.com/office/drawing/2014/main" id="{3E5272F0-B887-CD62-0978-F7E6249AE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08478" y="2501615"/>
              <a:ext cx="445147" cy="36535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/>
            </a:p>
          </p:txBody>
        </p:sp>
        <p:sp>
          <p:nvSpPr>
            <p:cNvPr id="123" name="Line 44">
              <a:extLst>
                <a:ext uri="{FF2B5EF4-FFF2-40B4-BE49-F238E27FC236}">
                  <a16:creationId xmlns:a16="http://schemas.microsoft.com/office/drawing/2014/main" id="{26E9F4CA-EDB1-6BC5-8376-95CD85C32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9075" y="2406954"/>
              <a:ext cx="378000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 type="none" w="med" len="med"/>
              <a:tailEnd type="arrow" w="med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L" sz="1400" dirty="0"/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3443E1D-4DE7-DA34-6C5D-9DA16FB2EF10}"/>
                </a:ext>
              </a:extLst>
            </p:cNvPr>
            <p:cNvSpPr txBox="1"/>
            <p:nvPr/>
          </p:nvSpPr>
          <p:spPr>
            <a:xfrm>
              <a:off x="5358174" y="1865924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es-CL" sz="1200" b="1" dirty="0"/>
            </a:p>
          </p:txBody>
        </p: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8278DED0-9E1C-71DF-F42D-2F7071E0F2CF}"/>
                </a:ext>
              </a:extLst>
            </p:cNvPr>
            <p:cNvSpPr txBox="1"/>
            <p:nvPr/>
          </p:nvSpPr>
          <p:spPr>
            <a:xfrm>
              <a:off x="5865020" y="1982732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es-CL" sz="1200" b="1" dirty="0"/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9AE574CE-F6EF-94BD-4774-DC859121BD6B}"/>
                </a:ext>
              </a:extLst>
            </p:cNvPr>
            <p:cNvSpPr txBox="1"/>
            <p:nvPr/>
          </p:nvSpPr>
          <p:spPr>
            <a:xfrm>
              <a:off x="6274040" y="2684641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  <a:endParaRPr lang="es-CL" sz="1200" b="1" dirty="0"/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0FCADF3B-A58A-1CA0-8B6F-F9C3F2DB1A9B}"/>
                </a:ext>
              </a:extLst>
            </p:cNvPr>
            <p:cNvSpPr txBox="1"/>
            <p:nvPr/>
          </p:nvSpPr>
          <p:spPr>
            <a:xfrm>
              <a:off x="5723139" y="2547483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es-CL" sz="1200" b="1" dirty="0"/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1495F07A-E67B-5D0F-E16C-58C79A1599EB}"/>
                </a:ext>
              </a:extLst>
            </p:cNvPr>
            <p:cNvSpPr txBox="1"/>
            <p:nvPr/>
          </p:nvSpPr>
          <p:spPr>
            <a:xfrm>
              <a:off x="5445556" y="2178943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s-CL" sz="1200" b="1" dirty="0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2356886A-A9B3-C3EA-FCED-8D4738169AFA}"/>
                </a:ext>
              </a:extLst>
            </p:cNvPr>
            <p:cNvSpPr txBox="1"/>
            <p:nvPr/>
          </p:nvSpPr>
          <p:spPr>
            <a:xfrm>
              <a:off x="6075621" y="2476517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s-CL" sz="1200" b="1" dirty="0"/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7F431807-6CD4-DDDE-9B79-1E65688DBC26}"/>
                </a:ext>
              </a:extLst>
            </p:cNvPr>
            <p:cNvSpPr txBox="1"/>
            <p:nvPr/>
          </p:nvSpPr>
          <p:spPr>
            <a:xfrm>
              <a:off x="6131744" y="2187045"/>
              <a:ext cx="3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s-CL" sz="1200" b="1" dirty="0"/>
            </a:p>
          </p:txBody>
        </p:sp>
      </p:grpSp>
      <p:graphicFrame>
        <p:nvGraphicFramePr>
          <p:cNvPr id="131" name="Table 28">
            <a:extLst>
              <a:ext uri="{FF2B5EF4-FFF2-40B4-BE49-F238E27FC236}">
                <a16:creationId xmlns:a16="http://schemas.microsoft.com/office/drawing/2014/main" id="{D804BF59-08C8-94B6-B533-2C58BB37B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48449"/>
              </p:ext>
            </p:extLst>
          </p:nvPr>
        </p:nvGraphicFramePr>
        <p:xfrm>
          <a:off x="1469658" y="3810000"/>
          <a:ext cx="1656000" cy="1656000"/>
        </p:xfrm>
        <a:graphic>
          <a:graphicData uri="http://schemas.openxmlformats.org/drawingml/2006/table">
            <a:tbl>
              <a:tblPr/>
              <a:tblGrid>
                <a:gridCol w="27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3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4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5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7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10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6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3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10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3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5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6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4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7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3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2" name="Rectángulo 131">
            <a:extLst>
              <a:ext uri="{FF2B5EF4-FFF2-40B4-BE49-F238E27FC236}">
                <a16:creationId xmlns:a16="http://schemas.microsoft.com/office/drawing/2014/main" id="{18E6A7EE-681D-9687-8163-D262B606C319}"/>
              </a:ext>
            </a:extLst>
          </p:cNvPr>
          <p:cNvSpPr/>
          <p:nvPr/>
        </p:nvSpPr>
        <p:spPr>
          <a:xfrm>
            <a:off x="1828800" y="4165615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C8476434-EB8F-321E-9CDE-D025497CFC94}"/>
              </a:ext>
            </a:extLst>
          </p:cNvPr>
          <p:cNvSpPr/>
          <p:nvPr/>
        </p:nvSpPr>
        <p:spPr>
          <a:xfrm>
            <a:off x="2884940" y="4165615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51B409C2-7445-7BF0-A8DD-E4DED16D9159}"/>
              </a:ext>
            </a:extLst>
          </p:cNvPr>
          <p:cNvSpPr/>
          <p:nvPr/>
        </p:nvSpPr>
        <p:spPr>
          <a:xfrm>
            <a:off x="2620905" y="4165615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57BA0F0C-3039-0612-E9BB-F276274ABC6B}"/>
              </a:ext>
            </a:extLst>
          </p:cNvPr>
          <p:cNvSpPr/>
          <p:nvPr/>
        </p:nvSpPr>
        <p:spPr>
          <a:xfrm>
            <a:off x="2356870" y="4165615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5F331251-0802-70BB-5FB4-2092F7D5471D}"/>
              </a:ext>
            </a:extLst>
          </p:cNvPr>
          <p:cNvSpPr/>
          <p:nvPr/>
        </p:nvSpPr>
        <p:spPr>
          <a:xfrm>
            <a:off x="2092835" y="4165615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EEC0E25D-0927-3A1A-4DD7-F3AEC065B14C}"/>
              </a:ext>
            </a:extLst>
          </p:cNvPr>
          <p:cNvSpPr/>
          <p:nvPr/>
        </p:nvSpPr>
        <p:spPr>
          <a:xfrm>
            <a:off x="1828800" y="443501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E675A61B-FC55-FC75-B538-59CF8DDD6AE4}"/>
              </a:ext>
            </a:extLst>
          </p:cNvPr>
          <p:cNvSpPr/>
          <p:nvPr/>
        </p:nvSpPr>
        <p:spPr>
          <a:xfrm>
            <a:off x="2884940" y="443501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BA7893DE-AC21-B33F-A1B2-E230234397C7}"/>
              </a:ext>
            </a:extLst>
          </p:cNvPr>
          <p:cNvSpPr/>
          <p:nvPr/>
        </p:nvSpPr>
        <p:spPr>
          <a:xfrm>
            <a:off x="2620905" y="443501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65495909-102F-0C5D-B3AA-368D91EB101B}"/>
              </a:ext>
            </a:extLst>
          </p:cNvPr>
          <p:cNvSpPr/>
          <p:nvPr/>
        </p:nvSpPr>
        <p:spPr>
          <a:xfrm>
            <a:off x="2356870" y="443501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B15E281A-499D-1561-9EA5-2E74BB4A120B}"/>
              </a:ext>
            </a:extLst>
          </p:cNvPr>
          <p:cNvSpPr/>
          <p:nvPr/>
        </p:nvSpPr>
        <p:spPr>
          <a:xfrm>
            <a:off x="2092835" y="443501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B634586C-53ED-648F-288E-F941F7F0A1D5}"/>
              </a:ext>
            </a:extLst>
          </p:cNvPr>
          <p:cNvSpPr/>
          <p:nvPr/>
        </p:nvSpPr>
        <p:spPr>
          <a:xfrm>
            <a:off x="1828800" y="469287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E4AFAD2A-F565-2F2D-E133-CF2E46778EB6}"/>
              </a:ext>
            </a:extLst>
          </p:cNvPr>
          <p:cNvSpPr/>
          <p:nvPr/>
        </p:nvSpPr>
        <p:spPr>
          <a:xfrm>
            <a:off x="2884940" y="469287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94915A7E-4A34-4790-6FAF-CFEF80DBA1C8}"/>
              </a:ext>
            </a:extLst>
          </p:cNvPr>
          <p:cNvSpPr/>
          <p:nvPr/>
        </p:nvSpPr>
        <p:spPr>
          <a:xfrm>
            <a:off x="2620905" y="469287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645A3D10-174F-E230-F6F6-F3F9D737ABB4}"/>
              </a:ext>
            </a:extLst>
          </p:cNvPr>
          <p:cNvSpPr/>
          <p:nvPr/>
        </p:nvSpPr>
        <p:spPr>
          <a:xfrm>
            <a:off x="2356870" y="469287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C3E463B8-990C-5143-4A20-E6CD70108BBC}"/>
              </a:ext>
            </a:extLst>
          </p:cNvPr>
          <p:cNvSpPr/>
          <p:nvPr/>
        </p:nvSpPr>
        <p:spPr>
          <a:xfrm>
            <a:off x="2092835" y="469287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6E3935C8-6644-9C3E-3DDF-DFEC8D501DAA}"/>
              </a:ext>
            </a:extLst>
          </p:cNvPr>
          <p:cNvSpPr/>
          <p:nvPr/>
        </p:nvSpPr>
        <p:spPr>
          <a:xfrm>
            <a:off x="1833033" y="496020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3DDD4FAC-CB7E-05A5-3894-54A2B13CEE2D}"/>
              </a:ext>
            </a:extLst>
          </p:cNvPr>
          <p:cNvSpPr/>
          <p:nvPr/>
        </p:nvSpPr>
        <p:spPr>
          <a:xfrm>
            <a:off x="2889173" y="496020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06B49C02-2B8C-35A7-F578-A6E1C5F75724}"/>
              </a:ext>
            </a:extLst>
          </p:cNvPr>
          <p:cNvSpPr/>
          <p:nvPr/>
        </p:nvSpPr>
        <p:spPr>
          <a:xfrm>
            <a:off x="2625138" y="496020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0573A027-2731-A319-DED0-11C18B92C030}"/>
              </a:ext>
            </a:extLst>
          </p:cNvPr>
          <p:cNvSpPr/>
          <p:nvPr/>
        </p:nvSpPr>
        <p:spPr>
          <a:xfrm>
            <a:off x="2361103" y="496020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D05FF699-1183-AE58-910D-913D1CF13AE1}"/>
              </a:ext>
            </a:extLst>
          </p:cNvPr>
          <p:cNvSpPr/>
          <p:nvPr/>
        </p:nvSpPr>
        <p:spPr>
          <a:xfrm>
            <a:off x="2097068" y="496020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FBE8DBC5-08EC-0C61-D2D2-518BCCD0E765}"/>
              </a:ext>
            </a:extLst>
          </p:cNvPr>
          <p:cNvSpPr/>
          <p:nvPr/>
        </p:nvSpPr>
        <p:spPr>
          <a:xfrm>
            <a:off x="1828800" y="522132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D4EDE8B6-AEDE-53BE-9E5E-1CA461815FAA}"/>
              </a:ext>
            </a:extLst>
          </p:cNvPr>
          <p:cNvSpPr/>
          <p:nvPr/>
        </p:nvSpPr>
        <p:spPr>
          <a:xfrm>
            <a:off x="2884940" y="522132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31672C89-3FB2-E5A4-2BB4-8F7959B8AE54}"/>
              </a:ext>
            </a:extLst>
          </p:cNvPr>
          <p:cNvSpPr/>
          <p:nvPr/>
        </p:nvSpPr>
        <p:spPr>
          <a:xfrm>
            <a:off x="2620905" y="522132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8D7B28E5-AEFF-7271-7EE2-639DE83D915D}"/>
              </a:ext>
            </a:extLst>
          </p:cNvPr>
          <p:cNvSpPr/>
          <p:nvPr/>
        </p:nvSpPr>
        <p:spPr>
          <a:xfrm>
            <a:off x="2356870" y="522132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6" name="Rectángulo 155">
            <a:extLst>
              <a:ext uri="{FF2B5EF4-FFF2-40B4-BE49-F238E27FC236}">
                <a16:creationId xmlns:a16="http://schemas.microsoft.com/office/drawing/2014/main" id="{A71A6984-8730-1E1C-ADF7-423D230EB113}"/>
              </a:ext>
            </a:extLst>
          </p:cNvPr>
          <p:cNvSpPr/>
          <p:nvPr/>
        </p:nvSpPr>
        <p:spPr>
          <a:xfrm>
            <a:off x="2092835" y="522132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58" name="Table 28">
            <a:extLst>
              <a:ext uri="{FF2B5EF4-FFF2-40B4-BE49-F238E27FC236}">
                <a16:creationId xmlns:a16="http://schemas.microsoft.com/office/drawing/2014/main" id="{F1EAA2A2-5C0D-26E2-E53F-7676E6A47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22333"/>
              </p:ext>
            </p:extLst>
          </p:nvPr>
        </p:nvGraphicFramePr>
        <p:xfrm>
          <a:off x="5029200" y="3818467"/>
          <a:ext cx="1656000" cy="1656000"/>
        </p:xfrm>
        <a:graphic>
          <a:graphicData uri="http://schemas.openxmlformats.org/drawingml/2006/table">
            <a:tbl>
              <a:tblPr/>
              <a:tblGrid>
                <a:gridCol w="2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3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4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7</a:t>
                      </a:r>
                      <a:endParaRPr lang="es-CL" sz="14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10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6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3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5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3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4</a:t>
                      </a:r>
                      <a:endParaRPr lang="es-CL" sz="14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4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Times New Roman"/>
                          <a:cs typeface="+mn-cs"/>
                        </a:rPr>
                        <a:t>0</a:t>
                      </a:r>
                      <a:endParaRPr kumimoji="0" lang="es-C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9" name="Rectángulo 158">
            <a:extLst>
              <a:ext uri="{FF2B5EF4-FFF2-40B4-BE49-F238E27FC236}">
                <a16:creationId xmlns:a16="http://schemas.microsoft.com/office/drawing/2014/main" id="{9A5396C2-0E52-61DD-DB8D-34CB9050A29A}"/>
              </a:ext>
            </a:extLst>
          </p:cNvPr>
          <p:cNvSpPr/>
          <p:nvPr/>
        </p:nvSpPr>
        <p:spPr>
          <a:xfrm>
            <a:off x="5391505" y="417398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52E54D4D-BEB7-C172-0653-A2CAC5324EA5}"/>
              </a:ext>
            </a:extLst>
          </p:cNvPr>
          <p:cNvSpPr/>
          <p:nvPr/>
        </p:nvSpPr>
        <p:spPr>
          <a:xfrm>
            <a:off x="6447645" y="417398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5593F150-46DD-C8C7-652E-3EE3BC194887}"/>
              </a:ext>
            </a:extLst>
          </p:cNvPr>
          <p:cNvSpPr/>
          <p:nvPr/>
        </p:nvSpPr>
        <p:spPr>
          <a:xfrm>
            <a:off x="6183610" y="417398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54DFD13B-1C7D-BD0F-0B7F-FAE070BDC9C6}"/>
              </a:ext>
            </a:extLst>
          </p:cNvPr>
          <p:cNvSpPr/>
          <p:nvPr/>
        </p:nvSpPr>
        <p:spPr>
          <a:xfrm>
            <a:off x="5919575" y="417398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1A4AA6DC-A955-F7F2-765F-AEF6E2FB0AB0}"/>
              </a:ext>
            </a:extLst>
          </p:cNvPr>
          <p:cNvSpPr/>
          <p:nvPr/>
        </p:nvSpPr>
        <p:spPr>
          <a:xfrm>
            <a:off x="5655540" y="4173988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BE1CC47B-1DD3-1B69-6AE8-E89BD980F318}"/>
              </a:ext>
            </a:extLst>
          </p:cNvPr>
          <p:cNvSpPr/>
          <p:nvPr/>
        </p:nvSpPr>
        <p:spPr>
          <a:xfrm>
            <a:off x="5391505" y="444338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27D6576D-FBD7-B742-2AF9-8193B94461F9}"/>
              </a:ext>
            </a:extLst>
          </p:cNvPr>
          <p:cNvSpPr/>
          <p:nvPr/>
        </p:nvSpPr>
        <p:spPr>
          <a:xfrm>
            <a:off x="6447645" y="444338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91E403E0-68D8-F2DF-873E-465B6152DB6B}"/>
              </a:ext>
            </a:extLst>
          </p:cNvPr>
          <p:cNvSpPr/>
          <p:nvPr/>
        </p:nvSpPr>
        <p:spPr>
          <a:xfrm>
            <a:off x="6183610" y="444338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0028816F-4FCE-7344-6A4C-4D049C8DCA1A}"/>
              </a:ext>
            </a:extLst>
          </p:cNvPr>
          <p:cNvSpPr/>
          <p:nvPr/>
        </p:nvSpPr>
        <p:spPr>
          <a:xfrm>
            <a:off x="5919575" y="444338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0E6ED7A5-EAAC-3563-26EF-25DBEC6BE459}"/>
              </a:ext>
            </a:extLst>
          </p:cNvPr>
          <p:cNvSpPr/>
          <p:nvPr/>
        </p:nvSpPr>
        <p:spPr>
          <a:xfrm>
            <a:off x="5655540" y="444338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B229CB9A-3728-2EA3-7F5F-85F344A70732}"/>
              </a:ext>
            </a:extLst>
          </p:cNvPr>
          <p:cNvSpPr/>
          <p:nvPr/>
        </p:nvSpPr>
        <p:spPr>
          <a:xfrm>
            <a:off x="5391505" y="470124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7CD3F5CB-4AC5-8134-1BD5-B669C9B3505F}"/>
              </a:ext>
            </a:extLst>
          </p:cNvPr>
          <p:cNvSpPr/>
          <p:nvPr/>
        </p:nvSpPr>
        <p:spPr>
          <a:xfrm>
            <a:off x="6447645" y="470124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37DB095E-346E-F990-7690-0EE20012F1A7}"/>
              </a:ext>
            </a:extLst>
          </p:cNvPr>
          <p:cNvSpPr/>
          <p:nvPr/>
        </p:nvSpPr>
        <p:spPr>
          <a:xfrm>
            <a:off x="6183610" y="470124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9E2F5A38-5C37-7653-8732-60802FDC18F8}"/>
              </a:ext>
            </a:extLst>
          </p:cNvPr>
          <p:cNvSpPr/>
          <p:nvPr/>
        </p:nvSpPr>
        <p:spPr>
          <a:xfrm>
            <a:off x="5919575" y="470124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071E128A-E6AD-7ADB-4114-1AB134476229}"/>
              </a:ext>
            </a:extLst>
          </p:cNvPr>
          <p:cNvSpPr/>
          <p:nvPr/>
        </p:nvSpPr>
        <p:spPr>
          <a:xfrm>
            <a:off x="5655540" y="4701244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D61410F6-7267-640B-6C10-B3863911F456}"/>
              </a:ext>
            </a:extLst>
          </p:cNvPr>
          <p:cNvSpPr/>
          <p:nvPr/>
        </p:nvSpPr>
        <p:spPr>
          <a:xfrm>
            <a:off x="5395738" y="496858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CF697910-4611-8D34-EA05-7BB5E41AA6E2}"/>
              </a:ext>
            </a:extLst>
          </p:cNvPr>
          <p:cNvSpPr/>
          <p:nvPr/>
        </p:nvSpPr>
        <p:spPr>
          <a:xfrm>
            <a:off x="6451878" y="496858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C64CF604-E705-E127-3296-B9D50B7AC209}"/>
              </a:ext>
            </a:extLst>
          </p:cNvPr>
          <p:cNvSpPr/>
          <p:nvPr/>
        </p:nvSpPr>
        <p:spPr>
          <a:xfrm>
            <a:off x="6187843" y="496858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E8F670ED-26EB-F692-8323-6258F7AF9758}"/>
              </a:ext>
            </a:extLst>
          </p:cNvPr>
          <p:cNvSpPr/>
          <p:nvPr/>
        </p:nvSpPr>
        <p:spPr>
          <a:xfrm>
            <a:off x="5923808" y="496858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A503FC58-FC30-EFE7-6400-73E47D6CB6CB}"/>
              </a:ext>
            </a:extLst>
          </p:cNvPr>
          <p:cNvSpPr/>
          <p:nvPr/>
        </p:nvSpPr>
        <p:spPr>
          <a:xfrm>
            <a:off x="5659773" y="496858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F6ACE1BF-03B9-2035-8807-57F3F1472DF3}"/>
              </a:ext>
            </a:extLst>
          </p:cNvPr>
          <p:cNvSpPr/>
          <p:nvPr/>
        </p:nvSpPr>
        <p:spPr>
          <a:xfrm>
            <a:off x="5391505" y="522970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36169A0E-CB80-23F4-EF74-BF41E1D2959F}"/>
              </a:ext>
            </a:extLst>
          </p:cNvPr>
          <p:cNvSpPr/>
          <p:nvPr/>
        </p:nvSpPr>
        <p:spPr>
          <a:xfrm>
            <a:off x="6447645" y="522970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A056D7D7-F85B-40EC-DBE1-7A4AFC07C50F}"/>
              </a:ext>
            </a:extLst>
          </p:cNvPr>
          <p:cNvSpPr/>
          <p:nvPr/>
        </p:nvSpPr>
        <p:spPr>
          <a:xfrm>
            <a:off x="6183610" y="522970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F66B750C-8DEF-14AE-B6B0-1D6348739E1E}"/>
              </a:ext>
            </a:extLst>
          </p:cNvPr>
          <p:cNvSpPr/>
          <p:nvPr/>
        </p:nvSpPr>
        <p:spPr>
          <a:xfrm>
            <a:off x="5919575" y="522970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02E5B97B-1722-F159-F173-D4144E4EE17A}"/>
              </a:ext>
            </a:extLst>
          </p:cNvPr>
          <p:cNvSpPr/>
          <p:nvPr/>
        </p:nvSpPr>
        <p:spPr>
          <a:xfrm>
            <a:off x="5655540" y="5229701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7177DFFE-391A-3E86-A28B-5ED9AB0337D1}"/>
              </a:ext>
            </a:extLst>
          </p:cNvPr>
          <p:cNvSpPr/>
          <p:nvPr/>
        </p:nvSpPr>
        <p:spPr>
          <a:xfrm>
            <a:off x="2013301" y="1905429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EC563641-4780-2308-4516-C25462047093}"/>
              </a:ext>
            </a:extLst>
          </p:cNvPr>
          <p:cNvSpPr/>
          <p:nvPr/>
        </p:nvSpPr>
        <p:spPr>
          <a:xfrm>
            <a:off x="2510860" y="2012527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C3328EC8-B21B-DDD9-7715-042B8E8CE2B6}"/>
              </a:ext>
            </a:extLst>
          </p:cNvPr>
          <p:cNvSpPr/>
          <p:nvPr/>
        </p:nvSpPr>
        <p:spPr>
          <a:xfrm>
            <a:off x="2902079" y="1931214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3BC242CC-A025-7197-13B1-8C586FA5E21B}"/>
              </a:ext>
            </a:extLst>
          </p:cNvPr>
          <p:cNvSpPr/>
          <p:nvPr/>
        </p:nvSpPr>
        <p:spPr>
          <a:xfrm>
            <a:off x="2123839" y="2229856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F460739F-94D3-18EF-7268-D432FC2E7199}"/>
              </a:ext>
            </a:extLst>
          </p:cNvPr>
          <p:cNvSpPr/>
          <p:nvPr/>
        </p:nvSpPr>
        <p:spPr>
          <a:xfrm>
            <a:off x="2368115" y="2585565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5880BA83-CBE0-167A-C2AA-41E431E4E59B}"/>
              </a:ext>
            </a:extLst>
          </p:cNvPr>
          <p:cNvSpPr/>
          <p:nvPr/>
        </p:nvSpPr>
        <p:spPr>
          <a:xfrm>
            <a:off x="2901029" y="2722324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BD6689CC-2568-13CC-ACAA-08ABDADDA499}"/>
              </a:ext>
            </a:extLst>
          </p:cNvPr>
          <p:cNvSpPr/>
          <p:nvPr/>
        </p:nvSpPr>
        <p:spPr>
          <a:xfrm>
            <a:off x="5433792" y="1915160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03A35525-0E66-B09D-AD3D-3E0507E7EA17}"/>
              </a:ext>
            </a:extLst>
          </p:cNvPr>
          <p:cNvSpPr/>
          <p:nvPr/>
        </p:nvSpPr>
        <p:spPr>
          <a:xfrm>
            <a:off x="5931351" y="2022258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5" name="Rectángulo 194">
            <a:extLst>
              <a:ext uri="{FF2B5EF4-FFF2-40B4-BE49-F238E27FC236}">
                <a16:creationId xmlns:a16="http://schemas.microsoft.com/office/drawing/2014/main" id="{3DB6FE6A-9E91-872F-D1EE-EB907D4CF084}"/>
              </a:ext>
            </a:extLst>
          </p:cNvPr>
          <p:cNvSpPr/>
          <p:nvPr/>
        </p:nvSpPr>
        <p:spPr>
          <a:xfrm>
            <a:off x="5544330" y="2239587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F0BF90D1-ACAD-A288-FEDD-A4C4D53910AA}"/>
              </a:ext>
            </a:extLst>
          </p:cNvPr>
          <p:cNvSpPr/>
          <p:nvPr/>
        </p:nvSpPr>
        <p:spPr>
          <a:xfrm>
            <a:off x="5788606" y="2595296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8C490A14-99EB-83FB-491E-1F1B1AC7FA8C}"/>
              </a:ext>
            </a:extLst>
          </p:cNvPr>
          <p:cNvSpPr/>
          <p:nvPr/>
        </p:nvSpPr>
        <p:spPr>
          <a:xfrm>
            <a:off x="6336760" y="2732055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C0E1ECAA-4014-B18A-4BAD-F1804D45AEE5}"/>
              </a:ext>
            </a:extLst>
          </p:cNvPr>
          <p:cNvSpPr/>
          <p:nvPr/>
        </p:nvSpPr>
        <p:spPr>
          <a:xfrm>
            <a:off x="6155137" y="2524001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F8FA41CE-B8DB-AAEB-4668-5EEBFE6DB6EC}"/>
              </a:ext>
            </a:extLst>
          </p:cNvPr>
          <p:cNvSpPr/>
          <p:nvPr/>
        </p:nvSpPr>
        <p:spPr>
          <a:xfrm>
            <a:off x="6205680" y="2224336"/>
            <a:ext cx="252000" cy="180000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FCE401-2D26-2A5A-7A87-CC504A2E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– Representación Computacional más Usada: MATRICIAL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534400" y="6202472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b="1" dirty="0">
                <a:solidFill>
                  <a:srgbClr val="002060"/>
                </a:solidFill>
              </a:rPr>
              <a:t>Matrices definidas en forma Dinámica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829078" y="7837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endParaRPr lang="es-CL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8600" y="1826784"/>
            <a:ext cx="46950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noProof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creaMatriz</a:t>
            </a:r>
            <a:r>
              <a:rPr lang="es-ES" sz="1400" noProof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M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N</a:t>
            </a:r>
            <a:r>
              <a:rPr lang="es-ES" sz="1400" noProof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s-CL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1400" noProof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es-ES" sz="1400" noProof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int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s-CL" sz="1400" dirty="0">
              <a:latin typeface="Consolas" panose="020B0609020204030204" pitchFamily="49" charset="0"/>
            </a:endParaRPr>
          </a:p>
          <a:p>
            <a:pPr algn="just"/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endParaRPr lang="es-CL" sz="1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   Matriz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malloc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sizeof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*));</a:t>
            </a:r>
          </a:p>
          <a:p>
            <a:pPr algn="just"/>
            <a:endParaRPr lang="es-CL" sz="1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pPr algn="just"/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algn="just"/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      Matriz</a:t>
            </a:r>
            <a:r>
              <a:rPr lang="es-ES" sz="1400" noProof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ES" sz="1400" noProof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malloc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sizeof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algn="just"/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algn="just"/>
            <a:endParaRPr lang="es-CL" sz="1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0" y="1415841"/>
            <a:ext cx="899160" cy="1981200"/>
          </a:xfrm>
          <a:prstGeom prst="rect">
            <a:avLst/>
          </a:prstGeom>
        </p:spPr>
      </p:pic>
      <p:cxnSp>
        <p:nvCxnSpPr>
          <p:cNvPr id="5" name="Conector recto de flecha 4"/>
          <p:cNvCxnSpPr>
            <a:stCxn id="15" idx="3"/>
            <a:endCxn id="3" idx="0"/>
          </p:cNvCxnSpPr>
          <p:nvPr/>
        </p:nvCxnSpPr>
        <p:spPr>
          <a:xfrm>
            <a:off x="5610061" y="937672"/>
            <a:ext cx="601729" cy="47816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73" y="1513601"/>
            <a:ext cx="685800" cy="178308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807200" y="1377204"/>
            <a:ext cx="1905000" cy="208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99" y="1148223"/>
            <a:ext cx="1691640" cy="5943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99" y="1826784"/>
            <a:ext cx="1569720" cy="28956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30" y="2200545"/>
            <a:ext cx="1569720" cy="28956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29" y="3050634"/>
            <a:ext cx="1569720" cy="289560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4687662" y="770526"/>
            <a:ext cx="1260760" cy="3552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51154" y="579024"/>
            <a:ext cx="4583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600" dirty="0"/>
              <a:t>El tamaño de la matriz (el numero de filas y de columnas) se define cuando el programa se ejecuta.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En vez de : </a:t>
            </a:r>
            <a:r>
              <a:rPr lang="es-C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CL" sz="1500" dirty="0">
                <a:latin typeface="Consolas" panose="020B0609020204030204" pitchFamily="49" charset="0"/>
              </a:rPr>
              <a:t> Matriz</a:t>
            </a:r>
            <a:r>
              <a:rPr lang="es-CL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CL" sz="1500" dirty="0">
                <a:solidFill>
                  <a:srgbClr val="FF00FF"/>
                </a:solidFill>
                <a:latin typeface="Consolas" panose="020B0609020204030204" pitchFamily="49" charset="0"/>
              </a:rPr>
              <a:t>4</a:t>
            </a:r>
            <a:r>
              <a:rPr lang="es-CL" sz="1500" dirty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s-CL" sz="1500" dirty="0">
                <a:solidFill>
                  <a:srgbClr val="FF00FF"/>
                </a:solidFill>
                <a:latin typeface="Consolas" panose="020B0609020204030204" pitchFamily="49" charset="0"/>
              </a:rPr>
              <a:t>8</a:t>
            </a:r>
            <a:r>
              <a:rPr lang="es-CL" sz="1500" dirty="0">
                <a:solidFill>
                  <a:srgbClr val="FF0000"/>
                </a:solidFill>
                <a:latin typeface="Consolas" panose="020B0609020204030204" pitchFamily="49" charset="0"/>
              </a:rPr>
              <a:t>];  </a:t>
            </a:r>
            <a:r>
              <a:rPr lang="es-CL" sz="1600" dirty="0"/>
              <a:t>(por ejemplo)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3E56FC-3BDB-DF93-EE9E-A782E85F0C22}"/>
              </a:ext>
            </a:extLst>
          </p:cNvPr>
          <p:cNvSpPr/>
          <p:nvPr/>
        </p:nvSpPr>
        <p:spPr>
          <a:xfrm>
            <a:off x="215900" y="1831483"/>
            <a:ext cx="6858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6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  <p:bldP spid="23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41">
            <a:extLst>
              <a:ext uri="{FF2B5EF4-FFF2-40B4-BE49-F238E27FC236}">
                <a16:creationId xmlns:a16="http://schemas.microsoft.com/office/drawing/2014/main" id="{ADFEEDFD-845E-075F-2C29-5B1DB6CE943D}"/>
              </a:ext>
            </a:extLst>
          </p:cNvPr>
          <p:cNvSpPr txBox="1"/>
          <p:nvPr/>
        </p:nvSpPr>
        <p:spPr>
          <a:xfrm>
            <a:off x="4614474" y="946150"/>
            <a:ext cx="172749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Nodo </a:t>
            </a:r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inicial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del arco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C3169FE-4BF7-6C11-B046-225B1F1706FD}"/>
              </a:ext>
            </a:extLst>
          </p:cNvPr>
          <p:cNvSpPr txBox="1"/>
          <p:nvPr/>
        </p:nvSpPr>
        <p:spPr>
          <a:xfrm>
            <a:off x="4883763" y="946150"/>
            <a:ext cx="172749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Costo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del arco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14" y="1248000"/>
            <a:ext cx="2107895" cy="18000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0000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Llenando la matriz de un grafo</a:t>
            </a:r>
            <a:endParaRPr lang="es-CL" sz="2000" b="1" dirty="0">
              <a:solidFill>
                <a:srgbClr val="00206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089861" y="743114"/>
            <a:ext cx="1332000" cy="50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 dirty="0"/>
              <a:t>Representación </a:t>
            </a:r>
            <a:r>
              <a:rPr lang="es-ES" sz="1400" b="1" dirty="0">
                <a:solidFill>
                  <a:srgbClr val="FF0000"/>
                </a:solidFill>
              </a:rPr>
              <a:t>Gráfica</a:t>
            </a:r>
            <a:endParaRPr lang="es-CL" sz="1400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35" y="4038600"/>
            <a:ext cx="1797252" cy="14400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7071861" y="3505200"/>
            <a:ext cx="1368000" cy="50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 dirty="0"/>
              <a:t>Representación </a:t>
            </a:r>
            <a:r>
              <a:rPr lang="es-ES" sz="1400" b="1" dirty="0">
                <a:solidFill>
                  <a:srgbClr val="FF0000"/>
                </a:solidFill>
              </a:rPr>
              <a:t>Computacional</a:t>
            </a:r>
            <a:endParaRPr lang="es-CL" sz="1400" b="1" dirty="0">
              <a:solidFill>
                <a:srgbClr val="FF000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B569067-EFCB-ACAF-513A-9FA03447B2BC}"/>
              </a:ext>
            </a:extLst>
          </p:cNvPr>
          <p:cNvSpPr txBox="1">
            <a:spLocks/>
          </p:cNvSpPr>
          <p:nvPr/>
        </p:nvSpPr>
        <p:spPr>
          <a:xfrm>
            <a:off x="-11724" y="609600"/>
            <a:ext cx="3337110" cy="28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dirty="0"/>
              <a:t>Almacenamiento </a:t>
            </a:r>
            <a:r>
              <a:rPr lang="es-ES" sz="1400" dirty="0">
                <a:solidFill>
                  <a:srgbClr val="FF0000"/>
                </a:solidFill>
              </a:rPr>
              <a:t>en un archivo de texto</a:t>
            </a:r>
            <a:r>
              <a:rPr lang="es-ES" sz="14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440F3A5-19D8-E69F-8E52-0E64826509C1}"/>
              </a:ext>
            </a:extLst>
          </p:cNvPr>
          <p:cNvSpPr txBox="1"/>
          <p:nvPr/>
        </p:nvSpPr>
        <p:spPr>
          <a:xfrm>
            <a:off x="256014" y="2772013"/>
            <a:ext cx="4114800" cy="39600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FILE *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200"/>
              </a:spcAft>
            </a:pP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n, m, i, nodo1, nodo2, costo;</a:t>
            </a:r>
          </a:p>
          <a:p>
            <a:pPr>
              <a:spcAft>
                <a:spcPts val="200"/>
              </a:spcAft>
            </a:pP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**M; 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//Matriz del grafo</a:t>
            </a:r>
          </a:p>
          <a:p>
            <a:pPr>
              <a:spcAft>
                <a:spcPts val="200"/>
              </a:spcAft>
            </a:pPr>
            <a:endParaRPr lang="es-E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Aft>
                <a:spcPts val="200"/>
              </a:spcAft>
            </a:pP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fopen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nomArchivo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"r");</a:t>
            </a:r>
          </a:p>
          <a:p>
            <a:pPr>
              <a:spcAft>
                <a:spcPts val="200"/>
              </a:spcAft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"%i", &amp;n);</a:t>
            </a:r>
          </a:p>
          <a:p>
            <a:pPr>
              <a:spcAft>
                <a:spcPts val="200"/>
              </a:spcAft>
            </a:pP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M = 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creaMatriz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(n, n);</a:t>
            </a:r>
          </a:p>
          <a:p>
            <a:pPr>
              <a:spcAft>
                <a:spcPts val="200"/>
              </a:spcAft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"%i", &amp;m);</a:t>
            </a:r>
          </a:p>
          <a:p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(i=1; i&lt;=m; i++)</a:t>
            </a:r>
          </a:p>
          <a:p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fscanf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"%i", &amp;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nodo1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fscanf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"%i", &amp;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nodo2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fscanf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"%i", &amp;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costo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M[nodo1][nodo2] = costo;</a:t>
            </a:r>
          </a:p>
          <a:p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M[nodo2][nodo1] = costo;</a:t>
            </a:r>
          </a:p>
          <a:p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s-CL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Aft>
                <a:spcPts val="200"/>
              </a:spcAft>
            </a:pP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fclose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s-CL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0C8B331-6597-FA4B-C15C-18BEBF04DACD}"/>
              </a:ext>
            </a:extLst>
          </p:cNvPr>
          <p:cNvCxnSpPr>
            <a:cxnSpLocks/>
          </p:cNvCxnSpPr>
          <p:nvPr/>
        </p:nvCxnSpPr>
        <p:spPr>
          <a:xfrm>
            <a:off x="3113400" y="3413611"/>
            <a:ext cx="609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4BDE44-6BB3-4B8D-A7D2-355F00351FE2}"/>
              </a:ext>
            </a:extLst>
          </p:cNvPr>
          <p:cNvSpPr txBox="1"/>
          <p:nvPr/>
        </p:nvSpPr>
        <p:spPr>
          <a:xfrm>
            <a:off x="3723000" y="3244334"/>
            <a:ext cx="1531188" cy="33855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CL" sz="1600" dirty="0" err="1">
                <a:latin typeface="Consolas" panose="020B0609020204030204" pitchFamily="49" charset="0"/>
              </a:rPr>
              <a:t>int</a:t>
            </a:r>
            <a:r>
              <a:rPr lang="es-CL" sz="1600" dirty="0">
                <a:latin typeface="Consolas" panose="020B0609020204030204" pitchFamily="49" charset="0"/>
              </a:rPr>
              <a:t> M[n][n];</a:t>
            </a:r>
          </a:p>
        </p:txBody>
      </p:sp>
      <p:sp>
        <p:nvSpPr>
          <p:cNvPr id="15" name="Multiplicar 277">
            <a:extLst>
              <a:ext uri="{FF2B5EF4-FFF2-40B4-BE49-F238E27FC236}">
                <a16:creationId xmlns:a16="http://schemas.microsoft.com/office/drawing/2014/main" id="{FF6A0989-8344-1467-6430-C8D5A2A11A51}"/>
              </a:ext>
            </a:extLst>
          </p:cNvPr>
          <p:cNvSpPr/>
          <p:nvPr/>
        </p:nvSpPr>
        <p:spPr>
          <a:xfrm>
            <a:off x="4191000" y="3127615"/>
            <a:ext cx="468000" cy="468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F337F9-2006-1919-5890-4AA807E81066}"/>
              </a:ext>
            </a:extLst>
          </p:cNvPr>
          <p:cNvSpPr txBox="1"/>
          <p:nvPr/>
        </p:nvSpPr>
        <p:spPr>
          <a:xfrm>
            <a:off x="91066" y="930871"/>
            <a:ext cx="2499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numNodos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numArcos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nodo1 nodo2 costo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nodo1 nodo2 costo</a:t>
            </a:r>
          </a:p>
          <a:p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2562E6E-B74E-558F-EE25-3E8A20B3CEE8}"/>
              </a:ext>
            </a:extLst>
          </p:cNvPr>
          <p:cNvSpPr/>
          <p:nvPr/>
        </p:nvSpPr>
        <p:spPr>
          <a:xfrm>
            <a:off x="4572000" y="3691801"/>
            <a:ext cx="2147605" cy="1066799"/>
          </a:xfrm>
          <a:custGeom>
            <a:avLst/>
            <a:gdLst>
              <a:gd name="connsiteX0" fmla="*/ 0 w 2147605"/>
              <a:gd name="connsiteY0" fmla="*/ 0 h 1066799"/>
              <a:gd name="connsiteX1" fmla="*/ 536901 w 2147605"/>
              <a:gd name="connsiteY1" fmla="*/ 0 h 1066799"/>
              <a:gd name="connsiteX2" fmla="*/ 1009374 w 2147605"/>
              <a:gd name="connsiteY2" fmla="*/ 0 h 1066799"/>
              <a:gd name="connsiteX3" fmla="*/ 1546276 w 2147605"/>
              <a:gd name="connsiteY3" fmla="*/ 0 h 1066799"/>
              <a:gd name="connsiteX4" fmla="*/ 2147605 w 2147605"/>
              <a:gd name="connsiteY4" fmla="*/ 0 h 1066799"/>
              <a:gd name="connsiteX5" fmla="*/ 2147605 w 2147605"/>
              <a:gd name="connsiteY5" fmla="*/ 544067 h 1066799"/>
              <a:gd name="connsiteX6" fmla="*/ 2147605 w 2147605"/>
              <a:gd name="connsiteY6" fmla="*/ 1066799 h 1066799"/>
              <a:gd name="connsiteX7" fmla="*/ 1567752 w 2147605"/>
              <a:gd name="connsiteY7" fmla="*/ 1066799 h 1066799"/>
              <a:gd name="connsiteX8" fmla="*/ 1030850 w 2147605"/>
              <a:gd name="connsiteY8" fmla="*/ 1066799 h 1066799"/>
              <a:gd name="connsiteX9" fmla="*/ 536901 w 2147605"/>
              <a:gd name="connsiteY9" fmla="*/ 1066799 h 1066799"/>
              <a:gd name="connsiteX10" fmla="*/ 0 w 2147605"/>
              <a:gd name="connsiteY10" fmla="*/ 1066799 h 1066799"/>
              <a:gd name="connsiteX11" fmla="*/ 0 w 2147605"/>
              <a:gd name="connsiteY11" fmla="*/ 512064 h 1066799"/>
              <a:gd name="connsiteX12" fmla="*/ 0 w 2147605"/>
              <a:gd name="connsiteY12" fmla="*/ 0 h 106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7605" h="1066799" extrusionOk="0">
                <a:moveTo>
                  <a:pt x="0" y="0"/>
                </a:moveTo>
                <a:cubicBezTo>
                  <a:pt x="196265" y="-27733"/>
                  <a:pt x="369580" y="17452"/>
                  <a:pt x="536901" y="0"/>
                </a:cubicBezTo>
                <a:cubicBezTo>
                  <a:pt x="704222" y="-17452"/>
                  <a:pt x="804703" y="27152"/>
                  <a:pt x="1009374" y="0"/>
                </a:cubicBezTo>
                <a:cubicBezTo>
                  <a:pt x="1214045" y="-27152"/>
                  <a:pt x="1318476" y="56724"/>
                  <a:pt x="1546276" y="0"/>
                </a:cubicBezTo>
                <a:cubicBezTo>
                  <a:pt x="1774076" y="-56724"/>
                  <a:pt x="2008540" y="5853"/>
                  <a:pt x="2147605" y="0"/>
                </a:cubicBezTo>
                <a:cubicBezTo>
                  <a:pt x="2158396" y="163565"/>
                  <a:pt x="2103774" y="371046"/>
                  <a:pt x="2147605" y="544067"/>
                </a:cubicBezTo>
                <a:cubicBezTo>
                  <a:pt x="2191436" y="717088"/>
                  <a:pt x="2140703" y="812564"/>
                  <a:pt x="2147605" y="1066799"/>
                </a:cubicBezTo>
                <a:cubicBezTo>
                  <a:pt x="1912869" y="1097048"/>
                  <a:pt x="1713339" y="1040234"/>
                  <a:pt x="1567752" y="1066799"/>
                </a:cubicBezTo>
                <a:cubicBezTo>
                  <a:pt x="1422165" y="1093364"/>
                  <a:pt x="1169866" y="1019309"/>
                  <a:pt x="1030850" y="1066799"/>
                </a:cubicBezTo>
                <a:cubicBezTo>
                  <a:pt x="891834" y="1114289"/>
                  <a:pt x="648973" y="1022542"/>
                  <a:pt x="536901" y="1066799"/>
                </a:cubicBezTo>
                <a:cubicBezTo>
                  <a:pt x="424829" y="1111056"/>
                  <a:pt x="207547" y="1015259"/>
                  <a:pt x="0" y="1066799"/>
                </a:cubicBezTo>
                <a:cubicBezTo>
                  <a:pt x="-36489" y="862005"/>
                  <a:pt x="528" y="766529"/>
                  <a:pt x="0" y="512064"/>
                </a:cubicBezTo>
                <a:cubicBezTo>
                  <a:pt x="-528" y="257599"/>
                  <a:pt x="40394" y="145861"/>
                  <a:pt x="0" y="0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xmlns="" sd="4949474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chemeClr val="tx1"/>
                </a:solidFill>
              </a:rPr>
              <a:t>La matriz se “crea” cuando nuestro programa se ejecuta.</a:t>
            </a:r>
          </a:p>
          <a:p>
            <a:r>
              <a:rPr lang="es-ES" sz="1400" dirty="0">
                <a:solidFill>
                  <a:schemeClr val="tx1"/>
                </a:solidFill>
              </a:rPr>
              <a:t>(se usará </a:t>
            </a:r>
            <a:r>
              <a:rPr lang="es-ES" sz="1400" dirty="0" err="1">
                <a:solidFill>
                  <a:schemeClr val="tx1"/>
                </a:solidFill>
              </a:rPr>
              <a:t>malloc</a:t>
            </a:r>
            <a:r>
              <a:rPr lang="es-ES" sz="1400" dirty="0">
                <a:solidFill>
                  <a:schemeClr val="tx1"/>
                </a:solidFill>
              </a:rPr>
              <a:t> otra vez)</a:t>
            </a:r>
          </a:p>
          <a:p>
            <a:pPr algn="r"/>
            <a:endParaRPr lang="es-ES" sz="1400" dirty="0">
              <a:solidFill>
                <a:schemeClr val="tx1"/>
              </a:solidFill>
            </a:endParaRPr>
          </a:p>
          <a:p>
            <a:pPr algn="r"/>
            <a:endParaRPr lang="es-ES" sz="1400" dirty="0">
              <a:solidFill>
                <a:schemeClr val="tx1"/>
              </a:solidFill>
            </a:endParaRPr>
          </a:p>
          <a:p>
            <a:pPr algn="r"/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1E188FC-B52D-D10A-8249-290D76610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93" y="470289"/>
            <a:ext cx="1272414" cy="2160000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4C10775E-9BEA-D5F7-5594-4E0D4BB4F197}"/>
              </a:ext>
            </a:extLst>
          </p:cNvPr>
          <p:cNvSpPr/>
          <p:nvPr/>
        </p:nvSpPr>
        <p:spPr>
          <a:xfrm>
            <a:off x="990600" y="979678"/>
            <a:ext cx="813426" cy="17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01A7C3B-D082-51FB-D745-500089287F74}"/>
              </a:ext>
            </a:extLst>
          </p:cNvPr>
          <p:cNvSpPr/>
          <p:nvPr/>
        </p:nvSpPr>
        <p:spPr>
          <a:xfrm>
            <a:off x="118404" y="966978"/>
            <a:ext cx="2826788" cy="113848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9819C01-D26F-AD22-37CB-CBBBBE63DD00}"/>
              </a:ext>
            </a:extLst>
          </p:cNvPr>
          <p:cNvSpPr/>
          <p:nvPr/>
        </p:nvSpPr>
        <p:spPr>
          <a:xfrm>
            <a:off x="3173792" y="1104900"/>
            <a:ext cx="144000" cy="144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43FFE26-1A3E-CDB7-03E4-1604450B898B}"/>
              </a:ext>
            </a:extLst>
          </p:cNvPr>
          <p:cNvSpPr/>
          <p:nvPr/>
        </p:nvSpPr>
        <p:spPr>
          <a:xfrm>
            <a:off x="3329989" y="1104900"/>
            <a:ext cx="144000" cy="144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DABBFE5-435D-22F1-7196-B39A5E80A618}"/>
              </a:ext>
            </a:extLst>
          </p:cNvPr>
          <p:cNvSpPr txBox="1"/>
          <p:nvPr/>
        </p:nvSpPr>
        <p:spPr>
          <a:xfrm>
            <a:off x="4619617" y="793086"/>
            <a:ext cx="188369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Número de </a:t>
            </a:r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nodos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del grafo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63AA6B3-98E7-FFC5-31EE-2B7EC16236E5}"/>
              </a:ext>
            </a:extLst>
          </p:cNvPr>
          <p:cNvSpPr txBox="1"/>
          <p:nvPr/>
        </p:nvSpPr>
        <p:spPr>
          <a:xfrm>
            <a:off x="4775813" y="793086"/>
            <a:ext cx="172749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Número de </a:t>
            </a:r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arcos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del grafo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2408EE1-FB15-0CF7-0240-BC7431A7D8A6}"/>
              </a:ext>
            </a:extLst>
          </p:cNvPr>
          <p:cNvCxnSpPr/>
          <p:nvPr/>
        </p:nvCxnSpPr>
        <p:spPr>
          <a:xfrm flipV="1">
            <a:off x="3473989" y="979678"/>
            <a:ext cx="1380003" cy="20192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B76F60B-A79B-6F69-6CF3-3063CD7FF76C}"/>
              </a:ext>
            </a:extLst>
          </p:cNvPr>
          <p:cNvCxnSpPr/>
          <p:nvPr/>
        </p:nvCxnSpPr>
        <p:spPr>
          <a:xfrm flipV="1">
            <a:off x="3317792" y="979678"/>
            <a:ext cx="1380003" cy="20192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74AAC90-3426-AD80-C8AE-4D900354A4F2}"/>
              </a:ext>
            </a:extLst>
          </p:cNvPr>
          <p:cNvSpPr txBox="1"/>
          <p:nvPr/>
        </p:nvSpPr>
        <p:spPr>
          <a:xfrm>
            <a:off x="3592857" y="1540990"/>
            <a:ext cx="612000" cy="252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arcos</a:t>
            </a:r>
            <a:endParaRPr lang="es-CL" sz="120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Cerrar llave 39">
            <a:extLst>
              <a:ext uri="{FF2B5EF4-FFF2-40B4-BE49-F238E27FC236}">
                <a16:creationId xmlns:a16="http://schemas.microsoft.com/office/drawing/2014/main" id="{02357F87-D6B2-403E-B95B-056C2491CFEF}"/>
              </a:ext>
            </a:extLst>
          </p:cNvPr>
          <p:cNvSpPr/>
          <p:nvPr/>
        </p:nvSpPr>
        <p:spPr>
          <a:xfrm>
            <a:off x="3574883" y="1254751"/>
            <a:ext cx="76200" cy="9000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47EAC793-1456-CE71-17A1-AC3DAEF5B16D}"/>
              </a:ext>
            </a:extLst>
          </p:cNvPr>
          <p:cNvSpPr/>
          <p:nvPr/>
        </p:nvSpPr>
        <p:spPr>
          <a:xfrm>
            <a:off x="3168650" y="1257964"/>
            <a:ext cx="144000" cy="144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5131062-83D4-88BF-326C-E3EA14C23E81}"/>
              </a:ext>
            </a:extLst>
          </p:cNvPr>
          <p:cNvSpPr/>
          <p:nvPr/>
        </p:nvSpPr>
        <p:spPr>
          <a:xfrm>
            <a:off x="3310939" y="1257964"/>
            <a:ext cx="144000" cy="144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6304FB4-EA07-3427-94F2-12B2B1D8CD94}"/>
              </a:ext>
            </a:extLst>
          </p:cNvPr>
          <p:cNvSpPr txBox="1"/>
          <p:nvPr/>
        </p:nvSpPr>
        <p:spPr>
          <a:xfrm>
            <a:off x="4756763" y="946150"/>
            <a:ext cx="172749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Nodo </a:t>
            </a:r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final 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del arco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34E8747-14BC-4631-A688-0C06FE652B9F}"/>
              </a:ext>
            </a:extLst>
          </p:cNvPr>
          <p:cNvSpPr/>
          <p:nvPr/>
        </p:nvSpPr>
        <p:spPr>
          <a:xfrm>
            <a:off x="3437939" y="1257964"/>
            <a:ext cx="144000" cy="144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F1B3982-FF6D-59D3-F846-FDCAA3AA989E}"/>
              </a:ext>
            </a:extLst>
          </p:cNvPr>
          <p:cNvCxnSpPr/>
          <p:nvPr/>
        </p:nvCxnSpPr>
        <p:spPr>
          <a:xfrm flipV="1">
            <a:off x="3312650" y="1132742"/>
            <a:ext cx="1380003" cy="20192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6B96EFA-0001-4743-9939-F3AAD8BC7A09}"/>
              </a:ext>
            </a:extLst>
          </p:cNvPr>
          <p:cNvCxnSpPr/>
          <p:nvPr/>
        </p:nvCxnSpPr>
        <p:spPr>
          <a:xfrm flipV="1">
            <a:off x="3454939" y="1132742"/>
            <a:ext cx="1380003" cy="20192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9B039A8C-437B-5395-9369-81FDD5B2C692}"/>
              </a:ext>
            </a:extLst>
          </p:cNvPr>
          <p:cNvCxnSpPr/>
          <p:nvPr/>
        </p:nvCxnSpPr>
        <p:spPr>
          <a:xfrm flipV="1">
            <a:off x="3581939" y="1132742"/>
            <a:ext cx="1380003" cy="20192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E6A49B0-0AD3-FA94-92D7-23DD0A2055C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099332" y="6137380"/>
            <a:ext cx="696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C3F0F15-5F01-25AC-2F8C-E72FCEBBA150}"/>
              </a:ext>
            </a:extLst>
          </p:cNvPr>
          <p:cNvSpPr/>
          <p:nvPr/>
        </p:nvSpPr>
        <p:spPr>
          <a:xfrm>
            <a:off x="3795932" y="5819336"/>
            <a:ext cx="2147605" cy="636088"/>
          </a:xfrm>
          <a:custGeom>
            <a:avLst/>
            <a:gdLst>
              <a:gd name="connsiteX0" fmla="*/ 0 w 2147605"/>
              <a:gd name="connsiteY0" fmla="*/ 0 h 636088"/>
              <a:gd name="connsiteX1" fmla="*/ 472473 w 2147605"/>
              <a:gd name="connsiteY1" fmla="*/ 0 h 636088"/>
              <a:gd name="connsiteX2" fmla="*/ 1052326 w 2147605"/>
              <a:gd name="connsiteY2" fmla="*/ 0 h 636088"/>
              <a:gd name="connsiteX3" fmla="*/ 1610704 w 2147605"/>
              <a:gd name="connsiteY3" fmla="*/ 0 h 636088"/>
              <a:gd name="connsiteX4" fmla="*/ 2147605 w 2147605"/>
              <a:gd name="connsiteY4" fmla="*/ 0 h 636088"/>
              <a:gd name="connsiteX5" fmla="*/ 2147605 w 2147605"/>
              <a:gd name="connsiteY5" fmla="*/ 324405 h 636088"/>
              <a:gd name="connsiteX6" fmla="*/ 2147605 w 2147605"/>
              <a:gd name="connsiteY6" fmla="*/ 636088 h 636088"/>
              <a:gd name="connsiteX7" fmla="*/ 1632180 w 2147605"/>
              <a:gd name="connsiteY7" fmla="*/ 636088 h 636088"/>
              <a:gd name="connsiteX8" fmla="*/ 1159707 w 2147605"/>
              <a:gd name="connsiteY8" fmla="*/ 636088 h 636088"/>
              <a:gd name="connsiteX9" fmla="*/ 601329 w 2147605"/>
              <a:gd name="connsiteY9" fmla="*/ 636088 h 636088"/>
              <a:gd name="connsiteX10" fmla="*/ 0 w 2147605"/>
              <a:gd name="connsiteY10" fmla="*/ 636088 h 636088"/>
              <a:gd name="connsiteX11" fmla="*/ 0 w 2147605"/>
              <a:gd name="connsiteY11" fmla="*/ 311683 h 636088"/>
              <a:gd name="connsiteX12" fmla="*/ 0 w 2147605"/>
              <a:gd name="connsiteY12" fmla="*/ 0 h 63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7605" h="636088" fill="none" extrusionOk="0">
                <a:moveTo>
                  <a:pt x="0" y="0"/>
                </a:moveTo>
                <a:cubicBezTo>
                  <a:pt x="154729" y="-23239"/>
                  <a:pt x="376235" y="24017"/>
                  <a:pt x="472473" y="0"/>
                </a:cubicBezTo>
                <a:cubicBezTo>
                  <a:pt x="568711" y="-24017"/>
                  <a:pt x="802270" y="508"/>
                  <a:pt x="1052326" y="0"/>
                </a:cubicBezTo>
                <a:cubicBezTo>
                  <a:pt x="1302382" y="-508"/>
                  <a:pt x="1362359" y="3202"/>
                  <a:pt x="1610704" y="0"/>
                </a:cubicBezTo>
                <a:cubicBezTo>
                  <a:pt x="1859049" y="-3202"/>
                  <a:pt x="1949871" y="1437"/>
                  <a:pt x="2147605" y="0"/>
                </a:cubicBezTo>
                <a:cubicBezTo>
                  <a:pt x="2172083" y="134377"/>
                  <a:pt x="2142528" y="175230"/>
                  <a:pt x="2147605" y="324405"/>
                </a:cubicBezTo>
                <a:cubicBezTo>
                  <a:pt x="2152682" y="473580"/>
                  <a:pt x="2116075" y="483387"/>
                  <a:pt x="2147605" y="636088"/>
                </a:cubicBezTo>
                <a:cubicBezTo>
                  <a:pt x="1928016" y="667745"/>
                  <a:pt x="1829389" y="621758"/>
                  <a:pt x="1632180" y="636088"/>
                </a:cubicBezTo>
                <a:cubicBezTo>
                  <a:pt x="1434972" y="650418"/>
                  <a:pt x="1373222" y="620374"/>
                  <a:pt x="1159707" y="636088"/>
                </a:cubicBezTo>
                <a:cubicBezTo>
                  <a:pt x="946192" y="651802"/>
                  <a:pt x="782345" y="626309"/>
                  <a:pt x="601329" y="636088"/>
                </a:cubicBezTo>
                <a:cubicBezTo>
                  <a:pt x="420313" y="645867"/>
                  <a:pt x="180392" y="570332"/>
                  <a:pt x="0" y="636088"/>
                </a:cubicBezTo>
                <a:cubicBezTo>
                  <a:pt x="-27001" y="474730"/>
                  <a:pt x="34439" y="446466"/>
                  <a:pt x="0" y="311683"/>
                </a:cubicBezTo>
                <a:cubicBezTo>
                  <a:pt x="-34439" y="176901"/>
                  <a:pt x="31020" y="131031"/>
                  <a:pt x="0" y="0"/>
                </a:cubicBezTo>
                <a:close/>
              </a:path>
              <a:path w="2147605" h="636088" stroke="0" extrusionOk="0">
                <a:moveTo>
                  <a:pt x="0" y="0"/>
                </a:moveTo>
                <a:cubicBezTo>
                  <a:pt x="196265" y="-27733"/>
                  <a:pt x="369580" y="17452"/>
                  <a:pt x="536901" y="0"/>
                </a:cubicBezTo>
                <a:cubicBezTo>
                  <a:pt x="704222" y="-17452"/>
                  <a:pt x="804703" y="27152"/>
                  <a:pt x="1009374" y="0"/>
                </a:cubicBezTo>
                <a:cubicBezTo>
                  <a:pt x="1214045" y="-27152"/>
                  <a:pt x="1318476" y="56724"/>
                  <a:pt x="1546276" y="0"/>
                </a:cubicBezTo>
                <a:cubicBezTo>
                  <a:pt x="1774076" y="-56724"/>
                  <a:pt x="2008540" y="5853"/>
                  <a:pt x="2147605" y="0"/>
                </a:cubicBezTo>
                <a:cubicBezTo>
                  <a:pt x="2168323" y="99021"/>
                  <a:pt x="2112467" y="241374"/>
                  <a:pt x="2147605" y="324405"/>
                </a:cubicBezTo>
                <a:cubicBezTo>
                  <a:pt x="2182743" y="407436"/>
                  <a:pt x="2145349" y="512487"/>
                  <a:pt x="2147605" y="636088"/>
                </a:cubicBezTo>
                <a:cubicBezTo>
                  <a:pt x="1912869" y="666337"/>
                  <a:pt x="1713339" y="609523"/>
                  <a:pt x="1567752" y="636088"/>
                </a:cubicBezTo>
                <a:cubicBezTo>
                  <a:pt x="1422165" y="662653"/>
                  <a:pt x="1169866" y="588598"/>
                  <a:pt x="1030850" y="636088"/>
                </a:cubicBezTo>
                <a:cubicBezTo>
                  <a:pt x="891834" y="683578"/>
                  <a:pt x="648973" y="591831"/>
                  <a:pt x="536901" y="636088"/>
                </a:cubicBezTo>
                <a:cubicBezTo>
                  <a:pt x="424829" y="680345"/>
                  <a:pt x="207547" y="584548"/>
                  <a:pt x="0" y="636088"/>
                </a:cubicBezTo>
                <a:cubicBezTo>
                  <a:pt x="-14479" y="497252"/>
                  <a:pt x="16480" y="433822"/>
                  <a:pt x="0" y="305322"/>
                </a:cubicBezTo>
                <a:cubicBezTo>
                  <a:pt x="-16480" y="176822"/>
                  <a:pt x="1376" y="655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xmlns="" sd="4949474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chemeClr val="tx1"/>
                </a:solidFill>
              </a:rPr>
              <a:t>Si el grafo es dirigido, esta línea no va.</a:t>
            </a:r>
          </a:p>
          <a:p>
            <a:pPr algn="r"/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51" grpId="0" animBg="1"/>
      <p:bldP spid="51" grpId="1" animBg="1"/>
      <p:bldP spid="8" grpId="0"/>
      <p:bldP spid="9" grpId="0"/>
      <p:bldP spid="11" grpId="0" uiExpand="1" build="allAtOnce" animBg="1"/>
      <p:bldP spid="14" grpId="0" animBg="1"/>
      <p:bldP spid="14" grpId="1" animBg="1"/>
      <p:bldP spid="15" grpId="1" animBg="1"/>
      <p:bldP spid="15" grpId="2" animBg="1"/>
      <p:bldP spid="19" grpId="0" build="allAtOnce" animBg="1"/>
      <p:bldP spid="19" grpId="1" build="allAtOnce" animBg="1"/>
      <p:bldP spid="26" grpId="0" animBg="1"/>
      <p:bldP spid="17" grpId="0" animBg="1"/>
      <p:bldP spid="29" grpId="0" animBg="1"/>
      <p:bldP spid="29" grpId="1" animBg="1"/>
      <p:bldP spid="36" grpId="0" animBg="1"/>
      <p:bldP spid="36" grpId="1" animBg="1"/>
      <p:bldP spid="32" grpId="1" animBg="1"/>
      <p:bldP spid="32" grpId="2" animBg="1"/>
      <p:bldP spid="38" grpId="1" animBg="1"/>
      <p:bldP spid="38" grpId="2" animBg="1"/>
      <p:bldP spid="39" grpId="0" animBg="1"/>
      <p:bldP spid="40" grpId="0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4" grpId="0" build="allAtOnce" animBg="1"/>
      <p:bldP spid="54" grpId="1" build="allAtOnce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9144000" cy="1755775"/>
          </a:xfrm>
        </p:spPr>
        <p:txBody>
          <a:bodyPr>
            <a:normAutofit/>
          </a:bodyPr>
          <a:lstStyle/>
          <a:p>
            <a:r>
              <a:rPr lang="es-ES" sz="4000" b="1" cap="small" dirty="0"/>
              <a:t>Otras Representaciones Computacionales</a:t>
            </a:r>
            <a:endParaRPr lang="es-CL" sz="4000" b="1" dirty="0"/>
          </a:p>
        </p:txBody>
      </p:sp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135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- Otras Representaciones Computacionales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18" y="755094"/>
            <a:ext cx="91328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ES" sz="1600" b="1" i="1" dirty="0">
                <a:solidFill>
                  <a:srgbClr val="C00000"/>
                </a:solidFill>
              </a:rPr>
              <a:t>Matriz de Incidencias</a:t>
            </a:r>
            <a:r>
              <a:rPr lang="es-ES" sz="1600" dirty="0">
                <a:solidFill>
                  <a:srgbClr val="C00000"/>
                </a:solidFill>
              </a:rPr>
              <a:t>: </a:t>
            </a:r>
            <a:r>
              <a:rPr lang="es-ES" sz="1600" dirty="0"/>
              <a:t>Matriz de orden </a:t>
            </a:r>
            <a:r>
              <a:rPr lang="es-ES" sz="1600" b="1" i="1" dirty="0" err="1"/>
              <a:t>n</a:t>
            </a:r>
            <a:r>
              <a:rPr lang="es-ES" sz="1600" dirty="0" err="1">
                <a:sym typeface="Symbol"/>
              </a:rPr>
              <a:t></a:t>
            </a:r>
            <a:r>
              <a:rPr lang="es-ES" sz="1600" b="1" i="1" dirty="0" err="1"/>
              <a:t>m</a:t>
            </a:r>
            <a:r>
              <a:rPr lang="es-ES" sz="1600" dirty="0"/>
              <a:t> (</a:t>
            </a:r>
            <a:r>
              <a:rPr lang="es-ES" sz="1600" b="1" i="1" dirty="0"/>
              <a:t>n</a:t>
            </a:r>
            <a:r>
              <a:rPr lang="es-ES" sz="1600" dirty="0"/>
              <a:t> número de nodos, </a:t>
            </a:r>
            <a:r>
              <a:rPr lang="es-ES" sz="1600" b="1" i="1" dirty="0"/>
              <a:t>m</a:t>
            </a:r>
            <a:r>
              <a:rPr lang="es-ES" sz="1600" dirty="0"/>
              <a:t> el número de aristas).</a:t>
            </a:r>
          </a:p>
          <a:p>
            <a:pPr algn="just"/>
            <a:endParaRPr lang="es-ES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u="sng" dirty="0"/>
              <a:t>Grafos no dirigidos</a:t>
            </a:r>
            <a:r>
              <a:rPr lang="es-ES" sz="1400" dirty="0"/>
              <a:t>: habrá un </a:t>
            </a:r>
            <a:r>
              <a:rPr lang="es-ES" sz="1400" b="1" dirty="0">
                <a:solidFill>
                  <a:srgbClr val="0070C0"/>
                </a:solidFill>
              </a:rPr>
              <a:t>1</a:t>
            </a:r>
            <a:r>
              <a:rPr lang="es-ES" sz="1400" dirty="0"/>
              <a:t> en la posición </a:t>
            </a:r>
            <a:r>
              <a:rPr lang="es-ES" sz="1400" b="1" dirty="0"/>
              <a:t>[</a:t>
            </a:r>
            <a:r>
              <a:rPr lang="es-ES" sz="1400" b="1" i="1" dirty="0"/>
              <a:t>i</a:t>
            </a:r>
            <a:r>
              <a:rPr lang="es-ES" sz="1400" b="1" dirty="0"/>
              <a:t>, </a:t>
            </a:r>
            <a:r>
              <a:rPr lang="es-ES" sz="1400" b="1" i="1" dirty="0"/>
              <a:t>j</a:t>
            </a:r>
            <a:r>
              <a:rPr lang="es-ES" sz="1400" b="1" dirty="0"/>
              <a:t>]</a:t>
            </a:r>
            <a:r>
              <a:rPr lang="es-ES" sz="1400" dirty="0"/>
              <a:t>, si </a:t>
            </a:r>
            <a:r>
              <a:rPr lang="es-ES" sz="1400" b="1" i="1" dirty="0"/>
              <a:t>i</a:t>
            </a:r>
            <a:r>
              <a:rPr lang="es-ES" sz="1400" dirty="0"/>
              <a:t> es un nodo asociado al </a:t>
            </a:r>
            <a:r>
              <a:rPr lang="es-ES" sz="1400" b="1" dirty="0">
                <a:solidFill>
                  <a:srgbClr val="0070C0"/>
                </a:solidFill>
              </a:rPr>
              <a:t>arco</a:t>
            </a:r>
            <a:r>
              <a:rPr lang="es-ES" sz="1400" dirty="0"/>
              <a:t> </a:t>
            </a:r>
            <a:r>
              <a:rPr lang="es-ES" sz="1400" b="1" i="1" dirty="0"/>
              <a:t>j</a:t>
            </a:r>
            <a:r>
              <a:rPr lang="es-ES" sz="1400" dirty="0"/>
              <a:t>.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943600" y="1676400"/>
          <a:ext cx="2743201" cy="1249680"/>
        </p:xfrm>
        <a:graphic>
          <a:graphicData uri="http://schemas.openxmlformats.org/drawingml/2006/table">
            <a:tbl>
              <a:tblPr/>
              <a:tblGrid>
                <a:gridCol w="39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2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(1,2)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(1,3)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(1,4)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(2,3)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(3,5)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(4,5)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1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2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3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4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5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28600" y="1798953"/>
            <a:ext cx="5741773" cy="1584326"/>
            <a:chOff x="1676400" y="1828800"/>
            <a:chExt cx="5741773" cy="1584326"/>
          </a:xfrm>
        </p:grpSpPr>
        <p:grpSp>
          <p:nvGrpSpPr>
            <p:cNvPr id="32" name="Group 26"/>
            <p:cNvGrpSpPr>
              <a:grpSpLocks/>
            </p:cNvGrpSpPr>
            <p:nvPr/>
          </p:nvGrpSpPr>
          <p:grpSpPr bwMode="auto">
            <a:xfrm>
              <a:off x="1676400" y="1828800"/>
              <a:ext cx="1808162" cy="1584326"/>
              <a:chOff x="3282" y="5040"/>
              <a:chExt cx="1887" cy="1584"/>
            </a:xfrm>
          </p:grpSpPr>
          <p:grpSp>
            <p:nvGrpSpPr>
              <p:cNvPr id="35" name="Group 27"/>
              <p:cNvGrpSpPr>
                <a:grpSpLocks/>
              </p:cNvGrpSpPr>
              <p:nvPr/>
            </p:nvGrpSpPr>
            <p:grpSpPr bwMode="auto">
              <a:xfrm>
                <a:off x="4017" y="5040"/>
                <a:ext cx="432" cy="432"/>
                <a:chOff x="4320" y="5040"/>
                <a:chExt cx="432" cy="432"/>
              </a:xfrm>
            </p:grpSpPr>
            <p:sp>
              <p:nvSpPr>
                <p:cNvPr id="55" name="Oval 2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6" name="Group 30"/>
              <p:cNvGrpSpPr>
                <a:grpSpLocks/>
              </p:cNvGrpSpPr>
              <p:nvPr/>
            </p:nvGrpSpPr>
            <p:grpSpPr bwMode="auto">
              <a:xfrm>
                <a:off x="4017" y="5616"/>
                <a:ext cx="432" cy="432"/>
                <a:chOff x="4320" y="5040"/>
                <a:chExt cx="432" cy="432"/>
              </a:xfrm>
            </p:grpSpPr>
            <p:sp>
              <p:nvSpPr>
                <p:cNvPr id="53" name="Oval 31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7" name="Group 33"/>
              <p:cNvGrpSpPr>
                <a:grpSpLocks/>
              </p:cNvGrpSpPr>
              <p:nvPr/>
            </p:nvGrpSpPr>
            <p:grpSpPr bwMode="auto">
              <a:xfrm>
                <a:off x="4002" y="6192"/>
                <a:ext cx="432" cy="432"/>
                <a:chOff x="4320" y="5040"/>
                <a:chExt cx="432" cy="432"/>
              </a:xfrm>
            </p:grpSpPr>
            <p:sp>
              <p:nvSpPr>
                <p:cNvPr id="51" name="Oval 34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9" name="Group 36"/>
              <p:cNvGrpSpPr>
                <a:grpSpLocks/>
              </p:cNvGrpSpPr>
              <p:nvPr/>
            </p:nvGrpSpPr>
            <p:grpSpPr bwMode="auto">
              <a:xfrm>
                <a:off x="4737" y="5571"/>
                <a:ext cx="432" cy="432"/>
                <a:chOff x="4320" y="5040"/>
                <a:chExt cx="432" cy="432"/>
              </a:xfrm>
            </p:grpSpPr>
            <p:sp>
              <p:nvSpPr>
                <p:cNvPr id="49" name="Oval 37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282" y="5616"/>
                <a:ext cx="432" cy="432"/>
                <a:chOff x="4320" y="5040"/>
                <a:chExt cx="432" cy="432"/>
              </a:xfrm>
            </p:grpSpPr>
            <p:sp>
              <p:nvSpPr>
                <p:cNvPr id="47" name="Oval 40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4215" y="5385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4215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3645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 flipH="1">
                <a:off x="3579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 flipH="1">
                <a:off x="4320" y="5904"/>
                <a:ext cx="576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4335" y="5343"/>
                <a:ext cx="480" cy="3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</p:grpSp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3608173" y="1967616"/>
              <a:ext cx="38100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Grafo </a:t>
              </a:r>
              <a:r>
                <a:rPr kumimoji="0" lang="es-E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No Dirigido </a:t>
              </a:r>
              <a:r>
                <a:rPr kumimoji="0" lang="es-ES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G</a:t>
              </a: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 (</a:t>
              </a:r>
              <a:r>
                <a:rPr kumimoji="0" lang="es-ES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s-ES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) con: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 = {1, 2, 3, 4, 5} 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 = {(1,2), (1,3), (2,3), (1,4), (3,5), (4,5)}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6200" y="4251624"/>
            <a:ext cx="5885330" cy="1691976"/>
            <a:chOff x="914400" y="4251624"/>
            <a:chExt cx="5885330" cy="1691976"/>
          </a:xfrm>
        </p:grpSpPr>
        <p:grpSp>
          <p:nvGrpSpPr>
            <p:cNvPr id="89" name="Group 74"/>
            <p:cNvGrpSpPr>
              <a:grpSpLocks/>
            </p:cNvGrpSpPr>
            <p:nvPr/>
          </p:nvGrpSpPr>
          <p:grpSpPr bwMode="auto">
            <a:xfrm>
              <a:off x="914400" y="4251624"/>
              <a:ext cx="1905000" cy="1691976"/>
              <a:chOff x="7116" y="5040"/>
              <a:chExt cx="1902" cy="1584"/>
            </a:xfrm>
          </p:grpSpPr>
          <p:grpSp>
            <p:nvGrpSpPr>
              <p:cNvPr id="91" name="Group 75"/>
              <p:cNvGrpSpPr>
                <a:grpSpLocks/>
              </p:cNvGrpSpPr>
              <p:nvPr/>
            </p:nvGrpSpPr>
            <p:grpSpPr bwMode="auto">
              <a:xfrm>
                <a:off x="7851" y="5040"/>
                <a:ext cx="432" cy="432"/>
                <a:chOff x="4320" y="5040"/>
                <a:chExt cx="432" cy="432"/>
              </a:xfrm>
            </p:grpSpPr>
            <p:sp>
              <p:nvSpPr>
                <p:cNvPr id="111" name="Oval 76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1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2" name="Group 78"/>
              <p:cNvGrpSpPr>
                <a:grpSpLocks/>
              </p:cNvGrpSpPr>
              <p:nvPr/>
            </p:nvGrpSpPr>
            <p:grpSpPr bwMode="auto">
              <a:xfrm>
                <a:off x="7851" y="5616"/>
                <a:ext cx="432" cy="432"/>
                <a:chOff x="4320" y="5040"/>
                <a:chExt cx="432" cy="432"/>
              </a:xfrm>
            </p:grpSpPr>
            <p:sp>
              <p:nvSpPr>
                <p:cNvPr id="109" name="Oval 79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1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3" name="Group 81"/>
              <p:cNvGrpSpPr>
                <a:grpSpLocks/>
              </p:cNvGrpSpPr>
              <p:nvPr/>
            </p:nvGrpSpPr>
            <p:grpSpPr bwMode="auto">
              <a:xfrm>
                <a:off x="7836" y="6192"/>
                <a:ext cx="432" cy="432"/>
                <a:chOff x="4320" y="5040"/>
                <a:chExt cx="432" cy="432"/>
              </a:xfrm>
            </p:grpSpPr>
            <p:sp>
              <p:nvSpPr>
                <p:cNvPr id="107" name="Oval 82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08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" name="Group 84"/>
              <p:cNvGrpSpPr>
                <a:grpSpLocks/>
              </p:cNvGrpSpPr>
              <p:nvPr/>
            </p:nvGrpSpPr>
            <p:grpSpPr bwMode="auto">
              <a:xfrm>
                <a:off x="8586" y="5586"/>
                <a:ext cx="432" cy="432"/>
                <a:chOff x="4320" y="5040"/>
                <a:chExt cx="432" cy="432"/>
              </a:xfrm>
            </p:grpSpPr>
            <p:sp>
              <p:nvSpPr>
                <p:cNvPr id="105" name="Oval 85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0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5" name="Group 87"/>
              <p:cNvGrpSpPr>
                <a:grpSpLocks/>
              </p:cNvGrpSpPr>
              <p:nvPr/>
            </p:nvGrpSpPr>
            <p:grpSpPr bwMode="auto">
              <a:xfrm>
                <a:off x="7116" y="5616"/>
                <a:ext cx="432" cy="432"/>
                <a:chOff x="4320" y="5040"/>
                <a:chExt cx="432" cy="432"/>
              </a:xfrm>
            </p:grpSpPr>
            <p:sp>
              <p:nvSpPr>
                <p:cNvPr id="103" name="Oval 8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s-CL" sz="1400"/>
                </a:p>
              </p:txBody>
            </p:sp>
            <p:sp>
              <p:nvSpPr>
                <p:cNvPr id="10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6" name="Line 90"/>
              <p:cNvSpPr>
                <a:spLocks noChangeShapeType="1"/>
              </p:cNvSpPr>
              <p:nvPr/>
            </p:nvSpPr>
            <p:spPr bwMode="auto">
              <a:xfrm>
                <a:off x="8049" y="538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7" name="Line 91"/>
              <p:cNvSpPr>
                <a:spLocks noChangeShapeType="1"/>
              </p:cNvSpPr>
              <p:nvPr/>
            </p:nvSpPr>
            <p:spPr bwMode="auto">
              <a:xfrm>
                <a:off x="8049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8" name="Line 92"/>
              <p:cNvSpPr>
                <a:spLocks noChangeShapeType="1"/>
              </p:cNvSpPr>
              <p:nvPr/>
            </p:nvSpPr>
            <p:spPr bwMode="auto">
              <a:xfrm>
                <a:off x="8205" y="580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99" name="Line 93"/>
              <p:cNvSpPr>
                <a:spLocks noChangeShapeType="1"/>
              </p:cNvSpPr>
              <p:nvPr/>
            </p:nvSpPr>
            <p:spPr bwMode="auto">
              <a:xfrm>
                <a:off x="7479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00" name="Line 94"/>
              <p:cNvSpPr>
                <a:spLocks noChangeShapeType="1"/>
              </p:cNvSpPr>
              <p:nvPr/>
            </p:nvSpPr>
            <p:spPr bwMode="auto">
              <a:xfrm flipH="1">
                <a:off x="8208" y="5919"/>
                <a:ext cx="57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01" name="Line 95"/>
              <p:cNvSpPr>
                <a:spLocks noChangeShapeType="1"/>
              </p:cNvSpPr>
              <p:nvPr/>
            </p:nvSpPr>
            <p:spPr bwMode="auto">
              <a:xfrm flipH="1">
                <a:off x="8145" y="5904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102" name="Line 96"/>
              <p:cNvSpPr>
                <a:spLocks noChangeShapeType="1"/>
              </p:cNvSpPr>
              <p:nvPr/>
            </p:nvSpPr>
            <p:spPr bwMode="auto">
              <a:xfrm flipH="1">
                <a:off x="7413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</p:grpSp>
        <p:sp>
          <p:nvSpPr>
            <p:cNvPr id="90" name="Text Box 97"/>
            <p:cNvSpPr txBox="1">
              <a:spLocks noChangeArrowheads="1"/>
            </p:cNvSpPr>
            <p:nvPr/>
          </p:nvSpPr>
          <p:spPr bwMode="auto">
            <a:xfrm>
              <a:off x="2883664" y="4445292"/>
              <a:ext cx="3916066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</a:pPr>
              <a:r>
                <a:rPr kumimoji="0" lang="es-C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Grafo </a:t>
              </a:r>
              <a:r>
                <a:rPr kumimoji="0" lang="es-CL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Dirigido</a:t>
              </a:r>
              <a:r>
                <a:rPr kumimoji="0" lang="es-C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lang="es-ES" sz="1600" i="1" dirty="0">
                  <a:ea typeface="Times New Roman" pitchFamily="18" charset="0"/>
                  <a:cs typeface="Arial" pitchFamily="34" charset="0"/>
                </a:rPr>
                <a:t>G</a:t>
              </a:r>
              <a:r>
                <a:rPr lang="es-ES" sz="1600" dirty="0">
                  <a:ea typeface="Times New Roman" pitchFamily="18" charset="0"/>
                  <a:cs typeface="Arial" pitchFamily="34" charset="0"/>
                </a:rPr>
                <a:t> (</a:t>
              </a:r>
              <a:r>
                <a:rPr lang="es-ES" sz="1600" i="1" dirty="0">
                  <a:ea typeface="Times New Roman" pitchFamily="18" charset="0"/>
                  <a:cs typeface="Arial" pitchFamily="34" charset="0"/>
                </a:rPr>
                <a:t>V</a:t>
              </a:r>
              <a:r>
                <a:rPr lang="es-ES" sz="1600" dirty="0">
                  <a:ea typeface="Times New Roman" pitchFamily="18" charset="0"/>
                  <a:cs typeface="Arial" pitchFamily="34" charset="0"/>
                </a:rPr>
                <a:t>, </a:t>
              </a:r>
              <a:r>
                <a:rPr lang="es-ES" sz="1600" i="1" dirty="0">
                  <a:ea typeface="Times New Roman" pitchFamily="18" charset="0"/>
                  <a:cs typeface="Arial" pitchFamily="34" charset="0"/>
                </a:rPr>
                <a:t>A </a:t>
              </a:r>
              <a:r>
                <a:rPr lang="es-ES" sz="1600" dirty="0">
                  <a:ea typeface="Times New Roman" pitchFamily="18" charset="0"/>
                  <a:cs typeface="Arial" pitchFamily="34" charset="0"/>
                </a:rPr>
                <a:t>) </a:t>
              </a:r>
              <a:r>
                <a:rPr kumimoji="0" lang="es-C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con: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s-CL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</a:t>
              </a:r>
              <a:r>
                <a:rPr kumimoji="0" lang="es-C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= {1, 2, 3, 4, 5}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s-C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 = {(1,2), (1,3), (2,3), (3,4), (3,5), (4,5), (5,4)}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>
            <a:off x="3315333" y="4537773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773439" y="4531251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111189" y="499299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28"/>
          <p:cNvGraphicFramePr>
            <a:graphicFrameLocks noGrp="1"/>
          </p:cNvGraphicFramePr>
          <p:nvPr/>
        </p:nvGraphicFramePr>
        <p:xfrm>
          <a:off x="5853953" y="4315752"/>
          <a:ext cx="3168000" cy="124968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2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(1,2)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(1,3)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(2,3)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(3,4)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(3,5)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(4,5)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latin typeface="+mn-lt"/>
                          <a:ea typeface="Times New Roman"/>
                        </a:rPr>
                        <a:t>(5,4)</a:t>
                      </a: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1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2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+mn-cs"/>
                        </a:rPr>
                        <a:t>-1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3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+mn-cs"/>
                        </a:rPr>
                        <a:t>-1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+mn-cs"/>
                        </a:rPr>
                        <a:t>-1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4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+mn-cs"/>
                        </a:rPr>
                        <a:t>-1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+mn-cs"/>
                        </a:rPr>
                        <a:t>-1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latin typeface="+mn-lt"/>
                          <a:ea typeface="Times New Roman"/>
                        </a:rPr>
                        <a:t>5</a:t>
                      </a:r>
                      <a:endParaRPr lang="es-CL" sz="140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+mn-cs"/>
                        </a:rPr>
                        <a:t>-1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+mn-cs"/>
                        </a:rPr>
                        <a:t>-1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rgbClr val="0070C0"/>
                          </a:solidFill>
                          <a:latin typeface="+mn-lt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1118" y="3452336"/>
                <a:ext cx="913288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ES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400" u="sng" dirty="0"/>
                  <a:t>Grafos dirigidos</a:t>
                </a:r>
                <a:r>
                  <a:rPr lang="es-ES" sz="1400" dirty="0"/>
                  <a:t>: En la posición </a:t>
                </a:r>
                <a:r>
                  <a:rPr lang="es-ES" sz="1400" b="1" dirty="0"/>
                  <a:t>[</a:t>
                </a:r>
                <a:r>
                  <a:rPr lang="es-ES" sz="1400" b="1" i="1" dirty="0"/>
                  <a:t>i</a:t>
                </a:r>
                <a:r>
                  <a:rPr lang="es-ES" sz="1400" b="1" dirty="0"/>
                  <a:t>, </a:t>
                </a:r>
                <a:r>
                  <a:rPr lang="es-ES" sz="1400" b="1" i="1" dirty="0"/>
                  <a:t>j</a:t>
                </a:r>
                <a:r>
                  <a:rPr lang="es-ES" sz="1400" b="1" dirty="0"/>
                  <a:t>]</a:t>
                </a:r>
                <a:r>
                  <a:rPr lang="es-ES" sz="1400" dirty="0"/>
                  <a:t>, se encontrará un </a:t>
                </a:r>
                <a:r>
                  <a:rPr lang="es-ES" sz="1400" b="1" dirty="0">
                    <a:solidFill>
                      <a:srgbClr val="0070C0"/>
                    </a:solidFill>
                  </a:rPr>
                  <a:t>1</a:t>
                </a:r>
                <a:r>
                  <a:rPr lang="es-ES" sz="1400" dirty="0"/>
                  <a:t> si </a:t>
                </a:r>
                <a:r>
                  <a:rPr lang="es-ES" sz="1400" u="sng" dirty="0"/>
                  <a:t>desde</a:t>
                </a:r>
                <a:r>
                  <a:rPr lang="es-ES" sz="1400" dirty="0"/>
                  <a:t> el vértice </a:t>
                </a:r>
                <a14:m>
                  <m:oMath xmlns:m="http://schemas.openxmlformats.org/officeDocument/2006/math">
                    <m:r>
                      <a:rPr lang="es-CL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s-ES" sz="1400" dirty="0"/>
                  <a:t> </a:t>
                </a:r>
                <a:r>
                  <a:rPr lang="es-ES" sz="1400" b="1" dirty="0"/>
                  <a:t>nace</a:t>
                </a:r>
                <a:r>
                  <a:rPr lang="es-ES" sz="1400" dirty="0"/>
                  <a:t> el arco </a:t>
                </a:r>
                <a14:m>
                  <m:oMath xmlns:m="http://schemas.openxmlformats.org/officeDocument/2006/math">
                    <m:r>
                      <a:rPr lang="es-CL" sz="1400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s-ES" sz="1400" i="1" dirty="0"/>
                  <a:t>; </a:t>
                </a:r>
                <a:r>
                  <a:rPr lang="es-ES" sz="1400" dirty="0"/>
                  <a:t>un </a:t>
                </a:r>
                <a:r>
                  <a:rPr lang="es-ES" sz="1400" b="1" dirty="0">
                    <a:solidFill>
                      <a:srgbClr val="C00000"/>
                    </a:solidFill>
                  </a:rPr>
                  <a:t>-1</a:t>
                </a:r>
                <a:r>
                  <a:rPr lang="es-ES" sz="1400" dirty="0"/>
                  <a:t> si </a:t>
                </a:r>
                <a:r>
                  <a:rPr lang="es-ES" sz="1400" u="sng" dirty="0"/>
                  <a:t>hasta</a:t>
                </a:r>
                <a:r>
                  <a:rPr lang="es-ES" sz="1400" dirty="0"/>
                  <a:t> el vértice </a:t>
                </a:r>
                <a14:m>
                  <m:oMath xmlns:m="http://schemas.openxmlformats.org/officeDocument/2006/math">
                    <m:r>
                      <a:rPr lang="es-CL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s-ES" sz="1400" dirty="0"/>
                  <a:t> llega el arco </a:t>
                </a:r>
                <a14:m>
                  <m:oMath xmlns:m="http://schemas.openxmlformats.org/officeDocument/2006/math">
                    <m:r>
                      <a:rPr lang="es-CL" sz="1400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s-ES" sz="1400" dirty="0"/>
                  <a:t>. 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" y="3452336"/>
                <a:ext cx="9132882" cy="738664"/>
              </a:xfrm>
              <a:prstGeom prst="rect">
                <a:avLst/>
              </a:prstGeom>
              <a:blipFill>
                <a:blip r:embed="rId3"/>
                <a:stretch>
                  <a:fillRect l="-134" r="-200" b="-73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6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18" y="755094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ES" sz="1600" b="1" i="1" dirty="0">
                <a:solidFill>
                  <a:srgbClr val="C00000"/>
                </a:solidFill>
              </a:rPr>
              <a:t>Listas de Adyacencia</a:t>
            </a:r>
            <a:r>
              <a:rPr lang="es-ES" sz="1600" dirty="0">
                <a:solidFill>
                  <a:srgbClr val="C00000"/>
                </a:solidFill>
              </a:rPr>
              <a:t>: </a:t>
            </a:r>
            <a:r>
              <a:rPr lang="es-ES" sz="1600" dirty="0"/>
              <a:t>Son </a:t>
            </a:r>
            <a:r>
              <a:rPr lang="es-ES" sz="1600" b="1" i="1" dirty="0"/>
              <a:t>n</a:t>
            </a:r>
            <a:r>
              <a:rPr lang="es-ES" sz="1600" dirty="0"/>
              <a:t> listas enlazadas, una por cada vértice en </a:t>
            </a:r>
            <a:r>
              <a:rPr lang="es-ES" sz="1600" i="1" dirty="0"/>
              <a:t>V </a:t>
            </a:r>
            <a:r>
              <a:rPr lang="es-ES" sz="1600" dirty="0"/>
              <a:t>del grafo. </a:t>
            </a:r>
          </a:p>
        </p:txBody>
      </p:sp>
      <p:grpSp>
        <p:nvGrpSpPr>
          <p:cNvPr id="2" name="Group 102"/>
          <p:cNvGrpSpPr/>
          <p:nvPr/>
        </p:nvGrpSpPr>
        <p:grpSpPr>
          <a:xfrm>
            <a:off x="1951478" y="1694059"/>
            <a:ext cx="1808162" cy="1584326"/>
            <a:chOff x="152400" y="2530474"/>
            <a:chExt cx="1808162" cy="1584326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52400" y="2530474"/>
              <a:ext cx="1808162" cy="1584326"/>
              <a:chOff x="3282" y="5040"/>
              <a:chExt cx="1887" cy="1584"/>
            </a:xfrm>
          </p:grpSpPr>
          <p:grpSp>
            <p:nvGrpSpPr>
              <p:cNvPr id="4" name="Group 27"/>
              <p:cNvGrpSpPr>
                <a:grpSpLocks/>
              </p:cNvGrpSpPr>
              <p:nvPr/>
            </p:nvGrpSpPr>
            <p:grpSpPr bwMode="auto">
              <a:xfrm>
                <a:off x="4017" y="5040"/>
                <a:ext cx="432" cy="432"/>
                <a:chOff x="4320" y="5040"/>
                <a:chExt cx="432" cy="432"/>
              </a:xfrm>
            </p:grpSpPr>
            <p:sp>
              <p:nvSpPr>
                <p:cNvPr id="62" name="Oval 2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6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Group 30"/>
              <p:cNvGrpSpPr>
                <a:grpSpLocks/>
              </p:cNvGrpSpPr>
              <p:nvPr/>
            </p:nvGrpSpPr>
            <p:grpSpPr bwMode="auto">
              <a:xfrm>
                <a:off x="4017" y="5616"/>
                <a:ext cx="432" cy="432"/>
                <a:chOff x="4320" y="5040"/>
                <a:chExt cx="432" cy="432"/>
              </a:xfrm>
            </p:grpSpPr>
            <p:sp>
              <p:nvSpPr>
                <p:cNvPr id="60" name="Oval 31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6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4002" y="6192"/>
                <a:ext cx="432" cy="432"/>
                <a:chOff x="4320" y="5040"/>
                <a:chExt cx="432" cy="432"/>
              </a:xfrm>
            </p:grpSpPr>
            <p:sp>
              <p:nvSpPr>
                <p:cNvPr id="57" name="Oval 34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4737" y="5571"/>
                <a:ext cx="432" cy="432"/>
                <a:chOff x="4320" y="5040"/>
                <a:chExt cx="432" cy="432"/>
              </a:xfrm>
            </p:grpSpPr>
            <p:sp>
              <p:nvSpPr>
                <p:cNvPr id="55" name="Oval 37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Group 39"/>
              <p:cNvGrpSpPr>
                <a:grpSpLocks/>
              </p:cNvGrpSpPr>
              <p:nvPr/>
            </p:nvGrpSpPr>
            <p:grpSpPr bwMode="auto">
              <a:xfrm>
                <a:off x="3282" y="5616"/>
                <a:ext cx="432" cy="432"/>
                <a:chOff x="4320" y="5040"/>
                <a:chExt cx="432" cy="432"/>
              </a:xfrm>
            </p:grpSpPr>
            <p:sp>
              <p:nvSpPr>
                <p:cNvPr id="53" name="Oval 40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4215" y="5385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4215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>
                <a:off x="3645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 flipH="1">
                <a:off x="3579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 dirty="0"/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 flipH="1">
                <a:off x="4320" y="5904"/>
                <a:ext cx="576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4335" y="5343"/>
                <a:ext cx="480" cy="3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004455" y="28817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dirty="0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5000" y="4114800"/>
            <a:ext cx="1905000" cy="1691976"/>
            <a:chOff x="7116" y="5040"/>
            <a:chExt cx="1902" cy="1584"/>
          </a:xfrm>
        </p:grpSpPr>
        <p:grpSp>
          <p:nvGrpSpPr>
            <p:cNvPr id="11" name="Group 75"/>
            <p:cNvGrpSpPr>
              <a:grpSpLocks/>
            </p:cNvGrpSpPr>
            <p:nvPr/>
          </p:nvGrpSpPr>
          <p:grpSpPr bwMode="auto">
            <a:xfrm>
              <a:off x="7851" y="5040"/>
              <a:ext cx="432" cy="432"/>
              <a:chOff x="4320" y="5040"/>
              <a:chExt cx="432" cy="432"/>
            </a:xfrm>
          </p:grpSpPr>
          <p:sp>
            <p:nvSpPr>
              <p:cNvPr id="87" name="Oval 76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88" name="Text Box 77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78"/>
            <p:cNvGrpSpPr>
              <a:grpSpLocks/>
            </p:cNvGrpSpPr>
            <p:nvPr/>
          </p:nvGrpSpPr>
          <p:grpSpPr bwMode="auto">
            <a:xfrm>
              <a:off x="7851" y="5616"/>
              <a:ext cx="432" cy="432"/>
              <a:chOff x="4320" y="5040"/>
              <a:chExt cx="432" cy="432"/>
            </a:xfrm>
          </p:grpSpPr>
          <p:sp>
            <p:nvSpPr>
              <p:cNvPr id="85" name="Oval 79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86" name="Text Box 80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7836" y="6192"/>
              <a:ext cx="432" cy="432"/>
              <a:chOff x="4320" y="5040"/>
              <a:chExt cx="432" cy="432"/>
            </a:xfrm>
          </p:grpSpPr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84" name="Text Box 83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8586" y="5586"/>
              <a:ext cx="432" cy="432"/>
              <a:chOff x="4320" y="5040"/>
              <a:chExt cx="432" cy="432"/>
            </a:xfrm>
          </p:grpSpPr>
          <p:sp>
            <p:nvSpPr>
              <p:cNvPr id="81" name="Oval 85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82" name="Text Box 86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oup 87"/>
            <p:cNvGrpSpPr>
              <a:grpSpLocks/>
            </p:cNvGrpSpPr>
            <p:nvPr/>
          </p:nvGrpSpPr>
          <p:grpSpPr bwMode="auto">
            <a:xfrm>
              <a:off x="7116" y="5616"/>
              <a:ext cx="432" cy="432"/>
              <a:chOff x="4320" y="5040"/>
              <a:chExt cx="432" cy="432"/>
            </a:xfrm>
          </p:grpSpPr>
          <p:sp>
            <p:nvSpPr>
              <p:cNvPr id="79" name="Oval 88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80" name="Text Box 89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" name="Line 90"/>
            <p:cNvSpPr>
              <a:spLocks noChangeShapeType="1"/>
            </p:cNvSpPr>
            <p:nvPr/>
          </p:nvSpPr>
          <p:spPr bwMode="auto">
            <a:xfrm>
              <a:off x="8049" y="538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3" name="Line 91"/>
            <p:cNvSpPr>
              <a:spLocks noChangeShapeType="1"/>
            </p:cNvSpPr>
            <p:nvPr/>
          </p:nvSpPr>
          <p:spPr bwMode="auto">
            <a:xfrm>
              <a:off x="8049" y="5949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4" name="Line 92"/>
            <p:cNvSpPr>
              <a:spLocks noChangeShapeType="1"/>
            </p:cNvSpPr>
            <p:nvPr/>
          </p:nvSpPr>
          <p:spPr bwMode="auto">
            <a:xfrm>
              <a:off x="8205" y="5805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5" name="Line 93"/>
            <p:cNvSpPr>
              <a:spLocks noChangeShapeType="1"/>
            </p:cNvSpPr>
            <p:nvPr/>
          </p:nvSpPr>
          <p:spPr bwMode="auto">
            <a:xfrm>
              <a:off x="7479" y="582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6" name="Line 94"/>
            <p:cNvSpPr>
              <a:spLocks noChangeShapeType="1"/>
            </p:cNvSpPr>
            <p:nvPr/>
          </p:nvSpPr>
          <p:spPr bwMode="auto">
            <a:xfrm flipH="1">
              <a:off x="8208" y="5919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7" name="Line 95"/>
            <p:cNvSpPr>
              <a:spLocks noChangeShapeType="1"/>
            </p:cNvSpPr>
            <p:nvPr/>
          </p:nvSpPr>
          <p:spPr bwMode="auto">
            <a:xfrm flipH="1">
              <a:off x="8145" y="5904"/>
              <a:ext cx="495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8" name="Line 96"/>
            <p:cNvSpPr>
              <a:spLocks noChangeShapeType="1"/>
            </p:cNvSpPr>
            <p:nvPr/>
          </p:nvSpPr>
          <p:spPr bwMode="auto">
            <a:xfrm flipH="1">
              <a:off x="7413" y="5313"/>
              <a:ext cx="495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</p:grp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9240" y="1770259"/>
            <a:ext cx="24574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0550" y="4225626"/>
            <a:ext cx="17716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ángulo 8"/>
          <p:cNvSpPr/>
          <p:nvPr/>
        </p:nvSpPr>
        <p:spPr>
          <a:xfrm>
            <a:off x="11118" y="1219200"/>
            <a:ext cx="91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u="sng" dirty="0"/>
              <a:t>Grafos no dirigidos</a:t>
            </a:r>
            <a:r>
              <a:rPr lang="es-ES" sz="1400" dirty="0"/>
              <a:t>: Los nodos en la lista </a:t>
            </a:r>
            <a:r>
              <a:rPr lang="es-ES" sz="1400" b="1" i="1" dirty="0"/>
              <a:t>i</a:t>
            </a:r>
            <a:r>
              <a:rPr lang="es-ES" sz="1400" dirty="0"/>
              <a:t>, corresponden a los </a:t>
            </a:r>
            <a:r>
              <a:rPr lang="es-ES" sz="1400" b="1" dirty="0"/>
              <a:t>nodos adyacentes </a:t>
            </a:r>
            <a:r>
              <a:rPr lang="es-ES" sz="1400" dirty="0"/>
              <a:t>del nodo </a:t>
            </a:r>
            <a:r>
              <a:rPr lang="es-ES" sz="1400" b="1" i="1" dirty="0"/>
              <a:t>i</a:t>
            </a:r>
            <a:r>
              <a:rPr lang="es-ES" sz="1400" dirty="0"/>
              <a:t>.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-7932" y="3654623"/>
            <a:ext cx="91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u="sng" dirty="0"/>
              <a:t>Grafos dirigidos</a:t>
            </a:r>
            <a:r>
              <a:rPr lang="es-ES" sz="1400" dirty="0"/>
              <a:t>: Los nodos en la lista </a:t>
            </a:r>
            <a:r>
              <a:rPr lang="es-ES" sz="1400" b="1" i="1" dirty="0"/>
              <a:t>i</a:t>
            </a:r>
            <a:r>
              <a:rPr lang="es-ES" sz="1400" dirty="0"/>
              <a:t>, corresponden a los </a:t>
            </a:r>
            <a:r>
              <a:rPr lang="es-ES" sz="1400" b="1" dirty="0"/>
              <a:t>nodos sucesores </a:t>
            </a:r>
            <a:r>
              <a:rPr lang="es-ES" sz="1400" dirty="0"/>
              <a:t>del nodo </a:t>
            </a:r>
            <a:r>
              <a:rPr lang="es-ES" sz="1400" b="1" i="1" dirty="0"/>
              <a:t>i</a:t>
            </a:r>
            <a:r>
              <a:rPr lang="es-ES" sz="1400" dirty="0"/>
              <a:t>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EC9C304-CEA5-A1F3-32C3-699E5A4C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- Otras Representaciones Computacionales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18" y="755094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ES" sz="1600" b="1" i="1" dirty="0">
                <a:solidFill>
                  <a:srgbClr val="C00000"/>
                </a:solidFill>
              </a:rPr>
              <a:t>Listas de Incidencias</a:t>
            </a:r>
            <a:r>
              <a:rPr lang="es-ES" sz="1600" dirty="0">
                <a:solidFill>
                  <a:srgbClr val="C00000"/>
                </a:solidFill>
              </a:rPr>
              <a:t>: </a:t>
            </a:r>
            <a:r>
              <a:rPr lang="es-ES" sz="1600" dirty="0"/>
              <a:t>Son </a:t>
            </a:r>
            <a:r>
              <a:rPr lang="es-ES" sz="1600" b="1" i="1" dirty="0"/>
              <a:t>n</a:t>
            </a:r>
            <a:r>
              <a:rPr lang="es-ES" sz="1600" dirty="0"/>
              <a:t> listas enlazadas, una por cada vértice en </a:t>
            </a:r>
            <a:r>
              <a:rPr lang="es-ES" sz="1600" i="1" dirty="0"/>
              <a:t>V </a:t>
            </a:r>
            <a:r>
              <a:rPr lang="es-ES" sz="1600" dirty="0"/>
              <a:t>del grafo. </a:t>
            </a:r>
          </a:p>
        </p:txBody>
      </p:sp>
      <p:grpSp>
        <p:nvGrpSpPr>
          <p:cNvPr id="2" name="Group 102"/>
          <p:cNvGrpSpPr/>
          <p:nvPr/>
        </p:nvGrpSpPr>
        <p:grpSpPr>
          <a:xfrm>
            <a:off x="1524000" y="1679378"/>
            <a:ext cx="1808162" cy="1584326"/>
            <a:chOff x="152400" y="2530474"/>
            <a:chExt cx="1808162" cy="1584326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52400" y="2530474"/>
              <a:ext cx="1808162" cy="1584326"/>
              <a:chOff x="3282" y="5040"/>
              <a:chExt cx="1887" cy="1584"/>
            </a:xfrm>
          </p:grpSpPr>
          <p:grpSp>
            <p:nvGrpSpPr>
              <p:cNvPr id="4" name="Group 27"/>
              <p:cNvGrpSpPr>
                <a:grpSpLocks/>
              </p:cNvGrpSpPr>
              <p:nvPr/>
            </p:nvGrpSpPr>
            <p:grpSpPr bwMode="auto">
              <a:xfrm>
                <a:off x="4017" y="5040"/>
                <a:ext cx="432" cy="432"/>
                <a:chOff x="4320" y="5040"/>
                <a:chExt cx="432" cy="432"/>
              </a:xfrm>
            </p:grpSpPr>
            <p:sp>
              <p:nvSpPr>
                <p:cNvPr id="62" name="Oval 28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6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Group 30"/>
              <p:cNvGrpSpPr>
                <a:grpSpLocks/>
              </p:cNvGrpSpPr>
              <p:nvPr/>
            </p:nvGrpSpPr>
            <p:grpSpPr bwMode="auto">
              <a:xfrm>
                <a:off x="4017" y="5616"/>
                <a:ext cx="432" cy="432"/>
                <a:chOff x="4320" y="5040"/>
                <a:chExt cx="432" cy="432"/>
              </a:xfrm>
            </p:grpSpPr>
            <p:sp>
              <p:nvSpPr>
                <p:cNvPr id="60" name="Oval 31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6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4002" y="6192"/>
                <a:ext cx="432" cy="432"/>
                <a:chOff x="4320" y="5040"/>
                <a:chExt cx="432" cy="432"/>
              </a:xfrm>
            </p:grpSpPr>
            <p:sp>
              <p:nvSpPr>
                <p:cNvPr id="57" name="Oval 34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4737" y="5571"/>
                <a:ext cx="432" cy="432"/>
                <a:chOff x="4320" y="5040"/>
                <a:chExt cx="432" cy="432"/>
              </a:xfrm>
            </p:grpSpPr>
            <p:sp>
              <p:nvSpPr>
                <p:cNvPr id="55" name="Oval 37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Group 39"/>
              <p:cNvGrpSpPr>
                <a:grpSpLocks/>
              </p:cNvGrpSpPr>
              <p:nvPr/>
            </p:nvGrpSpPr>
            <p:grpSpPr bwMode="auto">
              <a:xfrm>
                <a:off x="3282" y="5616"/>
                <a:ext cx="432" cy="432"/>
                <a:chOff x="4320" y="5040"/>
                <a:chExt cx="432" cy="432"/>
              </a:xfrm>
            </p:grpSpPr>
            <p:sp>
              <p:nvSpPr>
                <p:cNvPr id="53" name="Oval 40"/>
                <p:cNvSpPr>
                  <a:spLocks noChangeArrowheads="1"/>
                </p:cNvSpPr>
                <p:nvPr/>
              </p:nvSpPr>
              <p:spPr bwMode="auto">
                <a:xfrm>
                  <a:off x="4374" y="5109"/>
                  <a:ext cx="303" cy="25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CL" sz="1400"/>
                </a:p>
              </p:txBody>
            </p:sp>
            <p:sp>
              <p:nvSpPr>
                <p:cNvPr id="5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L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4215" y="5385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4215" y="5949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>
                <a:off x="3645" y="582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 flipH="1">
                <a:off x="3579" y="5313"/>
                <a:ext cx="495" cy="3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 dirty="0"/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 flipH="1">
                <a:off x="4320" y="5904"/>
                <a:ext cx="576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4335" y="5343"/>
                <a:ext cx="480" cy="3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L" sz="14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004455" y="28817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dirty="0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371600" y="4175424"/>
            <a:ext cx="1905000" cy="1691976"/>
            <a:chOff x="7116" y="5040"/>
            <a:chExt cx="1902" cy="1584"/>
          </a:xfrm>
        </p:grpSpPr>
        <p:grpSp>
          <p:nvGrpSpPr>
            <p:cNvPr id="11" name="Group 75"/>
            <p:cNvGrpSpPr>
              <a:grpSpLocks/>
            </p:cNvGrpSpPr>
            <p:nvPr/>
          </p:nvGrpSpPr>
          <p:grpSpPr bwMode="auto">
            <a:xfrm>
              <a:off x="7851" y="5040"/>
              <a:ext cx="432" cy="432"/>
              <a:chOff x="4320" y="5040"/>
              <a:chExt cx="432" cy="432"/>
            </a:xfrm>
          </p:grpSpPr>
          <p:sp>
            <p:nvSpPr>
              <p:cNvPr id="87" name="Oval 76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88" name="Text Box 77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78"/>
            <p:cNvGrpSpPr>
              <a:grpSpLocks/>
            </p:cNvGrpSpPr>
            <p:nvPr/>
          </p:nvGrpSpPr>
          <p:grpSpPr bwMode="auto">
            <a:xfrm>
              <a:off x="7851" y="5616"/>
              <a:ext cx="432" cy="432"/>
              <a:chOff x="4320" y="5040"/>
              <a:chExt cx="432" cy="432"/>
            </a:xfrm>
          </p:grpSpPr>
          <p:sp>
            <p:nvSpPr>
              <p:cNvPr id="85" name="Oval 79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86" name="Text Box 80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7836" y="6192"/>
              <a:ext cx="432" cy="432"/>
              <a:chOff x="4320" y="5040"/>
              <a:chExt cx="432" cy="432"/>
            </a:xfrm>
          </p:grpSpPr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84" name="Text Box 83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8586" y="5586"/>
              <a:ext cx="432" cy="432"/>
              <a:chOff x="4320" y="5040"/>
              <a:chExt cx="432" cy="432"/>
            </a:xfrm>
          </p:grpSpPr>
          <p:sp>
            <p:nvSpPr>
              <p:cNvPr id="81" name="Oval 85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82" name="Text Box 86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s-CL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oup 87"/>
            <p:cNvGrpSpPr>
              <a:grpSpLocks/>
            </p:cNvGrpSpPr>
            <p:nvPr/>
          </p:nvGrpSpPr>
          <p:grpSpPr bwMode="auto">
            <a:xfrm>
              <a:off x="7116" y="5616"/>
              <a:ext cx="432" cy="432"/>
              <a:chOff x="4320" y="5040"/>
              <a:chExt cx="432" cy="432"/>
            </a:xfrm>
          </p:grpSpPr>
          <p:sp>
            <p:nvSpPr>
              <p:cNvPr id="79" name="Oval 88"/>
              <p:cNvSpPr>
                <a:spLocks noChangeArrowheads="1"/>
              </p:cNvSpPr>
              <p:nvPr/>
            </p:nvSpPr>
            <p:spPr bwMode="auto">
              <a:xfrm>
                <a:off x="4374" y="5109"/>
                <a:ext cx="303" cy="2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CL" sz="1400"/>
              </a:p>
            </p:txBody>
          </p:sp>
          <p:sp>
            <p:nvSpPr>
              <p:cNvPr id="80" name="Text Box 89"/>
              <p:cNvSpPr txBox="1">
                <a:spLocks noChangeArrowheads="1"/>
              </p:cNvSpPr>
              <p:nvPr/>
            </p:nvSpPr>
            <p:spPr bwMode="auto">
              <a:xfrm>
                <a:off x="4320" y="5040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L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s-CL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" name="Line 90"/>
            <p:cNvSpPr>
              <a:spLocks noChangeShapeType="1"/>
            </p:cNvSpPr>
            <p:nvPr/>
          </p:nvSpPr>
          <p:spPr bwMode="auto">
            <a:xfrm>
              <a:off x="8049" y="538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3" name="Line 91"/>
            <p:cNvSpPr>
              <a:spLocks noChangeShapeType="1"/>
            </p:cNvSpPr>
            <p:nvPr/>
          </p:nvSpPr>
          <p:spPr bwMode="auto">
            <a:xfrm>
              <a:off x="8049" y="5949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4" name="Line 92"/>
            <p:cNvSpPr>
              <a:spLocks noChangeShapeType="1"/>
            </p:cNvSpPr>
            <p:nvPr/>
          </p:nvSpPr>
          <p:spPr bwMode="auto">
            <a:xfrm>
              <a:off x="8205" y="5805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5" name="Line 93"/>
            <p:cNvSpPr>
              <a:spLocks noChangeShapeType="1"/>
            </p:cNvSpPr>
            <p:nvPr/>
          </p:nvSpPr>
          <p:spPr bwMode="auto">
            <a:xfrm>
              <a:off x="7479" y="582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6" name="Line 94"/>
            <p:cNvSpPr>
              <a:spLocks noChangeShapeType="1"/>
            </p:cNvSpPr>
            <p:nvPr/>
          </p:nvSpPr>
          <p:spPr bwMode="auto">
            <a:xfrm flipH="1">
              <a:off x="8208" y="5919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7" name="Line 95"/>
            <p:cNvSpPr>
              <a:spLocks noChangeShapeType="1"/>
            </p:cNvSpPr>
            <p:nvPr/>
          </p:nvSpPr>
          <p:spPr bwMode="auto">
            <a:xfrm flipH="1">
              <a:off x="8145" y="5904"/>
              <a:ext cx="495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  <p:sp>
          <p:nvSpPr>
            <p:cNvPr id="78" name="Line 96"/>
            <p:cNvSpPr>
              <a:spLocks noChangeShapeType="1"/>
            </p:cNvSpPr>
            <p:nvPr/>
          </p:nvSpPr>
          <p:spPr bwMode="auto">
            <a:xfrm flipH="1">
              <a:off x="7413" y="5313"/>
              <a:ext cx="495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s-CL" sz="1400"/>
            </a:p>
          </p:txBody>
        </p:sp>
      </p:grp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4170362" y="1679377"/>
          <a:ext cx="762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upo 21"/>
          <p:cNvGrpSpPr/>
          <p:nvPr/>
        </p:nvGrpSpPr>
        <p:grpSpPr>
          <a:xfrm>
            <a:off x="4779962" y="1698579"/>
            <a:ext cx="2184400" cy="1554105"/>
            <a:chOff x="5943600" y="2762401"/>
            <a:chExt cx="2184400" cy="1554105"/>
          </a:xfrm>
        </p:grpSpPr>
        <p:cxnSp>
          <p:nvCxnSpPr>
            <p:cNvPr id="17" name="Conector recto de flecha 16"/>
            <p:cNvCxnSpPr/>
            <p:nvPr/>
          </p:nvCxnSpPr>
          <p:spPr>
            <a:xfrm>
              <a:off x="5943600" y="2888401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5943600" y="322015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6248400" y="2762401"/>
              <a:ext cx="457200" cy="252000"/>
              <a:chOff x="6553200" y="2689780"/>
              <a:chExt cx="457200" cy="252000"/>
            </a:xfrm>
          </p:grpSpPr>
          <p:sp>
            <p:nvSpPr>
              <p:cNvPr id="18" name="CuadroTexto 17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(1,2)</a:t>
                </a:r>
                <a:endParaRPr lang="es-CL" sz="1600" b="1" dirty="0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Conector recto de flecha 67"/>
            <p:cNvCxnSpPr/>
            <p:nvPr/>
          </p:nvCxnSpPr>
          <p:spPr>
            <a:xfrm>
              <a:off x="6654800" y="2888401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upo 68"/>
            <p:cNvGrpSpPr/>
            <p:nvPr/>
          </p:nvGrpSpPr>
          <p:grpSpPr>
            <a:xfrm>
              <a:off x="6959600" y="2762401"/>
              <a:ext cx="457200" cy="252000"/>
              <a:chOff x="6553200" y="2689780"/>
              <a:chExt cx="457200" cy="252000"/>
            </a:xfrm>
          </p:grpSpPr>
          <p:sp>
            <p:nvSpPr>
              <p:cNvPr id="70" name="CuadroTexto 69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(1,3)</a:t>
                </a:r>
                <a:endParaRPr lang="es-CL" sz="1600" b="1" dirty="0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Conector recto de flecha 88"/>
            <p:cNvCxnSpPr/>
            <p:nvPr/>
          </p:nvCxnSpPr>
          <p:spPr>
            <a:xfrm>
              <a:off x="7366000" y="2888401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upo 89"/>
            <p:cNvGrpSpPr/>
            <p:nvPr/>
          </p:nvGrpSpPr>
          <p:grpSpPr>
            <a:xfrm>
              <a:off x="7670800" y="2762401"/>
              <a:ext cx="457200" cy="252000"/>
              <a:chOff x="6553200" y="2689780"/>
              <a:chExt cx="457200" cy="252000"/>
            </a:xfrm>
          </p:grpSpPr>
          <p:sp>
            <p:nvSpPr>
              <p:cNvPr id="91" name="CuadroTexto 90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/>
                  <a:t>(1,4)</a:t>
                </a:r>
                <a:endParaRPr lang="es-CL" sz="1600" b="1" dirty="0"/>
              </a:p>
            </p:txBody>
          </p:sp>
          <p:cxnSp>
            <p:nvCxnSpPr>
              <p:cNvPr id="92" name="Conector recto 91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upo 92"/>
            <p:cNvGrpSpPr/>
            <p:nvPr/>
          </p:nvGrpSpPr>
          <p:grpSpPr>
            <a:xfrm>
              <a:off x="6248400" y="3094150"/>
              <a:ext cx="457200" cy="252000"/>
              <a:chOff x="6553200" y="2689780"/>
              <a:chExt cx="457200" cy="252000"/>
            </a:xfrm>
          </p:grpSpPr>
          <p:sp>
            <p:nvSpPr>
              <p:cNvPr id="94" name="CuadroTexto 93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(2,1)</a:t>
                </a:r>
                <a:endParaRPr lang="es-CL" sz="1600" b="1" dirty="0"/>
              </a:p>
            </p:txBody>
          </p:sp>
          <p:cxnSp>
            <p:nvCxnSpPr>
              <p:cNvPr id="96" name="Conector recto 95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ector recto de flecha 96"/>
            <p:cNvCxnSpPr/>
            <p:nvPr/>
          </p:nvCxnSpPr>
          <p:spPr>
            <a:xfrm>
              <a:off x="6657340" y="322015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upo 97"/>
            <p:cNvGrpSpPr/>
            <p:nvPr/>
          </p:nvGrpSpPr>
          <p:grpSpPr>
            <a:xfrm>
              <a:off x="6962140" y="3094150"/>
              <a:ext cx="457200" cy="252000"/>
              <a:chOff x="6553200" y="2689780"/>
              <a:chExt cx="457200" cy="252000"/>
            </a:xfrm>
          </p:grpSpPr>
          <p:sp>
            <p:nvSpPr>
              <p:cNvPr id="99" name="CuadroTexto 98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(2,3)</a:t>
                </a:r>
                <a:endParaRPr lang="es-CL" sz="1600" b="1" dirty="0"/>
              </a:p>
            </p:txBody>
          </p:sp>
          <p:cxnSp>
            <p:nvCxnSpPr>
              <p:cNvPr id="100" name="Conector recto 99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Conector recto de flecha 100"/>
            <p:cNvCxnSpPr/>
            <p:nvPr/>
          </p:nvCxnSpPr>
          <p:spPr>
            <a:xfrm>
              <a:off x="5943600" y="35570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upo 101"/>
            <p:cNvGrpSpPr/>
            <p:nvPr/>
          </p:nvGrpSpPr>
          <p:grpSpPr>
            <a:xfrm>
              <a:off x="6248400" y="3431000"/>
              <a:ext cx="457200" cy="252000"/>
              <a:chOff x="6553200" y="2689780"/>
              <a:chExt cx="457200" cy="252000"/>
            </a:xfrm>
          </p:grpSpPr>
          <p:sp>
            <p:nvSpPr>
              <p:cNvPr id="103" name="CuadroTexto 102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(3,1)</a:t>
                </a:r>
                <a:endParaRPr lang="es-CL" sz="1600" b="1" dirty="0"/>
              </a:p>
            </p:txBody>
          </p:sp>
          <p:cxnSp>
            <p:nvCxnSpPr>
              <p:cNvPr id="104" name="Conector recto 103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Conector recto de flecha 104"/>
            <p:cNvCxnSpPr/>
            <p:nvPr/>
          </p:nvCxnSpPr>
          <p:spPr>
            <a:xfrm>
              <a:off x="6654800" y="35570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upo 105"/>
            <p:cNvGrpSpPr/>
            <p:nvPr/>
          </p:nvGrpSpPr>
          <p:grpSpPr>
            <a:xfrm>
              <a:off x="6959600" y="3431000"/>
              <a:ext cx="457200" cy="252000"/>
              <a:chOff x="6553200" y="2689780"/>
              <a:chExt cx="457200" cy="252000"/>
            </a:xfrm>
          </p:grpSpPr>
          <p:sp>
            <p:nvSpPr>
              <p:cNvPr id="107" name="CuadroTexto 106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(3,2)</a:t>
                </a:r>
                <a:endParaRPr lang="es-CL" sz="1600" b="1" dirty="0"/>
              </a:p>
            </p:txBody>
          </p:sp>
          <p:cxnSp>
            <p:nvCxnSpPr>
              <p:cNvPr id="108" name="Conector recto 107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Conector recto de flecha 108"/>
            <p:cNvCxnSpPr/>
            <p:nvPr/>
          </p:nvCxnSpPr>
          <p:spPr>
            <a:xfrm>
              <a:off x="7366000" y="35570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upo 109"/>
            <p:cNvGrpSpPr/>
            <p:nvPr/>
          </p:nvGrpSpPr>
          <p:grpSpPr>
            <a:xfrm>
              <a:off x="7670800" y="3431000"/>
              <a:ext cx="457200" cy="252000"/>
              <a:chOff x="6553200" y="2689780"/>
              <a:chExt cx="457200" cy="252000"/>
            </a:xfrm>
          </p:grpSpPr>
          <p:sp>
            <p:nvSpPr>
              <p:cNvPr id="111" name="CuadroTexto 110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(3,5)</a:t>
                </a:r>
                <a:endParaRPr lang="es-CL" sz="1600" b="1" dirty="0"/>
              </a:p>
            </p:txBody>
          </p:sp>
          <p:cxnSp>
            <p:nvCxnSpPr>
              <p:cNvPr id="112" name="Conector recto 111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Conector recto de flecha 112"/>
            <p:cNvCxnSpPr/>
            <p:nvPr/>
          </p:nvCxnSpPr>
          <p:spPr>
            <a:xfrm>
              <a:off x="5943600" y="38852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upo 113"/>
            <p:cNvGrpSpPr/>
            <p:nvPr/>
          </p:nvGrpSpPr>
          <p:grpSpPr>
            <a:xfrm>
              <a:off x="6248400" y="3759200"/>
              <a:ext cx="457200" cy="252000"/>
              <a:chOff x="6553200" y="2689780"/>
              <a:chExt cx="457200" cy="252000"/>
            </a:xfrm>
          </p:grpSpPr>
          <p:sp>
            <p:nvSpPr>
              <p:cNvPr id="115" name="CuadroTexto 114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(4,1)</a:t>
                </a:r>
                <a:endParaRPr lang="es-CL" sz="1600" b="1" dirty="0"/>
              </a:p>
            </p:txBody>
          </p:sp>
          <p:cxnSp>
            <p:nvCxnSpPr>
              <p:cNvPr id="116" name="Conector recto 115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ector recto de flecha 116"/>
            <p:cNvCxnSpPr/>
            <p:nvPr/>
          </p:nvCxnSpPr>
          <p:spPr>
            <a:xfrm>
              <a:off x="6657340" y="38852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upo 117"/>
            <p:cNvGrpSpPr/>
            <p:nvPr/>
          </p:nvGrpSpPr>
          <p:grpSpPr>
            <a:xfrm>
              <a:off x="6962140" y="3759200"/>
              <a:ext cx="457200" cy="252000"/>
              <a:chOff x="6553200" y="2689780"/>
              <a:chExt cx="457200" cy="252000"/>
            </a:xfrm>
          </p:grpSpPr>
          <p:sp>
            <p:nvSpPr>
              <p:cNvPr id="119" name="CuadroTexto 118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(4,5)</a:t>
                </a:r>
                <a:endParaRPr lang="es-CL" sz="1600" b="1" dirty="0"/>
              </a:p>
            </p:txBody>
          </p:sp>
          <p:cxnSp>
            <p:nvCxnSpPr>
              <p:cNvPr id="120" name="Conector recto 119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Conector recto de flecha 120"/>
            <p:cNvCxnSpPr/>
            <p:nvPr/>
          </p:nvCxnSpPr>
          <p:spPr>
            <a:xfrm>
              <a:off x="5943600" y="4190506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upo 121"/>
            <p:cNvGrpSpPr/>
            <p:nvPr/>
          </p:nvGrpSpPr>
          <p:grpSpPr>
            <a:xfrm>
              <a:off x="6248400" y="4064506"/>
              <a:ext cx="457200" cy="252000"/>
              <a:chOff x="6553200" y="2689780"/>
              <a:chExt cx="457200" cy="252000"/>
            </a:xfrm>
          </p:grpSpPr>
          <p:sp>
            <p:nvSpPr>
              <p:cNvPr id="123" name="CuadroTexto 122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(5,3)</a:t>
                </a:r>
                <a:endParaRPr lang="es-CL" sz="1600" b="1" dirty="0"/>
              </a:p>
            </p:txBody>
          </p:sp>
          <p:cxnSp>
            <p:nvCxnSpPr>
              <p:cNvPr id="124" name="Conector recto 123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Conector recto de flecha 124"/>
            <p:cNvCxnSpPr/>
            <p:nvPr/>
          </p:nvCxnSpPr>
          <p:spPr>
            <a:xfrm>
              <a:off x="6657340" y="4190506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o 125"/>
            <p:cNvGrpSpPr/>
            <p:nvPr/>
          </p:nvGrpSpPr>
          <p:grpSpPr>
            <a:xfrm>
              <a:off x="6962140" y="4064506"/>
              <a:ext cx="457200" cy="252000"/>
              <a:chOff x="6553200" y="2689780"/>
              <a:chExt cx="457200" cy="252000"/>
            </a:xfrm>
          </p:grpSpPr>
          <p:sp>
            <p:nvSpPr>
              <p:cNvPr id="127" name="CuadroTexto 126"/>
              <p:cNvSpPr txBox="1"/>
              <p:nvPr/>
            </p:nvSpPr>
            <p:spPr>
              <a:xfrm>
                <a:off x="6553200" y="2689780"/>
                <a:ext cx="457200" cy="24622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(5,4)</a:t>
                </a:r>
                <a:endParaRPr lang="es-CL" sz="1600" b="1" dirty="0"/>
              </a:p>
            </p:txBody>
          </p:sp>
          <p:cxnSp>
            <p:nvCxnSpPr>
              <p:cNvPr id="128" name="Conector recto 127"/>
              <p:cNvCxnSpPr/>
              <p:nvPr/>
            </p:nvCxnSpPr>
            <p:spPr>
              <a:xfrm>
                <a:off x="6911340" y="268978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29" name="Tabla 128"/>
          <p:cNvGraphicFramePr>
            <a:graphicFrameLocks noGrp="1"/>
          </p:cNvGraphicFramePr>
          <p:nvPr/>
        </p:nvGraphicFramePr>
        <p:xfrm>
          <a:off x="4114800" y="4191000"/>
          <a:ext cx="762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0" name="Conector recto de flecha 129"/>
          <p:cNvCxnSpPr/>
          <p:nvPr/>
        </p:nvCxnSpPr>
        <p:spPr>
          <a:xfrm>
            <a:off x="4724400" y="4336202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/>
          <p:nvPr/>
        </p:nvCxnSpPr>
        <p:spPr>
          <a:xfrm>
            <a:off x="4724400" y="4667951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o 131"/>
          <p:cNvGrpSpPr/>
          <p:nvPr/>
        </p:nvGrpSpPr>
        <p:grpSpPr>
          <a:xfrm>
            <a:off x="5029200" y="4210202"/>
            <a:ext cx="457200" cy="252000"/>
            <a:chOff x="6553200" y="2689780"/>
            <a:chExt cx="457200" cy="252000"/>
          </a:xfrm>
        </p:grpSpPr>
        <p:sp>
          <p:nvSpPr>
            <p:cNvPr id="133" name="CuadroTexto 132"/>
            <p:cNvSpPr txBox="1"/>
            <p:nvPr/>
          </p:nvSpPr>
          <p:spPr>
            <a:xfrm>
              <a:off x="6553200" y="2689780"/>
              <a:ext cx="457200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(1,2)</a:t>
              </a:r>
              <a:endParaRPr lang="es-CL" sz="1600" b="1" dirty="0"/>
            </a:p>
          </p:txBody>
        </p:sp>
        <p:cxnSp>
          <p:nvCxnSpPr>
            <p:cNvPr id="134" name="Conector recto 133"/>
            <p:cNvCxnSpPr/>
            <p:nvPr/>
          </p:nvCxnSpPr>
          <p:spPr>
            <a:xfrm>
              <a:off x="6911340" y="26897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ector recto de flecha 134"/>
          <p:cNvCxnSpPr/>
          <p:nvPr/>
        </p:nvCxnSpPr>
        <p:spPr>
          <a:xfrm>
            <a:off x="5435600" y="4336202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o 135"/>
          <p:cNvGrpSpPr/>
          <p:nvPr/>
        </p:nvGrpSpPr>
        <p:grpSpPr>
          <a:xfrm>
            <a:off x="5740400" y="4210202"/>
            <a:ext cx="457200" cy="252000"/>
            <a:chOff x="6553200" y="2689780"/>
            <a:chExt cx="457200" cy="252000"/>
          </a:xfrm>
        </p:grpSpPr>
        <p:sp>
          <p:nvSpPr>
            <p:cNvPr id="137" name="CuadroTexto 136"/>
            <p:cNvSpPr txBox="1"/>
            <p:nvPr/>
          </p:nvSpPr>
          <p:spPr>
            <a:xfrm>
              <a:off x="6553200" y="2689780"/>
              <a:ext cx="457200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(1,3)</a:t>
              </a:r>
              <a:endParaRPr lang="es-CL" sz="1600" b="1" dirty="0"/>
            </a:p>
          </p:txBody>
        </p:sp>
        <p:cxnSp>
          <p:nvCxnSpPr>
            <p:cNvPr id="138" name="Conector recto 137"/>
            <p:cNvCxnSpPr/>
            <p:nvPr/>
          </p:nvCxnSpPr>
          <p:spPr>
            <a:xfrm>
              <a:off x="6911340" y="26897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o 142"/>
          <p:cNvGrpSpPr/>
          <p:nvPr/>
        </p:nvGrpSpPr>
        <p:grpSpPr>
          <a:xfrm>
            <a:off x="5029200" y="4541951"/>
            <a:ext cx="457200" cy="252000"/>
            <a:chOff x="6553200" y="2689780"/>
            <a:chExt cx="457200" cy="252000"/>
          </a:xfrm>
        </p:grpSpPr>
        <p:sp>
          <p:nvSpPr>
            <p:cNvPr id="144" name="CuadroTexto 143"/>
            <p:cNvSpPr txBox="1"/>
            <p:nvPr/>
          </p:nvSpPr>
          <p:spPr>
            <a:xfrm>
              <a:off x="6553200" y="2689780"/>
              <a:ext cx="457200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(2,3)</a:t>
              </a:r>
              <a:endParaRPr lang="es-CL" sz="1600" b="1" dirty="0"/>
            </a:p>
          </p:txBody>
        </p:sp>
        <p:cxnSp>
          <p:nvCxnSpPr>
            <p:cNvPr id="145" name="Conector recto 144"/>
            <p:cNvCxnSpPr/>
            <p:nvPr/>
          </p:nvCxnSpPr>
          <p:spPr>
            <a:xfrm>
              <a:off x="6911340" y="26897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Conector recto de flecha 149"/>
          <p:cNvCxnSpPr/>
          <p:nvPr/>
        </p:nvCxnSpPr>
        <p:spPr>
          <a:xfrm>
            <a:off x="4724400" y="5004801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upo 150"/>
          <p:cNvGrpSpPr/>
          <p:nvPr/>
        </p:nvGrpSpPr>
        <p:grpSpPr>
          <a:xfrm>
            <a:off x="5029200" y="4878801"/>
            <a:ext cx="457200" cy="252000"/>
            <a:chOff x="6553200" y="2689780"/>
            <a:chExt cx="457200" cy="252000"/>
          </a:xfrm>
        </p:grpSpPr>
        <p:sp>
          <p:nvSpPr>
            <p:cNvPr id="152" name="CuadroTexto 151"/>
            <p:cNvSpPr txBox="1"/>
            <p:nvPr/>
          </p:nvSpPr>
          <p:spPr>
            <a:xfrm>
              <a:off x="6553200" y="2689780"/>
              <a:ext cx="457200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(3,4)</a:t>
              </a:r>
              <a:endParaRPr lang="es-CL" sz="1600" b="1" dirty="0"/>
            </a:p>
          </p:txBody>
        </p:sp>
        <p:cxnSp>
          <p:nvCxnSpPr>
            <p:cNvPr id="153" name="Conector recto 152"/>
            <p:cNvCxnSpPr/>
            <p:nvPr/>
          </p:nvCxnSpPr>
          <p:spPr>
            <a:xfrm>
              <a:off x="6911340" y="26897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Conector recto de flecha 153"/>
          <p:cNvCxnSpPr/>
          <p:nvPr/>
        </p:nvCxnSpPr>
        <p:spPr>
          <a:xfrm>
            <a:off x="5435600" y="5004801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o 154"/>
          <p:cNvGrpSpPr/>
          <p:nvPr/>
        </p:nvGrpSpPr>
        <p:grpSpPr>
          <a:xfrm>
            <a:off x="5740400" y="4878801"/>
            <a:ext cx="457200" cy="252000"/>
            <a:chOff x="6553200" y="2689780"/>
            <a:chExt cx="457200" cy="252000"/>
          </a:xfrm>
        </p:grpSpPr>
        <p:sp>
          <p:nvSpPr>
            <p:cNvPr id="156" name="CuadroTexto 155"/>
            <p:cNvSpPr txBox="1"/>
            <p:nvPr/>
          </p:nvSpPr>
          <p:spPr>
            <a:xfrm>
              <a:off x="6553200" y="2689780"/>
              <a:ext cx="457200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(3,5)</a:t>
              </a:r>
              <a:endParaRPr lang="es-CL" sz="1600" b="1" dirty="0"/>
            </a:p>
          </p:txBody>
        </p:sp>
        <p:cxnSp>
          <p:nvCxnSpPr>
            <p:cNvPr id="157" name="Conector recto 156"/>
            <p:cNvCxnSpPr/>
            <p:nvPr/>
          </p:nvCxnSpPr>
          <p:spPr>
            <a:xfrm>
              <a:off x="6911340" y="26897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Conector recto de flecha 161"/>
          <p:cNvCxnSpPr/>
          <p:nvPr/>
        </p:nvCxnSpPr>
        <p:spPr>
          <a:xfrm>
            <a:off x="4724400" y="5333001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o 162"/>
          <p:cNvGrpSpPr/>
          <p:nvPr/>
        </p:nvGrpSpPr>
        <p:grpSpPr>
          <a:xfrm>
            <a:off x="5029200" y="5207001"/>
            <a:ext cx="457200" cy="252000"/>
            <a:chOff x="6553200" y="2689780"/>
            <a:chExt cx="457200" cy="252000"/>
          </a:xfrm>
        </p:grpSpPr>
        <p:sp>
          <p:nvSpPr>
            <p:cNvPr id="164" name="CuadroTexto 163"/>
            <p:cNvSpPr txBox="1"/>
            <p:nvPr/>
          </p:nvSpPr>
          <p:spPr>
            <a:xfrm>
              <a:off x="6553200" y="2689780"/>
              <a:ext cx="457200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(4,5)</a:t>
              </a:r>
              <a:endParaRPr lang="es-CL" sz="1600" b="1" dirty="0"/>
            </a:p>
          </p:txBody>
        </p:sp>
        <p:cxnSp>
          <p:nvCxnSpPr>
            <p:cNvPr id="165" name="Conector recto 164"/>
            <p:cNvCxnSpPr/>
            <p:nvPr/>
          </p:nvCxnSpPr>
          <p:spPr>
            <a:xfrm>
              <a:off x="6911340" y="26897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Conector recto de flecha 169"/>
          <p:cNvCxnSpPr/>
          <p:nvPr/>
        </p:nvCxnSpPr>
        <p:spPr>
          <a:xfrm>
            <a:off x="4724400" y="5638307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upo 170"/>
          <p:cNvGrpSpPr/>
          <p:nvPr/>
        </p:nvGrpSpPr>
        <p:grpSpPr>
          <a:xfrm>
            <a:off x="5029200" y="5512307"/>
            <a:ext cx="457200" cy="252000"/>
            <a:chOff x="6553200" y="2689780"/>
            <a:chExt cx="457200" cy="252000"/>
          </a:xfrm>
        </p:grpSpPr>
        <p:sp>
          <p:nvSpPr>
            <p:cNvPr id="172" name="CuadroTexto 171"/>
            <p:cNvSpPr txBox="1"/>
            <p:nvPr/>
          </p:nvSpPr>
          <p:spPr>
            <a:xfrm>
              <a:off x="6553200" y="2689780"/>
              <a:ext cx="457200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(5,4)</a:t>
              </a:r>
              <a:endParaRPr lang="es-CL" sz="1600" b="1" dirty="0"/>
            </a:p>
          </p:txBody>
        </p:sp>
        <p:cxnSp>
          <p:nvCxnSpPr>
            <p:cNvPr id="173" name="Conector recto 172"/>
            <p:cNvCxnSpPr/>
            <p:nvPr/>
          </p:nvCxnSpPr>
          <p:spPr>
            <a:xfrm>
              <a:off x="6911340" y="26897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ectángulo 138"/>
          <p:cNvSpPr/>
          <p:nvPr/>
        </p:nvSpPr>
        <p:spPr>
          <a:xfrm>
            <a:off x="11118" y="1143000"/>
            <a:ext cx="91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u="sng" dirty="0"/>
              <a:t>Grafos no dirigidos</a:t>
            </a:r>
            <a:r>
              <a:rPr lang="es-ES" sz="1400" dirty="0"/>
              <a:t>: Los nodos en la lista </a:t>
            </a:r>
            <a:r>
              <a:rPr lang="es-ES" sz="1400" b="1" i="1" dirty="0"/>
              <a:t>i</a:t>
            </a:r>
            <a:r>
              <a:rPr lang="es-ES" sz="1400" dirty="0"/>
              <a:t>, almacenan los arcos que inciden en el nodo </a:t>
            </a:r>
            <a:r>
              <a:rPr lang="es-ES" sz="1400" b="1" i="1" dirty="0"/>
              <a:t>i</a:t>
            </a:r>
            <a:r>
              <a:rPr lang="es-ES" sz="1400" dirty="0"/>
              <a:t>.</a:t>
            </a:r>
          </a:p>
        </p:txBody>
      </p:sp>
      <p:sp>
        <p:nvSpPr>
          <p:cNvPr id="140" name="Rectángulo 139"/>
          <p:cNvSpPr/>
          <p:nvPr/>
        </p:nvSpPr>
        <p:spPr>
          <a:xfrm>
            <a:off x="-7932" y="3654623"/>
            <a:ext cx="91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u="sng" dirty="0"/>
              <a:t>Grafos dirigidos</a:t>
            </a:r>
            <a:r>
              <a:rPr lang="es-ES" sz="1400" dirty="0"/>
              <a:t>: Los nodos en la lista </a:t>
            </a:r>
            <a:r>
              <a:rPr lang="es-ES" sz="1400" b="1" i="1" dirty="0"/>
              <a:t>i</a:t>
            </a:r>
            <a:r>
              <a:rPr lang="es-ES" sz="1400" dirty="0"/>
              <a:t>, almacenan los arcos que nacen del nodo </a:t>
            </a:r>
            <a:r>
              <a:rPr lang="es-ES" sz="1400" b="1" i="1" dirty="0"/>
              <a:t>i</a:t>
            </a:r>
            <a:r>
              <a:rPr lang="es-ES" sz="1400" dirty="0"/>
              <a:t>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4D85564-DA27-0EED-51D6-1A0AA8C6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- Otras Representaciones Computacionales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118" y="762000"/>
                <a:ext cx="91328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9388" indent="-179388" algn="just"/>
                <a:r>
                  <a:rPr lang="es-CL" b="1" dirty="0">
                    <a:solidFill>
                      <a:srgbClr val="0070C0"/>
                    </a:solidFill>
                  </a:rPr>
                  <a:t>Complejidad de Operaciones según la representación computacional utilizada:</a:t>
                </a:r>
              </a:p>
              <a:p>
                <a:pPr marL="179388" indent="-179388" algn="just"/>
                <a:endParaRPr lang="es-CL" b="1" dirty="0">
                  <a:solidFill>
                    <a:srgbClr val="0070C0"/>
                  </a:solidFill>
                </a:endParaRPr>
              </a:p>
              <a:p>
                <a:pPr marL="179388" indent="-179388" algn="just"/>
                <a:r>
                  <a:rPr lang="es-ES" dirty="0"/>
                  <a:t>Considera que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s-ES" dirty="0"/>
                  <a:t> es la cantidad de </a:t>
                </a:r>
                <a:r>
                  <a:rPr lang="es-ES" dirty="0">
                    <a:solidFill>
                      <a:srgbClr val="C00000"/>
                    </a:solidFill>
                  </a:rPr>
                  <a:t>nodos</a:t>
                </a:r>
                <a:r>
                  <a:rPr lang="es-ES" dirty="0"/>
                  <a:t>, y que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s-ES" dirty="0"/>
                  <a:t> es la cantidad de </a:t>
                </a:r>
                <a:r>
                  <a:rPr lang="es-ES" dirty="0">
                    <a:solidFill>
                      <a:srgbClr val="C00000"/>
                    </a:solidFill>
                  </a:rPr>
                  <a:t>aristas</a:t>
                </a:r>
                <a:r>
                  <a:rPr lang="es-ES" dirty="0"/>
                  <a:t>.</a:t>
                </a:r>
                <a:endParaRPr lang="es-CL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" y="762000"/>
                <a:ext cx="9132882" cy="923330"/>
              </a:xfrm>
              <a:prstGeom prst="rect">
                <a:avLst/>
              </a:prstGeom>
              <a:blipFill>
                <a:blip r:embed="rId3"/>
                <a:stretch>
                  <a:fillRect l="-601" t="-3311" b="-99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/>
              <p:cNvGraphicFramePr>
                <a:graphicFrameLocks noGrp="1"/>
              </p:cNvGraphicFramePr>
              <p:nvPr/>
            </p:nvGraphicFramePr>
            <p:xfrm>
              <a:off x="76200" y="1905000"/>
              <a:ext cx="8969726" cy="4251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9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64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155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44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dirty="0">
                              <a:solidFill>
                                <a:schemeClr val="tx1"/>
                              </a:solidFill>
                            </a:rPr>
                            <a:t>Listas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dirty="0">
                              <a:solidFill>
                                <a:schemeClr val="tx1"/>
                              </a:solidFill>
                            </a:rPr>
                            <a:t>Matrices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Adyacencia</a:t>
                          </a: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Incidencia</a:t>
                          </a: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Adyacencia</a:t>
                          </a: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Incidencia</a:t>
                          </a: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2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Almacenamiento</a:t>
                          </a:r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5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1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1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∙</m:t>
                                    </m:r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Agregar Vértice</a:t>
                          </a:r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5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1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1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l-G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kumimoji="0" lang="el-GR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∙</m:t>
                                    </m:r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Agregar Arista</a:t>
                          </a:r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l-G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kumimoji="0" lang="el-GR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∙</m:t>
                                    </m:r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Remover Vértice</a:t>
                          </a:r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L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5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1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1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l-G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kumimoji="0" lang="el-GR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∙</m:t>
                                    </m:r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Remover Arista</a:t>
                          </a:r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lang="el-G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l-G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𝛰</m:t>
                                </m:r>
                                <m:d>
                                  <m:dPr>
                                    <m:ctrlPr>
                                      <a:rPr kumimoji="0" lang="el-GR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∙</m:t>
                                    </m:r>
                                    <m:r>
                                      <a:rPr kumimoji="0" lang="es-CL" sz="1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656000">
                    <a:tc>
                      <a:txBody>
                        <a:bodyPr/>
                        <a:lstStyle/>
                        <a:p>
                          <a:pPr algn="ctr"/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14643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373257"/>
                  </p:ext>
                </p:extLst>
              </p:nvPr>
            </p:nvGraphicFramePr>
            <p:xfrm>
              <a:off x="76200" y="1905000"/>
              <a:ext cx="8969726" cy="4251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9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64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155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44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dirty="0" smtClean="0">
                              <a:solidFill>
                                <a:schemeClr val="tx1"/>
                              </a:solidFill>
                            </a:rPr>
                            <a:t>Listas</a:t>
                          </a: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dirty="0" smtClean="0">
                              <a:solidFill>
                                <a:schemeClr val="tx1"/>
                              </a:solidFill>
                            </a:rPr>
                            <a:t>Matrices</a:t>
                          </a: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L" sz="15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Adyacencia</a:t>
                          </a: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Incidencia</a:t>
                          </a: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Adyacencia</a:t>
                          </a: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Incidencia</a:t>
                          </a:r>
                          <a:endParaRPr lang="es-CL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2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Almacenamiento</a:t>
                          </a:r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5521" t="-201639" r="-333977" b="-8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8638" t="-201639" r="-210036" b="-8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5472" t="-201639" r="-121132" b="-8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755" t="-201639" r="-627" b="-8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Agregar Vértice</a:t>
                          </a:r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5521" t="-301639" r="-333977" b="-7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8638" t="-301639" r="-210036" b="-7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5472" t="-301639" r="-121132" b="-7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755" t="-301639" r="-627" b="-7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Agregar Arista</a:t>
                          </a:r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5521" t="-408333" r="-333977" b="-6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8638" t="-408333" r="-210036" b="-6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5472" t="-408333" r="-121132" b="-6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755" t="-408333" r="-627" b="-6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Remover Vértice</a:t>
                          </a:r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5521" t="-500000" r="-333977" b="-5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8638" t="-500000" r="-210036" b="-5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5472" t="-500000" r="-121132" b="-5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755" t="-500000" r="-627" b="-5508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500" b="1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Remover Arista</a:t>
                          </a:r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5521" t="-600000" r="-333977" b="-4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8638" t="-600000" r="-210036" b="-4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5472" t="-600000" r="-121132" b="-4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755" t="-600000" r="-627" b="-4508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656000">
                    <a:tc>
                      <a:txBody>
                        <a:bodyPr/>
                        <a:lstStyle/>
                        <a:p>
                          <a:pPr algn="ctr"/>
                          <a:endParaRPr lang="es-CL" sz="15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s-CL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14643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800600"/>
            <a:ext cx="13392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32" y="4800600"/>
            <a:ext cx="1366938" cy="108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4815158"/>
            <a:ext cx="1908000" cy="8427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1751" y="4618161"/>
            <a:ext cx="1287190" cy="136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055A4C3-A8CA-3BBA-3497-28CBF8A6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s-CL" sz="2000" b="1" dirty="0">
                <a:solidFill>
                  <a:srgbClr val="002060"/>
                </a:solidFill>
              </a:rPr>
              <a:t>Grafos - Otras Representaciones Computacionales</a:t>
            </a:r>
            <a:endParaRPr lang="es-CL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633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755775"/>
          </a:xfrm>
        </p:spPr>
        <p:txBody>
          <a:bodyPr>
            <a:normAutofit fontScale="90000"/>
          </a:bodyPr>
          <a:lstStyle/>
          <a:p>
            <a:r>
              <a:rPr lang="es-ES" cap="small" dirty="0"/>
              <a:t>Apunte Nº6</a:t>
            </a:r>
            <a:r>
              <a:rPr lang="es-CL" dirty="0"/>
              <a:t/>
            </a:r>
            <a:br>
              <a:rPr lang="es-CL" dirty="0"/>
            </a:br>
            <a:r>
              <a:rPr lang="es-CL" b="1" cap="small" dirty="0"/>
              <a:t>Tipos de Datos Abstractos No Lineales:</a:t>
            </a:r>
            <a:br>
              <a:rPr lang="es-CL" b="1" cap="small" dirty="0"/>
            </a:br>
            <a:r>
              <a:rPr lang="es-CL" b="1" cap="small" dirty="0"/>
              <a:t>Grafos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638800"/>
            <a:ext cx="6400800" cy="914400"/>
          </a:xfrm>
        </p:spPr>
        <p:txBody>
          <a:bodyPr>
            <a:normAutofit/>
          </a:bodyPr>
          <a:lstStyle/>
          <a:p>
            <a:r>
              <a:rPr lang="es-CL" sz="1800" dirty="0">
                <a:solidFill>
                  <a:schemeClr val="tx1"/>
                </a:solidFill>
              </a:rPr>
              <a:t>Irene </a:t>
            </a:r>
            <a:r>
              <a:rPr lang="es-CL" sz="1800" dirty="0" err="1">
                <a:solidFill>
                  <a:schemeClr val="tx1"/>
                </a:solidFill>
              </a:rPr>
              <a:t>Zuccar</a:t>
            </a:r>
            <a:r>
              <a:rPr lang="es-CL" sz="1800" dirty="0">
                <a:solidFill>
                  <a:schemeClr val="tx1"/>
                </a:solidFill>
              </a:rPr>
              <a:t> </a:t>
            </a:r>
            <a:r>
              <a:rPr lang="es-CL" sz="1800" dirty="0" err="1">
                <a:solidFill>
                  <a:schemeClr val="tx1"/>
                </a:solidFill>
              </a:rPr>
              <a:t>Parrini</a:t>
            </a:r>
            <a:endParaRPr lang="es-CL" sz="1800" dirty="0">
              <a:solidFill>
                <a:schemeClr val="tx1"/>
              </a:solidFill>
            </a:endParaRPr>
          </a:p>
          <a:p>
            <a:r>
              <a:rPr lang="es-CL" sz="18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L" sz="3200" i="1" dirty="0">
                <a:solidFill>
                  <a:schemeClr val="tx1">
                    <a:tint val="75000"/>
                  </a:schemeClr>
                </a:solidFill>
              </a:rPr>
              <a:t>Algoritmos y Estructuras de Datos</a:t>
            </a:r>
            <a:endParaRPr kumimoji="0" lang="es-CL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7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1755775"/>
          </a:xfrm>
        </p:spPr>
        <p:txBody>
          <a:bodyPr>
            <a:normAutofit/>
          </a:bodyPr>
          <a:lstStyle/>
          <a:p>
            <a:r>
              <a:rPr lang="es-ES" sz="4000" b="1" cap="small" dirty="0"/>
              <a:t>Ejemplos de Aplicaciones de los Grafos</a:t>
            </a:r>
            <a:endParaRPr lang="es-CL" sz="4000" b="1" dirty="0"/>
          </a:p>
        </p:txBody>
      </p:sp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8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17210</TotalTime>
  <Words>9655</Words>
  <Application>Microsoft Office PowerPoint</Application>
  <PresentationFormat>Presentación en pantalla (4:3)</PresentationFormat>
  <Paragraphs>3811</Paragraphs>
  <Slides>87</Slides>
  <Notes>76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87</vt:i4>
      </vt:variant>
    </vt:vector>
  </HeadingPairs>
  <TitlesOfParts>
    <vt:vector size="99" baseType="lpstr">
      <vt:lpstr>Arial</vt:lpstr>
      <vt:lpstr>Bradley Hand ITC</vt:lpstr>
      <vt:lpstr>Calibri</vt:lpstr>
      <vt:lpstr>Cambria Math</vt:lpstr>
      <vt:lpstr>Consolas</vt:lpstr>
      <vt:lpstr>Courier New</vt:lpstr>
      <vt:lpstr>DejaVu Sans</vt:lpstr>
      <vt:lpstr>Symbol</vt:lpstr>
      <vt:lpstr>Times New Roman</vt:lpstr>
      <vt:lpstr>Wingdings</vt:lpstr>
      <vt:lpstr>Office Theme</vt:lpstr>
      <vt:lpstr>Ecuación</vt:lpstr>
      <vt:lpstr>Apunte Nº6 Tipos de Datos Abstractos No Lineales: Grafos</vt:lpstr>
      <vt:lpstr>Grafos – Definición Matemática</vt:lpstr>
      <vt:lpstr>Grafos - Historia</vt:lpstr>
      <vt:lpstr>Grafos – Clasificación Principal</vt:lpstr>
      <vt:lpstr>Grafos – Clasificación Principal</vt:lpstr>
      <vt:lpstr>Grafos – Representación Computacional más Usada: MATRICIAL</vt:lpstr>
      <vt:lpstr>Grafos – Representación Computacional más Usada: MATRICIAL</vt:lpstr>
      <vt:lpstr>Grafos – Representación Computacional más Usada: MATRICIAL</vt:lpstr>
      <vt:lpstr>Ejemplos de Aplicaciones de los Grafos</vt:lpstr>
      <vt:lpstr>Ejemplo 1: Red del metro de Santiago. </vt:lpstr>
      <vt:lpstr>Ejemplo 2: redes sociales </vt:lpstr>
      <vt:lpstr>Ejemplo 3: Representación de moléculas </vt:lpstr>
      <vt:lpstr>Ejemplo 4: Circuitos eléctricos</vt:lpstr>
      <vt:lpstr>Ejemplo 5: Diagramas de flujos</vt:lpstr>
      <vt:lpstr>Ejemplo 6: Red de Recomendación musical</vt:lpstr>
      <vt:lpstr>Ejemplo 7: Red funcional de un cerebro</vt:lpstr>
      <vt:lpstr>Ejemplo 8: Modelamiento de malabares (con 5 pelotas) – “Grafo de Estados”</vt:lpstr>
      <vt:lpstr>Ejemplo 9: ”GRAPH everywhere”: empresa dedicada a desarrollo de soluciones y servicios de consultoría usando GRAFOS</vt:lpstr>
      <vt:lpstr>Ejemplo 10: Segmento de un modelo para detectar lavado de dinero (de GRAPH everywhere)</vt:lpstr>
      <vt:lpstr>Definiciones sobre Grafos</vt:lpstr>
      <vt:lpstr>Definiciones sobre Grafos – Dirigidos y NO Dirigidos</vt:lpstr>
      <vt:lpstr>Definiciones - Grafos NO Dirigidos </vt:lpstr>
      <vt:lpstr>Definiciones - Grafos Dirigidos </vt:lpstr>
      <vt:lpstr>Definiciones - Grafos Dirigidos </vt:lpstr>
      <vt:lpstr>Definiciones sobre Grafos – Dirigidos y NO Dirigidos</vt:lpstr>
      <vt:lpstr>Definiciones sobre Grafos – Dirigidos y NO Dirigidos</vt:lpstr>
      <vt:lpstr>Tipos de Grafos</vt:lpstr>
      <vt:lpstr>Grafos – Tipos de grafos</vt:lpstr>
      <vt:lpstr>Grafos – Tipos de grafos</vt:lpstr>
      <vt:lpstr>Grafos – Tipos de grafos</vt:lpstr>
      <vt:lpstr>Grafos – Tipos de grafos</vt:lpstr>
      <vt:lpstr>Grafos – Tipos de grafos</vt:lpstr>
      <vt:lpstr>Grafos – Tipos de grafos</vt:lpstr>
      <vt:lpstr>Grafos – Tipos de grafos</vt:lpstr>
      <vt:lpstr>Recorridos sobre Grafos</vt:lpstr>
      <vt:lpstr>Grafos – Recorridos</vt:lpstr>
      <vt:lpstr>Grafos – Recorrido en Profundidad</vt:lpstr>
      <vt:lpstr>Grafos – Recorrido en Profundidad</vt:lpstr>
      <vt:lpstr>Grafos – Recorrido en Amplitud</vt:lpstr>
      <vt:lpstr>Grafos – Recorrido en Amplitud</vt:lpstr>
      <vt:lpstr>Presentación de PowerPoint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Caminos Mínimos (Dijkstra)</vt:lpstr>
      <vt:lpstr>Grafos – Árbol de Cobertura Mínimo (Prim)</vt:lpstr>
      <vt:lpstr>Grafos – Árbol de Cobertura Mínimo (Prim)</vt:lpstr>
      <vt:lpstr>Grafos – Flujo Máximo en Redes (Ford-Fulkerson)</vt:lpstr>
      <vt:lpstr>Grafos – Flujo Máximo en Redes (Ford-Fulkerson)</vt:lpstr>
      <vt:lpstr>Grafos – Flujo Máximo en Redes (Ford-Fulkerson)</vt:lpstr>
      <vt:lpstr>Grafos – Flujo Máximo en Redes (Ford-Fulkerson)</vt:lpstr>
      <vt:lpstr>Grafos – Flujo Máximo en Redes (Ford-Fulkerson)</vt:lpstr>
      <vt:lpstr>Grafos – Flujo Máximo en Redes (Ford-Fulkerson)</vt:lpstr>
      <vt:lpstr>Grafos – Flujo Máximo en Redes (Ford-Fulkerson)</vt:lpstr>
      <vt:lpstr>Grafos – Flujo Máximo en Redes (Ford-Fulkerson)</vt:lpstr>
      <vt:lpstr>Grafos – Flujo Máximo en Redes (Ford-Fulkerson)</vt:lpstr>
      <vt:lpstr>Grafos – Flujo Máximo en Redes (Ford-Fulkerson)</vt:lpstr>
      <vt:lpstr>Grafos – Flujo Máximo en Redes (Ford-Fulkerson)</vt:lpstr>
      <vt:lpstr>Lectura de un grafo con el lenguaje 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Llenando la matriz de un grafo</vt:lpstr>
      <vt:lpstr>Otras Representaciones Computacionales</vt:lpstr>
      <vt:lpstr>Grafos - Otras Representaciones Computacionales</vt:lpstr>
      <vt:lpstr>Grafos - Otras Representaciones Computacionales</vt:lpstr>
      <vt:lpstr>Grafos - Otras Representaciones Computacionales</vt:lpstr>
      <vt:lpstr>Grafos - Otras Representaciones Computacionales</vt:lpstr>
      <vt:lpstr>Apunte Nº6 Tipos de Datos Abstractos No Lineales: Grafos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 Nº3 Programación: Herramienta para Resolver Problemas</dc:title>
  <dc:creator>Irene Zuccar</dc:creator>
  <cp:lastModifiedBy>Call Center</cp:lastModifiedBy>
  <cp:revision>1322</cp:revision>
  <cp:lastPrinted>2015-11-09T18:45:00Z</cp:lastPrinted>
  <dcterms:created xsi:type="dcterms:W3CDTF">2006-08-16T00:00:00Z</dcterms:created>
  <dcterms:modified xsi:type="dcterms:W3CDTF">2023-04-27T16:34:07Z</dcterms:modified>
</cp:coreProperties>
</file>