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1" clrIdx="0">
    <p:extLst>
      <p:ext uri="{19B8F6BF-5375-455C-9EA6-DF929625EA0E}">
        <p15:presenceInfo xmlns:p15="http://schemas.microsoft.com/office/powerpoint/2012/main" userId="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3" d="100"/>
          <a:sy n="73" d="100"/>
        </p:scale>
        <p:origin x="4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6CDEBB2-7945-4B23-AE1F-6BC00FE44A45}" type="datetimeFigureOut">
              <a:rPr lang="es-CO" smtClean="0"/>
              <a:t>17/08/2018</a:t>
            </a:fld>
            <a:endParaRPr lang="es-CO"/>
          </a:p>
        </p:txBody>
      </p:sp>
      <p:sp>
        <p:nvSpPr>
          <p:cNvPr id="5" name="Footer Placeholder 4"/>
          <p:cNvSpPr>
            <a:spLocks noGrp="1"/>
          </p:cNvSpPr>
          <p:nvPr>
            <p:ph type="ftr" sz="quarter" idx="11"/>
          </p:nvPr>
        </p:nvSpPr>
        <p:spPr>
          <a:xfrm>
            <a:off x="5332412" y="5883275"/>
            <a:ext cx="4324044" cy="365125"/>
          </a:xfrm>
        </p:spPr>
        <p:txBody>
          <a:bodyPr/>
          <a:lstStyle/>
          <a:p>
            <a:endParaRPr lang="es-CO"/>
          </a:p>
        </p:txBody>
      </p:sp>
      <p:sp>
        <p:nvSpPr>
          <p:cNvPr id="6" name="Slide Number Placeholder 5"/>
          <p:cNvSpPr>
            <a:spLocks noGrp="1"/>
          </p:cNvSpPr>
          <p:nvPr>
            <p:ph type="sldNum" sz="quarter" idx="12"/>
          </p:nvPr>
        </p:nvSpPr>
        <p:spPr/>
        <p:txBody>
          <a:bodyPr/>
          <a:lstStyle/>
          <a:p>
            <a:fld id="{21D61263-0102-49F2-B43D-A83AFD01CCA0}" type="slidenum">
              <a:rPr lang="es-CO" smtClean="0"/>
              <a:t>‹Nº›</a:t>
            </a:fld>
            <a:endParaRPr lang="es-CO"/>
          </a:p>
        </p:txBody>
      </p:sp>
    </p:spTree>
    <p:extLst>
      <p:ext uri="{BB962C8B-B14F-4D97-AF65-F5344CB8AC3E}">
        <p14:creationId xmlns:p14="http://schemas.microsoft.com/office/powerpoint/2010/main" val="381200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6CDEBB2-7945-4B23-AE1F-6BC00FE44A45}" type="datetimeFigureOut">
              <a:rPr lang="es-CO" smtClean="0"/>
              <a:t>17/08/2018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1D61263-0102-49F2-B43D-A83AFD01CCA0}" type="slidenum">
              <a:rPr lang="es-CO" smtClean="0"/>
              <a:t>‹Nº›</a:t>
            </a:fld>
            <a:endParaRPr lang="es-CO"/>
          </a:p>
        </p:txBody>
      </p:sp>
    </p:spTree>
    <p:extLst>
      <p:ext uri="{BB962C8B-B14F-4D97-AF65-F5344CB8AC3E}">
        <p14:creationId xmlns:p14="http://schemas.microsoft.com/office/powerpoint/2010/main" val="3079791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6CDEBB2-7945-4B23-AE1F-6BC00FE44A45}" type="datetimeFigureOut">
              <a:rPr lang="es-CO" smtClean="0"/>
              <a:t>17/08/2018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D61263-0102-49F2-B43D-A83AFD01CCA0}" type="slidenum">
              <a:rPr lang="es-CO" smtClean="0"/>
              <a:t>‹Nº›</a:t>
            </a:fld>
            <a:endParaRPr lang="es-CO"/>
          </a:p>
        </p:txBody>
      </p:sp>
    </p:spTree>
    <p:extLst>
      <p:ext uri="{BB962C8B-B14F-4D97-AF65-F5344CB8AC3E}">
        <p14:creationId xmlns:p14="http://schemas.microsoft.com/office/powerpoint/2010/main" val="735773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6CDEBB2-7945-4B23-AE1F-6BC00FE44A45}" type="datetimeFigureOut">
              <a:rPr lang="es-CO" smtClean="0"/>
              <a:t>17/08/2018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D61263-0102-49F2-B43D-A83AFD01CCA0}" type="slidenum">
              <a:rPr lang="es-CO" smtClean="0"/>
              <a:t>‹Nº›</a:t>
            </a:fld>
            <a:endParaRPr lang="es-CO"/>
          </a:p>
        </p:txBody>
      </p:sp>
    </p:spTree>
    <p:extLst>
      <p:ext uri="{BB962C8B-B14F-4D97-AF65-F5344CB8AC3E}">
        <p14:creationId xmlns:p14="http://schemas.microsoft.com/office/powerpoint/2010/main" val="1120563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6CDEBB2-7945-4B23-AE1F-6BC00FE44A45}" type="datetimeFigureOut">
              <a:rPr lang="es-CO" smtClean="0"/>
              <a:t>17/08/2018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D61263-0102-49F2-B43D-A83AFD01CCA0}" type="slidenum">
              <a:rPr lang="es-CO" smtClean="0"/>
              <a:t>‹Nº›</a:t>
            </a:fld>
            <a:endParaRPr lang="es-CO"/>
          </a:p>
        </p:txBody>
      </p:sp>
    </p:spTree>
    <p:extLst>
      <p:ext uri="{BB962C8B-B14F-4D97-AF65-F5344CB8AC3E}">
        <p14:creationId xmlns:p14="http://schemas.microsoft.com/office/powerpoint/2010/main" val="2733507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6CDEBB2-7945-4B23-AE1F-6BC00FE44A45}" type="datetimeFigureOut">
              <a:rPr lang="es-CO" smtClean="0"/>
              <a:t>17/08/2018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D61263-0102-49F2-B43D-A83AFD01CCA0}" type="slidenum">
              <a:rPr lang="es-CO" smtClean="0"/>
              <a:t>‹Nº›</a:t>
            </a:fld>
            <a:endParaRPr lang="es-CO"/>
          </a:p>
        </p:txBody>
      </p:sp>
    </p:spTree>
    <p:extLst>
      <p:ext uri="{BB962C8B-B14F-4D97-AF65-F5344CB8AC3E}">
        <p14:creationId xmlns:p14="http://schemas.microsoft.com/office/powerpoint/2010/main" val="1589153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6CDEBB2-7945-4B23-AE1F-6BC00FE44A45}" type="datetimeFigureOut">
              <a:rPr lang="es-CO" smtClean="0"/>
              <a:t>17/08/2018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D61263-0102-49F2-B43D-A83AFD01CCA0}" type="slidenum">
              <a:rPr lang="es-CO" smtClean="0"/>
              <a:t>‹Nº›</a:t>
            </a:fld>
            <a:endParaRPr lang="es-CO"/>
          </a:p>
        </p:txBody>
      </p:sp>
    </p:spTree>
    <p:extLst>
      <p:ext uri="{BB962C8B-B14F-4D97-AF65-F5344CB8AC3E}">
        <p14:creationId xmlns:p14="http://schemas.microsoft.com/office/powerpoint/2010/main" val="183889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6CDEBB2-7945-4B23-AE1F-6BC00FE44A45}" type="datetimeFigureOut">
              <a:rPr lang="es-CO" smtClean="0"/>
              <a:t>17/08/2018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D61263-0102-49F2-B43D-A83AFD01CCA0}" type="slidenum">
              <a:rPr lang="es-CO" smtClean="0"/>
              <a:t>‹Nº›</a:t>
            </a:fld>
            <a:endParaRPr lang="es-CO"/>
          </a:p>
        </p:txBody>
      </p:sp>
    </p:spTree>
    <p:extLst>
      <p:ext uri="{BB962C8B-B14F-4D97-AF65-F5344CB8AC3E}">
        <p14:creationId xmlns:p14="http://schemas.microsoft.com/office/powerpoint/2010/main" val="4255962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6CDEBB2-7945-4B23-AE1F-6BC00FE44A45}" type="datetimeFigureOut">
              <a:rPr lang="es-CO" smtClean="0"/>
              <a:t>17/08/2018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D61263-0102-49F2-B43D-A83AFD01CCA0}" type="slidenum">
              <a:rPr lang="es-CO" smtClean="0"/>
              <a:t>‹Nº›</a:t>
            </a:fld>
            <a:endParaRPr lang="es-CO"/>
          </a:p>
        </p:txBody>
      </p:sp>
    </p:spTree>
    <p:extLst>
      <p:ext uri="{BB962C8B-B14F-4D97-AF65-F5344CB8AC3E}">
        <p14:creationId xmlns:p14="http://schemas.microsoft.com/office/powerpoint/2010/main" val="3032054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6CDEBB2-7945-4B23-AE1F-6BC00FE44A45}" type="datetimeFigureOut">
              <a:rPr lang="es-CO" smtClean="0"/>
              <a:t>17/08/2018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951856" y="5867131"/>
            <a:ext cx="551167" cy="365125"/>
          </a:xfrm>
        </p:spPr>
        <p:txBody>
          <a:bodyPr/>
          <a:lstStyle/>
          <a:p>
            <a:fld id="{21D61263-0102-49F2-B43D-A83AFD01CCA0}" type="slidenum">
              <a:rPr lang="es-CO" smtClean="0"/>
              <a:t>‹Nº›</a:t>
            </a:fld>
            <a:endParaRPr lang="es-CO"/>
          </a:p>
        </p:txBody>
      </p:sp>
    </p:spTree>
    <p:extLst>
      <p:ext uri="{BB962C8B-B14F-4D97-AF65-F5344CB8AC3E}">
        <p14:creationId xmlns:p14="http://schemas.microsoft.com/office/powerpoint/2010/main" val="246638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6CDEBB2-7945-4B23-AE1F-6BC00FE44A45}" type="datetimeFigureOut">
              <a:rPr lang="es-CO" smtClean="0"/>
              <a:t>17/08/2018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D61263-0102-49F2-B43D-A83AFD01CCA0}" type="slidenum">
              <a:rPr lang="es-CO" smtClean="0"/>
              <a:t>‹Nº›</a:t>
            </a:fld>
            <a:endParaRPr lang="es-CO"/>
          </a:p>
        </p:txBody>
      </p:sp>
    </p:spTree>
    <p:extLst>
      <p:ext uri="{BB962C8B-B14F-4D97-AF65-F5344CB8AC3E}">
        <p14:creationId xmlns:p14="http://schemas.microsoft.com/office/powerpoint/2010/main" val="1666995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6CDEBB2-7945-4B23-AE1F-6BC00FE44A45}" type="datetimeFigureOut">
              <a:rPr lang="es-CO" smtClean="0"/>
              <a:t>17/08/2018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1D61263-0102-49F2-B43D-A83AFD01CCA0}" type="slidenum">
              <a:rPr lang="es-CO" smtClean="0"/>
              <a:t>‹Nº›</a:t>
            </a:fld>
            <a:endParaRPr lang="es-CO"/>
          </a:p>
        </p:txBody>
      </p:sp>
    </p:spTree>
    <p:extLst>
      <p:ext uri="{BB962C8B-B14F-4D97-AF65-F5344CB8AC3E}">
        <p14:creationId xmlns:p14="http://schemas.microsoft.com/office/powerpoint/2010/main" val="1070285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6CDEBB2-7945-4B23-AE1F-6BC00FE44A45}" type="datetimeFigureOut">
              <a:rPr lang="es-CO" smtClean="0"/>
              <a:t>17/08/2018</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1D61263-0102-49F2-B43D-A83AFD01CCA0}" type="slidenum">
              <a:rPr lang="es-CO" smtClean="0"/>
              <a:t>‹Nº›</a:t>
            </a:fld>
            <a:endParaRPr lang="es-CO"/>
          </a:p>
        </p:txBody>
      </p:sp>
    </p:spTree>
    <p:extLst>
      <p:ext uri="{BB962C8B-B14F-4D97-AF65-F5344CB8AC3E}">
        <p14:creationId xmlns:p14="http://schemas.microsoft.com/office/powerpoint/2010/main" val="4225491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6CDEBB2-7945-4B23-AE1F-6BC00FE44A45}" type="datetimeFigureOut">
              <a:rPr lang="es-CO" smtClean="0"/>
              <a:t>17/08/2018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1D61263-0102-49F2-B43D-A83AFD01CCA0}" type="slidenum">
              <a:rPr lang="es-CO" smtClean="0"/>
              <a:t>‹Nº›</a:t>
            </a:fld>
            <a:endParaRPr lang="es-CO"/>
          </a:p>
        </p:txBody>
      </p:sp>
    </p:spTree>
    <p:extLst>
      <p:ext uri="{BB962C8B-B14F-4D97-AF65-F5344CB8AC3E}">
        <p14:creationId xmlns:p14="http://schemas.microsoft.com/office/powerpoint/2010/main" val="43173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DEBB2-7945-4B23-AE1F-6BC00FE44A45}" type="datetimeFigureOut">
              <a:rPr lang="es-CO" smtClean="0"/>
              <a:t>17/08/2018</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1D61263-0102-49F2-B43D-A83AFD01CCA0}" type="slidenum">
              <a:rPr lang="es-CO" smtClean="0"/>
              <a:t>‹Nº›</a:t>
            </a:fld>
            <a:endParaRPr lang="es-CO"/>
          </a:p>
        </p:txBody>
      </p:sp>
    </p:spTree>
    <p:extLst>
      <p:ext uri="{BB962C8B-B14F-4D97-AF65-F5344CB8AC3E}">
        <p14:creationId xmlns:p14="http://schemas.microsoft.com/office/powerpoint/2010/main" val="2887920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6CDEBB2-7945-4B23-AE1F-6BC00FE44A45}" type="datetimeFigureOut">
              <a:rPr lang="es-CO" smtClean="0"/>
              <a:t>17/08/2018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1D61263-0102-49F2-B43D-A83AFD01CCA0}" type="slidenum">
              <a:rPr lang="es-CO" smtClean="0"/>
              <a:t>‹Nº›</a:t>
            </a:fld>
            <a:endParaRPr lang="es-CO"/>
          </a:p>
        </p:txBody>
      </p:sp>
    </p:spTree>
    <p:extLst>
      <p:ext uri="{BB962C8B-B14F-4D97-AF65-F5344CB8AC3E}">
        <p14:creationId xmlns:p14="http://schemas.microsoft.com/office/powerpoint/2010/main" val="2267295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6CDEBB2-7945-4B23-AE1F-6BC00FE44A45}" type="datetimeFigureOut">
              <a:rPr lang="es-CO" smtClean="0"/>
              <a:t>17/08/2018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1D61263-0102-49F2-B43D-A83AFD01CCA0}" type="slidenum">
              <a:rPr lang="es-CO" smtClean="0"/>
              <a:t>‹Nº›</a:t>
            </a:fld>
            <a:endParaRPr lang="es-CO"/>
          </a:p>
        </p:txBody>
      </p:sp>
    </p:spTree>
    <p:extLst>
      <p:ext uri="{BB962C8B-B14F-4D97-AF65-F5344CB8AC3E}">
        <p14:creationId xmlns:p14="http://schemas.microsoft.com/office/powerpoint/2010/main" val="282207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CDEBB2-7945-4B23-AE1F-6BC00FE44A45}" type="datetimeFigureOut">
              <a:rPr lang="es-CO" smtClean="0"/>
              <a:t>17/08/2018</a:t>
            </a:fld>
            <a:endParaRPr lang="es-CO"/>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1D61263-0102-49F2-B43D-A83AFD01CCA0}" type="slidenum">
              <a:rPr lang="es-CO" smtClean="0"/>
              <a:t>‹Nº›</a:t>
            </a:fld>
            <a:endParaRPr lang="es-CO"/>
          </a:p>
        </p:txBody>
      </p:sp>
    </p:spTree>
    <p:extLst>
      <p:ext uri="{BB962C8B-B14F-4D97-AF65-F5344CB8AC3E}">
        <p14:creationId xmlns:p14="http://schemas.microsoft.com/office/powerpoint/2010/main" val="83663367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568539"/>
            <a:ext cx="9144000" cy="941424"/>
          </a:xfrm>
        </p:spPr>
        <p:txBody>
          <a:bodyPr>
            <a:noAutofit/>
          </a:bodyPr>
          <a:lstStyle/>
          <a:p>
            <a:r>
              <a:rPr lang="es-CO" dirty="0" smtClean="0"/>
              <a:t>Ley 594 de 2000</a:t>
            </a:r>
            <a:endParaRPr lang="es-CO" dirty="0"/>
          </a:p>
        </p:txBody>
      </p:sp>
      <p:sp>
        <p:nvSpPr>
          <p:cNvPr id="3" name="Subtítulo 2"/>
          <p:cNvSpPr>
            <a:spLocks noGrp="1"/>
          </p:cNvSpPr>
          <p:nvPr>
            <p:ph type="subTitle" idx="1"/>
          </p:nvPr>
        </p:nvSpPr>
        <p:spPr/>
        <p:txBody>
          <a:bodyPr>
            <a:noAutofit/>
          </a:bodyPr>
          <a:lstStyle/>
          <a:p>
            <a:r>
              <a:rPr lang="es-CO" sz="2800" dirty="0" smtClean="0"/>
              <a:t>Presentado por: Brenda Sofía Ramírez Zárate</a:t>
            </a:r>
          </a:p>
          <a:p>
            <a:r>
              <a:rPr lang="es-CO" sz="2800" dirty="0" smtClean="0"/>
              <a:t>Camilo Andrés Barragán </a:t>
            </a:r>
            <a:r>
              <a:rPr lang="es-CO" sz="2800" dirty="0" smtClean="0"/>
              <a:t>Gómez</a:t>
            </a:r>
          </a:p>
          <a:p>
            <a:r>
              <a:rPr lang="es-CO" sz="2800" dirty="0" smtClean="0"/>
              <a:t>Evelyn </a:t>
            </a:r>
            <a:r>
              <a:rPr lang="es-CO" sz="2800" dirty="0" smtClean="0"/>
              <a:t>Gabriela García Bracho</a:t>
            </a:r>
          </a:p>
          <a:p>
            <a:r>
              <a:rPr lang="es-CO" sz="2800" dirty="0" err="1" smtClean="0"/>
              <a:t>Melany</a:t>
            </a:r>
            <a:r>
              <a:rPr lang="es-CO" sz="2800" dirty="0" smtClean="0"/>
              <a:t> Fernanda Ospina Calvo</a:t>
            </a:r>
            <a:endParaRPr lang="es-CO" sz="2800" dirty="0"/>
          </a:p>
        </p:txBody>
      </p:sp>
    </p:spTree>
    <p:extLst>
      <p:ext uri="{BB962C8B-B14F-4D97-AF65-F5344CB8AC3E}">
        <p14:creationId xmlns:p14="http://schemas.microsoft.com/office/powerpoint/2010/main" val="3806157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GESTIÓN DOCUMENTAL</a:t>
            </a:r>
            <a:endParaRPr lang="es-CO" dirty="0"/>
          </a:p>
        </p:txBody>
      </p:sp>
      <p:sp>
        <p:nvSpPr>
          <p:cNvPr id="3" name="Marcador de contenido 2"/>
          <p:cNvSpPr>
            <a:spLocks noGrp="1"/>
          </p:cNvSpPr>
          <p:nvPr>
            <p:ph idx="1"/>
          </p:nvPr>
        </p:nvSpPr>
        <p:spPr/>
        <p:txBody>
          <a:bodyPr/>
          <a:lstStyle/>
          <a:p>
            <a:r>
              <a:rPr lang="es-CO" dirty="0" smtClean="0"/>
              <a:t>Es un conjunto de actividades administrativas y técnicas tendientes a la planificación, manejo y organización de la documentación producida y recibida por las entidades, desde su origen hasta su destino final con el objeto de facilitar su utilización y conservación,</a:t>
            </a:r>
            <a:endParaRPr lang="es-CO" dirty="0"/>
          </a:p>
        </p:txBody>
      </p:sp>
    </p:spTree>
    <p:extLst>
      <p:ext uri="{BB962C8B-B14F-4D97-AF65-F5344CB8AC3E}">
        <p14:creationId xmlns:p14="http://schemas.microsoft.com/office/powerpoint/2010/main" val="196790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PATRIMONIO DOCUMENTAL</a:t>
            </a:r>
            <a:endParaRPr lang="es-CO" dirty="0"/>
          </a:p>
        </p:txBody>
      </p:sp>
      <p:sp>
        <p:nvSpPr>
          <p:cNvPr id="3" name="Marcador de contenido 2"/>
          <p:cNvSpPr>
            <a:spLocks noGrp="1"/>
          </p:cNvSpPr>
          <p:nvPr>
            <p:ph idx="1"/>
          </p:nvPr>
        </p:nvSpPr>
        <p:spPr/>
        <p:txBody>
          <a:bodyPr/>
          <a:lstStyle/>
          <a:p>
            <a:pPr marL="0" indent="0">
              <a:buNone/>
            </a:pPr>
            <a:r>
              <a:rPr lang="es-CO" dirty="0" smtClean="0"/>
              <a:t>Conjunto de documentos conservados por su valor histórico o cultural.</a:t>
            </a:r>
            <a:endParaRPr lang="es-CO" dirty="0"/>
          </a:p>
        </p:txBody>
      </p:sp>
    </p:spTree>
    <p:extLst>
      <p:ext uri="{BB962C8B-B14F-4D97-AF65-F5344CB8AC3E}">
        <p14:creationId xmlns:p14="http://schemas.microsoft.com/office/powerpoint/2010/main" val="309619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SOPORTE DOCUMENTAL</a:t>
            </a:r>
            <a:endParaRPr lang="es-CO" dirty="0"/>
          </a:p>
        </p:txBody>
      </p:sp>
      <p:sp>
        <p:nvSpPr>
          <p:cNvPr id="3" name="Marcador de contenido 2"/>
          <p:cNvSpPr>
            <a:spLocks noGrp="1"/>
          </p:cNvSpPr>
          <p:nvPr>
            <p:ph idx="1"/>
          </p:nvPr>
        </p:nvSpPr>
        <p:spPr/>
        <p:txBody>
          <a:bodyPr/>
          <a:lstStyle/>
          <a:p>
            <a:r>
              <a:rPr lang="es-CO" dirty="0" smtClean="0"/>
              <a:t>Medios en los cuales se contiene la información, según los materiales empleados. Además de los archivos en papel existen los archivos audiovisuales, fotográficos, fílmicos, informáticos, orales y sonoros.</a:t>
            </a:r>
            <a:endParaRPr lang="es-CO" dirty="0"/>
          </a:p>
        </p:txBody>
      </p:sp>
    </p:spTree>
    <p:extLst>
      <p:ext uri="{BB962C8B-B14F-4D97-AF65-F5344CB8AC3E}">
        <p14:creationId xmlns:p14="http://schemas.microsoft.com/office/powerpoint/2010/main" val="2965547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TABLA DE RETENCIÓN DOCUMENTAL</a:t>
            </a:r>
            <a:endParaRPr lang="es-CO" dirty="0"/>
          </a:p>
        </p:txBody>
      </p:sp>
      <p:sp>
        <p:nvSpPr>
          <p:cNvPr id="3" name="Marcador de contenido 2"/>
          <p:cNvSpPr>
            <a:spLocks noGrp="1"/>
          </p:cNvSpPr>
          <p:nvPr>
            <p:ph idx="1"/>
          </p:nvPr>
        </p:nvSpPr>
        <p:spPr/>
        <p:txBody>
          <a:bodyPr/>
          <a:lstStyle/>
          <a:p>
            <a:r>
              <a:rPr lang="es-CO" dirty="0" smtClean="0"/>
              <a:t>Listado de series con sus correspondientes tipos documentales, a las cuales se asigna el tiempo de permanencia en cada etapa del ciclo vital de los documentos.</a:t>
            </a:r>
            <a:endParaRPr lang="es-CO" dirty="0"/>
          </a:p>
        </p:txBody>
      </p:sp>
    </p:spTree>
    <p:extLst>
      <p:ext uri="{BB962C8B-B14F-4D97-AF65-F5344CB8AC3E}">
        <p14:creationId xmlns:p14="http://schemas.microsoft.com/office/powerpoint/2010/main" val="2903785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DOCUMENTO ORIGINAL</a:t>
            </a:r>
            <a:endParaRPr lang="es-CO" dirty="0"/>
          </a:p>
        </p:txBody>
      </p:sp>
      <p:sp>
        <p:nvSpPr>
          <p:cNvPr id="3" name="Marcador de contenido 2"/>
          <p:cNvSpPr>
            <a:spLocks noGrp="1"/>
          </p:cNvSpPr>
          <p:nvPr>
            <p:ph idx="1"/>
          </p:nvPr>
        </p:nvSpPr>
        <p:spPr/>
        <p:txBody>
          <a:bodyPr/>
          <a:lstStyle/>
          <a:p>
            <a:r>
              <a:rPr lang="es-CO" dirty="0" smtClean="0"/>
              <a:t>Es la fuente primaria de información con todos los rasgos y características que permiten garantizar su autenticidad e integridad.</a:t>
            </a:r>
            <a:endParaRPr lang="es-CO" dirty="0"/>
          </a:p>
        </p:txBody>
      </p:sp>
    </p:spTree>
    <p:extLst>
      <p:ext uri="{BB962C8B-B14F-4D97-AF65-F5344CB8AC3E}">
        <p14:creationId xmlns:p14="http://schemas.microsoft.com/office/powerpoint/2010/main" val="2347653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Artículo 4: Principios generales</a:t>
            </a:r>
            <a:endParaRPr lang="es-CO" dirty="0"/>
          </a:p>
        </p:txBody>
      </p:sp>
      <p:sp>
        <p:nvSpPr>
          <p:cNvPr id="3" name="Marcador de contenido 2"/>
          <p:cNvSpPr>
            <a:spLocks noGrp="1"/>
          </p:cNvSpPr>
          <p:nvPr>
            <p:ph idx="1"/>
          </p:nvPr>
        </p:nvSpPr>
        <p:spPr/>
        <p:txBody>
          <a:bodyPr/>
          <a:lstStyle/>
          <a:p>
            <a:r>
              <a:rPr lang="es-CO" dirty="0" smtClean="0"/>
              <a:t>Los principios generales que rigen la función archivística son los siguientes:</a:t>
            </a:r>
            <a:endParaRPr lang="es-CO" dirty="0"/>
          </a:p>
        </p:txBody>
      </p:sp>
    </p:spTree>
    <p:extLst>
      <p:ext uri="{BB962C8B-B14F-4D97-AF65-F5344CB8AC3E}">
        <p14:creationId xmlns:p14="http://schemas.microsoft.com/office/powerpoint/2010/main" val="3082386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Fines de los archivos</a:t>
            </a:r>
            <a:endParaRPr lang="es-CO" dirty="0"/>
          </a:p>
        </p:txBody>
      </p:sp>
      <p:sp>
        <p:nvSpPr>
          <p:cNvPr id="3" name="Marcador de contenido 2"/>
          <p:cNvSpPr>
            <a:spLocks noGrp="1"/>
          </p:cNvSpPr>
          <p:nvPr>
            <p:ph idx="1"/>
          </p:nvPr>
        </p:nvSpPr>
        <p:spPr/>
        <p:txBody>
          <a:bodyPr/>
          <a:lstStyle/>
          <a:p>
            <a:r>
              <a:rPr lang="es-CO" dirty="0" smtClean="0"/>
              <a:t>El objetivo esencial de los archivos es el de disponer de la documentación organizada, en tal forma que la información institucional sea recuperable para su uso de la administración en el servicio ciudadano y como fuente de la historia.</a:t>
            </a:r>
            <a:endParaRPr lang="es-CO" dirty="0"/>
          </a:p>
        </p:txBody>
      </p:sp>
    </p:spTree>
    <p:extLst>
      <p:ext uri="{BB962C8B-B14F-4D97-AF65-F5344CB8AC3E}">
        <p14:creationId xmlns:p14="http://schemas.microsoft.com/office/powerpoint/2010/main" val="15309494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Importancia de los archivos</a:t>
            </a:r>
            <a:endParaRPr lang="es-CO" dirty="0"/>
          </a:p>
        </p:txBody>
      </p:sp>
      <p:sp>
        <p:nvSpPr>
          <p:cNvPr id="3" name="Marcador de contenido 2"/>
          <p:cNvSpPr>
            <a:spLocks noGrp="1"/>
          </p:cNvSpPr>
          <p:nvPr>
            <p:ph idx="1"/>
          </p:nvPr>
        </p:nvSpPr>
        <p:spPr/>
        <p:txBody>
          <a:bodyPr/>
          <a:lstStyle/>
          <a:p>
            <a:endParaRPr lang="es-CO" dirty="0"/>
          </a:p>
        </p:txBody>
      </p:sp>
    </p:spTree>
    <p:extLst>
      <p:ext uri="{BB962C8B-B14F-4D97-AF65-F5344CB8AC3E}">
        <p14:creationId xmlns:p14="http://schemas.microsoft.com/office/powerpoint/2010/main" val="3867730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p:txBody>
          <a:bodyPr/>
          <a:lstStyle/>
          <a:p>
            <a:endParaRPr lang="es-CO"/>
          </a:p>
        </p:txBody>
      </p:sp>
    </p:spTree>
    <p:extLst>
      <p:ext uri="{BB962C8B-B14F-4D97-AF65-F5344CB8AC3E}">
        <p14:creationId xmlns:p14="http://schemas.microsoft.com/office/powerpoint/2010/main" val="600853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p:txBody>
          <a:bodyPr/>
          <a:lstStyle/>
          <a:p>
            <a:endParaRPr lang="es-CO"/>
          </a:p>
        </p:txBody>
      </p:sp>
    </p:spTree>
    <p:extLst>
      <p:ext uri="{BB962C8B-B14F-4D97-AF65-F5344CB8AC3E}">
        <p14:creationId xmlns:p14="http://schemas.microsoft.com/office/powerpoint/2010/main" val="1115601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O" dirty="0" smtClean="0"/>
              <a:t>Artículo 1: La presente ley tiene por objeto establecer las reglas y principios generales que regulan la función archivista del estado.</a:t>
            </a:r>
          </a:p>
          <a:p>
            <a:r>
              <a:rPr lang="es-CO" dirty="0"/>
              <a:t>A</a:t>
            </a:r>
            <a:r>
              <a:rPr lang="es-CO" dirty="0" smtClean="0"/>
              <a:t>rtículo 2: Ámbito de aplicación. la presente ley comprende a la administración pública en sus diferentes niveles, las entidades que cumplen funciones públicas  y los demás organismos regulados por la presente ley.</a:t>
            </a:r>
            <a:endParaRPr lang="es-CO" dirty="0"/>
          </a:p>
        </p:txBody>
      </p:sp>
    </p:spTree>
    <p:extLst>
      <p:ext uri="{BB962C8B-B14F-4D97-AF65-F5344CB8AC3E}">
        <p14:creationId xmlns:p14="http://schemas.microsoft.com/office/powerpoint/2010/main" val="4078319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p:txBody>
          <a:bodyPr/>
          <a:lstStyle/>
          <a:p>
            <a:endParaRPr lang="es-CO"/>
          </a:p>
        </p:txBody>
      </p:sp>
    </p:spTree>
    <p:extLst>
      <p:ext uri="{BB962C8B-B14F-4D97-AF65-F5344CB8AC3E}">
        <p14:creationId xmlns:p14="http://schemas.microsoft.com/office/powerpoint/2010/main" val="3290117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ARTÍCULO 3: Definiciones</a:t>
            </a:r>
            <a:endParaRPr lang="es-CO" dirty="0"/>
          </a:p>
        </p:txBody>
      </p:sp>
      <p:sp>
        <p:nvSpPr>
          <p:cNvPr id="3" name="Marcador de contenido 2"/>
          <p:cNvSpPr>
            <a:spLocks noGrp="1"/>
          </p:cNvSpPr>
          <p:nvPr>
            <p:ph idx="1"/>
          </p:nvPr>
        </p:nvSpPr>
        <p:spPr/>
        <p:txBody>
          <a:bodyPr/>
          <a:lstStyle/>
          <a:p>
            <a:pPr marL="0" indent="0">
              <a:buNone/>
            </a:pPr>
            <a:r>
              <a:rPr lang="es-CO" dirty="0" smtClean="0"/>
              <a:t>Definiciones. Para los efectos de esta Ley se definen los siguientes conceptos, así:</a:t>
            </a:r>
            <a:endParaRPr lang="es-CO" dirty="0"/>
          </a:p>
        </p:txBody>
      </p:sp>
    </p:spTree>
    <p:extLst>
      <p:ext uri="{BB962C8B-B14F-4D97-AF65-F5344CB8AC3E}">
        <p14:creationId xmlns:p14="http://schemas.microsoft.com/office/powerpoint/2010/main" val="2028114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ARCHIVO</a:t>
            </a:r>
            <a:endParaRPr lang="es-CO" dirty="0"/>
          </a:p>
        </p:txBody>
      </p:sp>
      <p:sp>
        <p:nvSpPr>
          <p:cNvPr id="3" name="Marcador de contenido 2"/>
          <p:cNvSpPr>
            <a:spLocks noGrp="1"/>
          </p:cNvSpPr>
          <p:nvPr>
            <p:ph idx="1"/>
          </p:nvPr>
        </p:nvSpPr>
        <p:spPr/>
        <p:txBody>
          <a:bodyPr/>
          <a:lstStyle/>
          <a:p>
            <a:pPr marL="0" indent="0">
              <a:buNone/>
            </a:pPr>
            <a:r>
              <a:rPr lang="es-CO" dirty="0" smtClean="0"/>
              <a:t>Es un conjunto de documentos.</a:t>
            </a:r>
          </a:p>
          <a:p>
            <a:pPr marL="0" indent="0">
              <a:buNone/>
            </a:pPr>
            <a:r>
              <a:rPr lang="es-CO" dirty="0" smtClean="0"/>
              <a:t>No importa su fecha, forma y soporte material.</a:t>
            </a:r>
          </a:p>
          <a:p>
            <a:pPr marL="0" indent="0">
              <a:buNone/>
            </a:pPr>
            <a:r>
              <a:rPr lang="es-CO" dirty="0" smtClean="0"/>
              <a:t>Estos documentos son acumulados por una persona, una entidad pública o privada.</a:t>
            </a:r>
          </a:p>
          <a:p>
            <a:pPr marL="0" indent="0">
              <a:buNone/>
            </a:pPr>
            <a:r>
              <a:rPr lang="es-CO" dirty="0" smtClean="0"/>
              <a:t>Se utilizan para servir como testimonio e información de la persona o institución.</a:t>
            </a:r>
            <a:endParaRPr lang="es-CO" dirty="0"/>
          </a:p>
        </p:txBody>
      </p:sp>
    </p:spTree>
    <p:extLst>
      <p:ext uri="{BB962C8B-B14F-4D97-AF65-F5344CB8AC3E}">
        <p14:creationId xmlns:p14="http://schemas.microsoft.com/office/powerpoint/2010/main" val="1726254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ARCHIVO PÚBLICO</a:t>
            </a:r>
            <a:endParaRPr lang="es-CO" dirty="0"/>
          </a:p>
        </p:txBody>
      </p:sp>
      <p:sp>
        <p:nvSpPr>
          <p:cNvPr id="3" name="Marcador de contenido 2"/>
          <p:cNvSpPr>
            <a:spLocks noGrp="1"/>
          </p:cNvSpPr>
          <p:nvPr>
            <p:ph idx="1"/>
          </p:nvPr>
        </p:nvSpPr>
        <p:spPr/>
        <p:txBody>
          <a:bodyPr/>
          <a:lstStyle/>
          <a:p>
            <a:pPr marL="0" indent="0">
              <a:buNone/>
            </a:pPr>
            <a:r>
              <a:rPr lang="es-CO" dirty="0" smtClean="0"/>
              <a:t>Conjunto de documentos pertenecientes a entidades oficiales y aquellos que se derivan de la prestación de un servicio público por entidades privadas.</a:t>
            </a:r>
            <a:endParaRPr lang="es-CO" dirty="0"/>
          </a:p>
        </p:txBody>
      </p:sp>
    </p:spTree>
    <p:extLst>
      <p:ext uri="{BB962C8B-B14F-4D97-AF65-F5344CB8AC3E}">
        <p14:creationId xmlns:p14="http://schemas.microsoft.com/office/powerpoint/2010/main" val="3226884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ARCHIVO PRIVADO DE INTERÉS PÚBLICO</a:t>
            </a:r>
            <a:endParaRPr lang="es-CO" dirty="0"/>
          </a:p>
        </p:txBody>
      </p:sp>
      <p:sp>
        <p:nvSpPr>
          <p:cNvPr id="3" name="Marcador de contenido 2"/>
          <p:cNvSpPr>
            <a:spLocks noGrp="1"/>
          </p:cNvSpPr>
          <p:nvPr>
            <p:ph idx="1"/>
          </p:nvPr>
        </p:nvSpPr>
        <p:spPr/>
        <p:txBody>
          <a:bodyPr/>
          <a:lstStyle/>
          <a:p>
            <a:pPr marL="0" indent="0">
              <a:buNone/>
            </a:pPr>
            <a:r>
              <a:rPr lang="es-CO" dirty="0" smtClean="0"/>
              <a:t>Es aquel que por su valor para la historia, la investigación, la ciencia o la cultura es de interés público y declarado como tal por el legislador.</a:t>
            </a:r>
            <a:endParaRPr lang="es-CO" dirty="0"/>
          </a:p>
        </p:txBody>
      </p:sp>
    </p:spTree>
    <p:extLst>
      <p:ext uri="{BB962C8B-B14F-4D97-AF65-F5344CB8AC3E}">
        <p14:creationId xmlns:p14="http://schemas.microsoft.com/office/powerpoint/2010/main" val="3748033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ARCHIVO TOTAL</a:t>
            </a:r>
            <a:endParaRPr lang="es-CO" dirty="0"/>
          </a:p>
        </p:txBody>
      </p:sp>
      <p:sp>
        <p:nvSpPr>
          <p:cNvPr id="3" name="Marcador de contenido 2"/>
          <p:cNvSpPr>
            <a:spLocks noGrp="1"/>
          </p:cNvSpPr>
          <p:nvPr>
            <p:ph idx="1"/>
          </p:nvPr>
        </p:nvSpPr>
        <p:spPr/>
        <p:txBody>
          <a:bodyPr/>
          <a:lstStyle/>
          <a:p>
            <a:pPr marL="0" indent="0">
              <a:buNone/>
            </a:pPr>
            <a:r>
              <a:rPr lang="es-CO" dirty="0" smtClean="0"/>
              <a:t>Hace referencia al proceso integral de los documentos en su ciclo vital.</a:t>
            </a:r>
            <a:endParaRPr lang="es-CO" dirty="0"/>
          </a:p>
        </p:txBody>
      </p:sp>
    </p:spTree>
    <p:extLst>
      <p:ext uri="{BB962C8B-B14F-4D97-AF65-F5344CB8AC3E}">
        <p14:creationId xmlns:p14="http://schemas.microsoft.com/office/powerpoint/2010/main" val="1635837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DOCUMENTO DE ARCHIVO</a:t>
            </a:r>
            <a:endParaRPr lang="es-CO" dirty="0"/>
          </a:p>
        </p:txBody>
      </p:sp>
      <p:sp>
        <p:nvSpPr>
          <p:cNvPr id="3" name="Marcador de contenido 2"/>
          <p:cNvSpPr>
            <a:spLocks noGrp="1"/>
          </p:cNvSpPr>
          <p:nvPr>
            <p:ph idx="1"/>
          </p:nvPr>
        </p:nvSpPr>
        <p:spPr/>
        <p:txBody>
          <a:bodyPr/>
          <a:lstStyle/>
          <a:p>
            <a:pPr marL="0" indent="0">
              <a:buNone/>
            </a:pPr>
            <a:r>
              <a:rPr lang="es-CO" dirty="0" smtClean="0"/>
              <a:t>Registro de información producida o recibida por una entidad pública o privada en razón de sus actividades o funciones.</a:t>
            </a:r>
          </a:p>
        </p:txBody>
      </p:sp>
    </p:spTree>
    <p:extLst>
      <p:ext uri="{BB962C8B-B14F-4D97-AF65-F5344CB8AC3E}">
        <p14:creationId xmlns:p14="http://schemas.microsoft.com/office/powerpoint/2010/main" val="1565215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FUNCIÓN ARCHIVISTA</a:t>
            </a:r>
            <a:endParaRPr lang="es-CO" dirty="0"/>
          </a:p>
        </p:txBody>
      </p:sp>
      <p:sp>
        <p:nvSpPr>
          <p:cNvPr id="3" name="Marcador de contenido 2"/>
          <p:cNvSpPr>
            <a:spLocks noGrp="1"/>
          </p:cNvSpPr>
          <p:nvPr>
            <p:ph idx="1"/>
          </p:nvPr>
        </p:nvSpPr>
        <p:spPr/>
        <p:txBody>
          <a:bodyPr/>
          <a:lstStyle/>
          <a:p>
            <a:pPr marL="0" indent="0">
              <a:buNone/>
            </a:pPr>
            <a:r>
              <a:rPr lang="es-CO" dirty="0" smtClean="0"/>
              <a:t>Actividades relacionadas con la totalidad del quehacer archivístico, que comprende desde la elaboración del documento hasta su eliminación o conservación permanente.</a:t>
            </a:r>
          </a:p>
        </p:txBody>
      </p:sp>
    </p:spTree>
    <p:extLst>
      <p:ext uri="{BB962C8B-B14F-4D97-AF65-F5344CB8AC3E}">
        <p14:creationId xmlns:p14="http://schemas.microsoft.com/office/powerpoint/2010/main" val="22724449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229</TotalTime>
  <Words>485</Words>
  <Application>Microsoft Office PowerPoint</Application>
  <PresentationFormat>Panorámica</PresentationFormat>
  <Paragraphs>39</Paragraphs>
  <Slides>20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20</vt:i4>
      </vt:variant>
    </vt:vector>
  </HeadingPairs>
  <TitlesOfParts>
    <vt:vector size="23" baseType="lpstr">
      <vt:lpstr>Arial</vt:lpstr>
      <vt:lpstr>Corbel</vt:lpstr>
      <vt:lpstr>Parallax</vt:lpstr>
      <vt:lpstr>Ley 594 de 2000</vt:lpstr>
      <vt:lpstr>Presentación de PowerPoint</vt:lpstr>
      <vt:lpstr>ARTÍCULO 3: Definiciones</vt:lpstr>
      <vt:lpstr>ARCHIVO</vt:lpstr>
      <vt:lpstr>ARCHIVO PÚBLICO</vt:lpstr>
      <vt:lpstr>ARCHIVO PRIVADO DE INTERÉS PÚBLICO</vt:lpstr>
      <vt:lpstr>ARCHIVO TOTAL</vt:lpstr>
      <vt:lpstr>DOCUMENTO DE ARCHIVO</vt:lpstr>
      <vt:lpstr>FUNCIÓN ARCHIVISTA</vt:lpstr>
      <vt:lpstr>GESTIÓN DOCUMENTAL</vt:lpstr>
      <vt:lpstr>PATRIMONIO DOCUMENTAL</vt:lpstr>
      <vt:lpstr>SOPORTE DOCUMENTAL</vt:lpstr>
      <vt:lpstr>TABLA DE RETENCIÓN DOCUMENTAL</vt:lpstr>
      <vt:lpstr>DOCUMENTO ORIGINAL</vt:lpstr>
      <vt:lpstr>Artículo 4: Principios generales</vt:lpstr>
      <vt:lpstr>Fines de los archivos</vt:lpstr>
      <vt:lpstr>Importancia de los archivos</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Ley 594 de 2000</dc:title>
  <dc:creator>PC</dc:creator>
  <cp:lastModifiedBy>PC</cp:lastModifiedBy>
  <cp:revision>9</cp:revision>
  <dcterms:created xsi:type="dcterms:W3CDTF">2018-07-24T21:52:41Z</dcterms:created>
  <dcterms:modified xsi:type="dcterms:W3CDTF">2018-08-17T22:58:33Z</dcterms:modified>
</cp:coreProperties>
</file>