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Mulish"/>
      <p:regular r:id="rId28"/>
      <p:bold r:id="rId29"/>
      <p:italic r:id="rId30"/>
      <p:boldItalic r:id="rId31"/>
    </p:embeddedFont>
    <p:embeddedFont>
      <p:font typeface="Bebas Neue"/>
      <p:regular r:id="rId32"/>
    </p:embeddedFont>
    <p:embeddedFont>
      <p:font typeface="Quicksand"/>
      <p:regular r:id="rId33"/>
      <p:bold r:id="rId34"/>
    </p:embeddedFont>
    <p:embeddedFont>
      <p:font typeface="PT Sans"/>
      <p:regular r:id="rId35"/>
      <p:bold r:id="rId36"/>
      <p:italic r:id="rId37"/>
      <p:boldItalic r:id="rId38"/>
    </p:embeddedFont>
    <p:embeddedFont>
      <p:font typeface="DM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DMSans-bold.fntdata"/><Relationship Id="rId20" Type="http://schemas.openxmlformats.org/officeDocument/2006/relationships/slide" Target="slides/slide15.xml"/><Relationship Id="rId42" Type="http://schemas.openxmlformats.org/officeDocument/2006/relationships/font" Target="fonts/DMSans-boldItalic.fntdata"/><Relationship Id="rId41" Type="http://schemas.openxmlformats.org/officeDocument/2006/relationships/font" Target="fonts/DM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ulish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ulish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ulish-boldItalic.fntdata"/><Relationship Id="rId30" Type="http://schemas.openxmlformats.org/officeDocument/2006/relationships/font" Target="fonts/Mulish-italic.fntdata"/><Relationship Id="rId11" Type="http://schemas.openxmlformats.org/officeDocument/2006/relationships/slide" Target="slides/slide6.xml"/><Relationship Id="rId33" Type="http://schemas.openxmlformats.org/officeDocument/2006/relationships/font" Target="fonts/Quicksand-regular.fntdata"/><Relationship Id="rId10" Type="http://schemas.openxmlformats.org/officeDocument/2006/relationships/slide" Target="slides/slide5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8.xml"/><Relationship Id="rId35" Type="http://schemas.openxmlformats.org/officeDocument/2006/relationships/font" Target="fonts/PTSans-regular.fntdata"/><Relationship Id="rId12" Type="http://schemas.openxmlformats.org/officeDocument/2006/relationships/slide" Target="slides/slide7.xml"/><Relationship Id="rId34" Type="http://schemas.openxmlformats.org/officeDocument/2006/relationships/font" Target="fonts/Quicksand-bold.fntdata"/><Relationship Id="rId15" Type="http://schemas.openxmlformats.org/officeDocument/2006/relationships/slide" Target="slides/slide10.xml"/><Relationship Id="rId37" Type="http://schemas.openxmlformats.org/officeDocument/2006/relationships/font" Target="fonts/PTSans-italic.fntdata"/><Relationship Id="rId14" Type="http://schemas.openxmlformats.org/officeDocument/2006/relationships/slide" Target="slides/slide9.xml"/><Relationship Id="rId36" Type="http://schemas.openxmlformats.org/officeDocument/2006/relationships/font" Target="fonts/PTSans-bold.fntdata"/><Relationship Id="rId17" Type="http://schemas.openxmlformats.org/officeDocument/2006/relationships/slide" Target="slides/slide12.xml"/><Relationship Id="rId39" Type="http://schemas.openxmlformats.org/officeDocument/2006/relationships/font" Target="fonts/DMSans-regular.fntdata"/><Relationship Id="rId16" Type="http://schemas.openxmlformats.org/officeDocument/2006/relationships/slide" Target="slides/slide11.xml"/><Relationship Id="rId38" Type="http://schemas.openxmlformats.org/officeDocument/2006/relationships/font" Target="fonts/PT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38d1470c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c38d1470c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ccf4112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6ccf4112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65e3233a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c65e3233a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cbee7282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6cbee7282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7333cd6d8_8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7333cd6d8_8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c7333cd6d8_8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c7333cd6d8_8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c7333cd6d8_8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c7333cd6d8_8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cbee7282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6cbee7282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7333cd6d8_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c7333cd6d8_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c7333cd6d8_8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c7333cd6d8_8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c65e3233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c65e3233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6cbee728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6cbee728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6cbee7282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6cbee728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c65e3233a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c65e3233a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6ccf4112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6ccf4112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c65e3233a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c65e3233a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cbee7282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6cbee7282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38d1470cb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38d1470cb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bd6627d3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bd6627d3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65e3233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65e3233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6bd6627d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6bd6627d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6bd6627d3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6bd6627d3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81" name="Google Shape;81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2" name="Google Shape;82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85" name="Google Shape;85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6" name="Google Shape;86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" name="Google Shape;104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09" name="Google Shape;109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0" name="Google Shape;110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1" name="Google Shape;111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3" name="Google Shape;113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6" name="Google Shape;116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17" name="Google Shape;117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8" name="Google Shape;118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0" name="Google Shape;120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21" name="Google Shape;121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5" name="Google Shape;125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26" name="Google Shape;12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4" name="Google Shape;144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8" name="Google Shape;148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9" name="Google Shape;14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59" name="Google Shape;159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0" name="Google Shape;160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61" name="Google Shape;161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2" name="Google Shape;162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3" name="Google Shape;16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4" name="Google Shape;174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6" name="Google Shape;176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7" name="Google Shape;17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187" name="Google Shape;187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" name="Google Shape;21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" name="Google Shape;24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03" name="Google Shape;203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4" name="Google Shape;204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6" name="Google Shape;206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7" name="Google Shape;20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5" name="Google Shape;215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6" name="Google Shape;216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7" name="Google Shape;217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8" name="Google Shape;218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9" name="Google Shape;219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2" name="Google Shape;222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23" name="Google Shape;223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4" name="Google Shape;224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5" name="Google Shape;225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6" name="Google Shape;226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7" name="Google Shape;227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9" name="Google Shape;229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6" name="Google Shape;236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38" name="Google Shape;238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39" name="Google Shape;239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0" name="Google Shape;240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4" name="Google Shape;244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45" name="Google Shape;245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6" name="Google Shape;246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7" name="Google Shape;247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8" name="Google Shape;248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1" name="Google Shape;251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2" name="Google Shape;252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53" name="Google Shape;25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4" name="Google Shape;25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" name="Google Shape;27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9" name="Google Shape;29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1" name="Google Shape;31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" name="Google Shape;36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8" name="Google Shape;38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49" name="Google Shape;49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0" name="Google Shape;50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2" name="Google Shape;52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3" name="Google Shape;5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" name="Google Shape;56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57" name="Google Shape;57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8" name="Google Shape;58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1" name="Google Shape;61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66" name="Google Shape;66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67" name="Google Shape;67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8" name="Google Shape;68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0" name="Google Shape;70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adfg.alaska.gov/static/education/wns/wolf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ctrTitle"/>
          </p:nvPr>
        </p:nvSpPr>
        <p:spPr>
          <a:xfrm>
            <a:off x="1617750" y="1222925"/>
            <a:ext cx="59256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Exploration of Population Dynamics of Swedish Wolves</a:t>
            </a:r>
            <a:endParaRPr sz="3900"/>
          </a:p>
        </p:txBody>
      </p:sp>
      <p:sp>
        <p:nvSpPr>
          <p:cNvPr id="260" name="Google Shape;260;p26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Nirbhay Bondili &amp; Emily Nikiforuk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"/>
          <p:cNvSpPr txBox="1"/>
          <p:nvPr>
            <p:ph idx="1" type="subTitle"/>
          </p:nvPr>
        </p:nvSpPr>
        <p:spPr>
          <a:xfrm>
            <a:off x="4747375" y="1017650"/>
            <a:ext cx="42153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For n individuals: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Pr(1 birth in [t, t+τ]) =nbτ + o(τ)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Pr(1 death in [t, t+τ]) = ndτ + o(τ) 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Pr(no change in [t, t+τ]) = 1 - n(b+d)τ + o(τ)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5"/>
          <p:cNvSpPr txBox="1"/>
          <p:nvPr>
            <p:ph idx="2" type="subTitle"/>
          </p:nvPr>
        </p:nvSpPr>
        <p:spPr>
          <a:xfrm>
            <a:off x="726675" y="1017724"/>
            <a:ext cx="3698100" cy="35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birth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d= death rate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n(t) = population size at time 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birth is a Poisson process: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-"/>
            </a:pPr>
            <a:r>
              <a:rPr lang="en"/>
              <a:t>The probability of a birth occurring in the time interval [t, t+</a:t>
            </a:r>
            <a:r>
              <a:rPr lang="en">
                <a:solidFill>
                  <a:srgbClr val="000000"/>
                </a:solidFill>
              </a:rPr>
              <a:t>τ] is proportional to τ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ulish"/>
              <a:buChar char="-"/>
            </a:pPr>
            <a:r>
              <a:rPr lang="en">
                <a:solidFill>
                  <a:srgbClr val="000000"/>
                </a:solidFill>
              </a:rPr>
              <a:t>o(τ) = probability of more than 1 event occurring during the time period τ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 Model</a:t>
            </a:r>
            <a:endParaRPr/>
          </a:p>
        </p:txBody>
      </p:sp>
      <p:sp>
        <p:nvSpPr>
          <p:cNvPr id="324" name="Google Shape;324;p36"/>
          <p:cNvSpPr txBox="1"/>
          <p:nvPr>
            <p:ph idx="1" type="body"/>
          </p:nvPr>
        </p:nvSpPr>
        <p:spPr>
          <a:xfrm>
            <a:off x="720000" y="1215750"/>
            <a:ext cx="3852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Rearrange into a differential equation: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</a:t>
            </a:r>
            <a:r>
              <a:rPr baseline="-25000"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(t + τ ) = (n − 1) bτ p</a:t>
            </a:r>
            <a:r>
              <a:rPr baseline="-25000" lang="en">
                <a:solidFill>
                  <a:srgbClr val="000000"/>
                </a:solidFill>
              </a:rPr>
              <a:t>n−1</a:t>
            </a:r>
            <a:r>
              <a:rPr lang="en">
                <a:solidFill>
                  <a:srgbClr val="000000"/>
                </a:solidFill>
              </a:rPr>
              <a:t>(t)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+(n + 1) dτ p</a:t>
            </a:r>
            <a:r>
              <a:rPr baseline="-25000"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+1(t) + (1 − nτ (b + d)) p</a:t>
            </a:r>
            <a:r>
              <a:rPr baseline="-25000"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(t) + o(τ ),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Take solution as τ → 0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dp</a:t>
            </a:r>
            <a:r>
              <a:rPr baseline="-25000"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/dt = (n − 1) b p</a:t>
            </a:r>
            <a:r>
              <a:rPr baseline="-25000"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−1 + (n + 1) d p</a:t>
            </a:r>
            <a:r>
              <a:rPr baseline="-25000" lang="en">
                <a:solidFill>
                  <a:srgbClr val="000000"/>
                </a:solidFill>
              </a:rPr>
              <a:t>n+1</a:t>
            </a:r>
            <a:r>
              <a:rPr lang="en">
                <a:solidFill>
                  <a:srgbClr val="000000"/>
                </a:solidFill>
              </a:rPr>
              <a:t> −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(b + d) n p</a:t>
            </a:r>
            <a:r>
              <a:rPr baseline="-25000" lang="en">
                <a:solidFill>
                  <a:srgbClr val="000000"/>
                </a:solidFill>
              </a:rPr>
              <a:t>n</a:t>
            </a:r>
            <a:r>
              <a:rPr lang="en">
                <a:solidFill>
                  <a:srgbClr val="000000"/>
                </a:solidFill>
              </a:rPr>
              <a:t>,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4681175" y="1215750"/>
            <a:ext cx="3852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Solution of equation (moment 1 and 2):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(t) = n</a:t>
            </a:r>
            <a:r>
              <a:rPr baseline="-25000" lang="en">
                <a:solidFill>
                  <a:srgbClr val="000000"/>
                </a:solidFill>
              </a:rPr>
              <a:t>0</a:t>
            </a:r>
            <a:r>
              <a:rPr lang="en">
                <a:solidFill>
                  <a:srgbClr val="000000"/>
                </a:solidFill>
              </a:rPr>
              <a:t>e</a:t>
            </a:r>
            <a:r>
              <a:rPr baseline="30000" lang="en">
                <a:solidFill>
                  <a:srgbClr val="000000"/>
                </a:solidFill>
              </a:rPr>
              <a:t>bt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(t) = 2bM</a:t>
            </a:r>
            <a:r>
              <a:rPr baseline="-25000" lang="en">
                <a:solidFill>
                  <a:srgbClr val="000000"/>
                </a:solidFill>
              </a:rPr>
              <a:t>2</a:t>
            </a:r>
            <a:r>
              <a:rPr lang="en">
                <a:solidFill>
                  <a:srgbClr val="000000"/>
                </a:solidFill>
              </a:rPr>
              <a:t> + bM</a:t>
            </a:r>
            <a:r>
              <a:rPr baseline="-25000" lang="en">
                <a:solidFill>
                  <a:srgbClr val="000000"/>
                </a:solidFill>
              </a:rPr>
              <a:t>1</a:t>
            </a:r>
            <a:r>
              <a:rPr lang="en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Variance: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var(N(t)) =(n0 (b + d)/r) * e</a:t>
            </a:r>
            <a:r>
              <a:rPr baseline="30000" lang="en">
                <a:solidFill>
                  <a:srgbClr val="000000"/>
                </a:solidFill>
              </a:rPr>
              <a:t>rt</a:t>
            </a:r>
            <a:r>
              <a:rPr lang="en">
                <a:solidFill>
                  <a:srgbClr val="000000"/>
                </a:solidFill>
              </a:rPr>
              <a:t> * (e</a:t>
            </a:r>
            <a:r>
              <a:rPr baseline="30000" lang="en">
                <a:solidFill>
                  <a:srgbClr val="000000"/>
                </a:solidFill>
              </a:rPr>
              <a:t>rt</a:t>
            </a:r>
            <a:r>
              <a:rPr lang="en">
                <a:solidFill>
                  <a:srgbClr val="000000"/>
                </a:solidFill>
              </a:rPr>
              <a:t> − 1).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</a:t>
            </a:r>
            <a:r>
              <a:rPr lang="en"/>
              <a:t> of Stochasticity into model </a:t>
            </a:r>
            <a:endParaRPr/>
          </a:p>
        </p:txBody>
      </p:sp>
      <p:sp>
        <p:nvSpPr>
          <p:cNvPr id="331" name="Google Shape;331;p37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/>
              <a:t>Cannot </a:t>
            </a:r>
            <a:r>
              <a:rPr lang="en" sz="1800"/>
              <a:t>explicitly</a:t>
            </a:r>
            <a:r>
              <a:rPr lang="en" sz="1800"/>
              <a:t> model with </a:t>
            </a:r>
            <a:r>
              <a:rPr lang="en" sz="1800"/>
              <a:t>insufficient</a:t>
            </a:r>
            <a:r>
              <a:rPr lang="en" sz="1800"/>
              <a:t> data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/>
              <a:t>Use Matlab to compute simulations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800"/>
              <a:t>Simulate many times to get a good grasp of behaviour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Parameters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r = 0.1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b1 = 0.2</a:t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d1 = 0.1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999 Simulations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4675" y="390950"/>
            <a:ext cx="5374650" cy="436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9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Parameters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r = 0.18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b2 = 0.5</a:t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d1 = 0.32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999 Simulations</a:t>
            </a:r>
            <a:endParaRPr/>
          </a:p>
        </p:txBody>
      </p:sp>
      <p:pic>
        <p:nvPicPr>
          <p:cNvPr id="343" name="Google Shape;3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750" y="397888"/>
            <a:ext cx="5434600" cy="43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>
            <p:ph idx="1" type="body"/>
          </p:nvPr>
        </p:nvSpPr>
        <p:spPr>
          <a:xfrm>
            <a:off x="421825" y="396775"/>
            <a:ext cx="2961000" cy="44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Parameters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r = 0.1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b1 = 0.2</a:t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d1 = 0.1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999 Simulations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Mean Extinction time 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13.98 years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125 extinction simulations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12.5% probability of extinction at time 20 years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	</a:t>
            </a:r>
            <a:endParaRPr b="1"/>
          </a:p>
        </p:txBody>
      </p:sp>
      <p:pic>
        <p:nvPicPr>
          <p:cNvPr id="349" name="Google Shape;34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825" y="396775"/>
            <a:ext cx="5360251" cy="4349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355" name="Google Shape;355;p41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Birth And Death Rates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Before 1991 (b1-d1) = 0.1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After 1991 (b2-d2) = 0.18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time to extinction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14 years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and variance of population as functions </a:t>
            </a:r>
            <a:r>
              <a:rPr lang="en"/>
              <a:t>of</a:t>
            </a:r>
            <a:r>
              <a:rPr lang="en"/>
              <a:t> time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Plots on next slide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797" y="1261225"/>
            <a:ext cx="4254200" cy="345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4" y="1285714"/>
            <a:ext cx="4254200" cy="340337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Comparison</a:t>
            </a:r>
            <a:r>
              <a:rPr lang="en" sz="2700"/>
              <a:t> of Simulations and Data Means</a:t>
            </a:r>
            <a:endParaRPr sz="27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Variance</a:t>
            </a:r>
            <a:r>
              <a:rPr lang="en" sz="2700"/>
              <a:t> of Simulations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25" y="1312800"/>
            <a:ext cx="4183474" cy="3444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Google Shape;36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361700"/>
            <a:ext cx="4183475" cy="3346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Results</a:t>
            </a:r>
            <a:endParaRPr/>
          </a:p>
        </p:txBody>
      </p:sp>
      <p:sp>
        <p:nvSpPr>
          <p:cNvPr id="375" name="Google Shape;375;p4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1991: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Population was </a:t>
            </a:r>
            <a:r>
              <a:rPr lang="en"/>
              <a:t>stagnant</a:t>
            </a:r>
            <a:r>
              <a:rPr lang="en"/>
              <a:t>, not a lot of growth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Extinction possible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1991: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The introduction of a new wolf sparked population growth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Extinction avoided for time being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266" name="Google Shape;266;p27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Model the wolf population in Sweden</a:t>
            </a:r>
            <a:endParaRPr/>
          </a:p>
          <a:p>
            <a:pPr indent="-2794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Calculate birth &amp; death rates</a:t>
            </a:r>
            <a:endParaRPr/>
          </a:p>
          <a:p>
            <a:pPr indent="-2794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Explore </a:t>
            </a:r>
            <a:r>
              <a:rPr lang="en"/>
              <a:t>possibilities</a:t>
            </a:r>
            <a:r>
              <a:rPr lang="en"/>
              <a:t> of extinction</a:t>
            </a:r>
            <a:endParaRPr/>
          </a:p>
          <a:p>
            <a:pPr indent="-2794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"/>
              <a:t>Calculate mean and variance in population size as function of time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Critique of the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5"/>
          <p:cNvSpPr txBox="1"/>
          <p:nvPr>
            <p:ph idx="1" type="subTitle"/>
          </p:nvPr>
        </p:nvSpPr>
        <p:spPr>
          <a:xfrm>
            <a:off x="4747375" y="1872352"/>
            <a:ext cx="3698100" cy="11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Many assumptions made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explicit model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Could assume exponential after 1991 for mean and variance</a:t>
            </a:r>
            <a:endParaRPr/>
          </a:p>
        </p:txBody>
      </p:sp>
      <p:sp>
        <p:nvSpPr>
          <p:cNvPr id="382" name="Google Shape;382;p45"/>
          <p:cNvSpPr txBox="1"/>
          <p:nvPr>
            <p:ph idx="2" type="subTitle"/>
          </p:nvPr>
        </p:nvSpPr>
        <p:spPr>
          <a:xfrm>
            <a:off x="726675" y="1872352"/>
            <a:ext cx="36981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has </a:t>
            </a:r>
            <a:r>
              <a:rPr lang="en"/>
              <a:t>insufficient</a:t>
            </a:r>
            <a:r>
              <a:rPr lang="en"/>
              <a:t> parameters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Cannot include </a:t>
            </a:r>
            <a:r>
              <a:rPr lang="en"/>
              <a:t>stochasticity</a:t>
            </a:r>
            <a:endParaRPr/>
          </a:p>
        </p:txBody>
      </p:sp>
      <p:sp>
        <p:nvSpPr>
          <p:cNvPr id="383" name="Google Shape;383;p4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</a:t>
            </a:r>
            <a:endParaRPr/>
          </a:p>
        </p:txBody>
      </p:sp>
      <p:sp>
        <p:nvSpPr>
          <p:cNvPr id="384" name="Google Shape;384;p4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Stochastic</a:t>
            </a:r>
            <a:endParaRPr/>
          </a:p>
        </p:txBody>
      </p:sp>
      <p:sp>
        <p:nvSpPr>
          <p:cNvPr id="385" name="Google Shape;385;p45"/>
          <p:cNvSpPr txBox="1"/>
          <p:nvPr>
            <p:ph idx="3" type="subTitle"/>
          </p:nvPr>
        </p:nvSpPr>
        <p:spPr>
          <a:xfrm>
            <a:off x="2722950" y="3126575"/>
            <a:ext cx="3698100" cy="4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</a:t>
            </a:r>
            <a:endParaRPr/>
          </a:p>
        </p:txBody>
      </p:sp>
      <p:sp>
        <p:nvSpPr>
          <p:cNvPr id="386" name="Google Shape;386;p45"/>
          <p:cNvSpPr txBox="1"/>
          <p:nvPr>
            <p:ph idx="2" type="subTitle"/>
          </p:nvPr>
        </p:nvSpPr>
        <p:spPr>
          <a:xfrm>
            <a:off x="2501650" y="3685700"/>
            <a:ext cx="4832100" cy="99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Did not look for MVP in large time periods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Unable to test DNA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Forced all wolves into packs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>
            <p:ph type="title"/>
          </p:nvPr>
        </p:nvSpPr>
        <p:spPr>
          <a:xfrm>
            <a:off x="2621250" y="2055700"/>
            <a:ext cx="390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 you!</a:t>
            </a:r>
            <a:endParaRPr sz="4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97" name="Google Shape;397;p47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O. Liberg. Genetic aspects of viability in small populations with special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emphasis on the Scandinavian wolf population, Sweden, 2005, International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Expert Workshop at Farna Herrgard.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https://www.adfg.alaska.gov/static/education/wns/wolf.pdf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72" name="Google Shape;272;p28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 to 1991: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Small and stable population, possible inbreeding depression due to lack of new genes entering the population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1991: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Russian wolf was introduced to the population in hopes of </a:t>
            </a:r>
            <a:r>
              <a:rPr lang="en"/>
              <a:t>bringing new genes and increasing the population’s allelic diversity and population size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 stochasticity = treating births and deaths as a discrete, probabilistic event </a:t>
            </a:r>
            <a:endParaRPr/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/>
              <a:t>Has a strong effect in smaller populations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377" y="569838"/>
            <a:ext cx="3627236" cy="400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162" y="534187"/>
            <a:ext cx="5705176" cy="4075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289" name="Google Shape;289;p31"/>
          <p:cNvSpPr txBox="1"/>
          <p:nvPr>
            <p:ph idx="1" type="subTitle"/>
          </p:nvPr>
        </p:nvSpPr>
        <p:spPr>
          <a:xfrm>
            <a:off x="4725900" y="1493150"/>
            <a:ext cx="3698100" cy="27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50-50 distribution of gender</a:t>
            </a:r>
            <a:endParaRPr/>
          </a:p>
          <a:p>
            <a:pPr indent="-3175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pack = 10 Wolves [2]</a:t>
            </a:r>
            <a:endParaRPr/>
          </a:p>
          <a:p>
            <a:pPr indent="-3175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age = 12 [2]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 txBox="1"/>
          <p:nvPr>
            <p:ph idx="2" type="subTitle"/>
          </p:nvPr>
        </p:nvSpPr>
        <p:spPr>
          <a:xfrm>
            <a:off x="720000" y="1493150"/>
            <a:ext cx="3698100" cy="27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</a:t>
            </a:r>
            <a:r>
              <a:rPr lang="en"/>
              <a:t>reproductive</a:t>
            </a:r>
            <a:r>
              <a:rPr lang="en"/>
              <a:t> couple per pack [1]</a:t>
            </a:r>
            <a:endParaRPr/>
          </a:p>
          <a:p>
            <a:pPr indent="-3175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One litter per year per pack [1]</a:t>
            </a:r>
            <a:endParaRPr/>
          </a:p>
          <a:p>
            <a:pPr indent="-3175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Average litter = 5 pups [2]</a:t>
            </a:r>
            <a:endParaRPr/>
          </a:p>
          <a:p>
            <a:pPr indent="-31750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Reproduction </a:t>
            </a:r>
            <a:r>
              <a:rPr lang="en"/>
              <a:t>attempts</a:t>
            </a:r>
            <a:r>
              <a:rPr lang="en"/>
              <a:t> are constant</a:t>
            </a:r>
            <a:endParaRPr/>
          </a:p>
          <a:p>
            <a:pPr indent="0" lvl="0" marL="457200" rtl="0" algn="l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Discrete Time Model</a:t>
            </a:r>
            <a:endParaRPr/>
          </a:p>
        </p:txBody>
      </p:sp>
      <p:sp>
        <p:nvSpPr>
          <p:cNvPr id="296" name="Google Shape;296;p32"/>
          <p:cNvSpPr txBox="1"/>
          <p:nvPr>
            <p:ph idx="1" type="body"/>
          </p:nvPr>
        </p:nvSpPr>
        <p:spPr>
          <a:xfrm>
            <a:off x="6518700" y="1990925"/>
            <a:ext cx="1905300" cy="1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Parameters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baseline="-25000" lang="en"/>
              <a:t>n</a:t>
            </a:r>
            <a:r>
              <a:rPr lang="en"/>
              <a:t> = population size             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 = growth factor </a:t>
            </a:r>
            <a:endParaRPr/>
          </a:p>
        </p:txBody>
      </p:sp>
      <p:sp>
        <p:nvSpPr>
          <p:cNvPr id="297" name="Google Shape;297;p32"/>
          <p:cNvSpPr txBox="1"/>
          <p:nvPr/>
        </p:nvSpPr>
        <p:spPr>
          <a:xfrm>
            <a:off x="720000" y="1143900"/>
            <a:ext cx="5953500" cy="16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Prior to 1990:</a:t>
            </a:r>
            <a:r>
              <a:rPr lang="en" sz="15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ulish"/>
                <a:ea typeface="Mulish"/>
                <a:cs typeface="Mulish"/>
                <a:sym typeface="Mulish"/>
              </a:rPr>
              <a:t>P</a:t>
            </a:r>
            <a:r>
              <a:rPr b="1" baseline="-25000" lang="en" sz="1600">
                <a:latin typeface="Mulish"/>
                <a:ea typeface="Mulish"/>
                <a:cs typeface="Mulish"/>
                <a:sym typeface="Mulish"/>
              </a:rPr>
              <a:t>n+1</a:t>
            </a:r>
            <a:r>
              <a:rPr b="1" baseline="30000" lang="en" sz="1600"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600">
                <a:latin typeface="Mulish"/>
                <a:ea typeface="Mulish"/>
                <a:cs typeface="Mulish"/>
                <a:sym typeface="Mulish"/>
              </a:rPr>
              <a:t>= P</a:t>
            </a:r>
            <a:r>
              <a:rPr b="1" baseline="-25000" lang="en" sz="1600">
                <a:latin typeface="Mulish"/>
                <a:ea typeface="Mulish"/>
                <a:cs typeface="Mulish"/>
                <a:sym typeface="Mulish"/>
              </a:rPr>
              <a:t>n</a:t>
            </a:r>
            <a:r>
              <a:rPr b="1" lang="en" sz="1600">
                <a:latin typeface="Mulish"/>
                <a:ea typeface="Mulish"/>
                <a:cs typeface="Mulish"/>
                <a:sym typeface="Mulish"/>
              </a:rPr>
              <a:t> + 5(1-d)                      </a:t>
            </a:r>
            <a:r>
              <a:rPr b="1" lang="en" sz="1600">
                <a:latin typeface="Mulish"/>
                <a:ea typeface="Mulish"/>
                <a:cs typeface="Mulish"/>
                <a:sym typeface="Mulish"/>
              </a:rPr>
              <a:t>P</a:t>
            </a:r>
            <a:r>
              <a:rPr b="1" baseline="-25000" lang="en" sz="1600">
                <a:latin typeface="Mulish"/>
                <a:ea typeface="Mulish"/>
                <a:cs typeface="Mulish"/>
                <a:sym typeface="Mulish"/>
              </a:rPr>
              <a:t>n+1</a:t>
            </a:r>
            <a:r>
              <a:rPr b="1" baseline="30000" lang="en" sz="1600"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600">
                <a:latin typeface="Mulish"/>
                <a:ea typeface="Mulish"/>
                <a:cs typeface="Mulish"/>
                <a:sym typeface="Mulish"/>
              </a:rPr>
              <a:t>= P</a:t>
            </a:r>
            <a:r>
              <a:rPr b="1" baseline="-25000" lang="en" sz="1600">
                <a:latin typeface="Mulish"/>
                <a:ea typeface="Mulish"/>
                <a:cs typeface="Mulish"/>
                <a:sym typeface="Mulish"/>
              </a:rPr>
              <a:t>n</a:t>
            </a:r>
            <a:r>
              <a:rPr b="1" lang="en" sz="1600">
                <a:latin typeface="Mulish"/>
                <a:ea typeface="Mulish"/>
                <a:cs typeface="Mulish"/>
                <a:sym typeface="Mulish"/>
              </a:rPr>
              <a:t> + 5r</a:t>
            </a:r>
            <a:endParaRPr b="1" sz="1600"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ulish"/>
                <a:ea typeface="Mulish"/>
                <a:cs typeface="Mulish"/>
                <a:sym typeface="Mulish"/>
              </a:rPr>
              <a:t>d</a:t>
            </a:r>
            <a:r>
              <a:rPr lang="en" sz="1500">
                <a:latin typeface="Mulish"/>
                <a:ea typeface="Mulish"/>
                <a:cs typeface="Mulish"/>
                <a:sym typeface="Mulish"/>
              </a:rPr>
              <a:t> = 0.9                </a:t>
            </a:r>
            <a:r>
              <a:rPr lang="en" sz="1500">
                <a:latin typeface="Mulish"/>
                <a:ea typeface="Mulish"/>
                <a:cs typeface="Mulish"/>
                <a:sym typeface="Mulish"/>
              </a:rPr>
              <a:t>r</a:t>
            </a:r>
            <a:r>
              <a:rPr lang="en" sz="1500">
                <a:latin typeface="Mulish"/>
                <a:ea typeface="Mulish"/>
                <a:cs typeface="Mulish"/>
                <a:sym typeface="Mulish"/>
              </a:rPr>
              <a:t> = 0.1</a:t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00"/>
              </a:highlight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720000" y="2880175"/>
            <a:ext cx="47514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Mulish"/>
                <a:ea typeface="Mulish"/>
                <a:cs typeface="Mulish"/>
                <a:sym typeface="Mulish"/>
              </a:rPr>
              <a:t>After 1990: </a:t>
            </a:r>
            <a:endParaRPr i="1"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ulish"/>
                <a:ea typeface="Mulish"/>
                <a:cs typeface="Mulish"/>
                <a:sym typeface="Mulish"/>
              </a:rPr>
              <a:t>P</a:t>
            </a:r>
            <a:r>
              <a:rPr b="1" baseline="-25000" lang="en" sz="1600">
                <a:latin typeface="Mulish"/>
                <a:ea typeface="Mulish"/>
                <a:cs typeface="Mulish"/>
                <a:sym typeface="Mulish"/>
              </a:rPr>
              <a:t>n+1</a:t>
            </a:r>
            <a:r>
              <a:rPr b="1" lang="en" sz="1600">
                <a:latin typeface="Mulish"/>
                <a:ea typeface="Mulish"/>
                <a:cs typeface="Mulish"/>
                <a:sym typeface="Mulish"/>
              </a:rPr>
              <a:t> = P</a:t>
            </a:r>
            <a:r>
              <a:rPr b="1" baseline="-25000" lang="en" sz="1600">
                <a:latin typeface="Mulish"/>
                <a:ea typeface="Mulish"/>
                <a:cs typeface="Mulish"/>
                <a:sym typeface="Mulish"/>
              </a:rPr>
              <a:t>n</a:t>
            </a:r>
            <a:r>
              <a:rPr b="1" lang="en" sz="1600">
                <a:latin typeface="Mulish"/>
                <a:ea typeface="Mulish"/>
                <a:cs typeface="Mulish"/>
                <a:sym typeface="Mulish"/>
              </a:rPr>
              <a:t>(1 + r)</a:t>
            </a:r>
            <a:endParaRPr b="1" sz="16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ulish"/>
                <a:ea typeface="Mulish"/>
                <a:cs typeface="Mulish"/>
                <a:sym typeface="Mulish"/>
              </a:rPr>
              <a:t>r = 0.18</a:t>
            </a:r>
            <a:endParaRPr sz="15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2782975" y="1775825"/>
            <a:ext cx="451800" cy="21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000" y="365775"/>
            <a:ext cx="5436626" cy="441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3"/>
          <p:cNvSpPr txBox="1"/>
          <p:nvPr/>
        </p:nvSpPr>
        <p:spPr>
          <a:xfrm>
            <a:off x="684800" y="1952525"/>
            <a:ext cx="15663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ulish"/>
                <a:ea typeface="Mulish"/>
                <a:cs typeface="Mulish"/>
                <a:sym typeface="Mulish"/>
              </a:rPr>
              <a:t> P</a:t>
            </a:r>
            <a:r>
              <a:rPr b="1" baseline="-25000" lang="en" sz="1600">
                <a:latin typeface="Mulish"/>
                <a:ea typeface="Mulish"/>
                <a:cs typeface="Mulish"/>
                <a:sym typeface="Mulish"/>
              </a:rPr>
              <a:t>n+1</a:t>
            </a:r>
            <a:r>
              <a:rPr b="1" baseline="30000" lang="en" sz="1600"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600">
                <a:latin typeface="Mulish"/>
                <a:ea typeface="Mulish"/>
                <a:cs typeface="Mulish"/>
                <a:sym typeface="Mulish"/>
              </a:rPr>
              <a:t>= P</a:t>
            </a:r>
            <a:r>
              <a:rPr b="1" baseline="-25000" lang="en" sz="1600">
                <a:latin typeface="Mulish"/>
                <a:ea typeface="Mulish"/>
                <a:cs typeface="Mulish"/>
                <a:sym typeface="Mulish"/>
              </a:rPr>
              <a:t>n</a:t>
            </a:r>
            <a:r>
              <a:rPr b="1" lang="en" sz="1600">
                <a:latin typeface="Mulish"/>
                <a:ea typeface="Mulish"/>
                <a:cs typeface="Mulish"/>
                <a:sym typeface="Mulish"/>
              </a:rPr>
              <a:t> + 5r</a:t>
            </a:r>
            <a:endParaRPr b="1" sz="16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ulish"/>
                <a:ea typeface="Mulish"/>
                <a:cs typeface="Mulish"/>
                <a:sym typeface="Mulish"/>
              </a:rPr>
              <a:t>d = 0.9                </a:t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ulish"/>
                <a:ea typeface="Mulish"/>
                <a:cs typeface="Mulish"/>
                <a:sym typeface="Mulish"/>
              </a:rPr>
              <a:t>r = 0.1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425" y="394700"/>
            <a:ext cx="5442625" cy="43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4"/>
          <p:cNvSpPr txBox="1"/>
          <p:nvPr/>
        </p:nvSpPr>
        <p:spPr>
          <a:xfrm>
            <a:off x="633825" y="2072700"/>
            <a:ext cx="16830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ulish"/>
                <a:ea typeface="Mulish"/>
                <a:cs typeface="Mulish"/>
                <a:sym typeface="Mulish"/>
              </a:rPr>
              <a:t>P</a:t>
            </a:r>
            <a:r>
              <a:rPr b="1" baseline="-25000" lang="en" sz="1600">
                <a:latin typeface="Mulish"/>
                <a:ea typeface="Mulish"/>
                <a:cs typeface="Mulish"/>
                <a:sym typeface="Mulish"/>
              </a:rPr>
              <a:t>n+1</a:t>
            </a:r>
            <a:r>
              <a:rPr b="1" lang="en" sz="1600">
                <a:latin typeface="Mulish"/>
                <a:ea typeface="Mulish"/>
                <a:cs typeface="Mulish"/>
                <a:sym typeface="Mulish"/>
              </a:rPr>
              <a:t> = P</a:t>
            </a:r>
            <a:r>
              <a:rPr b="1" baseline="-25000" lang="en" sz="1600">
                <a:latin typeface="Mulish"/>
                <a:ea typeface="Mulish"/>
                <a:cs typeface="Mulish"/>
                <a:sym typeface="Mulish"/>
              </a:rPr>
              <a:t>n</a:t>
            </a:r>
            <a:r>
              <a:rPr b="1" lang="en" sz="1600">
                <a:latin typeface="Mulish"/>
                <a:ea typeface="Mulish"/>
                <a:cs typeface="Mulish"/>
                <a:sym typeface="Mulish"/>
              </a:rPr>
              <a:t>(1 + r)</a:t>
            </a:r>
            <a:endParaRPr b="1" sz="16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ulish"/>
                <a:ea typeface="Mulish"/>
                <a:cs typeface="Mulish"/>
                <a:sym typeface="Mulish"/>
              </a:rPr>
              <a:t>r = 0.18</a:t>
            </a:r>
            <a:endParaRPr sz="1500"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d Tone Theme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