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T Sans Narrow"/>
      <p:regular r:id="rId21"/>
      <p:bold r:id="rId22"/>
    </p:embeddedFont>
    <p:embeddedFont>
      <p:font typeface="Source Sans Pr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425E87-BC1E-4678-9300-A96CF0C50ABA}">
  <a:tblStyle styleId="{8D425E87-BC1E-4678-9300-A96CF0C50A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5614C5E-29A2-4402-8E24-737D47EFE073}" styleName="Table_1">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338859" y="1362666"/>
            <a:ext cx="9515557" cy="203195"/>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338868" y="5292001"/>
            <a:ext cx="9515557" cy="203195"/>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338867" y="2335685"/>
            <a:ext cx="9515700" cy="1363200"/>
          </a:xfrm>
          <a:prstGeom prst="rect">
            <a:avLst/>
          </a:prstGeom>
        </p:spPr>
        <p:txBody>
          <a:bodyPr anchorCtr="0" anchor="b" bIns="121900" lIns="121900" spcFirstLastPara="1" rIns="121900" wrap="square" tIns="12190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Shape 19"/>
          <p:cNvSpPr txBox="1"/>
          <p:nvPr>
            <p:ph idx="1" type="subTitle"/>
          </p:nvPr>
        </p:nvSpPr>
        <p:spPr>
          <a:xfrm>
            <a:off x="2849633" y="3800052"/>
            <a:ext cx="64941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Shape 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Shape 58"/>
          <p:cNvSpPr txBox="1"/>
          <p:nvPr>
            <p:ph idx="1" type="body"/>
          </p:nvPr>
        </p:nvSpPr>
        <p:spPr>
          <a:xfrm>
            <a:off x="415600" y="3994200"/>
            <a:ext cx="113607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9" name="Shape 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1371600" y="685800"/>
            <a:ext cx="9601200" cy="1485900"/>
          </a:xfrm>
          <a:prstGeom prst="rect">
            <a:avLst/>
          </a:prstGeom>
          <a:noFill/>
          <a:ln>
            <a:noFill/>
          </a:ln>
        </p:spPr>
        <p:txBody>
          <a:bodyPr anchorCtr="0" anchor="t" bIns="121900" lIns="121900" spcFirstLastPara="1" rIns="121900" wrap="square" tIns="1219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rtl="0">
              <a:spcBef>
                <a:spcPts val="0"/>
              </a:spcBef>
              <a:spcAft>
                <a:spcPts val="0"/>
              </a:spcAft>
              <a:buSzPts val="4800"/>
              <a:buNone/>
              <a:defRPr sz="1800"/>
            </a:lvl2pPr>
            <a:lvl3pPr lvl="2" rtl="0">
              <a:spcBef>
                <a:spcPts val="0"/>
              </a:spcBef>
              <a:spcAft>
                <a:spcPts val="0"/>
              </a:spcAft>
              <a:buSzPts val="4800"/>
              <a:buNone/>
              <a:defRPr sz="1800"/>
            </a:lvl3pPr>
            <a:lvl4pPr lvl="3" rtl="0">
              <a:spcBef>
                <a:spcPts val="0"/>
              </a:spcBef>
              <a:spcAft>
                <a:spcPts val="0"/>
              </a:spcAft>
              <a:buSzPts val="4800"/>
              <a:buNone/>
              <a:defRPr sz="1800"/>
            </a:lvl4pPr>
            <a:lvl5pPr lvl="4" rtl="0">
              <a:spcBef>
                <a:spcPts val="0"/>
              </a:spcBef>
              <a:spcAft>
                <a:spcPts val="0"/>
              </a:spcAft>
              <a:buSzPts val="4800"/>
              <a:buNone/>
              <a:defRPr sz="1800"/>
            </a:lvl5pPr>
            <a:lvl6pPr lvl="5" rtl="0">
              <a:spcBef>
                <a:spcPts val="0"/>
              </a:spcBef>
              <a:spcAft>
                <a:spcPts val="0"/>
              </a:spcAft>
              <a:buSzPts val="4800"/>
              <a:buNone/>
              <a:defRPr sz="1800"/>
            </a:lvl6pPr>
            <a:lvl7pPr lvl="6" rtl="0">
              <a:spcBef>
                <a:spcPts val="0"/>
              </a:spcBef>
              <a:spcAft>
                <a:spcPts val="0"/>
              </a:spcAft>
              <a:buSzPts val="4800"/>
              <a:buNone/>
              <a:defRPr sz="1800"/>
            </a:lvl7pPr>
            <a:lvl8pPr lvl="7" rtl="0">
              <a:spcBef>
                <a:spcPts val="0"/>
              </a:spcBef>
              <a:spcAft>
                <a:spcPts val="0"/>
              </a:spcAft>
              <a:buSzPts val="4800"/>
              <a:buNone/>
              <a:defRPr sz="1800"/>
            </a:lvl8pPr>
            <a:lvl9pPr lvl="8" rtl="0">
              <a:spcBef>
                <a:spcPts val="0"/>
              </a:spcBef>
              <a:spcAft>
                <a:spcPts val="0"/>
              </a:spcAft>
              <a:buSzPts val="4800"/>
              <a:buNone/>
              <a:defRPr sz="1800"/>
            </a:lvl9pPr>
          </a:lstStyle>
          <a:p/>
        </p:txBody>
      </p:sp>
      <p:sp>
        <p:nvSpPr>
          <p:cNvPr id="64" name="Shape 64"/>
          <p:cNvSpPr txBox="1"/>
          <p:nvPr>
            <p:ph idx="1" type="body"/>
          </p:nvPr>
        </p:nvSpPr>
        <p:spPr>
          <a:xfrm>
            <a:off x="1371600" y="2286000"/>
            <a:ext cx="9601200" cy="3581400"/>
          </a:xfrm>
          <a:prstGeom prst="rect">
            <a:avLst/>
          </a:prstGeom>
          <a:noFill/>
          <a:ln>
            <a:noFill/>
          </a:ln>
        </p:spPr>
        <p:txBody>
          <a:bodyPr anchorCtr="0" anchor="t" bIns="121900" lIns="121900" spcFirstLastPara="1" rIns="121900" wrap="square" tIns="1219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65" name="Shape 65"/>
          <p:cNvSpPr txBox="1"/>
          <p:nvPr>
            <p:ph idx="10" type="dt"/>
          </p:nvPr>
        </p:nvSpPr>
        <p:spPr>
          <a:xfrm>
            <a:off x="1390650" y="6453386"/>
            <a:ext cx="1204500" cy="404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1" type="ftr"/>
          </p:nvPr>
        </p:nvSpPr>
        <p:spPr>
          <a:xfrm>
            <a:off x="2893564" y="6453386"/>
            <a:ext cx="6280800" cy="404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7" name="Shape 6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3" name="Shape 23"/>
          <p:cNvSpPr txBox="1"/>
          <p:nvPr>
            <p:ph type="title"/>
          </p:nvPr>
        </p:nvSpPr>
        <p:spPr>
          <a:xfrm>
            <a:off x="415600" y="1086400"/>
            <a:ext cx="11428500" cy="1256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Shape 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7" name="Shape 27"/>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Shape 28"/>
          <p:cNvSpPr txBox="1"/>
          <p:nvPr>
            <p:ph idx="1" type="body"/>
          </p:nvPr>
        </p:nvSpPr>
        <p:spPr>
          <a:xfrm>
            <a:off x="415600" y="1688433"/>
            <a:ext cx="11360700" cy="44037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9" name="Shape 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Shape 32"/>
          <p:cNvSpPr txBox="1"/>
          <p:nvPr>
            <p:ph idx="1" type="body"/>
          </p:nvPr>
        </p:nvSpPr>
        <p:spPr>
          <a:xfrm>
            <a:off x="4156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 name="Shape 33"/>
          <p:cNvSpPr txBox="1"/>
          <p:nvPr>
            <p:ph idx="2" type="body"/>
          </p:nvPr>
        </p:nvSpPr>
        <p:spPr>
          <a:xfrm>
            <a:off x="64432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4" name="Shape 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Shape 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Shape 40"/>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1" name="Shape 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653667" y="701800"/>
            <a:ext cx="7484700" cy="5454300"/>
          </a:xfrm>
          <a:prstGeom prst="rect">
            <a:avLst/>
          </a:prstGeom>
        </p:spPr>
        <p:txBody>
          <a:bodyPr anchorCtr="0" anchor="ctr" bIns="121900" lIns="121900" spcFirstLastPara="1" rIns="121900" wrap="square" tIns="121900"/>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Shape 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cxnSp>
        <p:nvCxnSpPr>
          <p:cNvPr id="47" name="Shape 47"/>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354000" y="1386233"/>
            <a:ext cx="5393700" cy="2234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Shape 49"/>
          <p:cNvSpPr txBox="1"/>
          <p:nvPr>
            <p:ph idx="1" type="subTitle"/>
          </p:nvPr>
        </p:nvSpPr>
        <p:spPr>
          <a:xfrm>
            <a:off x="354000" y="36358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Shape 50"/>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1" name="Shape 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415600" y="5640967"/>
            <a:ext cx="7998300" cy="7983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Shape 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230923" y="1788454"/>
            <a:ext cx="9618785" cy="2098226"/>
          </a:xfrm>
          <a:prstGeom prst="rect">
            <a:avLst/>
          </a:prstGeom>
          <a:noFill/>
          <a:ln>
            <a:noFill/>
          </a:ln>
        </p:spPr>
        <p:txBody>
          <a:bodyPr anchorCtr="0" anchor="b" bIns="45700" lIns="91425" spcFirstLastPara="1" rIns="91425" wrap="square" tIns="45700">
            <a:noAutofit/>
          </a:bodyPr>
          <a:lstStyle/>
          <a:p>
            <a:pPr indent="0" lvl="0" marL="0" marR="0" rtl="0" algn="ctr">
              <a:lnSpc>
                <a:spcPct val="89000"/>
              </a:lnSpc>
              <a:spcBef>
                <a:spcPts val="0"/>
              </a:spcBef>
              <a:spcAft>
                <a:spcPts val="0"/>
              </a:spcAft>
              <a:buClr>
                <a:schemeClr val="dk2"/>
              </a:buClr>
              <a:buSzPts val="7200"/>
              <a:buFont typeface="Source Sans Pro"/>
              <a:buNone/>
            </a:pPr>
            <a:r>
              <a:rPr b="0" i="0" lang="es-ES" sz="7200" u="none" cap="none" strike="noStrike">
                <a:solidFill>
                  <a:schemeClr val="dk2"/>
                </a:solidFill>
                <a:latin typeface="Source Sans Pro"/>
                <a:ea typeface="Source Sans Pro"/>
                <a:cs typeface="Source Sans Pro"/>
                <a:sym typeface="Source Sans Pro"/>
              </a:rPr>
              <a:t>TEMA 16</a:t>
            </a:r>
            <a:endParaRPr/>
          </a:p>
        </p:txBody>
      </p:sp>
      <p:sp>
        <p:nvSpPr>
          <p:cNvPr id="73" name="Shape 73"/>
          <p:cNvSpPr txBox="1"/>
          <p:nvPr>
            <p:ph idx="1" type="subTitle"/>
          </p:nvPr>
        </p:nvSpPr>
        <p:spPr>
          <a:xfrm>
            <a:off x="2793271" y="3886677"/>
            <a:ext cx="6494100" cy="1056900"/>
          </a:xfrm>
          <a:prstGeom prst="rect">
            <a:avLst/>
          </a:prstGeom>
          <a:noFill/>
          <a:ln>
            <a:noFill/>
          </a:ln>
        </p:spPr>
        <p:txBody>
          <a:bodyPr anchorCtr="0" anchor="t" bIns="45700" lIns="91425" spcFirstLastPara="1" rIns="91425" wrap="square" tIns="45700">
            <a:noAutofit/>
          </a:bodyPr>
          <a:lstStyle/>
          <a:p>
            <a:pPr indent="0" lvl="0" marL="0" marR="0" rtl="0" algn="ctr">
              <a:lnSpc>
                <a:spcPct val="112000"/>
              </a:lnSpc>
              <a:spcBef>
                <a:spcPts val="0"/>
              </a:spcBef>
              <a:spcAft>
                <a:spcPts val="0"/>
              </a:spcAft>
              <a:buClr>
                <a:schemeClr val="dk2"/>
              </a:buClr>
              <a:buSzPts val="2300"/>
              <a:buFont typeface="Source Sans Pro"/>
              <a:buNone/>
            </a:pPr>
            <a:r>
              <a:rPr b="0" i="0" lang="es-ES" sz="2300" u="none" cap="none" strike="noStrike">
                <a:solidFill>
                  <a:schemeClr val="dk2"/>
                </a:solidFill>
                <a:latin typeface="Source Sans Pro"/>
                <a:ea typeface="Source Sans Pro"/>
                <a:cs typeface="Source Sans Pro"/>
                <a:sym typeface="Source Sans Pro"/>
              </a:rPr>
              <a:t>Por Alejandro y Daniel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371600" y="685800"/>
            <a:ext cx="9601200" cy="1303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s-ES" sz="3600"/>
              <a:t>Riesgos derivados de la carga de trabajo</a:t>
            </a:r>
            <a:endParaRPr sz="3600"/>
          </a:p>
        </p:txBody>
      </p:sp>
      <p:sp>
        <p:nvSpPr>
          <p:cNvPr id="134" name="Shape 134"/>
          <p:cNvSpPr txBox="1"/>
          <p:nvPr>
            <p:ph idx="1" type="body"/>
          </p:nvPr>
        </p:nvSpPr>
        <p:spPr>
          <a:xfrm>
            <a:off x="1371600" y="1989200"/>
            <a:ext cx="9601200" cy="3878100"/>
          </a:xfrm>
          <a:prstGeom prst="rect">
            <a:avLst/>
          </a:prstGeom>
        </p:spPr>
        <p:txBody>
          <a:bodyPr anchorCtr="0" anchor="t" bIns="121900" lIns="121900" spcFirstLastPara="1" rIns="121900" wrap="square" tIns="121900">
            <a:noAutofit/>
          </a:bodyPr>
          <a:lstStyle/>
          <a:p>
            <a:pPr indent="0" lvl="0" marL="0" rtl="0">
              <a:spcBef>
                <a:spcPts val="1000"/>
              </a:spcBef>
              <a:spcAft>
                <a:spcPts val="200"/>
              </a:spcAft>
              <a:buNone/>
            </a:pPr>
            <a:r>
              <a:rPr lang="es-ES"/>
              <a:t>Es todo esfuerzo que tenemos que realizar para empeñar nuestra actividad laboral.</a:t>
            </a:r>
            <a:endParaRPr/>
          </a:p>
        </p:txBody>
      </p:sp>
      <p:graphicFrame>
        <p:nvGraphicFramePr>
          <p:cNvPr id="135" name="Shape 135"/>
          <p:cNvGraphicFramePr/>
          <p:nvPr/>
        </p:nvGraphicFramePr>
        <p:xfrm>
          <a:off x="1028700" y="3332150"/>
          <a:ext cx="3000000" cy="3000000"/>
        </p:xfrm>
        <a:graphic>
          <a:graphicData uri="http://schemas.openxmlformats.org/drawingml/2006/table">
            <a:tbl>
              <a:tblPr>
                <a:noFill/>
                <a:tableStyleId>{8D425E87-BC1E-4678-9300-A96CF0C50ABA}</a:tableStyleId>
              </a:tblPr>
              <a:tblGrid>
                <a:gridCol w="5143500"/>
              </a:tblGrid>
              <a:tr h="410950">
                <a:tc>
                  <a:txBody>
                    <a:bodyPr>
                      <a:noAutofit/>
                    </a:bodyPr>
                    <a:lstStyle/>
                    <a:p>
                      <a:pPr indent="0" lvl="0" marL="0">
                        <a:spcBef>
                          <a:spcPts val="0"/>
                        </a:spcBef>
                        <a:spcAft>
                          <a:spcPts val="0"/>
                        </a:spcAft>
                        <a:buNone/>
                      </a:pPr>
                      <a:r>
                        <a:rPr b="1" lang="es-ES">
                          <a:latin typeface="Source Sans Pro"/>
                          <a:ea typeface="Source Sans Pro"/>
                          <a:cs typeface="Source Sans Pro"/>
                          <a:sym typeface="Source Sans Pro"/>
                        </a:rPr>
                        <a:t>Carga física de trabajo</a:t>
                      </a:r>
                      <a:endParaRPr b="1">
                        <a:latin typeface="Source Sans Pro"/>
                        <a:ea typeface="Source Sans Pro"/>
                        <a:cs typeface="Source Sans Pro"/>
                        <a:sym typeface="Source Sans Pro"/>
                      </a:endParaRPr>
                    </a:p>
                  </a:txBody>
                  <a:tcPr marT="91425" marB="91425" marR="91425" marL="91425"/>
                </a:tc>
              </a:tr>
              <a:tr h="1900450">
                <a:tc>
                  <a:txBody>
                    <a:bodyPr>
                      <a:noAutofit/>
                    </a:bodyPr>
                    <a:lstStyle/>
                    <a:p>
                      <a:pPr indent="0" lvl="0" marL="0">
                        <a:spcBef>
                          <a:spcPts val="0"/>
                        </a:spcBef>
                        <a:spcAft>
                          <a:spcPts val="0"/>
                        </a:spcAft>
                        <a:buNone/>
                      </a:pPr>
                      <a:r>
                        <a:rPr lang="es-ES">
                          <a:latin typeface="Source Sans Pro"/>
                          <a:ea typeface="Source Sans Pro"/>
                          <a:cs typeface="Source Sans Pro"/>
                          <a:sym typeface="Source Sans Pro"/>
                        </a:rPr>
                        <a:t>Movimientos repetitivos</a:t>
                      </a:r>
                      <a:endParaRPr>
                        <a:latin typeface="Source Sans Pro"/>
                        <a:ea typeface="Source Sans Pro"/>
                        <a:cs typeface="Source Sans Pro"/>
                        <a:sym typeface="Source Sans Pro"/>
                      </a:endParaRPr>
                    </a:p>
                    <a:p>
                      <a:pPr indent="0" lvl="0" marL="0">
                        <a:spcBef>
                          <a:spcPts val="0"/>
                        </a:spcBef>
                        <a:spcAft>
                          <a:spcPts val="0"/>
                        </a:spcAft>
                        <a:buNone/>
                      </a:pPr>
                      <a:r>
                        <a:rPr lang="es-ES">
                          <a:latin typeface="Source Sans Pro"/>
                          <a:ea typeface="Source Sans Pro"/>
                          <a:cs typeface="Source Sans Pro"/>
                          <a:sym typeface="Source Sans Pro"/>
                        </a:rPr>
                        <a:t>Postura de trabajo</a:t>
                      </a:r>
                      <a:endParaRPr>
                        <a:latin typeface="Source Sans Pro"/>
                        <a:ea typeface="Source Sans Pro"/>
                        <a:cs typeface="Source Sans Pro"/>
                        <a:sym typeface="Source Sans Pro"/>
                      </a:endParaRPr>
                    </a:p>
                    <a:p>
                      <a:pPr indent="0" lvl="0" marL="0">
                        <a:spcBef>
                          <a:spcPts val="0"/>
                        </a:spcBef>
                        <a:spcAft>
                          <a:spcPts val="0"/>
                        </a:spcAft>
                        <a:buNone/>
                      </a:pPr>
                      <a:r>
                        <a:rPr lang="es-ES">
                          <a:latin typeface="Source Sans Pro"/>
                          <a:ea typeface="Source Sans Pro"/>
                          <a:cs typeface="Source Sans Pro"/>
                          <a:sym typeface="Source Sans Pro"/>
                        </a:rPr>
                        <a:t>Manipulación manual de cargas</a:t>
                      </a:r>
                      <a:endParaRPr>
                        <a:latin typeface="Source Sans Pro"/>
                        <a:ea typeface="Source Sans Pro"/>
                        <a:cs typeface="Source Sans Pro"/>
                        <a:sym typeface="Source Sans Pro"/>
                      </a:endParaRPr>
                    </a:p>
                  </a:txBody>
                  <a:tcPr marT="91425" marB="91425" marR="91425" marL="91425"/>
                </a:tc>
              </a:tr>
            </a:tbl>
          </a:graphicData>
        </a:graphic>
      </p:graphicFrame>
      <p:graphicFrame>
        <p:nvGraphicFramePr>
          <p:cNvPr id="136" name="Shape 136"/>
          <p:cNvGraphicFramePr/>
          <p:nvPr/>
        </p:nvGraphicFramePr>
        <p:xfrm>
          <a:off x="6172200" y="3332150"/>
          <a:ext cx="3000000" cy="3000000"/>
        </p:xfrm>
        <a:graphic>
          <a:graphicData uri="http://schemas.openxmlformats.org/drawingml/2006/table">
            <a:tbl>
              <a:tblPr>
                <a:noFill/>
                <a:tableStyleId>{8D425E87-BC1E-4678-9300-A96CF0C50ABA}</a:tableStyleId>
              </a:tblPr>
              <a:tblGrid>
                <a:gridCol w="5143500"/>
              </a:tblGrid>
              <a:tr h="410950">
                <a:tc>
                  <a:txBody>
                    <a:bodyPr>
                      <a:noAutofit/>
                    </a:bodyPr>
                    <a:lstStyle/>
                    <a:p>
                      <a:pPr indent="0" lvl="0" marL="0" rtl="0">
                        <a:spcBef>
                          <a:spcPts val="0"/>
                        </a:spcBef>
                        <a:spcAft>
                          <a:spcPts val="0"/>
                        </a:spcAft>
                        <a:buNone/>
                      </a:pPr>
                      <a:r>
                        <a:rPr b="1" lang="es-ES">
                          <a:latin typeface="Source Sans Pro"/>
                          <a:ea typeface="Source Sans Pro"/>
                          <a:cs typeface="Source Sans Pro"/>
                          <a:sym typeface="Source Sans Pro"/>
                        </a:rPr>
                        <a:t>Carga mental de trabajo</a:t>
                      </a:r>
                      <a:endParaRPr b="1">
                        <a:latin typeface="Source Sans Pro"/>
                        <a:ea typeface="Source Sans Pro"/>
                        <a:cs typeface="Source Sans Pro"/>
                        <a:sym typeface="Source Sans Pro"/>
                      </a:endParaRPr>
                    </a:p>
                  </a:txBody>
                  <a:tcPr marT="91425" marB="91425" marR="91425" marL="91425"/>
                </a:tc>
              </a:tr>
              <a:tr h="1900450">
                <a:tc>
                  <a:txBody>
                    <a:bodyPr>
                      <a:noAutofit/>
                    </a:bodyPr>
                    <a:lstStyle/>
                    <a:p>
                      <a:pPr indent="0" lvl="0" marL="0" rtl="0">
                        <a:spcBef>
                          <a:spcPts val="0"/>
                        </a:spcBef>
                        <a:spcAft>
                          <a:spcPts val="0"/>
                        </a:spcAft>
                        <a:buNone/>
                      </a:pPr>
                      <a:r>
                        <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371600" y="685800"/>
            <a:ext cx="9601200" cy="7413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lang="es-ES" sz="3600"/>
              <a:t>Riesgos psicosociales</a:t>
            </a:r>
            <a:endParaRPr b="0" i="0" sz="3600" u="none" cap="none" strike="noStrike">
              <a:solidFill>
                <a:schemeClr val="dk2"/>
              </a:solidFill>
              <a:latin typeface="Source Sans Pro"/>
              <a:ea typeface="Source Sans Pro"/>
              <a:cs typeface="Source Sans Pro"/>
              <a:sym typeface="Source Sans Pro"/>
            </a:endParaRPr>
          </a:p>
        </p:txBody>
      </p:sp>
      <p:sp>
        <p:nvSpPr>
          <p:cNvPr id="142" name="Shape 142"/>
          <p:cNvSpPr txBox="1"/>
          <p:nvPr>
            <p:ph idx="1" type="body"/>
          </p:nvPr>
        </p:nvSpPr>
        <p:spPr>
          <a:xfrm>
            <a:off x="1371600" y="1475050"/>
            <a:ext cx="9601200" cy="43923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1600"/>
              <a:buFont typeface="Arial"/>
              <a:buNone/>
            </a:pPr>
            <a:r>
              <a:rPr lang="es-ES" sz="1800"/>
              <a:t>Los riesgos psicosociales son cualquier posibilidad de que un </a:t>
            </a:r>
            <a:r>
              <a:rPr lang="es-ES" sz="1800"/>
              <a:t>trabajador</a:t>
            </a:r>
            <a:r>
              <a:rPr lang="es-ES" sz="1800"/>
              <a:t> sufra un determinado daño en su salud física o psíquica como consecuencia de la influencia negativa en la organización las condiciones de trabajo.</a:t>
            </a:r>
            <a:endParaRPr i="0" sz="1800" u="none" cap="none" strike="noStrike"/>
          </a:p>
        </p:txBody>
      </p:sp>
      <p:graphicFrame>
        <p:nvGraphicFramePr>
          <p:cNvPr id="143" name="Shape 143"/>
          <p:cNvGraphicFramePr/>
          <p:nvPr/>
        </p:nvGraphicFramePr>
        <p:xfrm>
          <a:off x="1294977" y="2506664"/>
          <a:ext cx="3000000" cy="3000000"/>
        </p:xfrm>
        <a:graphic>
          <a:graphicData uri="http://schemas.openxmlformats.org/drawingml/2006/table">
            <a:tbl>
              <a:tblPr bandRow="1" firstCol="1" firstRow="1">
                <a:noFill/>
                <a:tableStyleId>{E5614C5E-29A2-4402-8E24-737D47EFE073}</a:tableStyleId>
              </a:tblPr>
              <a:tblGrid>
                <a:gridCol w="3124950"/>
                <a:gridCol w="6913400"/>
              </a:tblGrid>
              <a:tr h="238600">
                <a:tc gridSpan="2">
                  <a:txBody>
                    <a:bodyPr>
                      <a:noAutofit/>
                    </a:bodyPr>
                    <a:lstStyle/>
                    <a:p>
                      <a:pPr indent="0" lvl="0" marL="0" marR="0" rtl="0" algn="ctr">
                        <a:spcBef>
                          <a:spcPts val="0"/>
                        </a:spcBef>
                        <a:spcAft>
                          <a:spcPts val="0"/>
                        </a:spcAft>
                        <a:buNone/>
                      </a:pPr>
                      <a:r>
                        <a:rPr lang="es-ES" sz="1100" u="none" cap="none" strike="noStrike"/>
                        <a:t>Factores de riesgos psicosociales</a:t>
                      </a:r>
                      <a:endParaRPr sz="1100" u="none" cap="none" strike="noStrike">
                        <a:solidFill>
                          <a:srgbClr val="00000A"/>
                        </a:solidFill>
                        <a:latin typeface="Arial"/>
                        <a:ea typeface="Arial"/>
                        <a:cs typeface="Arial"/>
                        <a:sym typeface="Arial"/>
                      </a:endParaRPr>
                    </a:p>
                  </a:txBody>
                  <a:tcPr marT="32975" marB="32975" marR="32975" marL="29975"/>
                </a:tc>
                <a:tc hMerge="1"/>
              </a:tr>
              <a:tr h="411275">
                <a:tc>
                  <a:txBody>
                    <a:bodyPr>
                      <a:noAutofit/>
                    </a:bodyPr>
                    <a:lstStyle/>
                    <a:p>
                      <a:pPr indent="0" lvl="0" marL="0" marR="0" rtl="0" algn="l">
                        <a:spcBef>
                          <a:spcPts val="0"/>
                        </a:spcBef>
                        <a:spcAft>
                          <a:spcPts val="0"/>
                        </a:spcAft>
                        <a:buNone/>
                      </a:pPr>
                      <a:r>
                        <a:rPr lang="es-ES" sz="1100" u="none" cap="none" strike="noStrike"/>
                        <a:t>Contenido del trabajo</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Monotonía; fragmentación; falta de variedad; tareas in sentido, desagradables y por las que se siente rechazo</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Carga o ritmo de trabajo</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Carga de trabajo excesiva o insuficiente, presión de tiempo, plazos estrictos</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Tiempo de trabajo</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Horarios muy largos o impredecibles , trabajo a turnos, trabajo nocturno, trabajo en días festivos</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Participación y control</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Falta de participación en la toma de decisiones, falta de control</a:t>
                      </a:r>
                      <a:endParaRPr sz="1100" u="none" cap="none" strike="noStrike">
                        <a:solidFill>
                          <a:srgbClr val="00000A"/>
                        </a:solidFill>
                        <a:latin typeface="Arial"/>
                        <a:ea typeface="Arial"/>
                        <a:cs typeface="Arial"/>
                        <a:sym typeface="Arial"/>
                      </a:endParaRPr>
                    </a:p>
                  </a:txBody>
                  <a:tcPr marT="32975" marB="32975" marR="32975" marL="29975"/>
                </a:tc>
              </a:tr>
              <a:tr h="583925">
                <a:tc>
                  <a:txBody>
                    <a:bodyPr>
                      <a:noAutofit/>
                    </a:bodyPr>
                    <a:lstStyle/>
                    <a:p>
                      <a:pPr indent="0" lvl="0" marL="0" marR="0" rtl="0" algn="l">
                        <a:spcBef>
                          <a:spcPts val="0"/>
                        </a:spcBef>
                        <a:spcAft>
                          <a:spcPts val="0"/>
                        </a:spcAft>
                        <a:buNone/>
                      </a:pPr>
                      <a:r>
                        <a:rPr lang="es-ES" sz="1100" u="none" cap="none" strike="noStrike"/>
                        <a:t>Cultura organizacional</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Comunicaciones escasas, apoyo insuficiente ante los problemas o el deseo de desarrollo personal, falta de definición de objetos.</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Condiciones de trabajo</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Salario, estabilidad en el empleo, condiciones físicas del trabajo</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Relaciones interprofesionales</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Aislamiento, malas relaciones, conflictos, acoso psicológico o sexual</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Rol</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Ambigüedad o conflicto de roles, responsabilidad sobre personas</a:t>
                      </a:r>
                      <a:endParaRPr sz="1100" u="none" cap="none" strike="noStrike">
                        <a:solidFill>
                          <a:srgbClr val="00000A"/>
                        </a:solidFill>
                        <a:latin typeface="Arial"/>
                        <a:ea typeface="Arial"/>
                        <a:cs typeface="Arial"/>
                        <a:sym typeface="Arial"/>
                      </a:endParaRPr>
                    </a:p>
                  </a:txBody>
                  <a:tcPr marT="32975" marB="32975" marR="32975" marL="29975"/>
                </a:tc>
              </a:tr>
              <a:tr h="411275">
                <a:tc>
                  <a:txBody>
                    <a:bodyPr>
                      <a:noAutofit/>
                    </a:bodyPr>
                    <a:lstStyle/>
                    <a:p>
                      <a:pPr indent="0" lvl="0" marL="0" marR="0" rtl="0" algn="l">
                        <a:spcBef>
                          <a:spcPts val="0"/>
                        </a:spcBef>
                        <a:spcAft>
                          <a:spcPts val="0"/>
                        </a:spcAft>
                        <a:buNone/>
                      </a:pPr>
                      <a:r>
                        <a:rPr lang="es-ES" sz="1100" u="none" cap="none" strike="noStrike"/>
                        <a:t>Desarrollo personal</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Escasa valoración social del trabajo, inseguridad en el trabajo, falta o acceso de promoción</a:t>
                      </a:r>
                      <a:endParaRPr sz="1100" u="none" cap="none" strike="noStrike">
                        <a:solidFill>
                          <a:srgbClr val="00000A"/>
                        </a:solidFill>
                        <a:latin typeface="Arial"/>
                        <a:ea typeface="Arial"/>
                        <a:cs typeface="Arial"/>
                        <a:sym typeface="Arial"/>
                      </a:endParaRPr>
                    </a:p>
                  </a:txBody>
                  <a:tcPr marT="32975" marB="32975" marR="32975" marL="29975"/>
                </a:tc>
              </a:tr>
              <a:tr h="238600">
                <a:tc>
                  <a:txBody>
                    <a:bodyPr>
                      <a:noAutofit/>
                    </a:bodyPr>
                    <a:lstStyle/>
                    <a:p>
                      <a:pPr indent="0" lvl="0" marL="0" marR="0" rtl="0" algn="l">
                        <a:spcBef>
                          <a:spcPts val="0"/>
                        </a:spcBef>
                        <a:spcAft>
                          <a:spcPts val="0"/>
                        </a:spcAft>
                        <a:buNone/>
                      </a:pPr>
                      <a:r>
                        <a:rPr lang="es-ES" sz="1100" u="none" cap="none" strike="noStrike"/>
                        <a:t>Interación casa-trabajo</a:t>
                      </a:r>
                      <a:endParaRPr sz="1100" u="none" cap="none" strike="noStrike">
                        <a:solidFill>
                          <a:srgbClr val="00000A"/>
                        </a:solidFill>
                        <a:latin typeface="Arial"/>
                        <a:ea typeface="Arial"/>
                        <a:cs typeface="Arial"/>
                        <a:sym typeface="Arial"/>
                      </a:endParaRPr>
                    </a:p>
                  </a:txBody>
                  <a:tcPr marT="32975" marB="32975" marR="32975" marL="29975"/>
                </a:tc>
                <a:tc>
                  <a:txBody>
                    <a:bodyPr>
                      <a:noAutofit/>
                    </a:bodyPr>
                    <a:lstStyle/>
                    <a:p>
                      <a:pPr indent="0" lvl="0" marL="0" marR="0" rtl="0" algn="l">
                        <a:spcBef>
                          <a:spcPts val="0"/>
                        </a:spcBef>
                        <a:spcAft>
                          <a:spcPts val="0"/>
                        </a:spcAft>
                        <a:buNone/>
                      </a:pPr>
                      <a:r>
                        <a:rPr lang="es-ES" sz="1100" u="none" cap="none" strike="noStrike"/>
                        <a:t>Problemas de conciliación entre la vida laboral y familiar.</a:t>
                      </a:r>
                      <a:endParaRPr sz="1100" u="none" cap="none" strike="noStrike">
                        <a:solidFill>
                          <a:srgbClr val="00000A"/>
                        </a:solidFill>
                        <a:latin typeface="Arial"/>
                        <a:ea typeface="Arial"/>
                        <a:cs typeface="Arial"/>
                        <a:sym typeface="Arial"/>
                      </a:endParaRPr>
                    </a:p>
                  </a:txBody>
                  <a:tcPr marT="32975" marB="32975" marR="32975" marL="299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371600" y="685800"/>
            <a:ext cx="9601200" cy="7446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lang="es-ES" sz="3600"/>
              <a:t>El estrés</a:t>
            </a:r>
            <a:endParaRPr b="0" i="0" sz="3600" u="none" cap="none" strike="noStrike">
              <a:solidFill>
                <a:schemeClr val="dk2"/>
              </a:solidFill>
              <a:latin typeface="Source Sans Pro"/>
              <a:ea typeface="Source Sans Pro"/>
              <a:cs typeface="Source Sans Pro"/>
              <a:sym typeface="Source Sans Pro"/>
            </a:endParaRPr>
          </a:p>
        </p:txBody>
      </p:sp>
      <p:sp>
        <p:nvSpPr>
          <p:cNvPr id="149" name="Shape 149"/>
          <p:cNvSpPr txBox="1"/>
          <p:nvPr>
            <p:ph idx="1" type="body"/>
          </p:nvPr>
        </p:nvSpPr>
        <p:spPr>
          <a:xfrm>
            <a:off x="1371600" y="1506100"/>
            <a:ext cx="9601200" cy="43614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1600"/>
              <a:buFont typeface="Arial"/>
              <a:buNone/>
            </a:pPr>
            <a:r>
              <a:rPr lang="es-ES" sz="1600"/>
              <a:t>El estrés el es primer riesgo psicosocial de todos porque actúa como respuesta general antes los factores psicosociales de riesgo.</a:t>
            </a:r>
            <a:endParaRPr sz="1600"/>
          </a:p>
          <a:p>
            <a:pPr indent="0" lvl="0" marL="0" rtl="0">
              <a:lnSpc>
                <a:spcPct val="90000"/>
              </a:lnSpc>
              <a:spcBef>
                <a:spcPts val="1000"/>
              </a:spcBef>
              <a:spcAft>
                <a:spcPts val="0"/>
              </a:spcAft>
              <a:buClr>
                <a:schemeClr val="dk1"/>
              </a:buClr>
              <a:buSzPts val="1600"/>
              <a:buFont typeface="Arial"/>
              <a:buNone/>
            </a:pPr>
            <a:r>
              <a:rPr lang="es-ES" sz="1600"/>
              <a:t>El estrés relacionado con el trabajo se experimenta cuando las demandas del media ambiente laboral exceden la capacidad de los trabajadores para controlarlas.</a:t>
            </a:r>
            <a:endParaRPr sz="1600"/>
          </a:p>
        </p:txBody>
      </p:sp>
      <p:graphicFrame>
        <p:nvGraphicFramePr>
          <p:cNvPr id="150" name="Shape 150"/>
          <p:cNvGraphicFramePr/>
          <p:nvPr/>
        </p:nvGraphicFramePr>
        <p:xfrm>
          <a:off x="1122948" y="3384884"/>
          <a:ext cx="3000000" cy="3000000"/>
        </p:xfrm>
        <a:graphic>
          <a:graphicData uri="http://schemas.openxmlformats.org/drawingml/2006/table">
            <a:tbl>
              <a:tblPr bandRow="1" firstCol="1" firstRow="1">
                <a:noFill/>
                <a:tableStyleId>{E5614C5E-29A2-4402-8E24-737D47EFE073}</a:tableStyleId>
              </a:tblPr>
              <a:tblGrid>
                <a:gridCol w="2917225"/>
                <a:gridCol w="3099850"/>
                <a:gridCol w="829175"/>
                <a:gridCol w="3099850"/>
              </a:tblGrid>
              <a:tr h="152400">
                <a:tc rowSpan="6">
                  <a:txBody>
                    <a:bodyPr>
                      <a:noAutofit/>
                    </a:bodyPr>
                    <a:lstStyle/>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ctr">
                        <a:spcBef>
                          <a:spcPts val="0"/>
                        </a:spcBef>
                        <a:spcAft>
                          <a:spcPts val="0"/>
                        </a:spcAft>
                        <a:buNone/>
                      </a:pPr>
                      <a:r>
                        <a:rPr lang="es-ES" sz="1200" u="none" cap="none" strike="noStrike"/>
                        <a:t>Causas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La cultura de la empresa</a:t>
                      </a:r>
                      <a:endParaRPr sz="1200" u="none" cap="none" strike="noStrike">
                        <a:solidFill>
                          <a:srgbClr val="00000A"/>
                        </a:solidFill>
                        <a:latin typeface="Arial"/>
                        <a:ea typeface="Arial"/>
                        <a:cs typeface="Arial"/>
                        <a:sym typeface="Arial"/>
                      </a:endParaRPr>
                    </a:p>
                  </a:txBody>
                  <a:tcPr marT="34925" marB="34925" marR="34925" marL="31750"/>
                </a:tc>
                <a:tc rowSpan="6">
                  <a:txBody>
                    <a:bodyPr>
                      <a:noAutofit/>
                    </a:bodyPr>
                    <a:lstStyle/>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a:t>
                      </a:r>
                      <a:endParaRPr/>
                    </a:p>
                    <a:p>
                      <a:pPr indent="0" lvl="0" marL="0" marR="0" rtl="0" algn="l">
                        <a:spcBef>
                          <a:spcPts val="0"/>
                        </a:spcBef>
                        <a:spcAft>
                          <a:spcPts val="0"/>
                        </a:spcAft>
                        <a:buNone/>
                      </a:pPr>
                      <a:r>
                        <a:rPr lang="es-ES" sz="1200" u="none" cap="none" strike="noStrike"/>
                        <a:t> Efectos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En la organización</a:t>
                      </a:r>
                      <a:endParaRPr sz="1200" u="none" cap="none" strike="noStrike">
                        <a:solidFill>
                          <a:srgbClr val="00000A"/>
                        </a:solidFill>
                        <a:latin typeface="Arial"/>
                        <a:ea typeface="Arial"/>
                        <a:cs typeface="Arial"/>
                        <a:sym typeface="Arial"/>
                      </a:endParaRPr>
                    </a:p>
                  </a:txBody>
                  <a:tcPr marT="34925" marB="34925" marR="34925" marL="31750"/>
                </a:tc>
              </a:tr>
              <a:tr h="152400">
                <a:tc vMerge="1"/>
                <a:tc>
                  <a:txBody>
                    <a:bodyPr>
                      <a:noAutofit/>
                    </a:bodyPr>
                    <a:lstStyle/>
                    <a:p>
                      <a:pPr indent="0" lvl="0" marL="0" marR="0" rtl="0" algn="l">
                        <a:spcBef>
                          <a:spcPts val="0"/>
                        </a:spcBef>
                        <a:spcAft>
                          <a:spcPts val="0"/>
                        </a:spcAft>
                        <a:buNone/>
                      </a:pPr>
                      <a:r>
                        <a:rPr lang="es-ES" sz="1200" u="none" cap="none" strike="noStrike"/>
                        <a:t>El control de su trabajo por parte del trabajador</a:t>
                      </a:r>
                      <a:endParaRPr sz="1200" u="none" cap="none" strike="noStrike">
                        <a:solidFill>
                          <a:srgbClr val="00000A"/>
                        </a:solidFill>
                        <a:latin typeface="Arial"/>
                        <a:ea typeface="Arial"/>
                        <a:cs typeface="Arial"/>
                        <a:sym typeface="Arial"/>
                      </a:endParaRPr>
                    </a:p>
                  </a:txBody>
                  <a:tcPr marT="34925" marB="34925" marR="34925" marL="31750"/>
                </a:tc>
                <a:tc vMerge="1"/>
                <a:tc>
                  <a:txBody>
                    <a:bodyPr>
                      <a:noAutofit/>
                    </a:bodyPr>
                    <a:lstStyle/>
                    <a:p>
                      <a:pPr indent="0" lvl="0" marL="0" marR="0" rtl="0" algn="l">
                        <a:spcBef>
                          <a:spcPts val="0"/>
                        </a:spcBef>
                        <a:spcAft>
                          <a:spcPts val="0"/>
                        </a:spcAft>
                        <a:buNone/>
                      </a:pPr>
                      <a:r>
                        <a:rPr lang="es-ES" sz="1200" u="none" cap="none" strike="noStrike"/>
                        <a:t>Absentismo, problemas disciplinarios, comunicación agresiva.</a:t>
                      </a:r>
                      <a:endParaRPr sz="1200" u="none" cap="none" strike="noStrike">
                        <a:solidFill>
                          <a:srgbClr val="00000A"/>
                        </a:solidFill>
                        <a:latin typeface="Arial"/>
                        <a:ea typeface="Arial"/>
                        <a:cs typeface="Arial"/>
                        <a:sym typeface="Arial"/>
                      </a:endParaRPr>
                    </a:p>
                  </a:txBody>
                  <a:tcPr marT="34925" marB="34925" marR="34925" marL="31750"/>
                </a:tc>
              </a:tr>
              <a:tr h="152400">
                <a:tc vMerge="1"/>
                <a:tc>
                  <a:txBody>
                    <a:bodyPr>
                      <a:noAutofit/>
                    </a:bodyPr>
                    <a:lstStyle/>
                    <a:p>
                      <a:pPr indent="0" lvl="0" marL="0" marR="0" rtl="0" algn="l">
                        <a:spcBef>
                          <a:spcPts val="0"/>
                        </a:spcBef>
                        <a:spcAft>
                          <a:spcPts val="0"/>
                        </a:spcAft>
                        <a:buNone/>
                      </a:pPr>
                      <a:r>
                        <a:rPr lang="es-ES" sz="1200" u="none" cap="none" strike="noStrike"/>
                        <a:t>El nivel de exigencia laboral</a:t>
                      </a:r>
                      <a:endParaRPr sz="1200" u="none" cap="none" strike="noStrike">
                        <a:solidFill>
                          <a:srgbClr val="00000A"/>
                        </a:solidFill>
                        <a:latin typeface="Arial"/>
                        <a:ea typeface="Arial"/>
                        <a:cs typeface="Arial"/>
                        <a:sym typeface="Arial"/>
                      </a:endParaRPr>
                    </a:p>
                  </a:txBody>
                  <a:tcPr marT="34925" marB="34925" marR="34925" marL="31750"/>
                </a:tc>
                <a:tc vMerge="1"/>
                <a:tc>
                  <a:txBody>
                    <a:bodyPr>
                      <a:noAutofit/>
                    </a:bodyPr>
                    <a:lstStyle/>
                    <a:p>
                      <a:pPr indent="0" lvl="0" marL="0" marR="0" rtl="0" algn="l">
                        <a:spcBef>
                          <a:spcPts val="0"/>
                        </a:spcBef>
                        <a:spcAft>
                          <a:spcPts val="0"/>
                        </a:spcAft>
                        <a:buNone/>
                      </a:pPr>
                      <a:r>
                        <a:rPr lang="es-ES" sz="1200" u="none" cap="none" strike="noStrike"/>
                        <a:t>Disminución de la producción o de la calidad</a:t>
                      </a:r>
                      <a:endParaRPr sz="1200" u="none" cap="none" strike="noStrike">
                        <a:solidFill>
                          <a:srgbClr val="00000A"/>
                        </a:solidFill>
                        <a:latin typeface="Arial"/>
                        <a:ea typeface="Arial"/>
                        <a:cs typeface="Arial"/>
                        <a:sym typeface="Arial"/>
                      </a:endParaRPr>
                    </a:p>
                  </a:txBody>
                  <a:tcPr marT="34925" marB="34925" marR="34925" marL="31750"/>
                </a:tc>
              </a:tr>
              <a:tr h="152400">
                <a:tc vMerge="1"/>
                <a:tc>
                  <a:txBody>
                    <a:bodyPr>
                      <a:noAutofit/>
                    </a:bodyPr>
                    <a:lstStyle/>
                    <a:p>
                      <a:pPr indent="0" lvl="0" marL="0" marR="0" rtl="0" algn="l">
                        <a:spcBef>
                          <a:spcPts val="0"/>
                        </a:spcBef>
                        <a:spcAft>
                          <a:spcPts val="0"/>
                        </a:spcAft>
                        <a:buNone/>
                      </a:pPr>
                      <a:r>
                        <a:rPr lang="es-ES" sz="1200" u="none" cap="none" strike="noStrike"/>
                        <a:t>Las relaciones en el entorno de trabajo</a:t>
                      </a:r>
                      <a:endParaRPr sz="1200" u="none" cap="none" strike="noStrike">
                        <a:solidFill>
                          <a:srgbClr val="00000A"/>
                        </a:solidFill>
                        <a:latin typeface="Arial"/>
                        <a:ea typeface="Arial"/>
                        <a:cs typeface="Arial"/>
                        <a:sym typeface="Arial"/>
                      </a:endParaRPr>
                    </a:p>
                  </a:txBody>
                  <a:tcPr marT="34925" marB="34925" marR="34925" marL="31750"/>
                </a:tc>
                <a:tc vMerge="1"/>
                <a:tc>
                  <a:txBody>
                    <a:bodyPr>
                      <a:noAutofit/>
                    </a:bodyPr>
                    <a:lstStyle/>
                    <a:p>
                      <a:pPr indent="0" lvl="0" marL="0" marR="0" rtl="0" algn="ctr">
                        <a:spcBef>
                          <a:spcPts val="0"/>
                        </a:spcBef>
                        <a:spcAft>
                          <a:spcPts val="0"/>
                        </a:spcAft>
                        <a:buNone/>
                      </a:pPr>
                      <a:r>
                        <a:rPr lang="es-ES" sz="1200" u="none" cap="none" strike="noStrike"/>
                        <a:t>En el individuo</a:t>
                      </a:r>
                      <a:endParaRPr sz="1200" u="none" cap="none" strike="noStrike">
                        <a:solidFill>
                          <a:srgbClr val="00000A"/>
                        </a:solidFill>
                        <a:latin typeface="Arial"/>
                        <a:ea typeface="Arial"/>
                        <a:cs typeface="Arial"/>
                        <a:sym typeface="Arial"/>
                      </a:endParaRPr>
                    </a:p>
                  </a:txBody>
                  <a:tcPr marT="34925" marB="34925" marR="34925" marL="31750"/>
                </a:tc>
              </a:tr>
              <a:tr h="152400">
                <a:tc vMerge="1"/>
                <a:tc>
                  <a:txBody>
                    <a:bodyPr>
                      <a:noAutofit/>
                    </a:bodyPr>
                    <a:lstStyle/>
                    <a:p>
                      <a:pPr indent="0" lvl="0" marL="0" marR="0" rtl="0" algn="l">
                        <a:spcBef>
                          <a:spcPts val="0"/>
                        </a:spcBef>
                        <a:spcAft>
                          <a:spcPts val="0"/>
                        </a:spcAft>
                        <a:buNone/>
                      </a:pPr>
                      <a:r>
                        <a:rPr lang="es-ES" sz="1200" u="none" cap="none" strike="noStrike"/>
                        <a:t>La función del trabajador</a:t>
                      </a:r>
                      <a:endParaRPr sz="1200" u="none" cap="none" strike="noStrike">
                        <a:solidFill>
                          <a:srgbClr val="00000A"/>
                        </a:solidFill>
                        <a:latin typeface="Arial"/>
                        <a:ea typeface="Arial"/>
                        <a:cs typeface="Arial"/>
                        <a:sym typeface="Arial"/>
                      </a:endParaRPr>
                    </a:p>
                  </a:txBody>
                  <a:tcPr marT="34925" marB="34925" marR="34925" marL="31750"/>
                </a:tc>
                <a:tc vMerge="1"/>
                <a:tc>
                  <a:txBody>
                    <a:bodyPr>
                      <a:noAutofit/>
                    </a:bodyPr>
                    <a:lstStyle/>
                    <a:p>
                      <a:pPr indent="0" lvl="0" marL="0" marR="0" rtl="0" algn="l">
                        <a:spcBef>
                          <a:spcPts val="0"/>
                        </a:spcBef>
                        <a:spcAft>
                          <a:spcPts val="0"/>
                        </a:spcAft>
                        <a:buNone/>
                      </a:pPr>
                      <a:r>
                        <a:rPr lang="es-ES" sz="1200" u="none" cap="none" strike="noStrike"/>
                        <a:t>Comportamiento: alcoholismo, drogas, violencia, hostigamiento</a:t>
                      </a:r>
                      <a:endParaRPr sz="1200" u="none" cap="none" strike="noStrike">
                        <a:solidFill>
                          <a:srgbClr val="00000A"/>
                        </a:solidFill>
                        <a:latin typeface="Arial"/>
                        <a:ea typeface="Arial"/>
                        <a:cs typeface="Arial"/>
                        <a:sym typeface="Arial"/>
                      </a:endParaRPr>
                    </a:p>
                  </a:txBody>
                  <a:tcPr marT="34925" marB="34925" marR="34925" marL="31750"/>
                </a:tc>
              </a:tr>
              <a:tr h="152400">
                <a:tc vMerge="1"/>
                <a:tc>
                  <a:txBody>
                    <a:bodyPr>
                      <a:noAutofit/>
                    </a:bodyPr>
                    <a:lstStyle/>
                    <a:p>
                      <a:pPr indent="0" lvl="0" marL="0" marR="0" rtl="0" algn="l">
                        <a:spcBef>
                          <a:spcPts val="0"/>
                        </a:spcBef>
                        <a:spcAft>
                          <a:spcPts val="0"/>
                        </a:spcAft>
                        <a:buNone/>
                      </a:pPr>
                      <a:r>
                        <a:rPr lang="es-ES" sz="1200" u="none" cap="none" strike="noStrike"/>
                        <a:t>La formación para su trabajo</a:t>
                      </a:r>
                      <a:endParaRPr sz="1200" u="none" cap="none" strike="noStrike">
                        <a:solidFill>
                          <a:srgbClr val="00000A"/>
                        </a:solidFill>
                        <a:latin typeface="Arial"/>
                        <a:ea typeface="Arial"/>
                        <a:cs typeface="Arial"/>
                        <a:sym typeface="Arial"/>
                      </a:endParaRPr>
                    </a:p>
                  </a:txBody>
                  <a:tcPr marT="34925" marB="34925" marR="34925" marL="31750"/>
                </a:tc>
                <a:tc vMerge="1"/>
                <a:tc>
                  <a:txBody>
                    <a:bodyPr>
                      <a:noAutofit/>
                    </a:bodyPr>
                    <a:lstStyle/>
                    <a:p>
                      <a:pPr indent="0" lvl="0" marL="0" marR="0" rtl="0" algn="l">
                        <a:spcBef>
                          <a:spcPts val="0"/>
                        </a:spcBef>
                        <a:spcAft>
                          <a:spcPts val="0"/>
                        </a:spcAft>
                        <a:buNone/>
                      </a:pPr>
                      <a:r>
                        <a:rPr lang="es-ES" sz="1200" u="none" cap="none" strike="noStrike"/>
                        <a:t>Psicologicos: trastornos del sueño, depresion, ansiedad, etc.</a:t>
                      </a:r>
                      <a:endParaRPr sz="1200" u="none" cap="none" strike="noStrike">
                        <a:solidFill>
                          <a:srgbClr val="00000A"/>
                        </a:solidFill>
                        <a:latin typeface="Arial"/>
                        <a:ea typeface="Arial"/>
                        <a:cs typeface="Arial"/>
                        <a:sym typeface="Arial"/>
                      </a:endParaRPr>
                    </a:p>
                  </a:txBody>
                  <a:tcPr marT="34925" marB="34925" marR="34925" marL="317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371600" y="685800"/>
            <a:ext cx="9601200" cy="744600"/>
          </a:xfrm>
          <a:prstGeom prst="rect">
            <a:avLst/>
          </a:prstGeom>
        </p:spPr>
        <p:txBody>
          <a:bodyPr anchorCtr="0" anchor="t" bIns="121900" lIns="121900" spcFirstLastPara="1" rIns="121900" wrap="square" tIns="121900">
            <a:noAutofit/>
          </a:bodyPr>
          <a:lstStyle/>
          <a:p>
            <a:pPr indent="0" lvl="0" marL="0">
              <a:spcBef>
                <a:spcPts val="0"/>
              </a:spcBef>
              <a:spcAft>
                <a:spcPts val="0"/>
              </a:spcAft>
              <a:buNone/>
            </a:pPr>
            <a:r>
              <a:rPr lang="es-ES" sz="3600"/>
              <a:t>El </a:t>
            </a:r>
            <a:r>
              <a:rPr lang="es-ES" sz="3600"/>
              <a:t>mobbing</a:t>
            </a:r>
            <a:endParaRPr sz="3600"/>
          </a:p>
        </p:txBody>
      </p:sp>
      <p:sp>
        <p:nvSpPr>
          <p:cNvPr id="156" name="Shape 156"/>
          <p:cNvSpPr txBox="1"/>
          <p:nvPr>
            <p:ph idx="1" type="body"/>
          </p:nvPr>
        </p:nvSpPr>
        <p:spPr>
          <a:xfrm>
            <a:off x="1371600" y="1496625"/>
            <a:ext cx="9601200" cy="4370700"/>
          </a:xfrm>
          <a:prstGeom prst="rect">
            <a:avLst/>
          </a:prstGeom>
        </p:spPr>
        <p:txBody>
          <a:bodyPr anchorCtr="0" anchor="t" bIns="121900" lIns="121900" spcFirstLastPara="1" rIns="121900" wrap="square" tIns="121900">
            <a:noAutofit/>
          </a:bodyPr>
          <a:lstStyle/>
          <a:p>
            <a:pPr indent="0" lvl="0" marL="0" rtl="0">
              <a:lnSpc>
                <a:spcPct val="90000"/>
              </a:lnSpc>
              <a:spcBef>
                <a:spcPts val="0"/>
              </a:spcBef>
              <a:spcAft>
                <a:spcPts val="0"/>
              </a:spcAft>
              <a:buClr>
                <a:schemeClr val="dk1"/>
              </a:buClr>
              <a:buSzPts val="1600"/>
              <a:buFont typeface="Arial"/>
              <a:buNone/>
            </a:pPr>
            <a:r>
              <a:rPr lang="es-ES" sz="1600"/>
              <a:t>El </a:t>
            </a:r>
            <a:r>
              <a:rPr lang="es-ES" sz="1600"/>
              <a:t>instituto</a:t>
            </a:r>
            <a:r>
              <a:rPr lang="es-ES" sz="1600"/>
              <a:t> nacional de seguridad e higiene en el </a:t>
            </a:r>
            <a:r>
              <a:rPr lang="es-ES" sz="1600"/>
              <a:t>trabajo</a:t>
            </a:r>
            <a:r>
              <a:rPr lang="es-ES" sz="1600"/>
              <a:t> define el acoso laboral como el ejercicio de violencia </a:t>
            </a:r>
            <a:r>
              <a:rPr lang="es-ES" sz="1600"/>
              <a:t>psicológica</a:t>
            </a:r>
            <a:r>
              <a:rPr lang="es-ES" sz="1600"/>
              <a:t> externa realizadas por una o más de una persona sobre otra en el </a:t>
            </a:r>
            <a:r>
              <a:rPr lang="es-ES" sz="1600"/>
              <a:t>ámbito</a:t>
            </a:r>
            <a:r>
              <a:rPr lang="es-ES" sz="1600"/>
              <a:t> laboral.</a:t>
            </a:r>
            <a:endParaRPr sz="1600"/>
          </a:p>
        </p:txBody>
      </p:sp>
      <p:graphicFrame>
        <p:nvGraphicFramePr>
          <p:cNvPr id="157" name="Shape 157"/>
          <p:cNvGraphicFramePr/>
          <p:nvPr/>
        </p:nvGraphicFramePr>
        <p:xfrm>
          <a:off x="1668379" y="2820237"/>
          <a:ext cx="3000000" cy="3000000"/>
        </p:xfrm>
        <a:graphic>
          <a:graphicData uri="http://schemas.openxmlformats.org/drawingml/2006/table">
            <a:tbl>
              <a:tblPr bandRow="1" firstCol="1" firstRow="1">
                <a:noFill/>
                <a:tableStyleId>{E5614C5E-29A2-4402-8E24-737D47EFE073}</a:tableStyleId>
              </a:tblPr>
              <a:tblGrid>
                <a:gridCol w="1616150"/>
                <a:gridCol w="7239100"/>
              </a:tblGrid>
              <a:tr h="152400">
                <a:tc>
                  <a:txBody>
                    <a:bodyPr>
                      <a:noAutofit/>
                    </a:bodyPr>
                    <a:lstStyle/>
                    <a:p>
                      <a:pPr indent="0" lvl="0" marL="0" marR="0" rtl="0" algn="l">
                        <a:spcBef>
                          <a:spcPts val="0"/>
                        </a:spcBef>
                        <a:spcAft>
                          <a:spcPts val="0"/>
                        </a:spcAft>
                        <a:buNone/>
                      </a:pPr>
                      <a:r>
                        <a:rPr lang="es-ES" sz="1200" u="none" cap="none" strike="noStrike"/>
                        <a:t>Elementos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-La continuidad en el tiempo </a:t>
                      </a:r>
                      <a:endParaRPr/>
                    </a:p>
                    <a:p>
                      <a:pPr indent="0" lvl="0" marL="0" marR="0" rtl="0" algn="l">
                        <a:spcBef>
                          <a:spcPts val="0"/>
                        </a:spcBef>
                        <a:spcAft>
                          <a:spcPts val="0"/>
                        </a:spcAft>
                        <a:buNone/>
                      </a:pPr>
                      <a:r>
                        <a:rPr lang="es-ES" sz="1200" u="none" cap="none" strike="noStrike"/>
                        <a:t>-La reiteración en el comportamiento</a:t>
                      </a:r>
                      <a:endParaRPr/>
                    </a:p>
                    <a:p>
                      <a:pPr indent="0" lvl="0" marL="0" marR="0" rtl="0" algn="l">
                        <a:spcBef>
                          <a:spcPts val="0"/>
                        </a:spcBef>
                        <a:spcAft>
                          <a:spcPts val="0"/>
                        </a:spcAft>
                        <a:buNone/>
                      </a:pPr>
                      <a:r>
                        <a:rPr lang="es-ES" sz="1200" u="none" cap="none" strike="noStrike"/>
                        <a:t>-La intencionalidad de hacer daño</a:t>
                      </a:r>
                      <a:endParaRPr sz="1200" u="none" cap="none" strike="noStrike">
                        <a:solidFill>
                          <a:srgbClr val="00000A"/>
                        </a:solidFill>
                        <a:latin typeface="Arial"/>
                        <a:ea typeface="Arial"/>
                        <a:cs typeface="Arial"/>
                        <a:sym typeface="Arial"/>
                      </a:endParaRPr>
                    </a:p>
                  </a:txBody>
                  <a:tcPr marT="34925" marB="34925" marR="34925" marL="31750"/>
                </a:tc>
              </a:tr>
              <a:tr h="152400">
                <a:tc>
                  <a:txBody>
                    <a:bodyPr>
                      <a:noAutofit/>
                    </a:bodyPr>
                    <a:lstStyle/>
                    <a:p>
                      <a:pPr indent="0" lvl="0" marL="0" marR="0" rtl="0" algn="l">
                        <a:spcBef>
                          <a:spcPts val="0"/>
                        </a:spcBef>
                        <a:spcAft>
                          <a:spcPts val="0"/>
                        </a:spcAft>
                        <a:buNone/>
                      </a:pPr>
                      <a:r>
                        <a:rPr lang="es-ES" sz="1200" u="none" cap="none" strike="noStrike"/>
                        <a:t>Tipos de acoso laboral</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-Acoso descendente (bossing) El acoso ejercido por el superior jerárquico contra un trabajador</a:t>
                      </a:r>
                      <a:endParaRPr/>
                    </a:p>
                    <a:p>
                      <a:pPr indent="0" lvl="0" marL="0" marR="0" rtl="0" algn="l">
                        <a:spcBef>
                          <a:spcPts val="0"/>
                        </a:spcBef>
                        <a:spcAft>
                          <a:spcPts val="0"/>
                        </a:spcAft>
                        <a:buNone/>
                      </a:pPr>
                      <a:r>
                        <a:rPr lang="es-ES" sz="1200" u="none" cap="none" strike="noStrike"/>
                        <a:t>-Acoso laboral horizontal Se produce entre compañeros de trabajo con la misma categoría a nivel, jerárquico</a:t>
                      </a:r>
                      <a:endParaRPr/>
                    </a:p>
                    <a:p>
                      <a:pPr indent="0" lvl="0" marL="0" marR="0" rtl="0" algn="l">
                        <a:spcBef>
                          <a:spcPts val="0"/>
                        </a:spcBef>
                        <a:spcAft>
                          <a:spcPts val="0"/>
                        </a:spcAft>
                        <a:buNone/>
                      </a:pPr>
                      <a:r>
                        <a:rPr lang="es-ES" sz="1200" u="none" cap="none" strike="noStrike"/>
                        <a:t>-Acoso laboral ascendente Es el menos habitual y se ejerce desde  un puesto inferior contra un cargo superior</a:t>
                      </a:r>
                      <a:endParaRPr sz="1200" u="none" cap="none" strike="noStrike">
                        <a:solidFill>
                          <a:srgbClr val="00000A"/>
                        </a:solidFill>
                        <a:latin typeface="Arial"/>
                        <a:ea typeface="Arial"/>
                        <a:cs typeface="Arial"/>
                        <a:sym typeface="Arial"/>
                      </a:endParaRPr>
                    </a:p>
                  </a:txBody>
                  <a:tcPr marT="34925" marB="34925" marR="34925" marL="31750"/>
                </a:tc>
              </a:tr>
              <a:tr h="152400">
                <a:tc>
                  <a:txBody>
                    <a:bodyPr>
                      <a:noAutofit/>
                    </a:bodyPr>
                    <a:lstStyle/>
                    <a:p>
                      <a:pPr indent="0" lvl="0" marL="0" marR="0" rtl="0" algn="l">
                        <a:spcBef>
                          <a:spcPts val="0"/>
                        </a:spcBef>
                        <a:spcAft>
                          <a:spcPts val="0"/>
                        </a:spcAft>
                        <a:buNone/>
                      </a:pPr>
                      <a:r>
                        <a:rPr lang="es-ES" sz="1200" u="none" cap="none" strike="noStrike"/>
                        <a:t>Finalidad</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-Aislar a la victima e impedir que se exprese</a:t>
                      </a:r>
                      <a:endParaRPr/>
                    </a:p>
                    <a:p>
                      <a:pPr indent="0" lvl="0" marL="0" marR="0" rtl="0" algn="l">
                        <a:spcBef>
                          <a:spcPts val="0"/>
                        </a:spcBef>
                        <a:spcAft>
                          <a:spcPts val="0"/>
                        </a:spcAft>
                        <a:buNone/>
                      </a:pPr>
                      <a:r>
                        <a:rPr lang="es-ES" sz="1200" u="none" cap="none" strike="noStrike"/>
                        <a:t>-Desacreditar a la victima en su trabajo menospreciarla frente sus compañeros y comprometer su salud.</a:t>
                      </a:r>
                      <a:endParaRPr sz="1200" u="none" cap="none" strike="noStrike">
                        <a:solidFill>
                          <a:srgbClr val="00000A"/>
                        </a:solidFill>
                        <a:latin typeface="Arial"/>
                        <a:ea typeface="Arial"/>
                        <a:cs typeface="Arial"/>
                        <a:sym typeface="Arial"/>
                      </a:endParaRPr>
                    </a:p>
                  </a:txBody>
                  <a:tcPr marT="34925" marB="34925" marR="34925" marL="31750"/>
                </a:tc>
              </a:tr>
              <a:tr h="152400">
                <a:tc>
                  <a:txBody>
                    <a:bodyPr>
                      <a:noAutofit/>
                    </a:bodyPr>
                    <a:lstStyle/>
                    <a:p>
                      <a:pPr indent="0" lvl="0" marL="0" marR="0" rtl="0" algn="l">
                        <a:spcBef>
                          <a:spcPts val="0"/>
                        </a:spcBef>
                        <a:spcAft>
                          <a:spcPts val="0"/>
                        </a:spcAft>
                        <a:buNone/>
                      </a:pPr>
                      <a:r>
                        <a:rPr lang="es-ES" sz="1200" u="none" cap="none" strike="noStrike"/>
                        <a:t>Consecuencias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-Físicas Trastornos cardiovasculares, musculares, respiratorios, gastrointestinales</a:t>
                      </a:r>
                      <a:endParaRPr/>
                    </a:p>
                    <a:p>
                      <a:pPr indent="0" lvl="0" marL="0" marR="0" rtl="0" algn="l">
                        <a:spcBef>
                          <a:spcPts val="0"/>
                        </a:spcBef>
                        <a:spcAft>
                          <a:spcPts val="0"/>
                        </a:spcAft>
                        <a:buNone/>
                      </a:pPr>
                      <a:r>
                        <a:rPr lang="es-ES" sz="1200" u="none" cap="none" strike="noStrike"/>
                        <a:t>-Psíquicas Ansiedad, depresion, apatia o perdida de interes por actividades que antes interesaban o producian placer</a:t>
                      </a:r>
                      <a:endParaRPr/>
                    </a:p>
                    <a:p>
                      <a:pPr indent="0" lvl="0" marL="0" marR="0" rtl="0" algn="l">
                        <a:spcBef>
                          <a:spcPts val="0"/>
                        </a:spcBef>
                        <a:spcAft>
                          <a:spcPts val="0"/>
                        </a:spcAft>
                        <a:buNone/>
                      </a:pPr>
                      <a:r>
                        <a:rPr lang="es-ES" sz="1200" u="none" cap="none" strike="noStrike"/>
                        <a:t>-Sociales Aparocion de conducatas de aislamiento y retraimiento.</a:t>
                      </a:r>
                      <a:endParaRPr/>
                    </a:p>
                    <a:p>
                      <a:pPr indent="0" lvl="0" marL="0" marR="0" rtl="0" algn="l">
                        <a:spcBef>
                          <a:spcPts val="0"/>
                        </a:spcBef>
                        <a:spcAft>
                          <a:spcPts val="0"/>
                        </a:spcAft>
                        <a:buNone/>
                      </a:pPr>
                      <a:r>
                        <a:rPr lang="es-ES" sz="1200" u="none" cap="none" strike="noStrike"/>
                        <a:t>-Laborales Perdida de productividad, aumento de la siniestralidad laboral</a:t>
                      </a:r>
                      <a:endParaRPr sz="1200" u="none" cap="none" strike="noStrike">
                        <a:solidFill>
                          <a:srgbClr val="00000A"/>
                        </a:solidFill>
                        <a:latin typeface="Arial"/>
                        <a:ea typeface="Arial"/>
                        <a:cs typeface="Arial"/>
                        <a:sym typeface="Arial"/>
                      </a:endParaRPr>
                    </a:p>
                  </a:txBody>
                  <a:tcPr marT="34925" marB="34925" marR="34925" marL="317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371600" y="685800"/>
            <a:ext cx="9601200" cy="716100"/>
          </a:xfrm>
          <a:prstGeom prst="rect">
            <a:avLst/>
          </a:prstGeom>
        </p:spPr>
        <p:txBody>
          <a:bodyPr anchorCtr="0" anchor="t" bIns="121900" lIns="121900" spcFirstLastPara="1" rIns="121900" wrap="square" tIns="121900">
            <a:noAutofit/>
          </a:bodyPr>
          <a:lstStyle/>
          <a:p>
            <a:pPr indent="0" lvl="0" marL="0">
              <a:spcBef>
                <a:spcPts val="0"/>
              </a:spcBef>
              <a:spcAft>
                <a:spcPts val="0"/>
              </a:spcAft>
              <a:buNone/>
            </a:pPr>
            <a:r>
              <a:rPr lang="es-ES" sz="3600"/>
              <a:t>El burnout</a:t>
            </a:r>
            <a:endParaRPr sz="3600"/>
          </a:p>
        </p:txBody>
      </p:sp>
      <p:sp>
        <p:nvSpPr>
          <p:cNvPr id="163" name="Shape 163"/>
          <p:cNvSpPr txBox="1"/>
          <p:nvPr>
            <p:ph idx="1" type="body"/>
          </p:nvPr>
        </p:nvSpPr>
        <p:spPr>
          <a:xfrm>
            <a:off x="1371600" y="1960775"/>
            <a:ext cx="9601200" cy="3906600"/>
          </a:xfrm>
          <a:prstGeom prst="rect">
            <a:avLst/>
          </a:prstGeom>
        </p:spPr>
        <p:txBody>
          <a:bodyPr anchorCtr="0" anchor="t" bIns="121900" lIns="121900" spcFirstLastPara="1" rIns="121900" wrap="square" tIns="121900">
            <a:noAutofit/>
          </a:bodyPr>
          <a:lstStyle/>
          <a:p>
            <a:pPr indent="0" lvl="0" marL="0" rtl="0">
              <a:lnSpc>
                <a:spcPct val="90000"/>
              </a:lnSpc>
              <a:spcBef>
                <a:spcPts val="0"/>
              </a:spcBef>
              <a:spcAft>
                <a:spcPts val="0"/>
              </a:spcAft>
              <a:buClr>
                <a:schemeClr val="dk1"/>
              </a:buClr>
              <a:buSzPts val="1600"/>
              <a:buFont typeface="Arial"/>
              <a:buNone/>
            </a:pPr>
            <a:r>
              <a:rPr lang="es-ES" sz="1600"/>
              <a:t>El burnout o </a:t>
            </a:r>
            <a:r>
              <a:rPr lang="es-ES" sz="1600"/>
              <a:t>síndrome</a:t>
            </a:r>
            <a:r>
              <a:rPr lang="es-ES" sz="1600"/>
              <a:t> de quemado es el resultado de un proceso de estrés crónico laboral y organizacional que desemboca en un estado de agotamiento emocional y de fatiga desmotivante para las tareas laborales. Provoca agotamiento emocional, cansancio </a:t>
            </a:r>
            <a:r>
              <a:rPr lang="es-ES" sz="1600"/>
              <a:t>físico</a:t>
            </a:r>
            <a:r>
              <a:rPr lang="es-ES" sz="1600"/>
              <a:t> y </a:t>
            </a:r>
            <a:r>
              <a:rPr lang="es-ES" sz="1600"/>
              <a:t>psicológico</a:t>
            </a:r>
            <a:r>
              <a:rPr lang="es-ES" sz="1600"/>
              <a: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371600" y="685800"/>
            <a:ext cx="9601200" cy="1485900"/>
          </a:xfrm>
          <a:prstGeom prst="rect">
            <a:avLst/>
          </a:prstGeom>
        </p:spPr>
        <p:txBody>
          <a:bodyPr anchorCtr="0" anchor="t" bIns="121900" lIns="121900" spcFirstLastPara="1" rIns="121900" wrap="square" tIns="121900">
            <a:noAutofit/>
          </a:bodyPr>
          <a:lstStyle/>
          <a:p>
            <a:pPr indent="0" lvl="0" marL="0">
              <a:spcBef>
                <a:spcPts val="0"/>
              </a:spcBef>
              <a:spcAft>
                <a:spcPts val="0"/>
              </a:spcAft>
              <a:buNone/>
            </a:pPr>
            <a:r>
              <a:rPr lang="es-ES" sz="3600"/>
              <a:t>Medidas preventivas de los riesgos psicosociales</a:t>
            </a:r>
            <a:br>
              <a:rPr lang="es-ES" sz="3600"/>
            </a:br>
            <a:endParaRPr sz="3600"/>
          </a:p>
        </p:txBody>
      </p:sp>
      <p:sp>
        <p:nvSpPr>
          <p:cNvPr id="169" name="Shape 169"/>
          <p:cNvSpPr txBox="1"/>
          <p:nvPr>
            <p:ph idx="1" type="body"/>
          </p:nvPr>
        </p:nvSpPr>
        <p:spPr>
          <a:xfrm>
            <a:off x="1371600" y="2286000"/>
            <a:ext cx="9601200" cy="3581400"/>
          </a:xfrm>
          <a:prstGeom prst="rect">
            <a:avLst/>
          </a:prstGeom>
        </p:spPr>
        <p:txBody>
          <a:bodyPr anchorCtr="0" anchor="t" bIns="121900" lIns="121900" spcFirstLastPara="1" rIns="121900" wrap="square" tIns="121900">
            <a:noAutofit/>
          </a:bodyPr>
          <a:lstStyle/>
          <a:p>
            <a:pPr indent="0" lvl="0" marL="0" rtl="0">
              <a:lnSpc>
                <a:spcPct val="90000"/>
              </a:lnSpc>
              <a:spcBef>
                <a:spcPts val="0"/>
              </a:spcBef>
              <a:spcAft>
                <a:spcPts val="0"/>
              </a:spcAft>
              <a:buClr>
                <a:schemeClr val="dk1"/>
              </a:buClr>
              <a:buSzPts val="1600"/>
              <a:buFont typeface="Arial"/>
              <a:buNone/>
            </a:pPr>
            <a:r>
              <a:rPr lang="es-ES" sz="1600"/>
              <a:t>La prevención de los riesgos psicosociales debe realizarse a la medida de cada empresa u organización. Se trata de llevar </a:t>
            </a:r>
            <a:r>
              <a:rPr lang="es-ES" sz="1600"/>
              <a:t>a cabo</a:t>
            </a:r>
            <a:r>
              <a:rPr lang="es-ES" sz="1600"/>
              <a:t> una adecuada gestión preventiva, buscando el equilibrio entre las condiciones de trabajo y el factor humano. Como características comunes, estas medidas preventivas deben apoyarse: en adecuar la carga y el entorno de trabajo a los trabajadores; fomentar estrategias de comunicación; establecer sistemas de resolución de conflictos; mejorar la motivación de las personas y facilitar cohesión interna del grupo y mejorar la calidad de las relaciones laborales.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900"/>
          </a:xfrm>
          <a:prstGeom prst="rect">
            <a:avLst/>
          </a:prstGeom>
        </p:spPr>
        <p:txBody>
          <a:bodyPr anchorCtr="0" anchor="t" bIns="121900" lIns="121900" spcFirstLastPara="1" rIns="121900" wrap="square" tIns="121900">
            <a:noAutofit/>
          </a:bodyPr>
          <a:lstStyle/>
          <a:p>
            <a:pPr indent="0" lvl="0" marL="0">
              <a:spcBef>
                <a:spcPts val="0"/>
              </a:spcBef>
              <a:spcAft>
                <a:spcPts val="0"/>
              </a:spcAft>
              <a:buNone/>
            </a:pPr>
            <a:r>
              <a:rPr lang="es-ES" sz="9600"/>
              <a:t>Riesgos derivados de las condiciones de seguridad</a:t>
            </a:r>
            <a:endParaRPr sz="9600"/>
          </a:p>
        </p:txBody>
      </p:sp>
      <p:sp>
        <p:nvSpPr>
          <p:cNvPr id="79" name="Shape 79"/>
          <p:cNvSpPr txBox="1"/>
          <p:nvPr>
            <p:ph idx="1" type="body"/>
          </p:nvPr>
        </p:nvSpPr>
        <p:spPr>
          <a:xfrm>
            <a:off x="1371600" y="2286000"/>
            <a:ext cx="9601200" cy="3581400"/>
          </a:xfrm>
          <a:prstGeom prst="rect">
            <a:avLst/>
          </a:prstGeom>
        </p:spPr>
        <p:txBody>
          <a:bodyPr anchorCtr="0" anchor="t" bIns="121900" lIns="121900" spcFirstLastPara="1" rIns="121900" wrap="square" tIns="121900">
            <a:noAutofit/>
          </a:bodyPr>
          <a:lstStyle/>
          <a:p>
            <a:pPr indent="0" lvl="0" marL="0">
              <a:spcBef>
                <a:spcPts val="1000"/>
              </a:spcBef>
              <a:spcAft>
                <a:spcPts val="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1371600" y="685800"/>
            <a:ext cx="9601200" cy="766500"/>
          </a:xfrm>
          <a:prstGeom prst="rect">
            <a:avLst/>
          </a:prstGeom>
        </p:spPr>
        <p:txBody>
          <a:bodyPr anchorCtr="0" anchor="t" bIns="121900" lIns="121900" spcFirstLastPara="1" rIns="121900" wrap="square" tIns="121900">
            <a:noAutofit/>
          </a:bodyPr>
          <a:lstStyle/>
          <a:p>
            <a:pPr indent="0" lvl="0" marL="0">
              <a:spcBef>
                <a:spcPts val="0"/>
              </a:spcBef>
              <a:spcAft>
                <a:spcPts val="0"/>
              </a:spcAft>
              <a:buNone/>
            </a:pPr>
            <a:r>
              <a:rPr lang="es-ES" sz="3600"/>
              <a:t>Lugares de trabajo</a:t>
            </a:r>
            <a:endParaRPr sz="3600"/>
          </a:p>
        </p:txBody>
      </p:sp>
      <p:sp>
        <p:nvSpPr>
          <p:cNvPr id="85" name="Shape 85"/>
          <p:cNvSpPr txBox="1"/>
          <p:nvPr>
            <p:ph idx="1" type="body"/>
          </p:nvPr>
        </p:nvSpPr>
        <p:spPr>
          <a:xfrm>
            <a:off x="1371600" y="1452300"/>
            <a:ext cx="9601200" cy="4415100"/>
          </a:xfrm>
          <a:prstGeom prst="rect">
            <a:avLst/>
          </a:prstGeom>
        </p:spPr>
        <p:txBody>
          <a:bodyPr anchorCtr="0" anchor="t" bIns="121900" lIns="121900" spcFirstLastPara="1" rIns="121900" wrap="square" tIns="121900">
            <a:noAutofit/>
          </a:bodyPr>
          <a:lstStyle/>
          <a:p>
            <a:pPr indent="0" lvl="0" marL="0">
              <a:spcBef>
                <a:spcPts val="1000"/>
              </a:spcBef>
              <a:spcAft>
                <a:spcPts val="200"/>
              </a:spcAft>
              <a:buNone/>
            </a:pPr>
            <a:r>
              <a:rPr lang="es-ES"/>
              <a:t>Son todas aquellas zonas en las que el trabajador ejerza su labor o pueda acceder a ellas por motivo de su trabajo.</a:t>
            </a:r>
            <a:br>
              <a:rPr lang="es-ES"/>
            </a:br>
            <a:endParaRPr/>
          </a:p>
        </p:txBody>
      </p:sp>
      <p:graphicFrame>
        <p:nvGraphicFramePr>
          <p:cNvPr id="86" name="Shape 86"/>
          <p:cNvGraphicFramePr/>
          <p:nvPr/>
        </p:nvGraphicFramePr>
        <p:xfrm>
          <a:off x="1014150" y="3048000"/>
          <a:ext cx="3000000" cy="3000000"/>
        </p:xfrm>
        <a:graphic>
          <a:graphicData uri="http://schemas.openxmlformats.org/drawingml/2006/table">
            <a:tbl>
              <a:tblPr>
                <a:noFill/>
                <a:tableStyleId>{8D425E87-BC1E-4678-9300-A96CF0C50ABA}</a:tableStyleId>
              </a:tblPr>
              <a:tblGrid>
                <a:gridCol w="3429000"/>
              </a:tblGrid>
              <a:tr h="508700">
                <a:tc>
                  <a:txBody>
                    <a:bodyPr>
                      <a:noAutofit/>
                    </a:bodyPr>
                    <a:lstStyle/>
                    <a:p>
                      <a:pPr indent="0" lvl="0" marL="0">
                        <a:spcBef>
                          <a:spcPts val="0"/>
                        </a:spcBef>
                        <a:spcAft>
                          <a:spcPts val="0"/>
                        </a:spcAft>
                        <a:buNone/>
                      </a:pPr>
                      <a:r>
                        <a:rPr b="1" lang="es-ES" sz="1800">
                          <a:latin typeface="Source Sans Pro"/>
                          <a:ea typeface="Source Sans Pro"/>
                          <a:cs typeface="Source Sans Pro"/>
                          <a:sym typeface="Source Sans Pro"/>
                        </a:rPr>
                        <a:t>Riesgos</a:t>
                      </a:r>
                      <a:endParaRPr b="1" sz="1800">
                        <a:latin typeface="Source Sans Pro"/>
                        <a:ea typeface="Source Sans Pro"/>
                        <a:cs typeface="Source Sans Pro"/>
                        <a:sym typeface="Source Sans Pro"/>
                      </a:endParaRPr>
                    </a:p>
                  </a:txBody>
                  <a:tcPr marT="91425" marB="91425" marR="91425" marL="91425"/>
                </a:tc>
              </a:tr>
              <a:tr h="2397950">
                <a:tc>
                  <a:txBody>
                    <a:bodyPr>
                      <a:noAutofit/>
                    </a:bodyPr>
                    <a:lstStyle/>
                    <a:p>
                      <a:pPr indent="0" lvl="0" marL="0">
                        <a:lnSpc>
                          <a:spcPct val="115000"/>
                        </a:lnSpc>
                        <a:spcBef>
                          <a:spcPts val="0"/>
                        </a:spcBef>
                        <a:spcAft>
                          <a:spcPts val="0"/>
                        </a:spcAft>
                        <a:buNone/>
                      </a:pPr>
                      <a:r>
                        <a:rPr lang="es-ES">
                          <a:latin typeface="Source Sans Pro"/>
                          <a:ea typeface="Source Sans Pro"/>
                          <a:cs typeface="Source Sans Pro"/>
                          <a:sym typeface="Source Sans Pro"/>
                        </a:rPr>
                        <a:t>-</a:t>
                      </a:r>
                      <a:r>
                        <a:rPr lang="es-ES">
                          <a:latin typeface="Source Sans Pro"/>
                          <a:ea typeface="Source Sans Pro"/>
                          <a:cs typeface="Source Sans Pro"/>
                          <a:sym typeface="Source Sans Pro"/>
                        </a:rPr>
                        <a:t>Caídas al mismo o distinto nivel</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-Pisadas sobre objetos</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-Choques contra objetos inmóviles o móviles</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-Atropellos con vehículos</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-Caídas de objetos por desplome o derrumbamiento</a:t>
                      </a:r>
                      <a:br>
                        <a:rPr lang="es-ES">
                          <a:latin typeface="Source Sans Pro"/>
                          <a:ea typeface="Source Sans Pro"/>
                          <a:cs typeface="Source Sans Pro"/>
                          <a:sym typeface="Source Sans Pro"/>
                        </a:rPr>
                      </a:br>
                      <a:endParaRPr>
                        <a:latin typeface="Source Sans Pro"/>
                        <a:ea typeface="Source Sans Pro"/>
                        <a:cs typeface="Source Sans Pro"/>
                        <a:sym typeface="Source Sans Pro"/>
                      </a:endParaRPr>
                    </a:p>
                  </a:txBody>
                  <a:tcPr marT="91425" marB="91425" marR="91425" marL="91425"/>
                </a:tc>
              </a:tr>
            </a:tbl>
          </a:graphicData>
        </a:graphic>
      </p:graphicFrame>
      <p:graphicFrame>
        <p:nvGraphicFramePr>
          <p:cNvPr id="87" name="Shape 87"/>
          <p:cNvGraphicFramePr/>
          <p:nvPr/>
        </p:nvGraphicFramePr>
        <p:xfrm>
          <a:off x="4443138" y="3048000"/>
          <a:ext cx="3000000" cy="3000000"/>
        </p:xfrm>
        <a:graphic>
          <a:graphicData uri="http://schemas.openxmlformats.org/drawingml/2006/table">
            <a:tbl>
              <a:tblPr>
                <a:noFill/>
                <a:tableStyleId>{8D425E87-BC1E-4678-9300-A96CF0C50ABA}</a:tableStyleId>
              </a:tblPr>
              <a:tblGrid>
                <a:gridCol w="3305725"/>
              </a:tblGrid>
              <a:tr h="506300">
                <a:tc>
                  <a:txBody>
                    <a:bodyPr>
                      <a:noAutofit/>
                    </a:bodyPr>
                    <a:lstStyle/>
                    <a:p>
                      <a:pPr indent="0" lvl="0" marL="0" rtl="0">
                        <a:spcBef>
                          <a:spcPts val="0"/>
                        </a:spcBef>
                        <a:spcAft>
                          <a:spcPts val="0"/>
                        </a:spcAft>
                        <a:buNone/>
                      </a:pPr>
                      <a:r>
                        <a:rPr b="1" lang="es-ES" sz="1800">
                          <a:latin typeface="Source Sans Pro"/>
                          <a:ea typeface="Source Sans Pro"/>
                          <a:cs typeface="Source Sans Pro"/>
                          <a:sym typeface="Source Sans Pro"/>
                        </a:rPr>
                        <a:t>Causado</a:t>
                      </a:r>
                      <a:endParaRPr b="1" sz="1800">
                        <a:latin typeface="Source Sans Pro"/>
                        <a:ea typeface="Source Sans Pro"/>
                        <a:cs typeface="Source Sans Pro"/>
                        <a:sym typeface="Source Sans Pro"/>
                      </a:endParaRPr>
                    </a:p>
                  </a:txBody>
                  <a:tcPr marT="91425" marB="91425" marR="91425" marL="91425"/>
                </a:tc>
              </a:tr>
              <a:tr h="2400350">
                <a:tc>
                  <a:txBody>
                    <a:bodyPr>
                      <a:noAutofit/>
                    </a:bodyPr>
                    <a:lstStyle/>
                    <a:p>
                      <a:pPr indent="0" lvl="0" marL="0" rtl="0">
                        <a:lnSpc>
                          <a:spcPct val="115000"/>
                        </a:lnSpc>
                        <a:spcBef>
                          <a:spcPts val="0"/>
                        </a:spcBef>
                        <a:spcAft>
                          <a:spcPts val="0"/>
                        </a:spcAft>
                        <a:buNone/>
                      </a:pPr>
                      <a:r>
                        <a:rPr lang="es-ES">
                          <a:latin typeface="Source Sans Pro"/>
                          <a:ea typeface="Source Sans Pro"/>
                          <a:cs typeface="Source Sans Pro"/>
                          <a:sym typeface="Source Sans Pro"/>
                        </a:rPr>
                        <a:t>-Aberturas o huecos desprotegidos, escaleras o plataformas en mal estado</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-Falta de espacio, de limpieza o desorden</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-Desniveles en el suelo que pueden provocar el vuelco de vehículos de trabajo o caídas.</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-Causas relacionadas con el tráfico en la empresa</a:t>
                      </a:r>
                      <a:endParaRPr>
                        <a:latin typeface="Source Sans Pro"/>
                        <a:ea typeface="Source Sans Pro"/>
                        <a:cs typeface="Source Sans Pro"/>
                        <a:sym typeface="Source Sans Pro"/>
                      </a:endParaRPr>
                    </a:p>
                  </a:txBody>
                  <a:tcPr marT="91425" marB="91425" marR="91425" marL="91425"/>
                </a:tc>
              </a:tr>
            </a:tbl>
          </a:graphicData>
        </a:graphic>
      </p:graphicFrame>
      <p:graphicFrame>
        <p:nvGraphicFramePr>
          <p:cNvPr id="88" name="Shape 88"/>
          <p:cNvGraphicFramePr/>
          <p:nvPr/>
        </p:nvGraphicFramePr>
        <p:xfrm>
          <a:off x="7748875" y="3048000"/>
          <a:ext cx="3000000" cy="3000000"/>
        </p:xfrm>
        <a:graphic>
          <a:graphicData uri="http://schemas.openxmlformats.org/drawingml/2006/table">
            <a:tbl>
              <a:tblPr>
                <a:noFill/>
                <a:tableStyleId>{8D425E87-BC1E-4678-9300-A96CF0C50ABA}</a:tableStyleId>
              </a:tblPr>
              <a:tblGrid>
                <a:gridCol w="3429000"/>
              </a:tblGrid>
              <a:tr h="515400">
                <a:tc>
                  <a:txBody>
                    <a:bodyPr>
                      <a:noAutofit/>
                    </a:bodyPr>
                    <a:lstStyle/>
                    <a:p>
                      <a:pPr indent="0" lvl="0" marL="0" rtl="0">
                        <a:spcBef>
                          <a:spcPts val="0"/>
                        </a:spcBef>
                        <a:spcAft>
                          <a:spcPts val="0"/>
                        </a:spcAft>
                        <a:buNone/>
                      </a:pPr>
                      <a:r>
                        <a:rPr b="1" lang="es-ES" sz="1800">
                          <a:latin typeface="Source Sans Pro"/>
                          <a:ea typeface="Source Sans Pro"/>
                          <a:cs typeface="Source Sans Pro"/>
                          <a:sym typeface="Source Sans Pro"/>
                        </a:rPr>
                        <a:t>Requisitos mínimos</a:t>
                      </a:r>
                      <a:endParaRPr b="1" sz="1800">
                        <a:latin typeface="Source Sans Pro"/>
                        <a:ea typeface="Source Sans Pro"/>
                        <a:cs typeface="Source Sans Pro"/>
                        <a:sym typeface="Source Sans Pro"/>
                      </a:endParaRPr>
                    </a:p>
                  </a:txBody>
                  <a:tcPr marT="91425" marB="91425" marR="91425" marL="91425"/>
                </a:tc>
              </a:tr>
              <a:tr h="2391250">
                <a:tc>
                  <a:txBody>
                    <a:bodyPr>
                      <a:noAutofit/>
                    </a:bodyPr>
                    <a:lstStyle/>
                    <a:p>
                      <a:pPr indent="0" lvl="0" marL="0" rtl="0">
                        <a:lnSpc>
                          <a:spcPct val="115000"/>
                        </a:lnSpc>
                        <a:spcBef>
                          <a:spcPts val="0"/>
                        </a:spcBef>
                        <a:spcAft>
                          <a:spcPts val="0"/>
                        </a:spcAft>
                        <a:buNone/>
                      </a:pPr>
                      <a:r>
                        <a:rPr lang="es-ES">
                          <a:latin typeface="Source Sans Pro"/>
                          <a:ea typeface="Source Sans Pro"/>
                          <a:cs typeface="Source Sans Pro"/>
                          <a:sym typeface="Source Sans Pro"/>
                        </a:rPr>
                        <a:t>-Espacios de trabajo y zonas peligrosas</a:t>
                      </a:r>
                      <a:br>
                        <a:rPr lang="es-ES">
                          <a:latin typeface="Source Sans Pro"/>
                          <a:ea typeface="Source Sans Pro"/>
                          <a:cs typeface="Source Sans Pro"/>
                          <a:sym typeface="Source Sans Pro"/>
                        </a:rPr>
                      </a:br>
                      <a:r>
                        <a:rPr lang="es-ES">
                          <a:latin typeface="Source Sans Pro"/>
                          <a:ea typeface="Source Sans Pro"/>
                          <a:cs typeface="Source Sans Pro"/>
                          <a:sym typeface="Source Sans Pro"/>
                        </a:rPr>
                        <a:t>-Suelos, aberturas o desniveles y barandillas</a:t>
                      </a:r>
                      <a:endParaRPr>
                        <a:latin typeface="Source Sans Pro"/>
                        <a:ea typeface="Source Sans Pro"/>
                        <a:cs typeface="Source Sans Pro"/>
                        <a:sym typeface="Source Sans Pro"/>
                      </a:endParaRPr>
                    </a:p>
                    <a:p>
                      <a:pPr indent="0" lvl="0" marL="0" rtl="0">
                        <a:lnSpc>
                          <a:spcPct val="115000"/>
                        </a:lnSpc>
                        <a:spcBef>
                          <a:spcPts val="0"/>
                        </a:spcBef>
                        <a:spcAft>
                          <a:spcPts val="0"/>
                        </a:spcAft>
                        <a:buNone/>
                      </a:pPr>
                      <a:r>
                        <a:rPr lang="es-ES">
                          <a:latin typeface="Source Sans Pro"/>
                          <a:ea typeface="Source Sans Pro"/>
                          <a:cs typeface="Source Sans Pro"/>
                          <a:sym typeface="Source Sans Pro"/>
                        </a:rPr>
                        <a:t>-Vías de circulación</a:t>
                      </a:r>
                      <a:endParaRPr>
                        <a:latin typeface="Source Sans Pro"/>
                        <a:ea typeface="Source Sans Pro"/>
                        <a:cs typeface="Source Sans Pro"/>
                        <a:sym typeface="Source Sans Pro"/>
                      </a:endParaRPr>
                    </a:p>
                    <a:p>
                      <a:pPr indent="0" lvl="0" marL="0" rtl="0">
                        <a:lnSpc>
                          <a:spcPct val="115000"/>
                        </a:lnSpc>
                        <a:spcBef>
                          <a:spcPts val="0"/>
                        </a:spcBef>
                        <a:spcAft>
                          <a:spcPts val="0"/>
                        </a:spcAft>
                        <a:buNone/>
                      </a:pPr>
                      <a:r>
                        <a:rPr lang="es-ES">
                          <a:latin typeface="Source Sans Pro"/>
                          <a:ea typeface="Source Sans Pro"/>
                          <a:cs typeface="Source Sans Pro"/>
                          <a:sym typeface="Source Sans Pro"/>
                        </a:rPr>
                        <a:t>-Orden, limpieza y mantenimiento</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1371600" y="685800"/>
            <a:ext cx="9601200" cy="7665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s-ES" sz="3600"/>
              <a:t>Equipos </a:t>
            </a:r>
            <a:r>
              <a:rPr lang="es-ES" sz="3600"/>
              <a:t>de trabajo</a:t>
            </a:r>
            <a:endParaRPr sz="3600"/>
          </a:p>
        </p:txBody>
      </p:sp>
      <p:sp>
        <p:nvSpPr>
          <p:cNvPr id="94" name="Shape 94"/>
          <p:cNvSpPr txBox="1"/>
          <p:nvPr>
            <p:ph idx="1" type="body"/>
          </p:nvPr>
        </p:nvSpPr>
        <p:spPr>
          <a:xfrm>
            <a:off x="1371600" y="1452300"/>
            <a:ext cx="9601200" cy="4415100"/>
          </a:xfrm>
          <a:prstGeom prst="rect">
            <a:avLst/>
          </a:prstGeom>
        </p:spPr>
        <p:txBody>
          <a:bodyPr anchorCtr="0" anchor="t" bIns="121900" lIns="121900" spcFirstLastPara="1" rIns="121900" wrap="square" tIns="121900">
            <a:noAutofit/>
          </a:bodyPr>
          <a:lstStyle/>
          <a:p>
            <a:pPr indent="0" lvl="0" marL="0">
              <a:spcBef>
                <a:spcPts val="1000"/>
              </a:spcBef>
              <a:spcAft>
                <a:spcPts val="0"/>
              </a:spcAft>
              <a:buNone/>
            </a:pPr>
            <a:r>
              <a:rPr lang="es-ES"/>
              <a:t>Es equipo de trabajo cualquier maquinaria, aparato, instalación o herramienta utilizado en el trabajo.</a:t>
            </a:r>
            <a:endParaRPr/>
          </a:p>
          <a:p>
            <a:pPr indent="0" lvl="0" marL="0" rtl="0">
              <a:spcBef>
                <a:spcPts val="1000"/>
              </a:spcBef>
              <a:spcAft>
                <a:spcPts val="200"/>
              </a:spcAft>
              <a:buNone/>
            </a:pPr>
            <a:r>
              <a:t/>
            </a:r>
            <a:endParaRPr/>
          </a:p>
        </p:txBody>
      </p:sp>
      <p:graphicFrame>
        <p:nvGraphicFramePr>
          <p:cNvPr id="95" name="Shape 95"/>
          <p:cNvGraphicFramePr/>
          <p:nvPr/>
        </p:nvGraphicFramePr>
        <p:xfrm>
          <a:off x="952500" y="3048000"/>
          <a:ext cx="3000000" cy="3000000"/>
        </p:xfrm>
        <a:graphic>
          <a:graphicData uri="http://schemas.openxmlformats.org/drawingml/2006/table">
            <a:tbl>
              <a:tblPr>
                <a:noFill/>
                <a:tableStyleId>{8D425E87-BC1E-4678-9300-A96CF0C50ABA}</a:tableStyleId>
              </a:tblPr>
              <a:tblGrid>
                <a:gridCol w="5143500"/>
              </a:tblGrid>
              <a:tr h="389775">
                <a:tc>
                  <a:txBody>
                    <a:bodyPr>
                      <a:noAutofit/>
                    </a:bodyPr>
                    <a:lstStyle/>
                    <a:p>
                      <a:pPr indent="0" lvl="0" marL="0">
                        <a:spcBef>
                          <a:spcPts val="0"/>
                        </a:spcBef>
                        <a:spcAft>
                          <a:spcPts val="0"/>
                        </a:spcAft>
                        <a:buNone/>
                      </a:pPr>
                      <a:r>
                        <a:rPr b="1" lang="es-ES" sz="1800">
                          <a:latin typeface="Open Sans"/>
                          <a:ea typeface="Open Sans"/>
                          <a:cs typeface="Open Sans"/>
                          <a:sym typeface="Open Sans"/>
                        </a:rPr>
                        <a:t>Riesgos asociados al uso de máquinas</a:t>
                      </a:r>
                      <a:endParaRPr b="1" sz="1800">
                        <a:latin typeface="Open Sans"/>
                        <a:ea typeface="Open Sans"/>
                        <a:cs typeface="Open Sans"/>
                        <a:sym typeface="Open Sans"/>
                      </a:endParaRPr>
                    </a:p>
                  </a:txBody>
                  <a:tcPr marT="91425" marB="91425" marR="91425" marL="91425"/>
                </a:tc>
              </a:tr>
              <a:tr h="1561950">
                <a:tc>
                  <a:txBody>
                    <a:bodyPr>
                      <a:noAutofit/>
                    </a:bodyPr>
                    <a:lstStyle/>
                    <a:p>
                      <a:pPr indent="0" lvl="0" marL="0">
                        <a:lnSpc>
                          <a:spcPct val="115000"/>
                        </a:lnSpc>
                        <a:spcBef>
                          <a:spcPts val="0"/>
                        </a:spcBef>
                        <a:spcAft>
                          <a:spcPts val="0"/>
                        </a:spcAft>
                        <a:buNone/>
                      </a:pPr>
                      <a:r>
                        <a:rPr lang="es-ES">
                          <a:latin typeface="Open Sans"/>
                          <a:ea typeface="Open Sans"/>
                          <a:cs typeface="Open Sans"/>
                          <a:sym typeface="Open Sans"/>
                        </a:rPr>
                        <a:t>-Mecánico</a:t>
                      </a:r>
                      <a:endParaRPr>
                        <a:latin typeface="Open Sans"/>
                        <a:ea typeface="Open Sans"/>
                        <a:cs typeface="Open Sans"/>
                        <a:sym typeface="Open Sans"/>
                      </a:endParaRPr>
                    </a:p>
                    <a:p>
                      <a:pPr indent="0" lvl="0" marL="0">
                        <a:lnSpc>
                          <a:spcPct val="115000"/>
                        </a:lnSpc>
                        <a:spcBef>
                          <a:spcPts val="0"/>
                        </a:spcBef>
                        <a:spcAft>
                          <a:spcPts val="0"/>
                        </a:spcAft>
                        <a:buNone/>
                      </a:pPr>
                      <a:r>
                        <a:rPr lang="es-ES">
                          <a:latin typeface="Open Sans"/>
                          <a:ea typeface="Open Sans"/>
                          <a:cs typeface="Open Sans"/>
                          <a:sym typeface="Open Sans"/>
                        </a:rPr>
                        <a:t>-Eléctrico</a:t>
                      </a:r>
                      <a:endParaRPr>
                        <a:latin typeface="Open Sans"/>
                        <a:ea typeface="Open Sans"/>
                        <a:cs typeface="Open Sans"/>
                        <a:sym typeface="Open Sans"/>
                      </a:endParaRPr>
                    </a:p>
                    <a:p>
                      <a:pPr indent="0" lvl="0" marL="0">
                        <a:lnSpc>
                          <a:spcPct val="115000"/>
                        </a:lnSpc>
                        <a:spcBef>
                          <a:spcPts val="0"/>
                        </a:spcBef>
                        <a:spcAft>
                          <a:spcPts val="0"/>
                        </a:spcAft>
                        <a:buNone/>
                      </a:pPr>
                      <a:r>
                        <a:rPr lang="es-ES">
                          <a:latin typeface="Open Sans"/>
                          <a:ea typeface="Open Sans"/>
                          <a:cs typeface="Open Sans"/>
                          <a:sym typeface="Open Sans"/>
                        </a:rPr>
                        <a:t>-Térmico</a:t>
                      </a:r>
                      <a:endParaRPr>
                        <a:latin typeface="Open Sans"/>
                        <a:ea typeface="Open Sans"/>
                        <a:cs typeface="Open Sans"/>
                        <a:sym typeface="Open Sans"/>
                      </a:endParaRPr>
                    </a:p>
                    <a:p>
                      <a:pPr indent="0" lvl="0" marL="0">
                        <a:lnSpc>
                          <a:spcPct val="115000"/>
                        </a:lnSpc>
                        <a:spcBef>
                          <a:spcPts val="0"/>
                        </a:spcBef>
                        <a:spcAft>
                          <a:spcPts val="0"/>
                        </a:spcAft>
                        <a:buNone/>
                      </a:pPr>
                      <a:r>
                        <a:rPr lang="es-ES">
                          <a:latin typeface="Open Sans"/>
                          <a:ea typeface="Open Sans"/>
                          <a:cs typeface="Open Sans"/>
                          <a:sym typeface="Open Sans"/>
                        </a:rPr>
                        <a:t>-Ruido</a:t>
                      </a:r>
                      <a:endParaRPr>
                        <a:latin typeface="Open Sans"/>
                        <a:ea typeface="Open Sans"/>
                        <a:cs typeface="Open Sans"/>
                        <a:sym typeface="Open Sans"/>
                      </a:endParaRPr>
                    </a:p>
                    <a:p>
                      <a:pPr indent="0" lvl="0" marL="0">
                        <a:lnSpc>
                          <a:spcPct val="115000"/>
                        </a:lnSpc>
                        <a:spcBef>
                          <a:spcPts val="0"/>
                        </a:spcBef>
                        <a:spcAft>
                          <a:spcPts val="0"/>
                        </a:spcAft>
                        <a:buNone/>
                      </a:pPr>
                      <a:r>
                        <a:rPr lang="es-ES">
                          <a:latin typeface="Open Sans"/>
                          <a:ea typeface="Open Sans"/>
                          <a:cs typeface="Open Sans"/>
                          <a:sym typeface="Open Sans"/>
                        </a:rPr>
                        <a:t>-Vibraciones</a:t>
                      </a:r>
                      <a:endParaRPr>
                        <a:latin typeface="Open Sans"/>
                        <a:ea typeface="Open Sans"/>
                        <a:cs typeface="Open Sans"/>
                        <a:sym typeface="Open Sans"/>
                      </a:endParaRPr>
                    </a:p>
                  </a:txBody>
                  <a:tcPr marT="91425" marB="91425" marR="91425" marL="91425"/>
                </a:tc>
              </a:tr>
            </a:tbl>
          </a:graphicData>
        </a:graphic>
      </p:graphicFrame>
      <p:graphicFrame>
        <p:nvGraphicFramePr>
          <p:cNvPr id="96" name="Shape 96"/>
          <p:cNvGraphicFramePr/>
          <p:nvPr/>
        </p:nvGraphicFramePr>
        <p:xfrm>
          <a:off x="6096000" y="3048000"/>
          <a:ext cx="3000000" cy="3000000"/>
        </p:xfrm>
        <a:graphic>
          <a:graphicData uri="http://schemas.openxmlformats.org/drawingml/2006/table">
            <a:tbl>
              <a:tblPr>
                <a:noFill/>
                <a:tableStyleId>{8D425E87-BC1E-4678-9300-A96CF0C50ABA}</a:tableStyleId>
              </a:tblPr>
              <a:tblGrid>
                <a:gridCol w="5143500"/>
              </a:tblGrid>
              <a:tr h="389775">
                <a:tc>
                  <a:txBody>
                    <a:bodyPr>
                      <a:noAutofit/>
                    </a:bodyPr>
                    <a:lstStyle/>
                    <a:p>
                      <a:pPr indent="0" lvl="0" marL="0" rtl="0">
                        <a:spcBef>
                          <a:spcPts val="0"/>
                        </a:spcBef>
                        <a:spcAft>
                          <a:spcPts val="0"/>
                        </a:spcAft>
                        <a:buNone/>
                      </a:pPr>
                      <a:r>
                        <a:rPr b="1" lang="es-ES" sz="1800">
                          <a:latin typeface="Open Sans"/>
                          <a:ea typeface="Open Sans"/>
                          <a:cs typeface="Open Sans"/>
                          <a:sym typeface="Open Sans"/>
                        </a:rPr>
                        <a:t>Riesgos asociados al uso de herramientas</a:t>
                      </a:r>
                      <a:endParaRPr b="1" sz="1800">
                        <a:latin typeface="Open Sans"/>
                        <a:ea typeface="Open Sans"/>
                        <a:cs typeface="Open Sans"/>
                        <a:sym typeface="Open Sans"/>
                      </a:endParaRPr>
                    </a:p>
                  </a:txBody>
                  <a:tcPr marT="91425" marB="91425" marR="91425" marL="91425"/>
                </a:tc>
              </a:tr>
              <a:tr h="1561950">
                <a:tc>
                  <a:txBody>
                    <a:bodyPr>
                      <a:noAutofit/>
                    </a:bodyPr>
                    <a:lstStyle/>
                    <a:p>
                      <a:pPr indent="0" lvl="0" marL="0" rtl="0">
                        <a:lnSpc>
                          <a:spcPct val="115000"/>
                        </a:lnSpc>
                        <a:spcBef>
                          <a:spcPts val="0"/>
                        </a:spcBef>
                        <a:spcAft>
                          <a:spcPts val="0"/>
                        </a:spcAft>
                        <a:buNone/>
                      </a:pPr>
                      <a:r>
                        <a:rPr lang="es-ES">
                          <a:latin typeface="Open Sans"/>
                          <a:ea typeface="Open Sans"/>
                          <a:cs typeface="Open Sans"/>
                          <a:sym typeface="Open Sans"/>
                        </a:rPr>
                        <a:t>-Golpes</a:t>
                      </a:r>
                      <a:endParaRPr>
                        <a:latin typeface="Open Sans"/>
                        <a:ea typeface="Open Sans"/>
                        <a:cs typeface="Open Sans"/>
                        <a:sym typeface="Open Sans"/>
                      </a:endParaRPr>
                    </a:p>
                    <a:p>
                      <a:pPr indent="0" lvl="0" marL="0" rtl="0">
                        <a:lnSpc>
                          <a:spcPct val="115000"/>
                        </a:lnSpc>
                        <a:spcBef>
                          <a:spcPts val="0"/>
                        </a:spcBef>
                        <a:spcAft>
                          <a:spcPts val="0"/>
                        </a:spcAft>
                        <a:buNone/>
                      </a:pPr>
                      <a:r>
                        <a:rPr lang="es-ES">
                          <a:latin typeface="Open Sans"/>
                          <a:ea typeface="Open Sans"/>
                          <a:cs typeface="Open Sans"/>
                          <a:sym typeface="Open Sans"/>
                        </a:rPr>
                        <a:t>-Proyecciones</a:t>
                      </a:r>
                      <a:endParaRPr>
                        <a:latin typeface="Open Sans"/>
                        <a:ea typeface="Open Sans"/>
                        <a:cs typeface="Open Sans"/>
                        <a:sym typeface="Open Sans"/>
                      </a:endParaRPr>
                    </a:p>
                    <a:p>
                      <a:pPr indent="0" lvl="0" marL="0" rtl="0">
                        <a:lnSpc>
                          <a:spcPct val="115000"/>
                        </a:lnSpc>
                        <a:spcBef>
                          <a:spcPts val="0"/>
                        </a:spcBef>
                        <a:spcAft>
                          <a:spcPts val="0"/>
                        </a:spcAft>
                        <a:buNone/>
                      </a:pPr>
                      <a:r>
                        <a:rPr lang="es-ES">
                          <a:latin typeface="Open Sans"/>
                          <a:ea typeface="Open Sans"/>
                          <a:cs typeface="Open Sans"/>
                          <a:sym typeface="Open Sans"/>
                        </a:rPr>
                        <a:t>-Contactos eléctricos</a:t>
                      </a:r>
                      <a:endParaRPr>
                        <a:latin typeface="Open Sans"/>
                        <a:ea typeface="Open Sans"/>
                        <a:cs typeface="Open Sans"/>
                        <a:sym typeface="Open Sans"/>
                      </a:endParaRPr>
                    </a:p>
                    <a:p>
                      <a:pPr indent="0" lvl="0" marL="0" rtl="0">
                        <a:lnSpc>
                          <a:spcPct val="115000"/>
                        </a:lnSpc>
                        <a:spcBef>
                          <a:spcPts val="0"/>
                        </a:spcBef>
                        <a:spcAft>
                          <a:spcPts val="0"/>
                        </a:spcAft>
                        <a:buNone/>
                      </a:pPr>
                      <a:r>
                        <a:rPr lang="es-ES">
                          <a:latin typeface="Open Sans"/>
                          <a:ea typeface="Open Sans"/>
                          <a:cs typeface="Open Sans"/>
                          <a:sym typeface="Open Sans"/>
                        </a:rPr>
                        <a:t>-Sobreesfuerzo o esguinces</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1371600" y="685800"/>
            <a:ext cx="9601200" cy="1350900"/>
          </a:xfrm>
          <a:prstGeom prst="rect">
            <a:avLst/>
          </a:prstGeom>
        </p:spPr>
        <p:txBody>
          <a:bodyPr anchorCtr="0" anchor="t" bIns="121900" lIns="121900" spcFirstLastPara="1" rIns="121900" wrap="square" tIns="121900">
            <a:noAutofit/>
          </a:bodyPr>
          <a:lstStyle/>
          <a:p>
            <a:pPr indent="0" lvl="0" marL="0" rtl="0">
              <a:spcBef>
                <a:spcPts val="0"/>
              </a:spcBef>
              <a:spcAft>
                <a:spcPts val="0"/>
              </a:spcAft>
              <a:buNone/>
            </a:pPr>
            <a:r>
              <a:rPr lang="es-ES" sz="3600"/>
              <a:t>Medidas preventivas</a:t>
            </a:r>
            <a:endParaRPr sz="3600"/>
          </a:p>
        </p:txBody>
      </p:sp>
      <p:sp>
        <p:nvSpPr>
          <p:cNvPr id="102" name="Shape 102"/>
          <p:cNvSpPr txBox="1"/>
          <p:nvPr>
            <p:ph idx="1" type="body"/>
          </p:nvPr>
        </p:nvSpPr>
        <p:spPr>
          <a:xfrm>
            <a:off x="1371600" y="2036550"/>
            <a:ext cx="9601200" cy="3830700"/>
          </a:xfrm>
          <a:prstGeom prst="rect">
            <a:avLst/>
          </a:prstGeom>
        </p:spPr>
        <p:txBody>
          <a:bodyPr anchorCtr="0" anchor="t" bIns="121900" lIns="121900" spcFirstLastPara="1" rIns="121900" wrap="square" tIns="121900">
            <a:noAutofit/>
          </a:bodyPr>
          <a:lstStyle/>
          <a:p>
            <a:pPr indent="0" lvl="0" marL="0">
              <a:spcBef>
                <a:spcPts val="1000"/>
              </a:spcBef>
              <a:spcAft>
                <a:spcPts val="0"/>
              </a:spcAft>
              <a:buNone/>
            </a:pPr>
            <a:r>
              <a:rPr lang="es-ES"/>
              <a:t>No integradas en la máquina: información y formación, equipos de protección, métodos de trabajo adecuados y mantenimiento adecuado.</a:t>
            </a:r>
            <a:endParaRPr/>
          </a:p>
          <a:p>
            <a:pPr indent="0" lvl="0" marL="0">
              <a:spcBef>
                <a:spcPts val="1000"/>
              </a:spcBef>
              <a:spcAft>
                <a:spcPts val="0"/>
              </a:spcAft>
              <a:buNone/>
            </a:pPr>
            <a:r>
              <a:t/>
            </a:r>
            <a:endParaRPr/>
          </a:p>
          <a:p>
            <a:pPr indent="0" lvl="0" marL="0">
              <a:spcBef>
                <a:spcPts val="1000"/>
              </a:spcBef>
              <a:spcAft>
                <a:spcPts val="0"/>
              </a:spcAft>
              <a:buNone/>
            </a:pPr>
            <a:r>
              <a:rPr lang="es-ES"/>
              <a:t>Integradas en la máquina: sistemas de protección, advertencias y dispositivos suplementarios.</a:t>
            </a:r>
            <a:endParaRPr/>
          </a:p>
          <a:p>
            <a:pPr indent="0" lvl="0" marL="0" rtl="0">
              <a:spcBef>
                <a:spcPts val="1000"/>
              </a:spcBef>
              <a:spcAft>
                <a:spcPts val="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1371600" y="685800"/>
            <a:ext cx="9601200" cy="8286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2800"/>
              <a:buFont typeface="Calibri"/>
              <a:buNone/>
            </a:pPr>
            <a:r>
              <a:rPr lang="es-ES" sz="3600"/>
              <a:t>Riesgos derivados de instalaciones </a:t>
            </a:r>
            <a:r>
              <a:rPr lang="es-ES" sz="3600"/>
              <a:t>eléctricas</a:t>
            </a:r>
            <a:endParaRPr sz="3600"/>
          </a:p>
          <a:p>
            <a:pPr indent="0" lvl="0" marL="0" marR="0" rtl="0" algn="l">
              <a:lnSpc>
                <a:spcPct val="89000"/>
              </a:lnSpc>
              <a:spcBef>
                <a:spcPts val="0"/>
              </a:spcBef>
              <a:spcAft>
                <a:spcPts val="0"/>
              </a:spcAft>
              <a:buClr>
                <a:schemeClr val="dk2"/>
              </a:buClr>
              <a:buSzPts val="4400"/>
              <a:buFont typeface="Source Sans Pro"/>
              <a:buNone/>
            </a:pPr>
            <a:r>
              <a:t/>
            </a:r>
            <a:endParaRPr>
              <a:solidFill>
                <a:srgbClr val="000000"/>
              </a:solidFill>
            </a:endParaRPr>
          </a:p>
        </p:txBody>
      </p:sp>
      <p:sp>
        <p:nvSpPr>
          <p:cNvPr id="108" name="Shape 108"/>
          <p:cNvSpPr txBox="1"/>
          <p:nvPr>
            <p:ph idx="1" type="body"/>
          </p:nvPr>
        </p:nvSpPr>
        <p:spPr>
          <a:xfrm>
            <a:off x="1371600" y="1623975"/>
            <a:ext cx="9601200" cy="5116200"/>
          </a:xfrm>
          <a:prstGeom prst="rect">
            <a:avLst/>
          </a:prstGeom>
          <a:noFill/>
          <a:ln>
            <a:noFill/>
          </a:ln>
        </p:spPr>
        <p:txBody>
          <a:bodyPr anchorCtr="0" anchor="t" bIns="45700" lIns="91425" spcFirstLastPara="1" rIns="91425" wrap="square" tIns="45700">
            <a:noAutofit/>
          </a:bodyPr>
          <a:lstStyle/>
          <a:p>
            <a:pPr indent="0" lvl="0" marL="0" rtl="0">
              <a:lnSpc>
                <a:spcPct val="80000"/>
              </a:lnSpc>
              <a:spcBef>
                <a:spcPts val="0"/>
              </a:spcBef>
              <a:spcAft>
                <a:spcPts val="0"/>
              </a:spcAft>
              <a:buClr>
                <a:schemeClr val="dk1"/>
              </a:buClr>
              <a:buSzPts val="1600"/>
              <a:buFont typeface="Arial"/>
              <a:buNone/>
            </a:pPr>
            <a:r>
              <a:rPr lang="es-ES" sz="1400"/>
              <a:t>Se produce riesgo eléctrico cuando existe la posibilidad de que una corriente eléctrica pase a través de un cuerpo.</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Contacto directo:</a:t>
            </a:r>
            <a:r>
              <a:rPr lang="es-ES" sz="1400"/>
              <a:t> Cuando una parte del cuerpo entra en contacto con un elemento puesto en tensión, un cable sin recubrimiento o piezas conductoras de la corriente eléctrica</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Contacto indirecto: </a:t>
            </a:r>
            <a:r>
              <a:rPr lang="es-ES" sz="1400"/>
              <a:t>Cuando la persona entra en contacto con algún elemento que no forma parte del circuito eléctrico y que en condiciones normales no debería tener tensión, pero que la ha adquirido accidentalmente.</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Incendios y explosiones: </a:t>
            </a:r>
            <a:r>
              <a:rPr lang="es-ES" sz="1400"/>
              <a:t>Como consecuencia de sobrecargas o circuitos.</a:t>
            </a:r>
            <a:endParaRPr sz="1400"/>
          </a:p>
          <a:p>
            <a:pPr indent="0" lvl="0" marL="0" rtl="0">
              <a:lnSpc>
                <a:spcPct val="80000"/>
              </a:lnSpc>
              <a:spcBef>
                <a:spcPts val="1000"/>
              </a:spcBef>
              <a:spcAft>
                <a:spcPts val="0"/>
              </a:spcAft>
              <a:buClr>
                <a:schemeClr val="dk1"/>
              </a:buClr>
              <a:buSzPts val="1600"/>
              <a:buFont typeface="Arial"/>
              <a:buNone/>
            </a:pPr>
            <a:r>
              <a:rPr lang="es-ES" sz="1400" u="sng"/>
              <a:t>Cuando la corriente pasa a través del cuerpo humano:</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Tetanización</a:t>
            </a:r>
            <a:r>
              <a:rPr lang="es-ES" sz="1400"/>
              <a:t> muscular: anula la capacidad de control muscular e impide a la persona moverse.</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Paro respiratorio y asfixia</a:t>
            </a:r>
            <a:r>
              <a:rPr lang="es-ES" sz="1400"/>
              <a:t>: se produce cuando la corriente atraviesa los centros nerviosos respiratorios o el tórax.</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Fibrilación muscular: </a:t>
            </a:r>
            <a:r>
              <a:rPr lang="es-ES" sz="1400"/>
              <a:t> es la ruptura del ritmo del corazón cuando este es atravesado por la corriente eléctrica y puede desencadenar una parada cardíaca.</a:t>
            </a:r>
            <a:endParaRPr sz="1400"/>
          </a:p>
          <a:p>
            <a:pPr indent="0" lvl="0" marL="0" rtl="0">
              <a:lnSpc>
                <a:spcPct val="80000"/>
              </a:lnSpc>
              <a:spcBef>
                <a:spcPts val="1000"/>
              </a:spcBef>
              <a:spcAft>
                <a:spcPts val="0"/>
              </a:spcAft>
              <a:buClr>
                <a:schemeClr val="dk1"/>
              </a:buClr>
              <a:buSzPts val="1600"/>
              <a:buFont typeface="Arial"/>
              <a:buNone/>
            </a:pPr>
            <a:r>
              <a:rPr lang="es-ES" sz="1400"/>
              <a:t>-</a:t>
            </a:r>
            <a:r>
              <a:rPr b="1" lang="es-ES" sz="1400"/>
              <a:t>Quemaduras, </a:t>
            </a:r>
            <a:r>
              <a:rPr lang="es-ES" sz="1400"/>
              <a:t>producidas por el calentamiento de la piel y de otros órganos cuando pasa la corriente a través de ellos.</a:t>
            </a:r>
            <a:endParaRPr sz="1400"/>
          </a:p>
          <a:p>
            <a:pPr indent="0" lvl="0" marL="0" rtl="0">
              <a:lnSpc>
                <a:spcPct val="80000"/>
              </a:lnSpc>
              <a:spcBef>
                <a:spcPts val="1000"/>
              </a:spcBef>
              <a:spcAft>
                <a:spcPts val="0"/>
              </a:spcAft>
              <a:buClr>
                <a:schemeClr val="dk1"/>
              </a:buClr>
              <a:buSzPts val="1700"/>
              <a:buFont typeface="Arial"/>
              <a:buNone/>
            </a:pPr>
            <a:r>
              <a:rPr lang="es-ES" sz="1400" u="sng"/>
              <a:t>Cuando no pasa a través del cuerpo humano:</a:t>
            </a:r>
            <a:endParaRPr sz="1400"/>
          </a:p>
          <a:p>
            <a:pPr indent="0" lvl="0" marL="0" rtl="0">
              <a:lnSpc>
                <a:spcPct val="80000"/>
              </a:lnSpc>
              <a:spcBef>
                <a:spcPts val="1000"/>
              </a:spcBef>
              <a:spcAft>
                <a:spcPts val="0"/>
              </a:spcAft>
              <a:buClr>
                <a:schemeClr val="dk1"/>
              </a:buClr>
              <a:buSzPts val="1700"/>
              <a:buFont typeface="Arial"/>
              <a:buNone/>
            </a:pPr>
            <a:r>
              <a:rPr lang="es-ES" sz="1400"/>
              <a:t>-Golpes contra objetos, caídas, etc</a:t>
            </a:r>
            <a:endParaRPr sz="1400"/>
          </a:p>
          <a:p>
            <a:pPr indent="0" lvl="0" marL="0" rtl="0">
              <a:lnSpc>
                <a:spcPct val="80000"/>
              </a:lnSpc>
              <a:spcBef>
                <a:spcPts val="1000"/>
              </a:spcBef>
              <a:spcAft>
                <a:spcPts val="0"/>
              </a:spcAft>
              <a:buClr>
                <a:schemeClr val="dk1"/>
              </a:buClr>
              <a:buSzPts val="1700"/>
              <a:buFont typeface="Arial"/>
              <a:buNone/>
            </a:pPr>
            <a:r>
              <a:rPr lang="es-ES" sz="1400"/>
              <a:t>-Quemaduras por exposición a arco eléctrico.</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1381075" y="1136275"/>
            <a:ext cx="9601200" cy="3581400"/>
          </a:xfrm>
          <a:prstGeom prst="rect">
            <a:avLst/>
          </a:prstGeom>
          <a:noFill/>
          <a:ln>
            <a:noFill/>
          </a:ln>
        </p:spPr>
        <p:txBody>
          <a:bodyPr anchorCtr="0" anchor="t" bIns="45700" lIns="91425" spcFirstLastPara="1" rIns="91425" wrap="square" tIns="45700">
            <a:noAutofit/>
          </a:bodyPr>
          <a:lstStyle/>
          <a:p>
            <a:pPr indent="0" lvl="0" marL="0" rtl="0">
              <a:lnSpc>
                <a:spcPct val="70000"/>
              </a:lnSpc>
              <a:spcBef>
                <a:spcPts val="0"/>
              </a:spcBef>
              <a:spcAft>
                <a:spcPts val="0"/>
              </a:spcAft>
              <a:buClr>
                <a:schemeClr val="dk1"/>
              </a:buClr>
              <a:buSzPts val="1240"/>
              <a:buFont typeface="Arial"/>
              <a:buNone/>
            </a:pPr>
            <a:r>
              <a:rPr lang="es-ES" sz="1400"/>
              <a:t>La gravedad de los accidentes eléctricos depende de la intensidad de la corriente pero también se tienen en cuenta otras variables:</a:t>
            </a:r>
            <a:endParaRPr sz="1400"/>
          </a:p>
          <a:p>
            <a:pPr indent="-238759" lvl="0" marL="228600" rtl="0">
              <a:lnSpc>
                <a:spcPct val="70000"/>
              </a:lnSpc>
              <a:spcBef>
                <a:spcPts val="1000"/>
              </a:spcBef>
              <a:spcAft>
                <a:spcPts val="0"/>
              </a:spcAft>
              <a:buClr>
                <a:schemeClr val="dk2"/>
              </a:buClr>
              <a:buSzPts val="1400"/>
              <a:buFont typeface="Arial"/>
              <a:buChar char="•"/>
            </a:pPr>
            <a:r>
              <a:rPr b="1" lang="es-ES" sz="1400"/>
              <a:t>Duración:</a:t>
            </a:r>
            <a:r>
              <a:rPr lang="es-ES" sz="1400"/>
              <a:t> Cuanto </a:t>
            </a:r>
            <a:r>
              <a:rPr lang="es-ES" sz="1400"/>
              <a:t>más</a:t>
            </a:r>
            <a:r>
              <a:rPr lang="es-ES" sz="1400"/>
              <a:t> larga sea la duración del contacto, mayor es el riesgo de sufrir consecuencias negativas.</a:t>
            </a:r>
            <a:endParaRPr sz="1400"/>
          </a:p>
          <a:p>
            <a:pPr indent="-238759" lvl="0" marL="228600" rtl="0">
              <a:lnSpc>
                <a:spcPct val="70000"/>
              </a:lnSpc>
              <a:spcBef>
                <a:spcPts val="1000"/>
              </a:spcBef>
              <a:spcAft>
                <a:spcPts val="0"/>
              </a:spcAft>
              <a:buClr>
                <a:schemeClr val="dk2"/>
              </a:buClr>
              <a:buSzPts val="1400"/>
              <a:buFont typeface="Arial"/>
              <a:buChar char="•"/>
            </a:pPr>
            <a:r>
              <a:rPr b="1" lang="es-ES" sz="1400"/>
              <a:t>La resistencia del cuerpo humano: </a:t>
            </a:r>
            <a:r>
              <a:rPr lang="es-ES" sz="1400"/>
              <a:t>Depende de la resistencia de contacto (los materiales que recubren la parte del cuerpo que entra en contacto), la resistencia propia del cuerpo y la resistencia de salida (incluye la resistencia del calzado y el suelo).</a:t>
            </a:r>
            <a:endParaRPr sz="1400"/>
          </a:p>
          <a:p>
            <a:pPr indent="-238759" lvl="0" marL="228600" rtl="0">
              <a:lnSpc>
                <a:spcPct val="70000"/>
              </a:lnSpc>
              <a:spcBef>
                <a:spcPts val="1000"/>
              </a:spcBef>
              <a:spcAft>
                <a:spcPts val="0"/>
              </a:spcAft>
              <a:buClr>
                <a:schemeClr val="dk2"/>
              </a:buClr>
              <a:buSzPts val="1400"/>
              <a:buFont typeface="Arial"/>
              <a:buChar char="•"/>
            </a:pPr>
            <a:r>
              <a:rPr b="1" lang="es-ES" sz="1400"/>
              <a:t>El recorrido que siga la corriente a través del cuerpo humano: </a:t>
            </a:r>
            <a:r>
              <a:rPr lang="es-ES" sz="1400"/>
              <a:t>Los accidentes serán mucho </a:t>
            </a:r>
            <a:r>
              <a:rPr lang="es-ES" sz="1400"/>
              <a:t>más</a:t>
            </a:r>
            <a:r>
              <a:rPr lang="es-ES" sz="1400"/>
              <a:t> graves si el trayecto de la corriente se encuentran los órganos vitales, como los pulmones, el corazón o el cerebro, que si se produce en los dedos de la mano.</a:t>
            </a:r>
            <a:endParaRPr sz="1400"/>
          </a:p>
        </p:txBody>
      </p:sp>
      <p:graphicFrame>
        <p:nvGraphicFramePr>
          <p:cNvPr id="114" name="Shape 114"/>
          <p:cNvGraphicFramePr/>
          <p:nvPr/>
        </p:nvGraphicFramePr>
        <p:xfrm>
          <a:off x="3412333" y="3587594"/>
          <a:ext cx="3000000" cy="3000000"/>
        </p:xfrm>
        <a:graphic>
          <a:graphicData uri="http://schemas.openxmlformats.org/drawingml/2006/table">
            <a:tbl>
              <a:tblPr bandRow="1" firstCol="1" firstRow="1">
                <a:noFill/>
                <a:tableStyleId>{E5614C5E-29A2-4402-8E24-737D47EFE073}</a:tableStyleId>
              </a:tblPr>
              <a:tblGrid>
                <a:gridCol w="2159875"/>
                <a:gridCol w="1754625"/>
                <a:gridCol w="2124425"/>
              </a:tblGrid>
              <a:tr h="100000">
                <a:tc>
                  <a:txBody>
                    <a:bodyPr>
                      <a:noAutofit/>
                    </a:bodyPr>
                    <a:lstStyle/>
                    <a:p>
                      <a:pPr indent="0" lvl="0" marL="0" marR="0" rtl="0" algn="l">
                        <a:spcBef>
                          <a:spcPts val="0"/>
                        </a:spcBef>
                        <a:spcAft>
                          <a:spcPts val="0"/>
                        </a:spcAft>
                        <a:buNone/>
                      </a:pPr>
                      <a:r>
                        <a:rPr lang="es-ES" sz="1200" u="none" cap="none" strike="noStrike"/>
                        <a:t>mA</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Efecto</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Causa</a:t>
                      </a:r>
                      <a:endParaRPr sz="1200" u="none" cap="none" strike="noStrike">
                        <a:solidFill>
                          <a:srgbClr val="00000A"/>
                        </a:solidFill>
                        <a:latin typeface="Arial"/>
                        <a:ea typeface="Arial"/>
                        <a:cs typeface="Arial"/>
                        <a:sym typeface="Arial"/>
                      </a:endParaRPr>
                    </a:p>
                  </a:txBody>
                  <a:tcPr marT="34925" marB="34925" marR="34925" marL="31750"/>
                </a:tc>
              </a:tr>
              <a:tr h="454025">
                <a:tc>
                  <a:txBody>
                    <a:bodyPr>
                      <a:noAutofit/>
                    </a:bodyPr>
                    <a:lstStyle/>
                    <a:p>
                      <a:pPr indent="0" lvl="0" marL="0" marR="0" rtl="0" algn="l">
                        <a:spcBef>
                          <a:spcPts val="0"/>
                        </a:spcBef>
                        <a:spcAft>
                          <a:spcPts val="0"/>
                        </a:spcAft>
                        <a:buNone/>
                      </a:pPr>
                      <a:r>
                        <a:rPr lang="es-ES" sz="1200" u="none" cap="none" strike="noStrike"/>
                        <a:t>1-3</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Percepción</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El paso de la corriente produce cosquilleo</a:t>
                      </a:r>
                      <a:endParaRPr sz="1200" u="none" cap="none" strike="noStrike">
                        <a:solidFill>
                          <a:srgbClr val="00000A"/>
                        </a:solidFill>
                        <a:latin typeface="Arial"/>
                        <a:ea typeface="Arial"/>
                        <a:cs typeface="Arial"/>
                        <a:sym typeface="Arial"/>
                      </a:endParaRPr>
                    </a:p>
                  </a:txBody>
                  <a:tcPr marT="34925" marB="34925" marR="34925" marL="31750"/>
                </a:tc>
              </a:tr>
              <a:tr h="454025">
                <a:tc>
                  <a:txBody>
                    <a:bodyPr>
                      <a:noAutofit/>
                    </a:bodyPr>
                    <a:lstStyle/>
                    <a:p>
                      <a:pPr indent="0" lvl="0" marL="0" marR="0" rtl="0" algn="l">
                        <a:spcBef>
                          <a:spcPts val="0"/>
                        </a:spcBef>
                        <a:spcAft>
                          <a:spcPts val="0"/>
                        </a:spcAft>
                        <a:buNone/>
                      </a:pPr>
                      <a:r>
                        <a:rPr lang="es-ES" sz="1200" u="none" cap="none" strike="noStrike"/>
                        <a:t>3-10</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Electrización</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El paso de la corriente te produce movimientos reflejos</a:t>
                      </a:r>
                      <a:endParaRPr sz="1200" u="none" cap="none" strike="noStrike">
                        <a:solidFill>
                          <a:srgbClr val="00000A"/>
                        </a:solidFill>
                        <a:latin typeface="Arial"/>
                        <a:ea typeface="Arial"/>
                        <a:cs typeface="Arial"/>
                        <a:sym typeface="Arial"/>
                      </a:endParaRPr>
                    </a:p>
                  </a:txBody>
                  <a:tcPr marT="34925" marB="34925" marR="34925" marL="31750"/>
                </a:tc>
              </a:tr>
              <a:tr h="644625">
                <a:tc>
                  <a:txBody>
                    <a:bodyPr>
                      <a:noAutofit/>
                    </a:bodyPr>
                    <a:lstStyle/>
                    <a:p>
                      <a:pPr indent="0" lvl="0" marL="0" marR="0" rtl="0" algn="l">
                        <a:spcBef>
                          <a:spcPts val="0"/>
                        </a:spcBef>
                        <a:spcAft>
                          <a:spcPts val="0"/>
                        </a:spcAft>
                        <a:buNone/>
                      </a:pPr>
                      <a:r>
                        <a:rPr lang="es-ES" sz="1200" u="none" cap="none" strike="noStrike"/>
                        <a:t>10-15</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Tetanización</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El paso de la corriente te produce contracciones musculares, agotamiento</a:t>
                      </a:r>
                      <a:endParaRPr sz="1200" u="none" cap="none" strike="noStrike">
                        <a:solidFill>
                          <a:srgbClr val="00000A"/>
                        </a:solidFill>
                        <a:latin typeface="Arial"/>
                        <a:ea typeface="Arial"/>
                        <a:cs typeface="Arial"/>
                        <a:sym typeface="Arial"/>
                      </a:endParaRPr>
                    </a:p>
                  </a:txBody>
                  <a:tcPr marT="34925" marB="34925" marR="34925" marL="31750"/>
                </a:tc>
              </a:tr>
              <a:tr h="370225">
                <a:tc>
                  <a:txBody>
                    <a:bodyPr>
                      <a:noAutofit/>
                    </a:bodyPr>
                    <a:lstStyle/>
                    <a:p>
                      <a:pPr indent="0" lvl="0" marL="0" marR="0" rtl="0" algn="l">
                        <a:spcBef>
                          <a:spcPts val="0"/>
                        </a:spcBef>
                        <a:spcAft>
                          <a:spcPts val="0"/>
                        </a:spcAft>
                        <a:buNone/>
                      </a:pPr>
                      <a:r>
                        <a:rPr lang="es-ES" sz="1200" u="none" cap="none" strike="noStrike"/>
                        <a:t>15-25</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Paro respiratorio</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Si la corriente atraviesa el cerebro</a:t>
                      </a:r>
                      <a:endParaRPr sz="1200" u="none" cap="none" strike="noStrike">
                        <a:solidFill>
                          <a:srgbClr val="00000A"/>
                        </a:solidFill>
                        <a:latin typeface="Arial"/>
                        <a:ea typeface="Arial"/>
                        <a:cs typeface="Arial"/>
                        <a:sym typeface="Arial"/>
                      </a:endParaRPr>
                    </a:p>
                  </a:txBody>
                  <a:tcPr marT="34925" marB="34925" marR="34925" marL="31750"/>
                </a:tc>
              </a:tr>
              <a:tr h="404375">
                <a:tc>
                  <a:txBody>
                    <a:bodyPr>
                      <a:noAutofit/>
                    </a:bodyPr>
                    <a:lstStyle/>
                    <a:p>
                      <a:pPr indent="0" lvl="0" marL="0" marR="0" rtl="0" algn="l">
                        <a:spcBef>
                          <a:spcPts val="0"/>
                        </a:spcBef>
                        <a:spcAft>
                          <a:spcPts val="0"/>
                        </a:spcAft>
                        <a:buNone/>
                      </a:pPr>
                      <a:r>
                        <a:rPr lang="es-ES" sz="1200" u="none" cap="none" strike="noStrike"/>
                        <a:t>25-30</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Asfixia</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Si la corriente atraviesa el tórax.</a:t>
                      </a:r>
                      <a:endParaRPr sz="1200" u="none" cap="none" strike="noStrike">
                        <a:solidFill>
                          <a:srgbClr val="00000A"/>
                        </a:solidFill>
                        <a:latin typeface="Arial"/>
                        <a:ea typeface="Arial"/>
                        <a:cs typeface="Arial"/>
                        <a:sym typeface="Arial"/>
                      </a:endParaRPr>
                    </a:p>
                  </a:txBody>
                  <a:tcPr marT="34925" marB="34925" marR="34925" marL="31750"/>
                </a:tc>
              </a:tr>
              <a:tr h="370225">
                <a:tc>
                  <a:txBody>
                    <a:bodyPr>
                      <a:noAutofit/>
                    </a:bodyPr>
                    <a:lstStyle/>
                    <a:p>
                      <a:pPr indent="0" lvl="0" marL="0" marR="0" rtl="0" algn="l">
                        <a:spcBef>
                          <a:spcPts val="0"/>
                        </a:spcBef>
                        <a:spcAft>
                          <a:spcPts val="0"/>
                        </a:spcAft>
                        <a:buNone/>
                      </a:pPr>
                      <a:r>
                        <a:rPr lang="es-ES" sz="1200" u="none" cap="none" strike="noStrike"/>
                        <a:t>Mas de 30</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Fibrilación ventricular</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Si la corriente a traviesa el corazón</a:t>
                      </a:r>
                      <a:endParaRPr sz="1200" u="none" cap="none" strike="noStrike">
                        <a:solidFill>
                          <a:srgbClr val="00000A"/>
                        </a:solidFill>
                        <a:latin typeface="Arial"/>
                        <a:ea typeface="Arial"/>
                        <a:cs typeface="Arial"/>
                        <a:sym typeface="Arial"/>
                      </a:endParaRPr>
                    </a:p>
                  </a:txBody>
                  <a:tcPr marT="34925" marB="34925" marR="34925" marL="317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371600" y="685800"/>
            <a:ext cx="9601200" cy="7461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lang="es-ES" sz="3600"/>
              <a:t>Incendios</a:t>
            </a:r>
            <a:endParaRPr b="0" i="0" sz="3600" u="none" cap="none" strike="noStrike">
              <a:solidFill>
                <a:schemeClr val="dk2"/>
              </a:solidFill>
              <a:latin typeface="Source Sans Pro"/>
              <a:ea typeface="Source Sans Pro"/>
              <a:cs typeface="Source Sans Pro"/>
              <a:sym typeface="Source Sans Pro"/>
            </a:endParaRPr>
          </a:p>
        </p:txBody>
      </p:sp>
      <p:sp>
        <p:nvSpPr>
          <p:cNvPr id="120" name="Shape 120"/>
          <p:cNvSpPr txBox="1"/>
          <p:nvPr>
            <p:ph idx="1" type="body"/>
          </p:nvPr>
        </p:nvSpPr>
        <p:spPr>
          <a:xfrm>
            <a:off x="1371600" y="1541675"/>
            <a:ext cx="9601200" cy="4325700"/>
          </a:xfrm>
          <a:prstGeom prst="rect">
            <a:avLst/>
          </a:prstGeom>
          <a:noFill/>
          <a:ln>
            <a:noFill/>
          </a:ln>
        </p:spPr>
        <p:txBody>
          <a:bodyPr anchorCtr="0" anchor="t" bIns="45700" lIns="91425" spcFirstLastPara="1" rIns="91425" wrap="square" tIns="45700">
            <a:noAutofit/>
          </a:bodyPr>
          <a:lstStyle/>
          <a:p>
            <a:pPr indent="0" lvl="0" marL="0" rtl="0">
              <a:lnSpc>
                <a:spcPct val="90000"/>
              </a:lnSpc>
              <a:spcBef>
                <a:spcPts val="0"/>
              </a:spcBef>
              <a:spcAft>
                <a:spcPts val="0"/>
              </a:spcAft>
              <a:buClr>
                <a:schemeClr val="dk1"/>
              </a:buClr>
              <a:buSzPts val="1700"/>
              <a:buFont typeface="Arial"/>
              <a:buNone/>
            </a:pPr>
            <a:r>
              <a:rPr lang="es-ES" sz="1400"/>
              <a:t>Otro de los riesgos que existen en los lugares de trabajo es el incendio, que se origina cuando el fuego se propaga de forma descontrolada, lo que puede ocasionar perdidas personales y materiales considerables.</a:t>
            </a:r>
            <a:endParaRPr sz="1400"/>
          </a:p>
          <a:p>
            <a:pPr indent="0" lvl="0" marL="0" rtl="0">
              <a:lnSpc>
                <a:spcPct val="90000"/>
              </a:lnSpc>
              <a:spcBef>
                <a:spcPts val="1000"/>
              </a:spcBef>
              <a:spcAft>
                <a:spcPts val="0"/>
              </a:spcAft>
              <a:buClr>
                <a:schemeClr val="dk1"/>
              </a:buClr>
              <a:buSzPts val="1700"/>
              <a:buFont typeface="Arial"/>
              <a:buNone/>
            </a:pPr>
            <a:r>
              <a:rPr lang="es-ES" sz="1400"/>
              <a:t>Los principales productos de combustión son:</a:t>
            </a:r>
            <a:endParaRPr sz="1400"/>
          </a:p>
          <a:p>
            <a:pPr indent="-209550" lvl="0" marL="228600" rtl="0">
              <a:lnSpc>
                <a:spcPct val="90000"/>
              </a:lnSpc>
              <a:spcBef>
                <a:spcPts val="1000"/>
              </a:spcBef>
              <a:spcAft>
                <a:spcPts val="0"/>
              </a:spcAft>
              <a:buClr>
                <a:schemeClr val="dk2"/>
              </a:buClr>
              <a:buSzPts val="1400"/>
              <a:buFont typeface="Arial"/>
              <a:buChar char="•"/>
            </a:pPr>
            <a:r>
              <a:rPr b="1" lang="es-ES" sz="1400"/>
              <a:t>Gases tóxicos: </a:t>
            </a:r>
            <a:r>
              <a:rPr lang="es-ES" sz="1400"/>
              <a:t> son la principal causa de muerte en los incendios.</a:t>
            </a:r>
            <a:endParaRPr sz="1400"/>
          </a:p>
          <a:p>
            <a:pPr indent="-209550" lvl="0" marL="228600" rtl="0">
              <a:lnSpc>
                <a:spcPct val="90000"/>
              </a:lnSpc>
              <a:spcBef>
                <a:spcPts val="1000"/>
              </a:spcBef>
              <a:spcAft>
                <a:spcPts val="0"/>
              </a:spcAft>
              <a:buClr>
                <a:schemeClr val="dk2"/>
              </a:buClr>
              <a:buSzPts val="1400"/>
              <a:buFont typeface="Arial"/>
              <a:buChar char="•"/>
            </a:pPr>
            <a:r>
              <a:rPr b="1" lang="es-ES" sz="1400"/>
              <a:t>Humos y gases calientes: </a:t>
            </a:r>
            <a:r>
              <a:rPr lang="es-ES" sz="1400"/>
              <a:t>pueden producir quemaduras externas o internas por inhalación, ademas de dificultar la visión y la evacuación de las personas.</a:t>
            </a:r>
            <a:endParaRPr sz="1400"/>
          </a:p>
          <a:p>
            <a:pPr indent="-209550" lvl="0" marL="228600" rtl="0">
              <a:lnSpc>
                <a:spcPct val="90000"/>
              </a:lnSpc>
              <a:spcBef>
                <a:spcPts val="1000"/>
              </a:spcBef>
              <a:spcAft>
                <a:spcPts val="0"/>
              </a:spcAft>
              <a:buClr>
                <a:schemeClr val="dk2"/>
              </a:buClr>
              <a:buSzPts val="1400"/>
              <a:buFont typeface="Arial"/>
              <a:buChar char="•"/>
            </a:pPr>
            <a:r>
              <a:rPr b="1" lang="es-ES" sz="1400"/>
              <a:t>Calor: </a:t>
            </a:r>
            <a:r>
              <a:rPr lang="es-ES" sz="1400"/>
              <a:t>producido por las llamas puede causar deshidratación y bloqueo respiratorio.</a:t>
            </a:r>
            <a:endParaRPr sz="1400"/>
          </a:p>
        </p:txBody>
      </p:sp>
      <p:graphicFrame>
        <p:nvGraphicFramePr>
          <p:cNvPr id="121" name="Shape 121"/>
          <p:cNvGraphicFramePr/>
          <p:nvPr/>
        </p:nvGraphicFramePr>
        <p:xfrm>
          <a:off x="2181693" y="4032535"/>
          <a:ext cx="3000000" cy="3000000"/>
        </p:xfrm>
        <a:graphic>
          <a:graphicData uri="http://schemas.openxmlformats.org/drawingml/2006/table">
            <a:tbl>
              <a:tblPr bandRow="1" firstCol="1" firstRow="1">
                <a:noFill/>
                <a:tableStyleId>{E5614C5E-29A2-4402-8E24-737D47EFE073}</a:tableStyleId>
              </a:tblPr>
              <a:tblGrid>
                <a:gridCol w="1843075"/>
                <a:gridCol w="1352200"/>
                <a:gridCol w="1359925"/>
                <a:gridCol w="1359925"/>
                <a:gridCol w="1913500"/>
              </a:tblGrid>
              <a:tr h="270450">
                <a:tc>
                  <a:txBody>
                    <a:bodyPr>
                      <a:noAutofit/>
                    </a:bodyPr>
                    <a:lstStyle/>
                    <a:p>
                      <a:pPr indent="0" lvl="0" marL="0" marR="0" rtl="0" algn="l">
                        <a:spcBef>
                          <a:spcPts val="0"/>
                        </a:spcBef>
                        <a:spcAft>
                          <a:spcPts val="0"/>
                        </a:spcAft>
                        <a:buNone/>
                      </a:pPr>
                      <a:r>
                        <a:rPr lang="es-ES" sz="1200" u="none" cap="none" strike="noStrike"/>
                        <a:t>Agente extintor</a:t>
                      </a:r>
                      <a:endParaRPr sz="1200" u="none" cap="none" strike="noStrike">
                        <a:solidFill>
                          <a:srgbClr val="00000A"/>
                        </a:solidFill>
                        <a:latin typeface="Arial"/>
                        <a:ea typeface="Arial"/>
                        <a:cs typeface="Arial"/>
                        <a:sym typeface="Arial"/>
                      </a:endParaRPr>
                    </a:p>
                  </a:txBody>
                  <a:tcPr marT="34925" marB="34925" marR="34925" marL="31750"/>
                </a:tc>
                <a:tc gridSpan="4">
                  <a:txBody>
                    <a:bodyPr>
                      <a:noAutofit/>
                    </a:bodyPr>
                    <a:lstStyle/>
                    <a:p>
                      <a:pPr indent="0" lvl="0" marL="0" marR="0" rtl="0" algn="ctr">
                        <a:spcBef>
                          <a:spcPts val="0"/>
                        </a:spcBef>
                        <a:spcAft>
                          <a:spcPts val="0"/>
                        </a:spcAft>
                        <a:buNone/>
                      </a:pPr>
                      <a:r>
                        <a:rPr lang="es-ES" sz="1200" u="none" cap="none" strike="noStrike"/>
                        <a:t>Clases de fuego</a:t>
                      </a:r>
                      <a:endParaRPr sz="1200" u="none" cap="none" strike="noStrike">
                        <a:solidFill>
                          <a:srgbClr val="00000A"/>
                        </a:solidFill>
                        <a:latin typeface="Arial"/>
                        <a:ea typeface="Arial"/>
                        <a:cs typeface="Arial"/>
                        <a:sym typeface="Arial"/>
                      </a:endParaRPr>
                    </a:p>
                  </a:txBody>
                  <a:tcPr marT="34925" marB="34925" marR="34925" marL="31750"/>
                </a:tc>
                <a:tc hMerge="1"/>
                <a:tc hMerge="1"/>
                <a:tc hMerge="1"/>
              </a:tr>
              <a:tr h="270450">
                <a:tc>
                  <a:txBody>
                    <a:bodyPr>
                      <a:noAutofit/>
                    </a:bodyPr>
                    <a:lstStyle/>
                    <a:p>
                      <a:pPr indent="0" lvl="0" marL="0" marR="0" rtl="0" algn="l">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A</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B</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C</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D</a:t>
                      </a:r>
                      <a:endParaRPr sz="1200" u="none" cap="none" strike="noStrike">
                        <a:solidFill>
                          <a:srgbClr val="00000A"/>
                        </a:solidFill>
                        <a:latin typeface="Arial"/>
                        <a:ea typeface="Arial"/>
                        <a:cs typeface="Arial"/>
                        <a:sym typeface="Arial"/>
                      </a:endParaRPr>
                    </a:p>
                  </a:txBody>
                  <a:tcPr marT="34925" marB="34925" marR="34925" marL="31750"/>
                </a:tc>
              </a:tr>
              <a:tr h="661875">
                <a:tc>
                  <a:txBody>
                    <a:bodyPr>
                      <a:noAutofit/>
                    </a:bodyPr>
                    <a:lstStyle/>
                    <a:p>
                      <a:pPr indent="0" lvl="0" marL="0" marR="0" rtl="0" algn="l">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Sólidos con brasa (papel, madera)</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Líquidos inflamables y sólidos licuables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Gases inflamables (gasolina, grasas)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l">
                        <a:spcBef>
                          <a:spcPts val="0"/>
                        </a:spcBef>
                        <a:spcAft>
                          <a:spcPts val="0"/>
                        </a:spcAft>
                        <a:buNone/>
                      </a:pPr>
                      <a:r>
                        <a:rPr lang="es-ES" sz="1200" u="none" cap="none" strike="noStrike"/>
                        <a:t>Metales y productos químicos reactivos</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Agua chorro</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Espuma física</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Polvo polivalente ABC</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Polvo seco BC</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Anhídrido carbónico CO2</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r>
              <a:tr h="270450">
                <a:tc>
                  <a:txBody>
                    <a:bodyPr>
                      <a:noAutofit/>
                    </a:bodyPr>
                    <a:lstStyle/>
                    <a:p>
                      <a:pPr indent="0" lvl="0" marL="0" marR="0" rtl="0" algn="l">
                        <a:spcBef>
                          <a:spcPts val="0"/>
                        </a:spcBef>
                        <a:spcAft>
                          <a:spcPts val="0"/>
                        </a:spcAft>
                        <a:buNone/>
                      </a:pPr>
                      <a:r>
                        <a:rPr lang="es-ES" sz="1200" u="none" cap="none" strike="noStrike"/>
                        <a:t>Específicos para metales</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 </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a:t>
                      </a:r>
                      <a:endParaRPr sz="1200" u="none" cap="none" strike="noStrike">
                        <a:solidFill>
                          <a:srgbClr val="00000A"/>
                        </a:solidFill>
                        <a:latin typeface="Arial"/>
                        <a:ea typeface="Arial"/>
                        <a:cs typeface="Arial"/>
                        <a:sym typeface="Arial"/>
                      </a:endParaRPr>
                    </a:p>
                  </a:txBody>
                  <a:tcPr marT="34925" marB="34925" marR="34925" marL="31750"/>
                </a:tc>
                <a:tc>
                  <a:txBody>
                    <a:bodyPr>
                      <a:noAutofit/>
                    </a:bodyPr>
                    <a:lstStyle/>
                    <a:p>
                      <a:pPr indent="0" lvl="0" marL="0" marR="0" rtl="0" algn="ctr">
                        <a:spcBef>
                          <a:spcPts val="0"/>
                        </a:spcBef>
                        <a:spcAft>
                          <a:spcPts val="0"/>
                        </a:spcAft>
                        <a:buNone/>
                      </a:pPr>
                      <a:r>
                        <a:rPr lang="es-ES" sz="1200" u="none" cap="none" strike="noStrike"/>
                        <a:t>X</a:t>
                      </a:r>
                      <a:endParaRPr sz="1200" u="none" cap="none" strike="noStrike">
                        <a:solidFill>
                          <a:srgbClr val="00000A"/>
                        </a:solidFill>
                        <a:latin typeface="Arial"/>
                        <a:ea typeface="Arial"/>
                        <a:cs typeface="Arial"/>
                        <a:sym typeface="Arial"/>
                      </a:endParaRPr>
                    </a:p>
                  </a:txBody>
                  <a:tcPr marT="34925" marB="34925" marR="34925" marL="317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t/>
            </a:r>
            <a:endParaRPr b="0" i="0" sz="4400" u="none" cap="none" strike="noStrike">
              <a:solidFill>
                <a:schemeClr val="dk2"/>
              </a:solidFill>
              <a:latin typeface="Source Sans Pro"/>
              <a:ea typeface="Source Sans Pro"/>
              <a:cs typeface="Source Sans Pro"/>
              <a:sym typeface="Source Sans Pro"/>
            </a:endParaRPr>
          </a:p>
        </p:txBody>
      </p:sp>
      <p:sp>
        <p:nvSpPr>
          <p:cNvPr id="127" name="Shape 1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257048" lvl="0" marL="384048" marR="0" rtl="0" algn="l">
              <a:lnSpc>
                <a:spcPct val="94000"/>
              </a:lnSpc>
              <a:spcBef>
                <a:spcPts val="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pic>
        <p:nvPicPr>
          <p:cNvPr id="128" name="Shape 128"/>
          <p:cNvPicPr preferRelativeResize="0"/>
          <p:nvPr/>
        </p:nvPicPr>
        <p:blipFill rotWithShape="1">
          <a:blip r:embed="rId3">
            <a:alphaModFix/>
          </a:blip>
          <a:srcRect b="0" l="0" r="0" t="0"/>
          <a:stretch/>
        </p:blipFill>
        <p:spPr>
          <a:xfrm>
            <a:off x="1621362" y="1508409"/>
            <a:ext cx="9351429" cy="3841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