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Barlow Bold" panose="020B0604020202020204" charset="0"/>
      <p:regular r:id="rId13"/>
    </p:embeddedFont>
    <p:embeddedFont>
      <p:font typeface="Distillery Strong" panose="020B0604020202020204" charset="0"/>
      <p:regular r:id="rId14"/>
    </p:embeddedFont>
    <p:embeddedFont>
      <p:font typeface="Open Sans" panose="020B0606030504020204" pitchFamily="34" charset="0"/>
      <p:regular r:id="rId15"/>
    </p:embeddedFont>
    <p:embeddedFont>
      <p:font typeface="Poiret" panose="020B0604020202020204" charset="0"/>
      <p:regular r:id="rId16"/>
    </p:embeddedFont>
    <p:embeddedFont>
      <p:font typeface="Poiret Bold" panose="020B0604020202020204" charset="0"/>
      <p:regular r:id="rId17"/>
    </p:embeddedFont>
    <p:embeddedFont>
      <p:font typeface="Roboto Mono" panose="00000009000000000000" pitchFamily="49" charset="0"/>
      <p:regular r:id="rId18"/>
      <p:bold r:id="rId19"/>
      <p:italic r:id="rId20"/>
      <p:boldItalic r:id="rId21"/>
    </p:embeddedFont>
    <p:embeddedFont>
      <p:font typeface="Roboto Mono Bold" panose="00000009000000000000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118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73065" y="3255668"/>
            <a:ext cx="14141869" cy="372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75"/>
              </a:lnSpc>
            </a:pPr>
            <a:r>
              <a:rPr lang="en-US" sz="8145">
                <a:solidFill>
                  <a:srgbClr val="000000"/>
                </a:solidFill>
                <a:latin typeface="Poiret Bold"/>
              </a:rPr>
              <a:t>IMPACTO DE UPL </a:t>
            </a:r>
          </a:p>
          <a:p>
            <a:pPr algn="ctr">
              <a:lnSpc>
                <a:spcPts val="9775"/>
              </a:lnSpc>
            </a:pPr>
            <a:r>
              <a:rPr lang="en-US" sz="8145">
                <a:solidFill>
                  <a:srgbClr val="000000"/>
                </a:solidFill>
                <a:latin typeface="Poiret Bold"/>
              </a:rPr>
              <a:t>EN EL VOTO DE IZQUIERDA EN CASTILLA Y LEÓN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3644992" y="1047750"/>
            <a:ext cx="15646257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-1072913" y="9315450"/>
            <a:ext cx="15646257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5744465" y="1077374"/>
            <a:ext cx="2201795" cy="2168768"/>
          </a:xfrm>
          <a:custGeom>
            <a:avLst/>
            <a:gdLst/>
            <a:ahLst/>
            <a:cxnLst/>
            <a:rect l="l" t="t" r="r" b="b"/>
            <a:pathLst>
              <a:path w="2201795" h="2168768">
                <a:moveTo>
                  <a:pt x="0" y="0"/>
                </a:moveTo>
                <a:lnTo>
                  <a:pt x="2201795" y="0"/>
                </a:lnTo>
                <a:lnTo>
                  <a:pt x="2201795" y="2168769"/>
                </a:lnTo>
                <a:lnTo>
                  <a:pt x="0" y="21687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8057279"/>
            <a:ext cx="2384160" cy="1201021"/>
          </a:xfrm>
          <a:custGeom>
            <a:avLst/>
            <a:gdLst/>
            <a:ahLst/>
            <a:cxnLst/>
            <a:rect l="l" t="t" r="r" b="b"/>
            <a:pathLst>
              <a:path w="2384160" h="1201021">
                <a:moveTo>
                  <a:pt x="0" y="0"/>
                </a:moveTo>
                <a:lnTo>
                  <a:pt x="2384160" y="0"/>
                </a:lnTo>
                <a:lnTo>
                  <a:pt x="2384160" y="1201021"/>
                </a:lnTo>
                <a:lnTo>
                  <a:pt x="0" y="1201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870612" y="2161758"/>
            <a:ext cx="546777" cy="546777"/>
          </a:xfrm>
          <a:custGeom>
            <a:avLst/>
            <a:gdLst/>
            <a:ahLst/>
            <a:cxnLst/>
            <a:rect l="l" t="t" r="r" b="b"/>
            <a:pathLst>
              <a:path w="546777" h="546777">
                <a:moveTo>
                  <a:pt x="0" y="0"/>
                </a:moveTo>
                <a:lnTo>
                  <a:pt x="546776" y="0"/>
                </a:lnTo>
                <a:lnTo>
                  <a:pt x="546776" y="546777"/>
                </a:lnTo>
                <a:lnTo>
                  <a:pt x="0" y="5467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98537">
            <a:off x="-1994221" y="1493644"/>
            <a:ext cx="3988440" cy="4123387"/>
          </a:xfrm>
          <a:custGeom>
            <a:avLst/>
            <a:gdLst/>
            <a:ahLst/>
            <a:cxnLst/>
            <a:rect l="l" t="t" r="r" b="b"/>
            <a:pathLst>
              <a:path w="3988440" h="4123387">
                <a:moveTo>
                  <a:pt x="0" y="0"/>
                </a:moveTo>
                <a:lnTo>
                  <a:pt x="3988440" y="0"/>
                </a:lnTo>
                <a:lnTo>
                  <a:pt x="3988440" y="4123388"/>
                </a:lnTo>
                <a:lnTo>
                  <a:pt x="0" y="41233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dirty="0"/>
          </a:p>
        </p:txBody>
      </p:sp>
      <p:sp>
        <p:nvSpPr>
          <p:cNvPr id="9" name="TextBox 9"/>
          <p:cNvSpPr txBox="1"/>
          <p:nvPr/>
        </p:nvSpPr>
        <p:spPr>
          <a:xfrm>
            <a:off x="3274219" y="7100095"/>
            <a:ext cx="11739562" cy="521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Diego Mochales, Emilio Portela, David Barreales y Nayely Paucar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41105" y="895350"/>
            <a:ext cx="700578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iret"/>
              </a:rPr>
              <a:t>Conclusión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77886" y="2438400"/>
            <a:ext cx="11276432" cy="6964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Poiret"/>
              </a:rPr>
              <a:t>En suma, el voto a UPL, sobre el PSOE y UP, parece explicarse principalmente, de mayor a menor fuerza, sobre la siguientes características:</a:t>
            </a:r>
          </a:p>
          <a:p>
            <a:pPr marL="712468" lvl="1" indent="-356234" algn="just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Poiret Bold"/>
              </a:rPr>
              <a:t>Ideología</a:t>
            </a:r>
            <a:r>
              <a:rPr lang="en-US" sz="3299">
                <a:solidFill>
                  <a:srgbClr val="000000"/>
                </a:solidFill>
                <a:latin typeface="Poiret"/>
              </a:rPr>
              <a:t>: autoposicionamiento ideológico entre centro-derecha.</a:t>
            </a:r>
          </a:p>
          <a:p>
            <a:pPr marL="712468" lvl="1" indent="-356234" algn="just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Poiret Bold"/>
              </a:rPr>
              <a:t>Fidelidad de voto</a:t>
            </a:r>
            <a:r>
              <a:rPr lang="en-US" sz="3299">
                <a:solidFill>
                  <a:srgbClr val="000000"/>
                </a:solidFill>
                <a:latin typeface="Poiret"/>
              </a:rPr>
              <a:t>: voto según lo que consideren más conveniente</a:t>
            </a:r>
          </a:p>
          <a:p>
            <a:pPr marL="712468" lvl="1" indent="-356234" algn="just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Poiret Bold"/>
              </a:rPr>
              <a:t>Clase social</a:t>
            </a:r>
            <a:r>
              <a:rPr lang="en-US" sz="3299">
                <a:solidFill>
                  <a:srgbClr val="000000"/>
                </a:solidFill>
                <a:latin typeface="Poiret"/>
              </a:rPr>
              <a:t>: alta y media alta</a:t>
            </a:r>
          </a:p>
          <a:p>
            <a:pPr marL="712468" lvl="1" indent="-356234" algn="just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Poiret Bold"/>
              </a:rPr>
              <a:t>Edad</a:t>
            </a:r>
            <a:r>
              <a:rPr lang="en-US" sz="3299">
                <a:solidFill>
                  <a:srgbClr val="000000"/>
                </a:solidFill>
                <a:latin typeface="Poiret"/>
              </a:rPr>
              <a:t>: menos votado entre los mayores de 60 años</a:t>
            </a:r>
          </a:p>
          <a:p>
            <a:pPr marL="712468" lvl="1" indent="-356234" algn="just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Poiret Bold"/>
              </a:rPr>
              <a:t>Tamaño del municipio</a:t>
            </a:r>
            <a:r>
              <a:rPr lang="en-US" sz="3299">
                <a:solidFill>
                  <a:srgbClr val="000000"/>
                </a:solidFill>
                <a:latin typeface="Poiret"/>
              </a:rPr>
              <a:t>: entre 10.001 y 50.000 habitantes</a:t>
            </a:r>
          </a:p>
          <a:p>
            <a:pPr algn="just">
              <a:lnSpc>
                <a:spcPts val="4619"/>
              </a:lnSpc>
              <a:spcBef>
                <a:spcPct val="0"/>
              </a:spcBef>
            </a:pPr>
            <a:endParaRPr lang="en-US" sz="3299">
              <a:solidFill>
                <a:srgbClr val="000000"/>
              </a:solidFill>
              <a:latin typeface="Poiret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09650" y="2131896"/>
            <a:ext cx="0" cy="15646257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7259300" y="-7472440"/>
            <a:ext cx="0" cy="15646257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6001528" y="-674581"/>
            <a:ext cx="3269035" cy="3759586"/>
          </a:xfrm>
          <a:custGeom>
            <a:avLst/>
            <a:gdLst/>
            <a:ahLst/>
            <a:cxnLst/>
            <a:rect l="l" t="t" r="r" b="b"/>
            <a:pathLst>
              <a:path w="3269035" h="3759586">
                <a:moveTo>
                  <a:pt x="0" y="0"/>
                </a:moveTo>
                <a:lnTo>
                  <a:pt x="3269035" y="0"/>
                </a:lnTo>
                <a:lnTo>
                  <a:pt x="3269035" y="3759587"/>
                </a:lnTo>
                <a:lnTo>
                  <a:pt x="0" y="37595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596461">
            <a:off x="15001372" y="8153998"/>
            <a:ext cx="1696588" cy="1696588"/>
          </a:xfrm>
          <a:custGeom>
            <a:avLst/>
            <a:gdLst/>
            <a:ahLst/>
            <a:cxnLst/>
            <a:rect l="l" t="t" r="r" b="b"/>
            <a:pathLst>
              <a:path w="1696588" h="1696588">
                <a:moveTo>
                  <a:pt x="0" y="0"/>
                </a:moveTo>
                <a:lnTo>
                  <a:pt x="1696588" y="0"/>
                </a:lnTo>
                <a:lnTo>
                  <a:pt x="1696588" y="1696587"/>
                </a:lnTo>
                <a:lnTo>
                  <a:pt x="0" y="1696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98" y="2443074"/>
            <a:ext cx="11239054" cy="3162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2"/>
              </a:lnSpc>
            </a:pPr>
            <a:r>
              <a:rPr lang="en-US" sz="9001">
                <a:solidFill>
                  <a:srgbClr val="000000"/>
                </a:solidFill>
                <a:latin typeface="Poiret Bold"/>
              </a:rPr>
              <a:t>Muchas gracias </a:t>
            </a:r>
          </a:p>
          <a:p>
            <a:pPr algn="ctr">
              <a:lnSpc>
                <a:spcPts val="12602"/>
              </a:lnSpc>
              <a:spcBef>
                <a:spcPct val="0"/>
              </a:spcBef>
            </a:pPr>
            <a:r>
              <a:rPr lang="en-US" sz="9001">
                <a:solidFill>
                  <a:srgbClr val="000000"/>
                </a:solidFill>
                <a:latin typeface="Poiret Bold"/>
              </a:rPr>
              <a:t>por vuestra atención</a:t>
            </a:r>
          </a:p>
        </p:txBody>
      </p:sp>
      <p:sp>
        <p:nvSpPr>
          <p:cNvPr id="3" name="Freeform 3"/>
          <p:cNvSpPr/>
          <p:nvPr/>
        </p:nvSpPr>
        <p:spPr>
          <a:xfrm flipV="1">
            <a:off x="-165959" y="65644"/>
            <a:ext cx="2857836" cy="2857836"/>
          </a:xfrm>
          <a:custGeom>
            <a:avLst/>
            <a:gdLst/>
            <a:ahLst/>
            <a:cxnLst/>
            <a:rect l="l" t="t" r="r" b="b"/>
            <a:pathLst>
              <a:path w="2857836" h="2857836">
                <a:moveTo>
                  <a:pt x="0" y="2857835"/>
                </a:moveTo>
                <a:lnTo>
                  <a:pt x="2857835" y="2857835"/>
                </a:lnTo>
                <a:lnTo>
                  <a:pt x="2857835" y="0"/>
                </a:lnTo>
                <a:lnTo>
                  <a:pt x="0" y="0"/>
                </a:lnTo>
                <a:lnTo>
                  <a:pt x="0" y="28578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681852" y="8365275"/>
            <a:ext cx="4337717" cy="1628478"/>
          </a:xfrm>
          <a:custGeom>
            <a:avLst/>
            <a:gdLst/>
            <a:ahLst/>
            <a:cxnLst/>
            <a:rect l="l" t="t" r="r" b="b"/>
            <a:pathLst>
              <a:path w="4337717" h="1628478">
                <a:moveTo>
                  <a:pt x="0" y="0"/>
                </a:moveTo>
                <a:lnTo>
                  <a:pt x="4337717" y="0"/>
                </a:lnTo>
                <a:lnTo>
                  <a:pt x="4337717" y="1628477"/>
                </a:lnTo>
                <a:lnTo>
                  <a:pt x="0" y="1628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274219" y="6222622"/>
            <a:ext cx="11739562" cy="521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Diego Mochales, Emilio Portela, David Barreales y Nayely Paucar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50128" y="96042"/>
            <a:ext cx="7387744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iret Bold"/>
              </a:rPr>
              <a:t>Introducción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83798" y="1287144"/>
            <a:ext cx="14104679" cy="7990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16" lvl="1" indent="-410208" algn="just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Poiret"/>
              </a:rPr>
              <a:t>Análisis geográfico electoral de la provincia de León con el objetivo de estudiar cómo se ha repartido el voto entre los partidos de Izquierda Unida y UPL.</a:t>
            </a:r>
          </a:p>
          <a:p>
            <a:pPr algn="just">
              <a:lnSpc>
                <a:spcPts val="5319"/>
              </a:lnSpc>
            </a:pPr>
            <a:endParaRPr lang="en-US" sz="3799">
              <a:solidFill>
                <a:srgbClr val="000000"/>
              </a:solidFill>
              <a:latin typeface="Poiret"/>
            </a:endParaRPr>
          </a:p>
          <a:p>
            <a:pPr marL="820416" lvl="1" indent="-410208" algn="just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Poiret"/>
              </a:rPr>
              <a:t>Izquierda Unida no obtiene tanta relevancia debido a que el partido regionalista Unión del Pueblo Leonés (UPL) arrebata los votos.</a:t>
            </a:r>
          </a:p>
          <a:p>
            <a:pPr algn="just">
              <a:lnSpc>
                <a:spcPts val="5319"/>
              </a:lnSpc>
            </a:pPr>
            <a:endParaRPr lang="en-US" sz="3799">
              <a:solidFill>
                <a:srgbClr val="000000"/>
              </a:solidFill>
              <a:latin typeface="Poiret"/>
            </a:endParaRPr>
          </a:p>
          <a:p>
            <a:pPr marL="820416" lvl="1" indent="-410208" algn="just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Poiret"/>
              </a:rPr>
              <a:t>Base de datos del estudio 3352 del CIS 'Postelectoral elecciones autonómicas 2022. Comunidad autónoma de Castilla y León'</a:t>
            </a:r>
          </a:p>
          <a:p>
            <a:pPr algn="just">
              <a:lnSpc>
                <a:spcPts val="5319"/>
              </a:lnSpc>
              <a:spcBef>
                <a:spcPct val="0"/>
              </a:spcBef>
            </a:pPr>
            <a:endParaRPr lang="en-US" sz="3799">
              <a:solidFill>
                <a:srgbClr val="000000"/>
              </a:solidFill>
              <a:latin typeface="Poiret"/>
            </a:endParaRPr>
          </a:p>
          <a:p>
            <a:pPr algn="just">
              <a:lnSpc>
                <a:spcPts val="5319"/>
              </a:lnSpc>
              <a:spcBef>
                <a:spcPct val="0"/>
              </a:spcBef>
            </a:pPr>
            <a:endParaRPr lang="en-US" sz="3799">
              <a:solidFill>
                <a:srgbClr val="000000"/>
              </a:solidFill>
              <a:latin typeface="Poiret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6584017" y="5143500"/>
            <a:ext cx="2441982" cy="1926113"/>
          </a:xfrm>
          <a:custGeom>
            <a:avLst/>
            <a:gdLst/>
            <a:ahLst/>
            <a:cxnLst/>
            <a:rect l="l" t="t" r="r" b="b"/>
            <a:pathLst>
              <a:path w="2441982" h="1926113">
                <a:moveTo>
                  <a:pt x="0" y="0"/>
                </a:moveTo>
                <a:lnTo>
                  <a:pt x="2441981" y="0"/>
                </a:lnTo>
                <a:lnTo>
                  <a:pt x="2441981" y="1926113"/>
                </a:lnTo>
                <a:lnTo>
                  <a:pt x="0" y="192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032696" y="6947722"/>
            <a:ext cx="5176013" cy="3582992"/>
          </a:xfrm>
          <a:custGeom>
            <a:avLst/>
            <a:gdLst/>
            <a:ahLst/>
            <a:cxnLst/>
            <a:rect l="l" t="t" r="r" b="b"/>
            <a:pathLst>
              <a:path w="5176013" h="3582992">
                <a:moveTo>
                  <a:pt x="0" y="0"/>
                </a:moveTo>
                <a:lnTo>
                  <a:pt x="5176013" y="0"/>
                </a:lnTo>
                <a:lnTo>
                  <a:pt x="5176013" y="3582992"/>
                </a:lnTo>
                <a:lnTo>
                  <a:pt x="0" y="3582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015627"/>
            <a:ext cx="463520" cy="2451982"/>
            <a:chOff x="0" y="0"/>
            <a:chExt cx="264990" cy="14017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4990" cy="1401774"/>
            </a:xfrm>
            <a:custGeom>
              <a:avLst/>
              <a:gdLst/>
              <a:ahLst/>
              <a:cxnLst/>
              <a:rect l="l" t="t" r="r" b="b"/>
              <a:pathLst>
                <a:path w="264990" h="1401774">
                  <a:moveTo>
                    <a:pt x="0" y="0"/>
                  </a:moveTo>
                  <a:lnTo>
                    <a:pt x="264990" y="0"/>
                  </a:lnTo>
                  <a:lnTo>
                    <a:pt x="264990" y="1401774"/>
                  </a:lnTo>
                  <a:lnTo>
                    <a:pt x="0" y="1401774"/>
                  </a:lnTo>
                  <a:close/>
                </a:path>
              </a:pathLst>
            </a:custGeom>
            <a:solidFill>
              <a:srgbClr val="FFD65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4990" cy="1439874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22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633954"/>
            <a:ext cx="9474219" cy="258388"/>
          </a:xfrm>
          <a:custGeom>
            <a:avLst/>
            <a:gdLst/>
            <a:ahLst/>
            <a:cxnLst/>
            <a:rect l="l" t="t" r="r" b="b"/>
            <a:pathLst>
              <a:path w="9474219" h="258388">
                <a:moveTo>
                  <a:pt x="0" y="0"/>
                </a:moveTo>
                <a:lnTo>
                  <a:pt x="9474219" y="0"/>
                </a:lnTo>
                <a:lnTo>
                  <a:pt x="9474219" y="258388"/>
                </a:lnTo>
                <a:lnTo>
                  <a:pt x="0" y="2583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499098"/>
            <a:ext cx="10323667" cy="1176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82"/>
              </a:lnSpc>
              <a:spcBef>
                <a:spcPct val="0"/>
              </a:spcBef>
            </a:pPr>
            <a:r>
              <a:rPr lang="en-US" sz="6844" spc="835">
                <a:solidFill>
                  <a:srgbClr val="000000"/>
                </a:solidFill>
                <a:latin typeface="Barlow Bold"/>
              </a:rPr>
              <a:t>MARCO TEÓRICO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599078" y="8310160"/>
            <a:ext cx="6283007" cy="132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634"/>
              </a:lnSpc>
              <a:spcBef>
                <a:spcPct val="0"/>
              </a:spcBef>
            </a:pPr>
            <a:r>
              <a:rPr lang="en-US" sz="1882" u="none" strike="noStrike">
                <a:solidFill>
                  <a:srgbClr val="F3F5F9"/>
                </a:solidFill>
                <a:latin typeface="Roboto Mono"/>
              </a:rPr>
              <a:t>Lorem ipsum dolor sit amet, consectetur risus  mollis adipiscing elit. Pellentesque cursus risus ut nulla elementum gravida. Vivamus mollis risus mauris nunc.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71552" y="7802761"/>
            <a:ext cx="3338059" cy="38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071"/>
              </a:lnSpc>
              <a:spcBef>
                <a:spcPct val="0"/>
              </a:spcBef>
            </a:pPr>
            <a:r>
              <a:rPr lang="en-US" sz="2193">
                <a:solidFill>
                  <a:srgbClr val="F3F5F9"/>
                </a:solidFill>
                <a:latin typeface="Roboto Mono Bold"/>
              </a:rPr>
              <a:t>Nuestros Valores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83670" y="2977527"/>
            <a:ext cx="15475630" cy="2625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2494" spc="14">
                <a:solidFill>
                  <a:srgbClr val="020301"/>
                </a:solidFill>
                <a:latin typeface="Roboto Mono"/>
              </a:rPr>
              <a:t>De entre todas las corrientes regionalistas o nacionalistas, las más establecidas en Castilla y León incluyen UPL, Partido Regionalista del País Leonés (PREPAL) y TC-PNC. UPL ha logrado posicionarse como la tercera fuerza política a nivel regional, y busca el reconocimiento de León como una entidad autónoma respecto a la castellana (Corral, 2009).</a:t>
            </a:r>
          </a:p>
          <a:p>
            <a:pPr algn="l">
              <a:lnSpc>
                <a:spcPts val="3492"/>
              </a:lnSpc>
            </a:pPr>
            <a:endParaRPr lang="en-US" sz="2494" spc="14">
              <a:solidFill>
                <a:srgbClr val="020301"/>
              </a:solidFill>
              <a:latin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9912" y="0"/>
            <a:ext cx="11171757" cy="10420932"/>
          </a:xfrm>
          <a:custGeom>
            <a:avLst/>
            <a:gdLst/>
            <a:ahLst/>
            <a:cxnLst/>
            <a:rect l="l" t="t" r="r" b="b"/>
            <a:pathLst>
              <a:path w="11171757" h="10420932">
                <a:moveTo>
                  <a:pt x="0" y="0"/>
                </a:moveTo>
                <a:lnTo>
                  <a:pt x="11171757" y="0"/>
                </a:lnTo>
                <a:lnTo>
                  <a:pt x="11171757" y="10420932"/>
                </a:lnTo>
                <a:lnTo>
                  <a:pt x="0" y="10420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7357" y="0"/>
            <a:ext cx="16673286" cy="10287000"/>
          </a:xfrm>
          <a:custGeom>
            <a:avLst/>
            <a:gdLst/>
            <a:ahLst/>
            <a:cxnLst/>
            <a:rect l="l" t="t" r="r" b="b"/>
            <a:pathLst>
              <a:path w="16673286" h="10287000">
                <a:moveTo>
                  <a:pt x="0" y="0"/>
                </a:moveTo>
                <a:lnTo>
                  <a:pt x="16673286" y="0"/>
                </a:lnTo>
                <a:lnTo>
                  <a:pt x="166732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04427" y="0"/>
            <a:ext cx="8095604" cy="10287000"/>
          </a:xfrm>
          <a:custGeom>
            <a:avLst/>
            <a:gdLst/>
            <a:ahLst/>
            <a:cxnLst/>
            <a:rect l="l" t="t" r="r" b="b"/>
            <a:pathLst>
              <a:path w="8095604" h="10287000">
                <a:moveTo>
                  <a:pt x="0" y="0"/>
                </a:moveTo>
                <a:lnTo>
                  <a:pt x="8095604" y="0"/>
                </a:lnTo>
                <a:lnTo>
                  <a:pt x="809560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1387" y="483276"/>
            <a:ext cx="4598052" cy="2327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6"/>
              </a:lnSpc>
            </a:pPr>
            <a:r>
              <a:rPr lang="en-US" sz="4666" spc="-153">
                <a:solidFill>
                  <a:srgbClr val="000000"/>
                </a:solidFill>
                <a:latin typeface="Distillery Strong"/>
              </a:rPr>
              <a:t>CLASE AUTOPERCIBIDA DE LOS VOTANTES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40750" y="0"/>
            <a:ext cx="8426885" cy="10287000"/>
          </a:xfrm>
          <a:custGeom>
            <a:avLst/>
            <a:gdLst/>
            <a:ahLst/>
            <a:cxnLst/>
            <a:rect l="l" t="t" r="r" b="b"/>
            <a:pathLst>
              <a:path w="8426885" h="10287000">
                <a:moveTo>
                  <a:pt x="0" y="0"/>
                </a:moveTo>
                <a:lnTo>
                  <a:pt x="8426885" y="0"/>
                </a:lnTo>
                <a:lnTo>
                  <a:pt x="842688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0681" y="1143000"/>
            <a:ext cx="5220068" cy="1343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38"/>
              </a:lnSpc>
            </a:pPr>
            <a:r>
              <a:rPr lang="en-US" sz="5297" spc="-174">
                <a:solidFill>
                  <a:srgbClr val="000000"/>
                </a:solidFill>
                <a:latin typeface="Distillery Strong"/>
              </a:rPr>
              <a:t>VARIACIÓN DE VOTO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30558" y="0"/>
            <a:ext cx="8426885" cy="10287000"/>
          </a:xfrm>
          <a:custGeom>
            <a:avLst/>
            <a:gdLst/>
            <a:ahLst/>
            <a:cxnLst/>
            <a:rect l="l" t="t" r="r" b="b"/>
            <a:pathLst>
              <a:path w="8426885" h="10287000">
                <a:moveTo>
                  <a:pt x="0" y="0"/>
                </a:moveTo>
                <a:lnTo>
                  <a:pt x="8426884" y="0"/>
                </a:lnTo>
                <a:lnTo>
                  <a:pt x="84268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748236"/>
            <a:ext cx="5220068" cy="1343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38"/>
              </a:lnSpc>
            </a:pPr>
            <a:r>
              <a:rPr lang="en-US" sz="5297" spc="-174">
                <a:solidFill>
                  <a:srgbClr val="000000"/>
                </a:solidFill>
                <a:latin typeface="Distillery Strong"/>
              </a:rPr>
              <a:t>EDAD DE LOS VOTANTES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30558" y="0"/>
            <a:ext cx="8426885" cy="10287000"/>
          </a:xfrm>
          <a:custGeom>
            <a:avLst/>
            <a:gdLst/>
            <a:ahLst/>
            <a:cxnLst/>
            <a:rect l="l" t="t" r="r" b="b"/>
            <a:pathLst>
              <a:path w="8426885" h="10287000">
                <a:moveTo>
                  <a:pt x="0" y="0"/>
                </a:moveTo>
                <a:lnTo>
                  <a:pt x="8426884" y="0"/>
                </a:lnTo>
                <a:lnTo>
                  <a:pt x="84268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723536"/>
            <a:ext cx="5220068" cy="1995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38"/>
              </a:lnSpc>
            </a:pPr>
            <a:r>
              <a:rPr lang="en-US" sz="5297" spc="-174">
                <a:solidFill>
                  <a:srgbClr val="000000"/>
                </a:solidFill>
                <a:latin typeface="Distillery Strong"/>
              </a:rPr>
              <a:t>IDEOLOGIA DE LOS VOTANTES EN ESCALA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Personalizado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Barlow Bold</vt:lpstr>
      <vt:lpstr>Poiret Bold</vt:lpstr>
      <vt:lpstr>Distillery Strong</vt:lpstr>
      <vt:lpstr>Roboto Mono Bold</vt:lpstr>
      <vt:lpstr>Poiret</vt:lpstr>
      <vt:lpstr>Calibri</vt:lpstr>
      <vt:lpstr>Arial</vt:lpstr>
      <vt:lpstr>Open Sans</vt:lpstr>
      <vt:lpstr>Roboto Mono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de la Tesis</dc:title>
  <dc:creator>Emilio Portela Navarro</dc:creator>
  <cp:lastModifiedBy>portela.emilio@usal.es</cp:lastModifiedBy>
  <cp:revision>2</cp:revision>
  <dcterms:created xsi:type="dcterms:W3CDTF">2006-08-16T00:00:00Z</dcterms:created>
  <dcterms:modified xsi:type="dcterms:W3CDTF">2024-06-02T19:08:31Z</dcterms:modified>
  <dc:identifier>DAGHAl8plCk</dc:identifier>
</cp:coreProperties>
</file>