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3"/>
  </p:notesMasterIdLst>
  <p:sldIdLst>
    <p:sldId id="256" r:id="rId2"/>
    <p:sldId id="257" r:id="rId3"/>
    <p:sldId id="258" r:id="rId4"/>
    <p:sldId id="263" r:id="rId5"/>
    <p:sldId id="259" r:id="rId6"/>
    <p:sldId id="265" r:id="rId7"/>
    <p:sldId id="266" r:id="rId8"/>
    <p:sldId id="260" r:id="rId9"/>
    <p:sldId id="261" r:id="rId10"/>
    <p:sldId id="262"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E1BE3C-7FBD-4FEC-92EB-BDC631611164}" v="43" dt="2024-12-04T21:30:20.1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36141" autoAdjust="0"/>
  </p:normalViewPr>
  <p:slideViewPr>
    <p:cSldViewPr snapToGrid="0">
      <p:cViewPr varScale="1">
        <p:scale>
          <a:sx n="40" d="100"/>
          <a:sy n="40" d="100"/>
        </p:scale>
        <p:origin x="331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m Johnstone" userId="ec8eae68fd372c78" providerId="LiveId" clId="{7EE1BE3C-7FBD-4FEC-92EB-BDC631611164}"/>
    <pc:docChg chg="undo custSel addSld modSld">
      <pc:chgData name="Adam Johnstone" userId="ec8eae68fd372c78" providerId="LiveId" clId="{7EE1BE3C-7FBD-4FEC-92EB-BDC631611164}" dt="2024-12-08T20:00:31.617" v="9731" actId="33524"/>
      <pc:docMkLst>
        <pc:docMk/>
      </pc:docMkLst>
      <pc:sldChg chg="modNotesTx">
        <pc:chgData name="Adam Johnstone" userId="ec8eae68fd372c78" providerId="LiveId" clId="{7EE1BE3C-7FBD-4FEC-92EB-BDC631611164}" dt="2024-12-08T20:00:31.617" v="9731" actId="33524"/>
        <pc:sldMkLst>
          <pc:docMk/>
          <pc:sldMk cId="1229505456" sldId="257"/>
        </pc:sldMkLst>
      </pc:sldChg>
      <pc:sldChg chg="modSp mod modNotesTx">
        <pc:chgData name="Adam Johnstone" userId="ec8eae68fd372c78" providerId="LiveId" clId="{7EE1BE3C-7FBD-4FEC-92EB-BDC631611164}" dt="2024-12-04T21:18:39.715" v="9271" actId="20577"/>
        <pc:sldMkLst>
          <pc:docMk/>
          <pc:sldMk cId="1861272286" sldId="258"/>
        </pc:sldMkLst>
        <pc:spChg chg="mod">
          <ac:chgData name="Adam Johnstone" userId="ec8eae68fd372c78" providerId="LiveId" clId="{7EE1BE3C-7FBD-4FEC-92EB-BDC631611164}" dt="2024-12-04T17:39:25.780" v="6202" actId="403"/>
          <ac:spMkLst>
            <pc:docMk/>
            <pc:sldMk cId="1861272286" sldId="258"/>
            <ac:spMk id="3" creationId="{83C2B8ED-9F74-FC77-59E0-659C9478AD6F}"/>
          </ac:spMkLst>
        </pc:spChg>
      </pc:sldChg>
      <pc:sldChg chg="addSp modSp mod modAnim modNotesTx">
        <pc:chgData name="Adam Johnstone" userId="ec8eae68fd372c78" providerId="LiveId" clId="{7EE1BE3C-7FBD-4FEC-92EB-BDC631611164}" dt="2024-12-06T15:44:19.523" v="9533" actId="27636"/>
        <pc:sldMkLst>
          <pc:docMk/>
          <pc:sldMk cId="77927579" sldId="259"/>
        </pc:sldMkLst>
        <pc:spChg chg="mod">
          <ac:chgData name="Adam Johnstone" userId="ec8eae68fd372c78" providerId="LiveId" clId="{7EE1BE3C-7FBD-4FEC-92EB-BDC631611164}" dt="2024-12-06T15:44:19.507" v="9532" actId="27636"/>
          <ac:spMkLst>
            <pc:docMk/>
            <pc:sldMk cId="77927579" sldId="259"/>
            <ac:spMk id="4" creationId="{2DEF8082-94CD-454C-644B-9F3DA8437A3C}"/>
          </ac:spMkLst>
        </pc:spChg>
        <pc:spChg chg="mod">
          <ac:chgData name="Adam Johnstone" userId="ec8eae68fd372c78" providerId="LiveId" clId="{7EE1BE3C-7FBD-4FEC-92EB-BDC631611164}" dt="2024-12-06T15:44:19.523" v="9533" actId="27636"/>
          <ac:spMkLst>
            <pc:docMk/>
            <pc:sldMk cId="77927579" sldId="259"/>
            <ac:spMk id="6" creationId="{8559EF8B-F22C-42BF-0EBA-0289271D7AF0}"/>
          </ac:spMkLst>
        </pc:spChg>
        <pc:picChg chg="add mod">
          <ac:chgData name="Adam Johnstone" userId="ec8eae68fd372c78" providerId="LiveId" clId="{7EE1BE3C-7FBD-4FEC-92EB-BDC631611164}" dt="2024-12-04T18:02:33.461" v="6828" actId="1076"/>
          <ac:picMkLst>
            <pc:docMk/>
            <pc:sldMk cId="77927579" sldId="259"/>
            <ac:picMk id="7" creationId="{F382B425-CD91-8388-A97C-C12043740D9A}"/>
          </ac:picMkLst>
        </pc:picChg>
        <pc:picChg chg="add mod ord">
          <ac:chgData name="Adam Johnstone" userId="ec8eae68fd372c78" providerId="LiveId" clId="{7EE1BE3C-7FBD-4FEC-92EB-BDC631611164}" dt="2024-12-04T21:27:20.076" v="9277" actId="166"/>
          <ac:picMkLst>
            <pc:docMk/>
            <pc:sldMk cId="77927579" sldId="259"/>
            <ac:picMk id="9" creationId="{F828F380-F26A-C793-943A-2FB8AAA0FC7A}"/>
          </ac:picMkLst>
        </pc:picChg>
      </pc:sldChg>
      <pc:sldChg chg="modSp mod modNotesTx">
        <pc:chgData name="Adam Johnstone" userId="ec8eae68fd372c78" providerId="LiveId" clId="{7EE1BE3C-7FBD-4FEC-92EB-BDC631611164}" dt="2024-12-04T18:16:44.659" v="7761" actId="20577"/>
        <pc:sldMkLst>
          <pc:docMk/>
          <pc:sldMk cId="1662038120" sldId="260"/>
        </pc:sldMkLst>
        <pc:spChg chg="mod">
          <ac:chgData name="Adam Johnstone" userId="ec8eae68fd372c78" providerId="LiveId" clId="{7EE1BE3C-7FBD-4FEC-92EB-BDC631611164}" dt="2024-12-04T18:16:44.659" v="7761" actId="20577"/>
          <ac:spMkLst>
            <pc:docMk/>
            <pc:sldMk cId="1662038120" sldId="260"/>
            <ac:spMk id="3" creationId="{14F54FDD-8C39-CAC6-F946-6740D8801193}"/>
          </ac:spMkLst>
        </pc:spChg>
      </pc:sldChg>
      <pc:sldChg chg="modSp mod modNotesTx">
        <pc:chgData name="Adam Johnstone" userId="ec8eae68fd372c78" providerId="LiveId" clId="{7EE1BE3C-7FBD-4FEC-92EB-BDC631611164}" dt="2024-12-06T15:45:51.584" v="9656" actId="20577"/>
        <pc:sldMkLst>
          <pc:docMk/>
          <pc:sldMk cId="3680085234" sldId="261"/>
        </pc:sldMkLst>
        <pc:spChg chg="mod">
          <ac:chgData name="Adam Johnstone" userId="ec8eae68fd372c78" providerId="LiveId" clId="{7EE1BE3C-7FBD-4FEC-92EB-BDC631611164}" dt="2024-12-06T15:45:51.584" v="9656" actId="20577"/>
          <ac:spMkLst>
            <pc:docMk/>
            <pc:sldMk cId="3680085234" sldId="261"/>
            <ac:spMk id="3" creationId="{7FF376F8-EDDF-F2CF-8996-EE5691A8464D}"/>
          </ac:spMkLst>
        </pc:spChg>
      </pc:sldChg>
      <pc:sldChg chg="modSp mod modNotesTx">
        <pc:chgData name="Adam Johnstone" userId="ec8eae68fd372c78" providerId="LiveId" clId="{7EE1BE3C-7FBD-4FEC-92EB-BDC631611164}" dt="2024-12-04T18:20:00.366" v="8086" actId="20577"/>
        <pc:sldMkLst>
          <pc:docMk/>
          <pc:sldMk cId="382893429" sldId="262"/>
        </pc:sldMkLst>
        <pc:spChg chg="mod">
          <ac:chgData name="Adam Johnstone" userId="ec8eae68fd372c78" providerId="LiveId" clId="{7EE1BE3C-7FBD-4FEC-92EB-BDC631611164}" dt="2024-12-04T18:20:00.366" v="8086" actId="20577"/>
          <ac:spMkLst>
            <pc:docMk/>
            <pc:sldMk cId="382893429" sldId="262"/>
            <ac:spMk id="3" creationId="{7C3BCEEF-23AC-5B16-7593-3835BA44B786}"/>
          </ac:spMkLst>
        </pc:spChg>
      </pc:sldChg>
      <pc:sldChg chg="addSp delSp modSp mod modNotesTx">
        <pc:chgData name="Adam Johnstone" userId="ec8eae68fd372c78" providerId="LiveId" clId="{7EE1BE3C-7FBD-4FEC-92EB-BDC631611164}" dt="2024-12-08T19:51:09.523" v="9658" actId="20577"/>
        <pc:sldMkLst>
          <pc:docMk/>
          <pc:sldMk cId="3915783022" sldId="263"/>
        </pc:sldMkLst>
        <pc:spChg chg="del">
          <ac:chgData name="Adam Johnstone" userId="ec8eae68fd372c78" providerId="LiveId" clId="{7EE1BE3C-7FBD-4FEC-92EB-BDC631611164}" dt="2024-12-04T15:53:55.962" v="744" actId="931"/>
          <ac:spMkLst>
            <pc:docMk/>
            <pc:sldMk cId="3915783022" sldId="263"/>
            <ac:spMk id="3" creationId="{9E93FA0A-C13C-2B8E-28C5-DFF1910343D7}"/>
          </ac:spMkLst>
        </pc:spChg>
        <pc:spChg chg="add del mod">
          <ac:chgData name="Adam Johnstone" userId="ec8eae68fd372c78" providerId="LiveId" clId="{7EE1BE3C-7FBD-4FEC-92EB-BDC631611164}" dt="2024-12-04T15:55:55.584" v="862"/>
          <ac:spMkLst>
            <pc:docMk/>
            <pc:sldMk cId="3915783022" sldId="263"/>
            <ac:spMk id="6" creationId="{B17D0C26-9159-6034-AD59-36579EDB5267}"/>
          </ac:spMkLst>
        </pc:spChg>
        <pc:spChg chg="add del mod">
          <ac:chgData name="Adam Johnstone" userId="ec8eae68fd372c78" providerId="LiveId" clId="{7EE1BE3C-7FBD-4FEC-92EB-BDC631611164}" dt="2024-12-04T17:43:29.212" v="6203" actId="478"/>
          <ac:spMkLst>
            <pc:docMk/>
            <pc:sldMk cId="3915783022" sldId="263"/>
            <ac:spMk id="8" creationId="{0F593E37-464F-F057-C613-E68BECA49F28}"/>
          </ac:spMkLst>
        </pc:spChg>
        <pc:spChg chg="add mod">
          <ac:chgData name="Adam Johnstone" userId="ec8eae68fd372c78" providerId="LiveId" clId="{7EE1BE3C-7FBD-4FEC-92EB-BDC631611164}" dt="2024-12-04T17:44:00.619" v="6220" actId="20577"/>
          <ac:spMkLst>
            <pc:docMk/>
            <pc:sldMk cId="3915783022" sldId="263"/>
            <ac:spMk id="10" creationId="{9D31DCD5-25BF-4B68-F826-3B7FBFA3B529}"/>
          </ac:spMkLst>
        </pc:spChg>
        <pc:spChg chg="add mod">
          <ac:chgData name="Adam Johnstone" userId="ec8eae68fd372c78" providerId="LiveId" clId="{7EE1BE3C-7FBD-4FEC-92EB-BDC631611164}" dt="2024-12-04T17:58:20.478" v="6277" actId="1076"/>
          <ac:spMkLst>
            <pc:docMk/>
            <pc:sldMk cId="3915783022" sldId="263"/>
            <ac:spMk id="11" creationId="{A6DDB587-6A4B-9F0B-7E40-4BEA6CEED21D}"/>
          </ac:spMkLst>
        </pc:spChg>
        <pc:picChg chg="add del mod">
          <ac:chgData name="Adam Johnstone" userId="ec8eae68fd372c78" providerId="LiveId" clId="{7EE1BE3C-7FBD-4FEC-92EB-BDC631611164}" dt="2024-12-04T17:36:32.395" v="6179" actId="21"/>
          <ac:picMkLst>
            <pc:docMk/>
            <pc:sldMk cId="3915783022" sldId="263"/>
            <ac:picMk id="5" creationId="{F382B425-CD91-8388-A97C-C12043740D9A}"/>
          </ac:picMkLst>
        </pc:picChg>
        <pc:picChg chg="add mod">
          <ac:chgData name="Adam Johnstone" userId="ec8eae68fd372c78" providerId="LiveId" clId="{7EE1BE3C-7FBD-4FEC-92EB-BDC631611164}" dt="2024-12-04T17:43:47.947" v="6208" actId="1076"/>
          <ac:picMkLst>
            <pc:docMk/>
            <pc:sldMk cId="3915783022" sldId="263"/>
            <ac:picMk id="9" creationId="{CAC27E63-685B-4C78-8A36-863BACE8FD20}"/>
          </ac:picMkLst>
        </pc:picChg>
        <pc:picChg chg="add mod">
          <ac:chgData name="Adam Johnstone" userId="ec8eae68fd372c78" providerId="LiveId" clId="{7EE1BE3C-7FBD-4FEC-92EB-BDC631611164}" dt="2024-12-04T17:58:00.649" v="6270" actId="14100"/>
          <ac:picMkLst>
            <pc:docMk/>
            <pc:sldMk cId="3915783022" sldId="263"/>
            <ac:picMk id="2050" creationId="{03B74AEE-7907-D43F-2EA0-D7D790C5BF96}"/>
          </ac:picMkLst>
        </pc:picChg>
      </pc:sldChg>
      <pc:sldChg chg="addSp modSp new mod">
        <pc:chgData name="Adam Johnstone" userId="ec8eae68fd372c78" providerId="LiveId" clId="{7EE1BE3C-7FBD-4FEC-92EB-BDC631611164}" dt="2024-12-04T17:56:58.681" v="6264" actId="1076"/>
        <pc:sldMkLst>
          <pc:docMk/>
          <pc:sldMk cId="3517805365" sldId="264"/>
        </pc:sldMkLst>
        <pc:spChg chg="mod">
          <ac:chgData name="Adam Johnstone" userId="ec8eae68fd372c78" providerId="LiveId" clId="{7EE1BE3C-7FBD-4FEC-92EB-BDC631611164}" dt="2024-12-04T17:56:55.791" v="6263" actId="1076"/>
          <ac:spMkLst>
            <pc:docMk/>
            <pc:sldMk cId="3517805365" sldId="264"/>
            <ac:spMk id="2" creationId="{1516F2DF-0594-3B63-5C6E-73708C6417DA}"/>
          </ac:spMkLst>
        </pc:spChg>
        <pc:spChg chg="mod">
          <ac:chgData name="Adam Johnstone" userId="ec8eae68fd372c78" providerId="LiveId" clId="{7EE1BE3C-7FBD-4FEC-92EB-BDC631611164}" dt="2024-12-04T17:56:58.681" v="6264" actId="1076"/>
          <ac:spMkLst>
            <pc:docMk/>
            <pc:sldMk cId="3517805365" sldId="264"/>
            <ac:spMk id="3" creationId="{07275DD9-46FC-31C3-AD33-3BC9317DBD87}"/>
          </ac:spMkLst>
        </pc:spChg>
        <pc:spChg chg="add">
          <ac:chgData name="Adam Johnstone" userId="ec8eae68fd372c78" providerId="LiveId" clId="{7EE1BE3C-7FBD-4FEC-92EB-BDC631611164}" dt="2024-12-04T17:56:33.853" v="6254"/>
          <ac:spMkLst>
            <pc:docMk/>
            <pc:sldMk cId="3517805365" sldId="264"/>
            <ac:spMk id="4" creationId="{85528FCB-C57A-DCDD-2CAF-E5502960DC23}"/>
          </ac:spMkLst>
        </pc:spChg>
      </pc:sldChg>
      <pc:sldChg chg="delSp modSp add mod delAnim modAnim">
        <pc:chgData name="Adam Johnstone" userId="ec8eae68fd372c78" providerId="LiveId" clId="{7EE1BE3C-7FBD-4FEC-92EB-BDC631611164}" dt="2024-12-06T15:44:15.084" v="9530" actId="27636"/>
        <pc:sldMkLst>
          <pc:docMk/>
          <pc:sldMk cId="786816524" sldId="265"/>
        </pc:sldMkLst>
        <pc:spChg chg="mod">
          <ac:chgData name="Adam Johnstone" userId="ec8eae68fd372c78" providerId="LiveId" clId="{7EE1BE3C-7FBD-4FEC-92EB-BDC631611164}" dt="2024-12-06T15:44:15.084" v="9529" actId="27636"/>
          <ac:spMkLst>
            <pc:docMk/>
            <pc:sldMk cId="786816524" sldId="265"/>
            <ac:spMk id="4" creationId="{2DEF8082-94CD-454C-644B-9F3DA8437A3C}"/>
          </ac:spMkLst>
        </pc:spChg>
        <pc:spChg chg="mod">
          <ac:chgData name="Adam Johnstone" userId="ec8eae68fd372c78" providerId="LiveId" clId="{7EE1BE3C-7FBD-4FEC-92EB-BDC631611164}" dt="2024-12-06T15:44:15.084" v="9530" actId="27636"/>
          <ac:spMkLst>
            <pc:docMk/>
            <pc:sldMk cId="786816524" sldId="265"/>
            <ac:spMk id="6" creationId="{8559EF8B-F22C-42BF-0EBA-0289271D7AF0}"/>
          </ac:spMkLst>
        </pc:spChg>
        <pc:picChg chg="del">
          <ac:chgData name="Adam Johnstone" userId="ec8eae68fd372c78" providerId="LiveId" clId="{7EE1BE3C-7FBD-4FEC-92EB-BDC631611164}" dt="2024-12-04T21:29:52.379" v="9280" actId="478"/>
          <ac:picMkLst>
            <pc:docMk/>
            <pc:sldMk cId="786816524" sldId="265"/>
            <ac:picMk id="7" creationId="{F382B425-CD91-8388-A97C-C12043740D9A}"/>
          </ac:picMkLst>
        </pc:picChg>
      </pc:sldChg>
      <pc:sldChg chg="delSp modSp add mod delAnim">
        <pc:chgData name="Adam Johnstone" userId="ec8eae68fd372c78" providerId="LiveId" clId="{7EE1BE3C-7FBD-4FEC-92EB-BDC631611164}" dt="2024-12-06T15:44:32.979" v="9540" actId="403"/>
        <pc:sldMkLst>
          <pc:docMk/>
          <pc:sldMk cId="3508383008" sldId="266"/>
        </pc:sldMkLst>
        <pc:spChg chg="mod">
          <ac:chgData name="Adam Johnstone" userId="ec8eae68fd372c78" providerId="LiveId" clId="{7EE1BE3C-7FBD-4FEC-92EB-BDC631611164}" dt="2024-12-06T15:44:32.979" v="9540" actId="403"/>
          <ac:spMkLst>
            <pc:docMk/>
            <pc:sldMk cId="3508383008" sldId="266"/>
            <ac:spMk id="4" creationId="{2DEF8082-94CD-454C-644B-9F3DA8437A3C}"/>
          </ac:spMkLst>
        </pc:spChg>
        <pc:spChg chg="mod">
          <ac:chgData name="Adam Johnstone" userId="ec8eae68fd372c78" providerId="LiveId" clId="{7EE1BE3C-7FBD-4FEC-92EB-BDC631611164}" dt="2024-12-06T15:43:37.912" v="9525" actId="20577"/>
          <ac:spMkLst>
            <pc:docMk/>
            <pc:sldMk cId="3508383008" sldId="266"/>
            <ac:spMk id="6" creationId="{8559EF8B-F22C-42BF-0EBA-0289271D7AF0}"/>
          </ac:spMkLst>
        </pc:spChg>
        <pc:picChg chg="del">
          <ac:chgData name="Adam Johnstone" userId="ec8eae68fd372c78" providerId="LiveId" clId="{7EE1BE3C-7FBD-4FEC-92EB-BDC631611164}" dt="2024-12-04T21:29:55.200" v="9281" actId="478"/>
          <ac:picMkLst>
            <pc:docMk/>
            <pc:sldMk cId="3508383008" sldId="266"/>
            <ac:picMk id="7" creationId="{F382B425-CD91-8388-A97C-C12043740D9A}"/>
          </ac:picMkLst>
        </pc:picChg>
        <pc:picChg chg="del">
          <ac:chgData name="Adam Johnstone" userId="ec8eae68fd372c78" providerId="LiveId" clId="{7EE1BE3C-7FBD-4FEC-92EB-BDC631611164}" dt="2024-12-04T21:29:57.422" v="9282" actId="478"/>
          <ac:picMkLst>
            <pc:docMk/>
            <pc:sldMk cId="3508383008" sldId="266"/>
            <ac:picMk id="9" creationId="{F828F380-F26A-C793-943A-2FB8AAA0FC7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75B1B3-7C2F-44EF-92A9-F258678EC4CD}" type="datetimeFigureOut">
              <a:rPr lang="en-GB" smtClean="0"/>
              <a:t>09/12/2024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EFE613-4E24-4FE1-863A-9D1D929D81F6}" type="slidenum">
              <a:rPr lang="en-GB" smtClean="0"/>
              <a:t>‹#›</a:t>
            </a:fld>
            <a:endParaRPr lang="en-GB"/>
          </a:p>
        </p:txBody>
      </p:sp>
    </p:spTree>
    <p:extLst>
      <p:ext uri="{BB962C8B-B14F-4D97-AF65-F5344CB8AC3E}">
        <p14:creationId xmlns:p14="http://schemas.microsoft.com/office/powerpoint/2010/main" val="4097515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Hello everyone, my name is Adam and today I will be talking to you about my dissertation project, A Cryptanalysis of Retro Block Ciphers</a:t>
            </a:r>
          </a:p>
        </p:txBody>
      </p:sp>
      <p:sp>
        <p:nvSpPr>
          <p:cNvPr id="4" name="Slide Number Placeholder 3"/>
          <p:cNvSpPr>
            <a:spLocks noGrp="1"/>
          </p:cNvSpPr>
          <p:nvPr>
            <p:ph type="sldNum" sz="quarter" idx="5"/>
          </p:nvPr>
        </p:nvSpPr>
        <p:spPr/>
        <p:txBody>
          <a:bodyPr/>
          <a:lstStyle/>
          <a:p>
            <a:fld id="{2BEFE613-4E24-4FE1-863A-9D1D929D81F6}" type="slidenum">
              <a:rPr lang="en-GB" smtClean="0"/>
              <a:t>1</a:t>
            </a:fld>
            <a:endParaRPr lang="en-GB"/>
          </a:p>
        </p:txBody>
      </p:sp>
    </p:spTree>
    <p:extLst>
      <p:ext uri="{BB962C8B-B14F-4D97-AF65-F5344CB8AC3E}">
        <p14:creationId xmlns:p14="http://schemas.microsoft.com/office/powerpoint/2010/main" val="3866724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conclude, my project will consist of trying to establish whether an implementation of the Sandwich attack on the GOST block cipher is feasible within reasonable time constraints. This will hopefully provide information on the possibility of generalising the Sandwich attack for all block ciphers and whether its use in modern cryptanalysis is viable. </a:t>
            </a:r>
          </a:p>
          <a:p>
            <a:endParaRPr lang="en-GB" dirty="0"/>
          </a:p>
          <a:p>
            <a:r>
              <a:rPr lang="en-GB" dirty="0"/>
              <a:t>Thank you all for listening I will now take any questions</a:t>
            </a:r>
          </a:p>
        </p:txBody>
      </p:sp>
      <p:sp>
        <p:nvSpPr>
          <p:cNvPr id="4" name="Slide Number Placeholder 3"/>
          <p:cNvSpPr>
            <a:spLocks noGrp="1"/>
          </p:cNvSpPr>
          <p:nvPr>
            <p:ph type="sldNum" sz="quarter" idx="5"/>
          </p:nvPr>
        </p:nvSpPr>
        <p:spPr/>
        <p:txBody>
          <a:bodyPr/>
          <a:lstStyle/>
          <a:p>
            <a:fld id="{2BEFE613-4E24-4FE1-863A-9D1D929D81F6}" type="slidenum">
              <a:rPr lang="en-GB" smtClean="0"/>
              <a:t>10</a:t>
            </a:fld>
            <a:endParaRPr lang="en-GB"/>
          </a:p>
        </p:txBody>
      </p:sp>
    </p:spTree>
    <p:extLst>
      <p:ext uri="{BB962C8B-B14F-4D97-AF65-F5344CB8AC3E}">
        <p14:creationId xmlns:p14="http://schemas.microsoft.com/office/powerpoint/2010/main" val="3352134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 brief overview of what I will be talking about:</a:t>
            </a:r>
          </a:p>
          <a:p>
            <a:r>
              <a:rPr lang="en-GB" dirty="0"/>
              <a:t>I’ll first introduce some of the basic concepts needed to understand the complexities of my project </a:t>
            </a:r>
          </a:p>
          <a:p>
            <a:r>
              <a:rPr lang="en-GB" dirty="0"/>
              <a:t>I will then move on to provide a formal and an informal description of my project, outlining key points and referencing my research question</a:t>
            </a:r>
          </a:p>
          <a:p>
            <a:r>
              <a:rPr lang="en-GB" dirty="0"/>
              <a:t>After this I will then go on to talk about my motivation for pursuing this project and the implications it could have on the wider cryptographic community</a:t>
            </a:r>
          </a:p>
          <a:p>
            <a:r>
              <a:rPr lang="en-GB" dirty="0"/>
              <a:t>Next, I will detail how I will approach the project, and I will end by summing up my slides</a:t>
            </a:r>
          </a:p>
        </p:txBody>
      </p:sp>
      <p:sp>
        <p:nvSpPr>
          <p:cNvPr id="4" name="Slide Number Placeholder 3"/>
          <p:cNvSpPr>
            <a:spLocks noGrp="1"/>
          </p:cNvSpPr>
          <p:nvPr>
            <p:ph type="sldNum" sz="quarter" idx="5"/>
          </p:nvPr>
        </p:nvSpPr>
        <p:spPr/>
        <p:txBody>
          <a:bodyPr/>
          <a:lstStyle/>
          <a:p>
            <a:fld id="{2BEFE613-4E24-4FE1-863A-9D1D929D81F6}" type="slidenum">
              <a:rPr lang="en-GB" smtClean="0"/>
              <a:t>2</a:t>
            </a:fld>
            <a:endParaRPr lang="en-GB"/>
          </a:p>
        </p:txBody>
      </p:sp>
    </p:spTree>
    <p:extLst>
      <p:ext uri="{BB962C8B-B14F-4D97-AF65-F5344CB8AC3E}">
        <p14:creationId xmlns:p14="http://schemas.microsoft.com/office/powerpoint/2010/main" val="1744996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start I’m going to break down my project title and give a brief explanation of its components</a:t>
            </a:r>
          </a:p>
          <a:p>
            <a:endParaRPr lang="en-GB" dirty="0"/>
          </a:p>
          <a:p>
            <a:r>
              <a:rPr lang="en-GB" dirty="0"/>
              <a:t>So, what is cryptanalysis? Essentially it is code breaking. You will have probably heard of Alan Turing and who in WW2 he helped to crack the ENIGMA machine, well he did this through cryptanalysis. Since then, the field has grown significantly introducing new techniques such as linear and differential cryptanalysis as well as enhancements on top of these such as boomerang and side-channel attacks. </a:t>
            </a:r>
          </a:p>
          <a:p>
            <a:endParaRPr lang="en-GB" dirty="0"/>
          </a:p>
          <a:p>
            <a:r>
              <a:rPr lang="en-GB" dirty="0"/>
              <a:t>Now, what is a block cipher? To boil it down, a block cipher is a type of algorithm widely used in cryptography that operates on fixed length inputs called blocks and produces encrypted output blocks of the same size by repeatedly applying a round function. Notably a block cipher called AES is currently one of the main ways to encrypt data within the modern world. </a:t>
            </a:r>
          </a:p>
        </p:txBody>
      </p:sp>
      <p:sp>
        <p:nvSpPr>
          <p:cNvPr id="4" name="Slide Number Placeholder 3"/>
          <p:cNvSpPr>
            <a:spLocks noGrp="1"/>
          </p:cNvSpPr>
          <p:nvPr>
            <p:ph type="sldNum" sz="quarter" idx="5"/>
          </p:nvPr>
        </p:nvSpPr>
        <p:spPr/>
        <p:txBody>
          <a:bodyPr/>
          <a:lstStyle/>
          <a:p>
            <a:fld id="{2BEFE613-4E24-4FE1-863A-9D1D929D81F6}" type="slidenum">
              <a:rPr lang="en-GB" smtClean="0"/>
              <a:t>3</a:t>
            </a:fld>
            <a:endParaRPr lang="en-GB"/>
          </a:p>
        </p:txBody>
      </p:sp>
    </p:spTree>
    <p:extLst>
      <p:ext uri="{BB962C8B-B14F-4D97-AF65-F5344CB8AC3E}">
        <p14:creationId xmlns:p14="http://schemas.microsoft.com/office/powerpoint/2010/main" val="4149122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how do these terms apply to my project? </a:t>
            </a:r>
          </a:p>
          <a:p>
            <a:r>
              <a:rPr lang="en-GB" dirty="0"/>
              <a:t>Well, I will be performing a cryptanalysis of two block ciphers, KASUMI and GOST, using a technique first introduced by Shamir et al in 2010 called the Sandwich attack. On the screen you will see two diagrams that represent the round functions used within KASUMI (left) and GOST (right). Although the KASUMI diagram looks more complex it is only a 7 round block cipher whereas GOST is a 32 round block cipher suggesting that it is in theory more secure than KASUMI. I plan to test this security with the Sandwich attack which is a type of differential cryptanalysis that builds upon a boomerang attack. </a:t>
            </a:r>
          </a:p>
          <a:p>
            <a:endParaRPr lang="en-GB" dirty="0"/>
          </a:p>
          <a:p>
            <a:endParaRPr lang="en-GB" dirty="0"/>
          </a:p>
          <a:p>
            <a:endParaRPr lang="en-GB" dirty="0"/>
          </a:p>
          <a:p>
            <a:endParaRPr lang="en-GB" dirty="0"/>
          </a:p>
          <a:p>
            <a:r>
              <a:rPr lang="en-GB" dirty="0"/>
              <a:t>The original boomerang attack splits a cipher into two sub-ciphers where each half contains a number of rounds whereas the Sandwich attack splits the cipher into 3 cascading sub-ciphers. </a:t>
            </a:r>
          </a:p>
        </p:txBody>
      </p:sp>
      <p:sp>
        <p:nvSpPr>
          <p:cNvPr id="4" name="Slide Number Placeholder 3"/>
          <p:cNvSpPr>
            <a:spLocks noGrp="1"/>
          </p:cNvSpPr>
          <p:nvPr>
            <p:ph type="sldNum" sz="quarter" idx="5"/>
          </p:nvPr>
        </p:nvSpPr>
        <p:spPr/>
        <p:txBody>
          <a:bodyPr/>
          <a:lstStyle/>
          <a:p>
            <a:fld id="{2BEFE613-4E24-4FE1-863A-9D1D929D81F6}" type="slidenum">
              <a:rPr lang="en-GB" smtClean="0"/>
              <a:t>4</a:t>
            </a:fld>
            <a:endParaRPr lang="en-GB"/>
          </a:p>
        </p:txBody>
      </p:sp>
    </p:spTree>
    <p:extLst>
      <p:ext uri="{BB962C8B-B14F-4D97-AF65-F5344CB8AC3E}">
        <p14:creationId xmlns:p14="http://schemas.microsoft.com/office/powerpoint/2010/main" val="2979541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 describe my project: </a:t>
            </a:r>
          </a:p>
          <a:p>
            <a:r>
              <a:rPr lang="en-GB" dirty="0"/>
              <a:t>Informally I will be using the Sandwich attack to see if I can break the GOST block cipher. I will try to do this by using the information gained from my replication of Shamir et </a:t>
            </a:r>
            <a:r>
              <a:rPr lang="en-GB" dirty="0" err="1"/>
              <a:t>al’s</a:t>
            </a:r>
            <a:r>
              <a:rPr lang="en-GB" dirty="0"/>
              <a:t> implementation of the Sandwich attack on KASUMI.</a:t>
            </a:r>
          </a:p>
          <a:p>
            <a:endParaRPr lang="en-GB" dirty="0"/>
          </a:p>
          <a:p>
            <a:r>
              <a:rPr lang="en-GB" dirty="0"/>
              <a:t>Formally, I will be trying to answer the research question, is the sandwich attack a feasible method for breaking the GOST block cipher? To begin answering this I will need to take the existing implementation of the Sandwich attack on KASUMI and adapt it in such a way that it is able to perform on GOST. To help with this transformation I will also implement a Related Key Boomerang attack on GOST from which I can build a sandwich attack on top of.</a:t>
            </a:r>
          </a:p>
        </p:txBody>
      </p:sp>
      <p:sp>
        <p:nvSpPr>
          <p:cNvPr id="4" name="Slide Number Placeholder 3"/>
          <p:cNvSpPr>
            <a:spLocks noGrp="1"/>
          </p:cNvSpPr>
          <p:nvPr>
            <p:ph type="sldNum" sz="quarter" idx="5"/>
          </p:nvPr>
        </p:nvSpPr>
        <p:spPr/>
        <p:txBody>
          <a:bodyPr/>
          <a:lstStyle/>
          <a:p>
            <a:fld id="{2BEFE613-4E24-4FE1-863A-9D1D929D81F6}" type="slidenum">
              <a:rPr lang="en-GB" smtClean="0"/>
              <a:t>5</a:t>
            </a:fld>
            <a:endParaRPr lang="en-GB"/>
          </a:p>
        </p:txBody>
      </p:sp>
    </p:spTree>
    <p:extLst>
      <p:ext uri="{BB962C8B-B14F-4D97-AF65-F5344CB8AC3E}">
        <p14:creationId xmlns:p14="http://schemas.microsoft.com/office/powerpoint/2010/main" val="2460023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 describe my project: </a:t>
            </a:r>
          </a:p>
          <a:p>
            <a:r>
              <a:rPr lang="en-GB" dirty="0"/>
              <a:t>Informally I will be using the Sandwich attack to see if I can break the GOST block cipher. I will try to do this by using the information gained from my replication of Shamir et </a:t>
            </a:r>
            <a:r>
              <a:rPr lang="en-GB" dirty="0" err="1"/>
              <a:t>al’s</a:t>
            </a:r>
            <a:r>
              <a:rPr lang="en-GB" dirty="0"/>
              <a:t> implementation of the Sandwich attack on KASUMI.</a:t>
            </a:r>
          </a:p>
          <a:p>
            <a:endParaRPr lang="en-GB" dirty="0"/>
          </a:p>
          <a:p>
            <a:r>
              <a:rPr lang="en-GB" dirty="0"/>
              <a:t>Formally, I will be trying to answer the research question, is the sandwich attack a feasible method for breaking the GOST block cipher? To begin answering this I will need to take the existing implementation of the Sandwich attack on KASUMI and adapt it in such a way that it is able to perform on GOST. To help with this transformation I will also implement a Related Key Boomerang attack on GOST so that I have two starting points from which I need to find the combination of resulting in a Sandwich attack on GOST.</a:t>
            </a:r>
          </a:p>
        </p:txBody>
      </p:sp>
      <p:sp>
        <p:nvSpPr>
          <p:cNvPr id="4" name="Slide Number Placeholder 3"/>
          <p:cNvSpPr>
            <a:spLocks noGrp="1"/>
          </p:cNvSpPr>
          <p:nvPr>
            <p:ph type="sldNum" sz="quarter" idx="5"/>
          </p:nvPr>
        </p:nvSpPr>
        <p:spPr/>
        <p:txBody>
          <a:bodyPr/>
          <a:lstStyle/>
          <a:p>
            <a:fld id="{2BEFE613-4E24-4FE1-863A-9D1D929D81F6}" type="slidenum">
              <a:rPr lang="en-GB" smtClean="0"/>
              <a:t>6</a:t>
            </a:fld>
            <a:endParaRPr lang="en-GB"/>
          </a:p>
        </p:txBody>
      </p:sp>
    </p:spTree>
    <p:extLst>
      <p:ext uri="{BB962C8B-B14F-4D97-AF65-F5344CB8AC3E}">
        <p14:creationId xmlns:p14="http://schemas.microsoft.com/office/powerpoint/2010/main" val="1713194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to describe my project: </a:t>
            </a:r>
          </a:p>
          <a:p>
            <a:r>
              <a:rPr lang="en-GB" dirty="0"/>
              <a:t>Informally I will be using the Sandwich attack to see if I can break the GOST block cipher. I will try to do this by using the information gained from my replication of Shamir et </a:t>
            </a:r>
            <a:r>
              <a:rPr lang="en-GB" dirty="0" err="1"/>
              <a:t>al’s</a:t>
            </a:r>
            <a:r>
              <a:rPr lang="en-GB" dirty="0"/>
              <a:t> implementation of the Sandwich attack on KASUMI.</a:t>
            </a:r>
          </a:p>
          <a:p>
            <a:endParaRPr lang="en-GB" dirty="0"/>
          </a:p>
          <a:p>
            <a:r>
              <a:rPr lang="en-GB" dirty="0"/>
              <a:t>Formally, I will be trying to answer the research question, is the sandwich attack a feasible method for breaking the GOST block cipher? To begin answering this I will need to take the existing implementation of the Sandwich attack on KASUMI and adapt it in such a way that it is able to perform on GOST. To help with this transformation I will also implement a Related Key Boomerang attack on GOST so that I have two starting points from which I need to find the combination of resulting in a Sandwich attack on GOST.</a:t>
            </a:r>
          </a:p>
        </p:txBody>
      </p:sp>
      <p:sp>
        <p:nvSpPr>
          <p:cNvPr id="4" name="Slide Number Placeholder 3"/>
          <p:cNvSpPr>
            <a:spLocks noGrp="1"/>
          </p:cNvSpPr>
          <p:nvPr>
            <p:ph type="sldNum" sz="quarter" idx="5"/>
          </p:nvPr>
        </p:nvSpPr>
        <p:spPr/>
        <p:txBody>
          <a:bodyPr/>
          <a:lstStyle/>
          <a:p>
            <a:fld id="{2BEFE613-4E24-4FE1-863A-9D1D929D81F6}" type="slidenum">
              <a:rPr lang="en-GB" smtClean="0"/>
              <a:t>7</a:t>
            </a:fld>
            <a:endParaRPr lang="en-GB"/>
          </a:p>
        </p:txBody>
      </p:sp>
    </p:spTree>
    <p:extLst>
      <p:ext uri="{BB962C8B-B14F-4D97-AF65-F5344CB8AC3E}">
        <p14:creationId xmlns:p14="http://schemas.microsoft.com/office/powerpoint/2010/main" val="1211064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motivation for undertaking this project stems from the lack of utilisation of the sandwich attack within the cryptographic community. </a:t>
            </a:r>
          </a:p>
          <a:p>
            <a:endParaRPr lang="en-GB" dirty="0"/>
          </a:p>
          <a:p>
            <a:r>
              <a:rPr lang="en-GB" dirty="0"/>
              <a:t>Other than the original paper I have only been able to find one other instance of a sandwich attack implementation which was by Jana et al in 2023. </a:t>
            </a:r>
          </a:p>
          <a:p>
            <a:endParaRPr lang="en-GB" dirty="0"/>
          </a:p>
          <a:p>
            <a:r>
              <a:rPr lang="en-GB" dirty="0"/>
              <a:t>However, in their original paper Shamir et al were able to significantly reduce the time complexity of the best-known attack on KASUMI. </a:t>
            </a:r>
          </a:p>
          <a:p>
            <a:endParaRPr lang="en-GB" dirty="0"/>
          </a:p>
          <a:p>
            <a:r>
              <a:rPr lang="en-GB" dirty="0"/>
              <a:t>This suggests that the sandwich attack could potentially reduce the time complexity of the best-known attacks on other block ciphers. </a:t>
            </a:r>
          </a:p>
          <a:p>
            <a:endParaRPr lang="en-GB" dirty="0"/>
          </a:p>
          <a:p>
            <a:r>
              <a:rPr lang="en-GB" dirty="0"/>
              <a:t>Subsequently my project will try to implement the sandwich attack on the GOST block cipher as a stepping stone to generalising the sandwich attack for all block ciphers. </a:t>
            </a:r>
          </a:p>
          <a:p>
            <a:endParaRPr lang="en-GB" dirty="0"/>
          </a:p>
          <a:p>
            <a:r>
              <a:rPr lang="en-GB" dirty="0"/>
              <a:t>If I am successful in showing that the sandwich attack could reduce the time complexity of the best-known attack on GOST (or at least get close to) then it would be reasonable to say that since some of the best-known attacks on modern block ciphers, (such as AES), utilise Boomerang attacks, from which sandwich attacks stem from, then the sandwich attack could potentially be used to also reduce the time complexity of the best-known attacks on those ciphers. </a:t>
            </a:r>
          </a:p>
          <a:p>
            <a:endParaRPr lang="en-GB" dirty="0"/>
          </a:p>
          <a:p>
            <a:r>
              <a:rPr lang="en-GB" dirty="0"/>
              <a:t>Were this to be the case then, depending on the time complexity reduction, cryptographic models may have to be adapted to withstand sandwich attacks or changed entirely. </a:t>
            </a:r>
          </a:p>
          <a:p>
            <a:endParaRPr lang="en-GB" dirty="0"/>
          </a:p>
          <a:p>
            <a:r>
              <a:rPr lang="en-GB" dirty="0"/>
              <a:t>Alternatively, if I prove that the sandwich attack is not applicable to block ciphers in general through my implementation on GOST then I will have provided useful knowledge to the cryptographic community suggesting that the sandwich attack is not a viable method for use within modern cryptanalysis.</a:t>
            </a:r>
          </a:p>
        </p:txBody>
      </p:sp>
      <p:sp>
        <p:nvSpPr>
          <p:cNvPr id="4" name="Slide Number Placeholder 3"/>
          <p:cNvSpPr>
            <a:spLocks noGrp="1"/>
          </p:cNvSpPr>
          <p:nvPr>
            <p:ph type="sldNum" sz="quarter" idx="5"/>
          </p:nvPr>
        </p:nvSpPr>
        <p:spPr/>
        <p:txBody>
          <a:bodyPr/>
          <a:lstStyle/>
          <a:p>
            <a:fld id="{2BEFE613-4E24-4FE1-863A-9D1D929D81F6}" type="slidenum">
              <a:rPr lang="en-GB" smtClean="0"/>
              <a:t>8</a:t>
            </a:fld>
            <a:endParaRPr lang="en-GB"/>
          </a:p>
        </p:txBody>
      </p:sp>
    </p:spTree>
    <p:extLst>
      <p:ext uri="{BB962C8B-B14F-4D97-AF65-F5344CB8AC3E}">
        <p14:creationId xmlns:p14="http://schemas.microsoft.com/office/powerpoint/2010/main" val="1930727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My approach to this project will try to follow a linear path that should aid me in developing my understand of the topics as well as creating a clear path from the start to the end. </a:t>
            </a:r>
          </a:p>
          <a:p>
            <a:r>
              <a:rPr lang="en-GB" dirty="0"/>
              <a:t>I will begin by replicating the original Sandwich attack on KASUMI as well as a related key boomerang attack on GOST. The reason for also implementing a RKBA on GOST is because this should provide a nice middle ground before implementing the sandwich attack due to the sandwich attack being based on a RKBA.</a:t>
            </a:r>
          </a:p>
          <a:p>
            <a:r>
              <a:rPr lang="en-GB" dirty="0"/>
              <a:t>After this I will then need to perform some probability analysis to see whether the sandwich attack will work within reasonable time on GOST. This is because there is no point implementing an attack that is known to be computationally slower than known attacks.</a:t>
            </a:r>
          </a:p>
          <a:p>
            <a:r>
              <a:rPr lang="en-GB" dirty="0"/>
              <a:t>If I can show the sandwich attack to be feasible on GOST then I will implement it and note down my results to compare to the best-known attacks</a:t>
            </a:r>
          </a:p>
          <a:p>
            <a:r>
              <a:rPr lang="en-GB" dirty="0"/>
              <a:t>If I can’t show the sandwich attack to be feasible then I will add to the Sandwich attack documentation by doing things such as providing more comprehensive pseudocode, creating simpler explanations of the sandwich attack, and by providing worked examples. These currently don’t exist within the cryptographic community so I think that they would be beneficial to create.</a:t>
            </a:r>
          </a:p>
          <a:p>
            <a:endParaRPr lang="en-GB" dirty="0"/>
          </a:p>
        </p:txBody>
      </p:sp>
      <p:sp>
        <p:nvSpPr>
          <p:cNvPr id="4" name="Slide Number Placeholder 3"/>
          <p:cNvSpPr>
            <a:spLocks noGrp="1"/>
          </p:cNvSpPr>
          <p:nvPr>
            <p:ph type="sldNum" sz="quarter" idx="5"/>
          </p:nvPr>
        </p:nvSpPr>
        <p:spPr/>
        <p:txBody>
          <a:bodyPr/>
          <a:lstStyle/>
          <a:p>
            <a:fld id="{2BEFE613-4E24-4FE1-863A-9D1D929D81F6}" type="slidenum">
              <a:rPr lang="en-GB" smtClean="0"/>
              <a:t>9</a:t>
            </a:fld>
            <a:endParaRPr lang="en-GB"/>
          </a:p>
        </p:txBody>
      </p:sp>
    </p:spTree>
    <p:extLst>
      <p:ext uri="{BB962C8B-B14F-4D97-AF65-F5344CB8AC3E}">
        <p14:creationId xmlns:p14="http://schemas.microsoft.com/office/powerpoint/2010/main" val="3813743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D96F2-02BD-E71F-EFBD-14FECCF2D331}"/>
              </a:ext>
            </a:extLst>
          </p:cNvPr>
          <p:cNvSpPr>
            <a:spLocks noGrp="1"/>
          </p:cNvSpPr>
          <p:nvPr>
            <p:ph type="ctrTitle"/>
          </p:nvPr>
        </p:nvSpPr>
        <p:spPr>
          <a:xfrm>
            <a:off x="1524000" y="1122362"/>
            <a:ext cx="7172325" cy="3152251"/>
          </a:xfrm>
        </p:spPr>
        <p:txBody>
          <a:bodyPr anchor="b">
            <a:normAutofit/>
          </a:bodyPr>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BBE90113-E8E1-4E48-41BC-583802BFC956}"/>
              </a:ext>
            </a:extLst>
          </p:cNvPr>
          <p:cNvSpPr>
            <a:spLocks noGrp="1"/>
          </p:cNvSpPr>
          <p:nvPr>
            <p:ph type="subTitle" idx="1"/>
          </p:nvPr>
        </p:nvSpPr>
        <p:spPr>
          <a:xfrm>
            <a:off x="1524000" y="4920137"/>
            <a:ext cx="7172325" cy="1122363"/>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AC7EE5-BFF0-D779-4261-E239DB450A69}"/>
              </a:ext>
            </a:extLst>
          </p:cNvPr>
          <p:cNvSpPr>
            <a:spLocks noGrp="1"/>
          </p:cNvSpPr>
          <p:nvPr>
            <p:ph type="dt" sz="half" idx="10"/>
          </p:nvPr>
        </p:nvSpPr>
        <p:spPr/>
        <p:txBody>
          <a:bodyPr/>
          <a:lstStyle/>
          <a:p>
            <a:fld id="{9D0D92BC-42A9-434B-8530-ADBF4485E407}" type="datetimeFigureOut">
              <a:rPr lang="en-US" smtClean="0"/>
              <a:t>12/9/2024</a:t>
            </a:fld>
            <a:endParaRPr lang="en-US"/>
          </a:p>
        </p:txBody>
      </p:sp>
      <p:sp>
        <p:nvSpPr>
          <p:cNvPr id="5" name="Footer Placeholder 4">
            <a:extLst>
              <a:ext uri="{FF2B5EF4-FFF2-40B4-BE49-F238E27FC236}">
                <a16:creationId xmlns:a16="http://schemas.microsoft.com/office/drawing/2014/main" id="{63789492-34ED-FE24-4F29-E4C8F5497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0C886-7F1E-7BC1-9A9E-B24C2AC2F0F5}"/>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8" name="Straight Connector 7">
            <a:extLst>
              <a:ext uri="{FF2B5EF4-FFF2-40B4-BE49-F238E27FC236}">
                <a16:creationId xmlns:a16="http://schemas.microsoft.com/office/drawing/2014/main" id="{1C74AEE6-9CA7-5247-DC34-99634247DF50}"/>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9111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F4143-3C41-D626-8F64-36A9C9F1A606}"/>
              </a:ext>
            </a:extLst>
          </p:cNvPr>
          <p:cNvSpPr>
            <a:spLocks noGrp="1"/>
          </p:cNvSpPr>
          <p:nvPr>
            <p:ph type="title"/>
          </p:nvPr>
        </p:nvSpPr>
        <p:spPr>
          <a:xfrm>
            <a:off x="952500" y="914400"/>
            <a:ext cx="9962791" cy="990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52C4FB-B560-A0FC-6435-952981BC9A1D}"/>
              </a:ext>
            </a:extLst>
          </p:cNvPr>
          <p:cNvSpPr>
            <a:spLocks noGrp="1"/>
          </p:cNvSpPr>
          <p:nvPr>
            <p:ph type="body" orient="vert" idx="1"/>
          </p:nvPr>
        </p:nvSpPr>
        <p:spPr>
          <a:xfrm>
            <a:off x="952500" y="2285997"/>
            <a:ext cx="9962791" cy="38909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7CEC4F-0A90-11E2-E43E-B9E765AFBD3A}"/>
              </a:ext>
            </a:extLst>
          </p:cNvPr>
          <p:cNvSpPr>
            <a:spLocks noGrp="1"/>
          </p:cNvSpPr>
          <p:nvPr>
            <p:ph type="dt" sz="half" idx="10"/>
          </p:nvPr>
        </p:nvSpPr>
        <p:spPr/>
        <p:txBody>
          <a:bodyPr/>
          <a:lstStyle/>
          <a:p>
            <a:fld id="{9D0D92BC-42A9-434B-8530-ADBF4485E407}" type="datetimeFigureOut">
              <a:rPr lang="en-US" smtClean="0"/>
              <a:t>12/9/2024</a:t>
            </a:fld>
            <a:endParaRPr lang="en-US"/>
          </a:p>
        </p:txBody>
      </p:sp>
      <p:sp>
        <p:nvSpPr>
          <p:cNvPr id="5" name="Footer Placeholder 4">
            <a:extLst>
              <a:ext uri="{FF2B5EF4-FFF2-40B4-BE49-F238E27FC236}">
                <a16:creationId xmlns:a16="http://schemas.microsoft.com/office/drawing/2014/main" id="{51B2A5B4-1D77-B0AC-49E7-CAE9556B1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96EF9-2FDA-8E87-D546-8840CEBF03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200600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085AB7-38B3-7F80-0B2D-7960F5637521}"/>
              </a:ext>
            </a:extLst>
          </p:cNvPr>
          <p:cNvSpPr>
            <a:spLocks noGrp="1"/>
          </p:cNvSpPr>
          <p:nvPr>
            <p:ph type="title" orient="vert"/>
          </p:nvPr>
        </p:nvSpPr>
        <p:spPr>
          <a:xfrm>
            <a:off x="9224513" y="1052423"/>
            <a:ext cx="1771292" cy="491705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B5ADBDC3-E9EA-8699-B2E4-4C7784455BA8}"/>
              </a:ext>
            </a:extLst>
          </p:cNvPr>
          <p:cNvSpPr>
            <a:spLocks noGrp="1"/>
          </p:cNvSpPr>
          <p:nvPr>
            <p:ph type="body" orient="vert" idx="1"/>
          </p:nvPr>
        </p:nvSpPr>
        <p:spPr>
          <a:xfrm>
            <a:off x="1006414" y="1052424"/>
            <a:ext cx="7873043" cy="49170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E1DBEDE-3A67-6FCA-25F3-B91F7C82ED89}"/>
              </a:ext>
            </a:extLst>
          </p:cNvPr>
          <p:cNvSpPr>
            <a:spLocks noGrp="1"/>
          </p:cNvSpPr>
          <p:nvPr>
            <p:ph type="dt" sz="half" idx="10"/>
          </p:nvPr>
        </p:nvSpPr>
        <p:spPr/>
        <p:txBody>
          <a:bodyPr/>
          <a:lstStyle/>
          <a:p>
            <a:fld id="{9D0D92BC-42A9-434B-8530-ADBF4485E407}" type="datetimeFigureOut">
              <a:rPr lang="en-US" smtClean="0"/>
              <a:t>12/9/2024</a:t>
            </a:fld>
            <a:endParaRPr lang="en-US"/>
          </a:p>
        </p:txBody>
      </p:sp>
      <p:sp>
        <p:nvSpPr>
          <p:cNvPr id="5" name="Footer Placeholder 4">
            <a:extLst>
              <a:ext uri="{FF2B5EF4-FFF2-40B4-BE49-F238E27FC236}">
                <a16:creationId xmlns:a16="http://schemas.microsoft.com/office/drawing/2014/main" id="{BB9EFF51-4318-20EA-3A3A-8FE203B1A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D9703-5BAD-DE95-98D9-0F30E7C093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557208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532FD-157B-437C-E9D5-B66E8B3B19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790A51-A7E8-7A6A-5FD0-F9B250BE41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8C8B8-F999-7D95-435D-17CE6ACCDC87}"/>
              </a:ext>
            </a:extLst>
          </p:cNvPr>
          <p:cNvSpPr>
            <a:spLocks noGrp="1"/>
          </p:cNvSpPr>
          <p:nvPr>
            <p:ph type="dt" sz="half" idx="10"/>
          </p:nvPr>
        </p:nvSpPr>
        <p:spPr/>
        <p:txBody>
          <a:bodyPr/>
          <a:lstStyle/>
          <a:p>
            <a:fld id="{9D0D92BC-42A9-434B-8530-ADBF4485E407}" type="datetimeFigureOut">
              <a:rPr lang="en-US" smtClean="0"/>
              <a:t>12/9/2024</a:t>
            </a:fld>
            <a:endParaRPr lang="en-US"/>
          </a:p>
        </p:txBody>
      </p:sp>
      <p:sp>
        <p:nvSpPr>
          <p:cNvPr id="5" name="Footer Placeholder 4">
            <a:extLst>
              <a:ext uri="{FF2B5EF4-FFF2-40B4-BE49-F238E27FC236}">
                <a16:creationId xmlns:a16="http://schemas.microsoft.com/office/drawing/2014/main" id="{6E427265-C89C-937F-1DA3-F377F6877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EB89E-4530-3632-3485-F481DB042ED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4246373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056A-761D-1DBC-276A-2A46D153C03F}"/>
              </a:ext>
            </a:extLst>
          </p:cNvPr>
          <p:cNvSpPr>
            <a:spLocks noGrp="1"/>
          </p:cNvSpPr>
          <p:nvPr>
            <p:ph type="title"/>
          </p:nvPr>
        </p:nvSpPr>
        <p:spPr>
          <a:xfrm>
            <a:off x="1471613" y="1355763"/>
            <a:ext cx="6972300" cy="2255794"/>
          </a:xfrm>
        </p:spPr>
        <p:txBody>
          <a:bodyPr anchor="t">
            <a:normAutofit/>
          </a:bodyPr>
          <a:lstStyle>
            <a:lvl1pPr>
              <a:lnSpc>
                <a:spcPct val="110000"/>
              </a:lnSpc>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193904B3-6AC1-19D5-3EAE-2009A3B4CE65}"/>
              </a:ext>
            </a:extLst>
          </p:cNvPr>
          <p:cNvSpPr>
            <a:spLocks noGrp="1"/>
          </p:cNvSpPr>
          <p:nvPr>
            <p:ph type="body" idx="1"/>
          </p:nvPr>
        </p:nvSpPr>
        <p:spPr>
          <a:xfrm>
            <a:off x="1524000" y="4921820"/>
            <a:ext cx="5524500" cy="1150934"/>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9FA2A86D-493D-5BF6-8AA6-F1231E3BAE7D}"/>
              </a:ext>
            </a:extLst>
          </p:cNvPr>
          <p:cNvSpPr>
            <a:spLocks noGrp="1"/>
          </p:cNvSpPr>
          <p:nvPr>
            <p:ph type="dt" sz="half" idx="10"/>
          </p:nvPr>
        </p:nvSpPr>
        <p:spPr/>
        <p:txBody>
          <a:bodyPr/>
          <a:lstStyle/>
          <a:p>
            <a:fld id="{9D0D92BC-42A9-434B-8530-ADBF4485E407}" type="datetimeFigureOut">
              <a:rPr lang="en-US" smtClean="0"/>
              <a:t>12/9/2024</a:t>
            </a:fld>
            <a:endParaRPr lang="en-US"/>
          </a:p>
        </p:txBody>
      </p:sp>
      <p:sp>
        <p:nvSpPr>
          <p:cNvPr id="5" name="Footer Placeholder 4">
            <a:extLst>
              <a:ext uri="{FF2B5EF4-FFF2-40B4-BE49-F238E27FC236}">
                <a16:creationId xmlns:a16="http://schemas.microsoft.com/office/drawing/2014/main" id="{79CCCD76-6623-164A-7BFA-207AFA05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64312-1F20-5486-62B0-A8BB8829D6CA}"/>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4" name="Straight Connector 13">
            <a:extLst>
              <a:ext uri="{FF2B5EF4-FFF2-40B4-BE49-F238E27FC236}">
                <a16:creationId xmlns:a16="http://schemas.microsoft.com/office/drawing/2014/main" id="{4703F1C9-9114-4426-6F07-F7FF9CCD5FC4}"/>
              </a:ext>
            </a:extLst>
          </p:cNvPr>
          <p:cNvCxnSpPr>
            <a:cxnSpLocks/>
          </p:cNvCxnSpPr>
          <p:nvPr/>
        </p:nvCxnSpPr>
        <p:spPr>
          <a:xfrm>
            <a:off x="1638300" y="459663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703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FC4C-4D16-E5A8-F934-8B158F6F273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779BDE54-F935-945D-3E4F-B659695E84DA}"/>
              </a:ext>
            </a:extLst>
          </p:cNvPr>
          <p:cNvSpPr>
            <a:spLocks noGrp="1"/>
          </p:cNvSpPr>
          <p:nvPr>
            <p:ph sz="half" idx="1"/>
          </p:nvPr>
        </p:nvSpPr>
        <p:spPr>
          <a:xfrm>
            <a:off x="952500" y="2286002"/>
            <a:ext cx="5067300" cy="389096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28F3710-E06B-05DE-937A-C92E52569E34}"/>
              </a:ext>
            </a:extLst>
          </p:cNvPr>
          <p:cNvSpPr>
            <a:spLocks noGrp="1"/>
          </p:cNvSpPr>
          <p:nvPr>
            <p:ph sz="half" idx="2"/>
          </p:nvPr>
        </p:nvSpPr>
        <p:spPr>
          <a:xfrm>
            <a:off x="6172200" y="2286001"/>
            <a:ext cx="5067300" cy="38909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7302EFD-42D3-11C1-677E-0E478B93F7B2}"/>
              </a:ext>
            </a:extLst>
          </p:cNvPr>
          <p:cNvSpPr>
            <a:spLocks noGrp="1"/>
          </p:cNvSpPr>
          <p:nvPr>
            <p:ph type="dt" sz="half" idx="10"/>
          </p:nvPr>
        </p:nvSpPr>
        <p:spPr/>
        <p:txBody>
          <a:bodyPr/>
          <a:lstStyle/>
          <a:p>
            <a:fld id="{9D0D92BC-42A9-434B-8530-ADBF4485E407}" type="datetimeFigureOut">
              <a:rPr lang="en-US" smtClean="0"/>
              <a:t>12/9/2024</a:t>
            </a:fld>
            <a:endParaRPr lang="en-US"/>
          </a:p>
        </p:txBody>
      </p:sp>
      <p:sp>
        <p:nvSpPr>
          <p:cNvPr id="6" name="Footer Placeholder 5">
            <a:extLst>
              <a:ext uri="{FF2B5EF4-FFF2-40B4-BE49-F238E27FC236}">
                <a16:creationId xmlns:a16="http://schemas.microsoft.com/office/drawing/2014/main" id="{224C2F08-0D93-B14B-6106-2925DF3E16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DE81-F2AB-CCB9-8B68-5E4F31011FF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738596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D81B-4E36-1511-E9A7-8FB931B41FCF}"/>
              </a:ext>
            </a:extLst>
          </p:cNvPr>
          <p:cNvSpPr>
            <a:spLocks noGrp="1"/>
          </p:cNvSpPr>
          <p:nvPr>
            <p:ph type="title"/>
          </p:nvPr>
        </p:nvSpPr>
        <p:spPr>
          <a:xfrm>
            <a:off x="952500" y="1004888"/>
            <a:ext cx="10287000" cy="90011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87FA73DE-183B-9473-20AD-2D3BFED8439F}"/>
              </a:ext>
            </a:extLst>
          </p:cNvPr>
          <p:cNvSpPr>
            <a:spLocks noGrp="1"/>
          </p:cNvSpPr>
          <p:nvPr>
            <p:ph type="body" idx="1"/>
          </p:nvPr>
        </p:nvSpPr>
        <p:spPr>
          <a:xfrm>
            <a:off x="952501"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D70FB3D-60AC-DEF2-4472-31B4E076CBCC}"/>
              </a:ext>
            </a:extLst>
          </p:cNvPr>
          <p:cNvSpPr>
            <a:spLocks noGrp="1"/>
          </p:cNvSpPr>
          <p:nvPr>
            <p:ph sz="half" idx="2"/>
          </p:nvPr>
        </p:nvSpPr>
        <p:spPr>
          <a:xfrm>
            <a:off x="952501" y="3048001"/>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6E5BDB-B29C-788F-E2FB-6C154E8FE82E}"/>
              </a:ext>
            </a:extLst>
          </p:cNvPr>
          <p:cNvSpPr>
            <a:spLocks noGrp="1"/>
          </p:cNvSpPr>
          <p:nvPr>
            <p:ph type="body" sz="quarter" idx="3"/>
          </p:nvPr>
        </p:nvSpPr>
        <p:spPr>
          <a:xfrm>
            <a:off x="6353174" y="2085959"/>
            <a:ext cx="4886325" cy="590566"/>
          </a:xfrm>
        </p:spPr>
        <p:txBody>
          <a:bodyPr anchor="b">
            <a:normAutofit/>
          </a:bodyPr>
          <a:lstStyle>
            <a:lvl1pPr marL="0" indent="0">
              <a:buNone/>
              <a:defRPr sz="18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513FF49-3276-24CA-BC81-FA92C0A9309A}"/>
              </a:ext>
            </a:extLst>
          </p:cNvPr>
          <p:cNvSpPr>
            <a:spLocks noGrp="1"/>
          </p:cNvSpPr>
          <p:nvPr>
            <p:ph sz="quarter" idx="4"/>
          </p:nvPr>
        </p:nvSpPr>
        <p:spPr>
          <a:xfrm>
            <a:off x="6353174" y="3048000"/>
            <a:ext cx="4886325" cy="32226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E8FA1C8-C196-9BE1-F603-3FC17EDD91F8}"/>
              </a:ext>
            </a:extLst>
          </p:cNvPr>
          <p:cNvSpPr>
            <a:spLocks noGrp="1"/>
          </p:cNvSpPr>
          <p:nvPr>
            <p:ph type="dt" sz="half" idx="10"/>
          </p:nvPr>
        </p:nvSpPr>
        <p:spPr/>
        <p:txBody>
          <a:bodyPr/>
          <a:lstStyle/>
          <a:p>
            <a:fld id="{9D0D92BC-42A9-434B-8530-ADBF4485E407}" type="datetimeFigureOut">
              <a:rPr lang="en-US" smtClean="0"/>
              <a:t>12/9/2024</a:t>
            </a:fld>
            <a:endParaRPr lang="en-US"/>
          </a:p>
        </p:txBody>
      </p:sp>
      <p:sp>
        <p:nvSpPr>
          <p:cNvPr id="8" name="Footer Placeholder 7">
            <a:extLst>
              <a:ext uri="{FF2B5EF4-FFF2-40B4-BE49-F238E27FC236}">
                <a16:creationId xmlns:a16="http://schemas.microsoft.com/office/drawing/2014/main" id="{CFB79692-E142-E1D7-AD17-30C5F13657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90FCF2-7B78-2A2A-F878-58335FEA390C}"/>
              </a:ext>
            </a:extLst>
          </p:cNvPr>
          <p:cNvSpPr>
            <a:spLocks noGrp="1"/>
          </p:cNvSpPr>
          <p:nvPr>
            <p:ph type="sldNum" sz="quarter" idx="12"/>
          </p:nvPr>
        </p:nvSpPr>
        <p:spPr/>
        <p:txBody>
          <a:bodyPr/>
          <a:lstStyle/>
          <a:p>
            <a:fld id="{A0289F9E-9962-4B7B-BA18-A15907CCC6BF}" type="slidenum">
              <a:rPr lang="en-US" smtClean="0"/>
              <a:t>‹#›</a:t>
            </a:fld>
            <a:endParaRPr lang="en-US"/>
          </a:p>
        </p:txBody>
      </p:sp>
      <p:cxnSp>
        <p:nvCxnSpPr>
          <p:cNvPr id="11" name="Straight Connector 10">
            <a:extLst>
              <a:ext uri="{FF2B5EF4-FFF2-40B4-BE49-F238E27FC236}">
                <a16:creationId xmlns:a16="http://schemas.microsoft.com/office/drawing/2014/main" id="{BC2D0356-1ECF-682B-F87A-811BDD28B2CB}"/>
              </a:ext>
            </a:extLst>
          </p:cNvPr>
          <p:cNvCxnSpPr>
            <a:cxnSpLocks/>
          </p:cNvCxnSpPr>
          <p:nvPr/>
        </p:nvCxnSpPr>
        <p:spPr>
          <a:xfrm>
            <a:off x="1052513"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906CA06-9701-E645-C0A5-594B227B288F}"/>
              </a:ext>
            </a:extLst>
          </p:cNvPr>
          <p:cNvCxnSpPr>
            <a:cxnSpLocks/>
          </p:cNvCxnSpPr>
          <p:nvPr/>
        </p:nvCxnSpPr>
        <p:spPr>
          <a:xfrm>
            <a:off x="6435725" y="2876817"/>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0625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14DA-C0D4-E152-7F42-F6352C961E82}"/>
              </a:ext>
            </a:extLst>
          </p:cNvPr>
          <p:cNvSpPr>
            <a:spLocks noGrp="1"/>
          </p:cNvSpPr>
          <p:nvPr>
            <p:ph type="title"/>
          </p:nvPr>
        </p:nvSpPr>
        <p:spPr>
          <a:xfrm>
            <a:off x="1524000" y="914400"/>
            <a:ext cx="9715500" cy="9906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4EC2AA04-1E84-460C-F560-A228F930F0AF}"/>
              </a:ext>
            </a:extLst>
          </p:cNvPr>
          <p:cNvSpPr>
            <a:spLocks noGrp="1"/>
          </p:cNvSpPr>
          <p:nvPr>
            <p:ph type="dt" sz="half" idx="10"/>
          </p:nvPr>
        </p:nvSpPr>
        <p:spPr/>
        <p:txBody>
          <a:bodyPr/>
          <a:lstStyle/>
          <a:p>
            <a:fld id="{9D0D92BC-42A9-434B-8530-ADBF4485E407}" type="datetimeFigureOut">
              <a:rPr lang="en-US" smtClean="0"/>
              <a:t>12/9/2024</a:t>
            </a:fld>
            <a:endParaRPr lang="en-US"/>
          </a:p>
        </p:txBody>
      </p:sp>
      <p:sp>
        <p:nvSpPr>
          <p:cNvPr id="4" name="Footer Placeholder 3">
            <a:extLst>
              <a:ext uri="{FF2B5EF4-FFF2-40B4-BE49-F238E27FC236}">
                <a16:creationId xmlns:a16="http://schemas.microsoft.com/office/drawing/2014/main" id="{24AB260E-3910-7D1B-5074-24F5F0AB53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2020F1-A878-9B80-6B4F-7D71406BBF38}"/>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847411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7652D6-7AE9-3E3B-5C1B-2B4399B150D5}"/>
              </a:ext>
            </a:extLst>
          </p:cNvPr>
          <p:cNvSpPr>
            <a:spLocks noGrp="1"/>
          </p:cNvSpPr>
          <p:nvPr>
            <p:ph type="dt" sz="half" idx="10"/>
          </p:nvPr>
        </p:nvSpPr>
        <p:spPr/>
        <p:txBody>
          <a:bodyPr/>
          <a:lstStyle/>
          <a:p>
            <a:fld id="{9D0D92BC-42A9-434B-8530-ADBF4485E407}" type="datetimeFigureOut">
              <a:rPr lang="en-US" smtClean="0"/>
              <a:t>12/9/2024</a:t>
            </a:fld>
            <a:endParaRPr lang="en-US"/>
          </a:p>
        </p:txBody>
      </p:sp>
      <p:sp>
        <p:nvSpPr>
          <p:cNvPr id="3" name="Footer Placeholder 2">
            <a:extLst>
              <a:ext uri="{FF2B5EF4-FFF2-40B4-BE49-F238E27FC236}">
                <a16:creationId xmlns:a16="http://schemas.microsoft.com/office/drawing/2014/main" id="{A9A7127E-2A63-6F45-4C40-8358436307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6FB79-D9D1-5381-0019-E24F8B4DAAB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85604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C23B5-7DA9-0E4F-DA39-4624DB8A252E}"/>
              </a:ext>
            </a:extLst>
          </p:cNvPr>
          <p:cNvSpPr>
            <a:spLocks noGrp="1"/>
          </p:cNvSpPr>
          <p:nvPr>
            <p:ph type="title"/>
          </p:nvPr>
        </p:nvSpPr>
        <p:spPr>
          <a:xfrm>
            <a:off x="1524000" y="1369065"/>
            <a:ext cx="3266536" cy="2312979"/>
          </a:xfrm>
        </p:spPr>
        <p:txBody>
          <a:bodyPr anchor="b">
            <a:no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B94A5E77-518A-1FB9-B473-E19CADE04669}"/>
              </a:ext>
            </a:extLst>
          </p:cNvPr>
          <p:cNvSpPr>
            <a:spLocks noGrp="1"/>
          </p:cNvSpPr>
          <p:nvPr>
            <p:ph idx="1"/>
          </p:nvPr>
        </p:nvSpPr>
        <p:spPr>
          <a:xfrm>
            <a:off x="5624423" y="987425"/>
            <a:ext cx="5615077" cy="4873625"/>
          </a:xfrm>
        </p:spPr>
        <p:txBody>
          <a:bodyPr anchor="ct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365344F-7D06-2406-D113-D24587835D69}"/>
              </a:ext>
            </a:extLst>
          </p:cNvPr>
          <p:cNvSpPr>
            <a:spLocks noGrp="1"/>
          </p:cNvSpPr>
          <p:nvPr>
            <p:ph type="body" sz="half" idx="2"/>
          </p:nvPr>
        </p:nvSpPr>
        <p:spPr>
          <a:xfrm>
            <a:off x="1524000" y="3947801"/>
            <a:ext cx="3266536" cy="238283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22BE708-BAD0-A0A6-9332-9D2179E673FB}"/>
              </a:ext>
            </a:extLst>
          </p:cNvPr>
          <p:cNvSpPr>
            <a:spLocks noGrp="1"/>
          </p:cNvSpPr>
          <p:nvPr>
            <p:ph type="dt" sz="half" idx="10"/>
          </p:nvPr>
        </p:nvSpPr>
        <p:spPr/>
        <p:txBody>
          <a:bodyPr/>
          <a:lstStyle/>
          <a:p>
            <a:fld id="{9D0D92BC-42A9-434B-8530-ADBF4485E407}" type="datetimeFigureOut">
              <a:rPr lang="en-US" smtClean="0"/>
              <a:t>12/9/2024</a:t>
            </a:fld>
            <a:endParaRPr lang="en-US"/>
          </a:p>
        </p:txBody>
      </p:sp>
      <p:sp>
        <p:nvSpPr>
          <p:cNvPr id="6" name="Footer Placeholder 5">
            <a:extLst>
              <a:ext uri="{FF2B5EF4-FFF2-40B4-BE49-F238E27FC236}">
                <a16:creationId xmlns:a16="http://schemas.microsoft.com/office/drawing/2014/main" id="{F8A70050-9362-4EC4-6B73-3A38445B71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CDA991-8608-CAB4-33FA-03D380D2F060}"/>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591784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B837-332D-9100-E007-7DE279481410}"/>
              </a:ext>
            </a:extLst>
          </p:cNvPr>
          <p:cNvSpPr>
            <a:spLocks noGrp="1"/>
          </p:cNvSpPr>
          <p:nvPr>
            <p:ph type="title"/>
          </p:nvPr>
        </p:nvSpPr>
        <p:spPr>
          <a:xfrm>
            <a:off x="1523999" y="1385457"/>
            <a:ext cx="3312543" cy="2304288"/>
          </a:xfrm>
        </p:spPr>
        <p:txBody>
          <a:bodyPr anchor="b">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3E0DE983-0B0E-07CC-8C57-4EA529E27D19}"/>
              </a:ext>
            </a:extLst>
          </p:cNvPr>
          <p:cNvSpPr>
            <a:spLocks noGrp="1"/>
          </p:cNvSpPr>
          <p:nvPr>
            <p:ph type="pic" idx="1"/>
          </p:nvPr>
        </p:nvSpPr>
        <p:spPr>
          <a:xfrm>
            <a:off x="5624423" y="957263"/>
            <a:ext cx="5372189" cy="49625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CAB867-3FC6-5007-61B0-D9B7E5B0CED6}"/>
              </a:ext>
            </a:extLst>
          </p:cNvPr>
          <p:cNvSpPr>
            <a:spLocks noGrp="1"/>
          </p:cNvSpPr>
          <p:nvPr>
            <p:ph type="body" sz="half" idx="2"/>
          </p:nvPr>
        </p:nvSpPr>
        <p:spPr>
          <a:xfrm>
            <a:off x="1524000" y="3958315"/>
            <a:ext cx="3312542" cy="1961473"/>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6FC7E0F-BFE1-7134-163B-B777970B762A}"/>
              </a:ext>
            </a:extLst>
          </p:cNvPr>
          <p:cNvSpPr>
            <a:spLocks noGrp="1"/>
          </p:cNvSpPr>
          <p:nvPr>
            <p:ph type="dt" sz="half" idx="10"/>
          </p:nvPr>
        </p:nvSpPr>
        <p:spPr/>
        <p:txBody>
          <a:bodyPr/>
          <a:lstStyle/>
          <a:p>
            <a:fld id="{9D0D92BC-42A9-434B-8530-ADBF4485E407}" type="datetimeFigureOut">
              <a:rPr lang="en-US" smtClean="0"/>
              <a:t>12/9/2024</a:t>
            </a:fld>
            <a:endParaRPr lang="en-US"/>
          </a:p>
        </p:txBody>
      </p:sp>
      <p:sp>
        <p:nvSpPr>
          <p:cNvPr id="6" name="Footer Placeholder 5">
            <a:extLst>
              <a:ext uri="{FF2B5EF4-FFF2-40B4-BE49-F238E27FC236}">
                <a16:creationId xmlns:a16="http://schemas.microsoft.com/office/drawing/2014/main" id="{AD395D0B-4F98-F3BE-FB23-22D8C5D41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B2E3D-2188-B7A9-0ECE-97814735847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99850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5258B98-3BD5-0A20-B0E7-944EAEB2654A}"/>
              </a:ext>
            </a:extLst>
          </p:cNvPr>
          <p:cNvSpPr/>
          <p:nvPr/>
        </p:nvSpPr>
        <p:spPr>
          <a:xfrm>
            <a:off x="0" y="3510612"/>
            <a:ext cx="12192000" cy="3347388"/>
          </a:xfrm>
          <a:prstGeom prst="rect">
            <a:avLst/>
          </a:prstGeom>
          <a:gradFill>
            <a:gsLst>
              <a:gs pos="14000">
                <a:schemeClr val="accent1">
                  <a:lumMod val="60000"/>
                  <a:lumOff val="40000"/>
                  <a:alpha val="0"/>
                </a:schemeClr>
              </a:gs>
              <a:gs pos="100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C0D404C1-E8A5-65FC-C068-21EA0397ED63}"/>
              </a:ext>
            </a:extLst>
          </p:cNvPr>
          <p:cNvSpPr>
            <a:spLocks noGrp="1"/>
          </p:cNvSpPr>
          <p:nvPr>
            <p:ph type="title"/>
          </p:nvPr>
        </p:nvSpPr>
        <p:spPr>
          <a:xfrm>
            <a:off x="952500" y="757238"/>
            <a:ext cx="10287000" cy="11477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6DCFD78-F171-BA47-AAF3-C6EB75F94C78}"/>
              </a:ext>
            </a:extLst>
          </p:cNvPr>
          <p:cNvSpPr>
            <a:spLocks noGrp="1"/>
          </p:cNvSpPr>
          <p:nvPr>
            <p:ph type="body" idx="1"/>
          </p:nvPr>
        </p:nvSpPr>
        <p:spPr>
          <a:xfrm>
            <a:off x="952500" y="2285997"/>
            <a:ext cx="10287000" cy="38909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5965A77-B1AB-D608-A6C5-F0F99B6913D8}"/>
              </a:ext>
            </a:extLst>
          </p:cNvPr>
          <p:cNvSpPr>
            <a:spLocks noGrp="1"/>
          </p:cNvSpPr>
          <p:nvPr>
            <p:ph type="dt" sz="half" idx="2"/>
          </p:nvPr>
        </p:nvSpPr>
        <p:spPr>
          <a:xfrm rot="5400000">
            <a:off x="10568087" y="4756249"/>
            <a:ext cx="2476307"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9D0D92BC-42A9-434B-8530-ADBF4485E407}" type="datetimeFigureOut">
              <a:rPr lang="en-US" smtClean="0"/>
              <a:pPr/>
              <a:t>12/9/2024</a:t>
            </a:fld>
            <a:endParaRPr lang="en-US" dirty="0"/>
          </a:p>
        </p:txBody>
      </p:sp>
      <p:sp>
        <p:nvSpPr>
          <p:cNvPr id="5" name="Footer Placeholder 4">
            <a:extLst>
              <a:ext uri="{FF2B5EF4-FFF2-40B4-BE49-F238E27FC236}">
                <a16:creationId xmlns:a16="http://schemas.microsoft.com/office/drawing/2014/main" id="{05DE34E5-5E9B-7786-05B5-B93241EE2F42}"/>
              </a:ext>
            </a:extLst>
          </p:cNvPr>
          <p:cNvSpPr>
            <a:spLocks noGrp="1"/>
          </p:cNvSpPr>
          <p:nvPr>
            <p:ph type="ftr" sz="quarter" idx="3"/>
          </p:nvPr>
        </p:nvSpPr>
        <p:spPr>
          <a:xfrm rot="5400000">
            <a:off x="10589519" y="1758059"/>
            <a:ext cx="2433442"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525CD4B-611E-32FA-419D-326099EEF340}"/>
              </a:ext>
            </a:extLst>
          </p:cNvPr>
          <p:cNvSpPr>
            <a:spLocks noGrp="1"/>
          </p:cNvSpPr>
          <p:nvPr>
            <p:ph type="sldNum" sz="quarter" idx="4"/>
          </p:nvPr>
        </p:nvSpPr>
        <p:spPr>
          <a:xfrm>
            <a:off x="11539542" y="3246437"/>
            <a:ext cx="533399" cy="365125"/>
          </a:xfrm>
          <a:prstGeom prst="rect">
            <a:avLst/>
          </a:prstGeom>
        </p:spPr>
        <p:txBody>
          <a:bodyPr vert="horz" lIns="91440" tIns="45720" rIns="91440" bIns="45720" rtlCol="0" anchor="ctr"/>
          <a:lstStyle>
            <a:lvl1pPr algn="ctr">
              <a:defRPr sz="1600" b="1" cap="all" baseline="0">
                <a:solidFill>
                  <a:schemeClr val="tx1"/>
                </a:solidFill>
                <a:latin typeface="+mj-lt"/>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339512727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56032"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21208"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39496"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3210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07/s00145-013-9154-9" TargetMode="External"/><Relationship Id="rId2" Type="http://schemas.openxmlformats.org/officeDocument/2006/relationships/hyperlink" Target="https://eprint.iacr.org/2010/111" TargetMode="External"/><Relationship Id="rId1" Type="http://schemas.openxmlformats.org/officeDocument/2006/relationships/slideLayout" Target="../slideLayouts/slideLayout2.xml"/><Relationship Id="rId4" Type="http://schemas.openxmlformats.org/officeDocument/2006/relationships/hyperlink" Target="https://eprint.iacr.org/2023/154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9F55FD1-95FA-98DA-84AA-145D29A53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101010 data lines to infinity">
            <a:extLst>
              <a:ext uri="{FF2B5EF4-FFF2-40B4-BE49-F238E27FC236}">
                <a16:creationId xmlns:a16="http://schemas.microsoft.com/office/drawing/2014/main" id="{1828A112-648B-F12A-392D-C0F3A1C8972D}"/>
              </a:ext>
            </a:extLst>
          </p:cNvPr>
          <p:cNvPicPr>
            <a:picLocks noChangeAspect="1"/>
          </p:cNvPicPr>
          <p:nvPr/>
        </p:nvPicPr>
        <p:blipFill>
          <a:blip r:embed="rId3">
            <a:alphaModFix amt="20000"/>
          </a:blip>
          <a:srcRect t="13128"/>
          <a:stretch/>
        </p:blipFill>
        <p:spPr>
          <a:xfrm>
            <a:off x="-1" y="10"/>
            <a:ext cx="12192001" cy="6857990"/>
          </a:xfrm>
          <a:prstGeom prst="rect">
            <a:avLst/>
          </a:prstGeom>
        </p:spPr>
      </p:pic>
      <p:sp>
        <p:nvSpPr>
          <p:cNvPr id="21" name="Rectangle 20">
            <a:extLst>
              <a:ext uri="{FF2B5EF4-FFF2-40B4-BE49-F238E27FC236}">
                <a16:creationId xmlns:a16="http://schemas.microsoft.com/office/drawing/2014/main" id="{3AC9EE06-57AF-0FF5-450C-2A606C23B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75140"/>
            <a:ext cx="12192000" cy="4488388"/>
          </a:xfrm>
          <a:prstGeom prst="rect">
            <a:avLst/>
          </a:prstGeom>
          <a:gradFill>
            <a:gsLst>
              <a:gs pos="0">
                <a:schemeClr val="accent1">
                  <a:lumMod val="60000"/>
                  <a:lumOff val="40000"/>
                  <a:alpha val="0"/>
                </a:schemeClr>
              </a:gs>
              <a:gs pos="61814">
                <a:schemeClr val="accent1">
                  <a:lumMod val="60000"/>
                  <a:lumOff val="40000"/>
                  <a:alpha val="89000"/>
                </a:schemeClr>
              </a:gs>
              <a:gs pos="94000">
                <a:schemeClr val="accent1">
                  <a:lumMod val="60000"/>
                  <a:lumOff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D0BD6C-9A98-AB30-6A8C-502B5E2C6D08}"/>
              </a:ext>
            </a:extLst>
          </p:cNvPr>
          <p:cNvSpPr>
            <a:spLocks noGrp="1"/>
          </p:cNvSpPr>
          <p:nvPr>
            <p:ph type="ctrTitle"/>
          </p:nvPr>
        </p:nvSpPr>
        <p:spPr>
          <a:xfrm>
            <a:off x="952500" y="3404558"/>
            <a:ext cx="8855047" cy="1560167"/>
          </a:xfrm>
        </p:spPr>
        <p:txBody>
          <a:bodyPr>
            <a:noAutofit/>
          </a:bodyPr>
          <a:lstStyle/>
          <a:p>
            <a:r>
              <a:rPr lang="en-GB" sz="4400" dirty="0">
                <a:latin typeface="Trade Gothic Next Cond" panose="020B0506040303020004" pitchFamily="34" charset="0"/>
              </a:rPr>
              <a:t>Cryptanalysis of Retro Block Ciphers</a:t>
            </a:r>
          </a:p>
        </p:txBody>
      </p:sp>
      <p:sp>
        <p:nvSpPr>
          <p:cNvPr id="3" name="Subtitle 2">
            <a:extLst>
              <a:ext uri="{FF2B5EF4-FFF2-40B4-BE49-F238E27FC236}">
                <a16:creationId xmlns:a16="http://schemas.microsoft.com/office/drawing/2014/main" id="{8B64A58E-D09C-B043-513E-D8D9A24F3782}"/>
              </a:ext>
            </a:extLst>
          </p:cNvPr>
          <p:cNvSpPr>
            <a:spLocks noGrp="1"/>
          </p:cNvSpPr>
          <p:nvPr>
            <p:ph type="subTitle" idx="1"/>
          </p:nvPr>
        </p:nvSpPr>
        <p:spPr>
          <a:xfrm>
            <a:off x="952500" y="5610250"/>
            <a:ext cx="7172325" cy="756045"/>
          </a:xfrm>
        </p:spPr>
        <p:txBody>
          <a:bodyPr>
            <a:normAutofit/>
          </a:bodyPr>
          <a:lstStyle/>
          <a:p>
            <a:r>
              <a:rPr lang="en-GB" dirty="0"/>
              <a:t>Adam Johnstone – GLJD44 - COMP3012_2024</a:t>
            </a:r>
          </a:p>
        </p:txBody>
      </p:sp>
      <p:cxnSp>
        <p:nvCxnSpPr>
          <p:cNvPr id="23" name="Straight Connector 22">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6825" y="529252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4005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2264B-3E74-BFAB-DF24-68D952BCBF9B}"/>
              </a:ext>
            </a:extLst>
          </p:cNvPr>
          <p:cNvSpPr>
            <a:spLocks noGrp="1"/>
          </p:cNvSpPr>
          <p:nvPr>
            <p:ph type="title"/>
          </p:nvPr>
        </p:nvSpPr>
        <p:spPr/>
        <p:txBody>
          <a:bodyPr/>
          <a:lstStyle/>
          <a:p>
            <a:r>
              <a:rPr lang="en-GB" dirty="0">
                <a:solidFill>
                  <a:schemeClr val="bg1"/>
                </a:solidFill>
              </a:rPr>
              <a:t>Conclusions</a:t>
            </a:r>
          </a:p>
        </p:txBody>
      </p:sp>
      <p:sp>
        <p:nvSpPr>
          <p:cNvPr id="3" name="Content Placeholder 2">
            <a:extLst>
              <a:ext uri="{FF2B5EF4-FFF2-40B4-BE49-F238E27FC236}">
                <a16:creationId xmlns:a16="http://schemas.microsoft.com/office/drawing/2014/main" id="{7C3BCEEF-23AC-5B16-7593-3835BA44B786}"/>
              </a:ext>
            </a:extLst>
          </p:cNvPr>
          <p:cNvSpPr>
            <a:spLocks noGrp="1"/>
          </p:cNvSpPr>
          <p:nvPr>
            <p:ph idx="1"/>
          </p:nvPr>
        </p:nvSpPr>
        <p:spPr/>
        <p:txBody>
          <a:bodyPr>
            <a:normAutofit/>
          </a:bodyPr>
          <a:lstStyle/>
          <a:p>
            <a:r>
              <a:rPr lang="en-GB" sz="2400" dirty="0">
                <a:solidFill>
                  <a:schemeClr val="bg1"/>
                </a:solidFill>
              </a:rPr>
              <a:t>Can I use the Sandwich attack to break GOST</a:t>
            </a:r>
          </a:p>
          <a:p>
            <a:r>
              <a:rPr lang="en-GB" sz="2400" dirty="0">
                <a:solidFill>
                  <a:schemeClr val="bg1"/>
                </a:solidFill>
              </a:rPr>
              <a:t>Can I break GOST with reasonable constraints</a:t>
            </a:r>
          </a:p>
          <a:p>
            <a:r>
              <a:rPr lang="en-GB" sz="2400" dirty="0">
                <a:solidFill>
                  <a:schemeClr val="bg1"/>
                </a:solidFill>
              </a:rPr>
              <a:t>Does this then have implications for modern block ciphers and cryptanalysis</a:t>
            </a:r>
          </a:p>
          <a:p>
            <a:r>
              <a:rPr lang="en-GB" sz="2400" dirty="0">
                <a:solidFill>
                  <a:schemeClr val="bg1"/>
                </a:solidFill>
              </a:rPr>
              <a:t>Can I improve upon the Sandwich attack literature to help others understand it more easily</a:t>
            </a:r>
          </a:p>
          <a:p>
            <a:endParaRPr lang="en-GB" sz="2400" dirty="0">
              <a:solidFill>
                <a:schemeClr val="bg1"/>
              </a:solidFill>
            </a:endParaRPr>
          </a:p>
        </p:txBody>
      </p:sp>
    </p:spTree>
    <p:extLst>
      <p:ext uri="{BB962C8B-B14F-4D97-AF65-F5344CB8AC3E}">
        <p14:creationId xmlns:p14="http://schemas.microsoft.com/office/powerpoint/2010/main" val="382893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F2DF-0594-3B63-5C6E-73708C6417DA}"/>
              </a:ext>
            </a:extLst>
          </p:cNvPr>
          <p:cNvSpPr>
            <a:spLocks noGrp="1"/>
          </p:cNvSpPr>
          <p:nvPr>
            <p:ph type="title"/>
          </p:nvPr>
        </p:nvSpPr>
        <p:spPr>
          <a:xfrm>
            <a:off x="952500" y="367990"/>
            <a:ext cx="10287000" cy="622610"/>
          </a:xfrm>
        </p:spPr>
        <p:txBody>
          <a:bodyPr/>
          <a:lstStyle/>
          <a:p>
            <a:r>
              <a:rPr lang="en-GB" dirty="0">
                <a:solidFill>
                  <a:schemeClr val="bg1"/>
                </a:solidFill>
              </a:rPr>
              <a:t>Bibliography</a:t>
            </a:r>
          </a:p>
        </p:txBody>
      </p:sp>
      <p:sp>
        <p:nvSpPr>
          <p:cNvPr id="3" name="Content Placeholder 2">
            <a:extLst>
              <a:ext uri="{FF2B5EF4-FFF2-40B4-BE49-F238E27FC236}">
                <a16:creationId xmlns:a16="http://schemas.microsoft.com/office/drawing/2014/main" id="{07275DD9-46FC-31C3-AD33-3BC9317DBD87}"/>
              </a:ext>
            </a:extLst>
          </p:cNvPr>
          <p:cNvSpPr>
            <a:spLocks noGrp="1"/>
          </p:cNvSpPr>
          <p:nvPr>
            <p:ph idx="1"/>
          </p:nvPr>
        </p:nvSpPr>
        <p:spPr>
          <a:xfrm>
            <a:off x="952500" y="1416202"/>
            <a:ext cx="10287000" cy="4449340"/>
          </a:xfrm>
        </p:spPr>
        <p:txBody>
          <a:bodyPr>
            <a:normAutofit fontScale="92500" lnSpcReduction="10000"/>
          </a:bodyPr>
          <a:lstStyle/>
          <a:p>
            <a:pPr marL="457200" indent="-457200">
              <a:buFont typeface="+mj-lt"/>
              <a:buAutoNum type="arabicPeriod"/>
            </a:pPr>
            <a:r>
              <a:rPr lang="en-US" b="0" i="0" dirty="0" err="1">
                <a:solidFill>
                  <a:schemeClr val="bg1"/>
                </a:solidFill>
                <a:effectLst/>
                <a:latin typeface="system-ui"/>
              </a:rPr>
              <a:t>Rudskoy</a:t>
            </a:r>
            <a:r>
              <a:rPr lang="en-US" b="0" i="0" dirty="0">
                <a:solidFill>
                  <a:schemeClr val="bg1"/>
                </a:solidFill>
                <a:effectLst/>
                <a:latin typeface="system-ui"/>
              </a:rPr>
              <a:t>, V. (2010). On zero practical significance of “"Key recovery attack on full GOST block cipher with zero time and memory”". Cryptology </a:t>
            </a:r>
            <a:r>
              <a:rPr lang="en-US" b="0" i="0" dirty="0" err="1">
                <a:solidFill>
                  <a:schemeClr val="bg1"/>
                </a:solidFill>
                <a:effectLst/>
                <a:latin typeface="system-ui"/>
              </a:rPr>
              <a:t>ePrint</a:t>
            </a:r>
            <a:r>
              <a:rPr lang="en-US" b="0" i="0" dirty="0">
                <a:solidFill>
                  <a:schemeClr val="bg1"/>
                </a:solidFill>
                <a:effectLst/>
                <a:latin typeface="system-ui"/>
              </a:rPr>
              <a:t> Archive, Paper 2010/111. </a:t>
            </a:r>
            <a:r>
              <a:rPr lang="en-US" b="0" i="0" dirty="0">
                <a:solidFill>
                  <a:schemeClr val="bg1"/>
                </a:solidFill>
                <a:effectLst/>
                <a:latin typeface="system-ui"/>
                <a:hlinkClick r:id="rId2"/>
              </a:rPr>
              <a:t>https://eprint.iacr.org/2010/111</a:t>
            </a:r>
            <a:endParaRPr lang="en-US" b="0" i="0" dirty="0">
              <a:solidFill>
                <a:schemeClr val="bg1"/>
              </a:solidFill>
              <a:effectLst/>
              <a:latin typeface="system-ui"/>
            </a:endParaRPr>
          </a:p>
          <a:p>
            <a:pPr marL="457200" indent="-457200">
              <a:buFont typeface="+mj-lt"/>
              <a:buAutoNum type="arabicPeriod"/>
            </a:pPr>
            <a:r>
              <a:rPr lang="en-US" dirty="0" err="1">
                <a:solidFill>
                  <a:schemeClr val="bg1"/>
                </a:solidFill>
              </a:rPr>
              <a:t>Dunkelman</a:t>
            </a:r>
            <a:r>
              <a:rPr lang="en-US" dirty="0">
                <a:solidFill>
                  <a:schemeClr val="bg1"/>
                </a:solidFill>
              </a:rPr>
              <a:t>, O., Keller, N. &amp; Shamir, A. A Practical-Time Related-Key Attack on the KASUMI Cryptosystem Used in GSM and 3G Telephony. J </a:t>
            </a:r>
            <a:r>
              <a:rPr lang="en-US" dirty="0" err="1">
                <a:solidFill>
                  <a:schemeClr val="bg1"/>
                </a:solidFill>
              </a:rPr>
              <a:t>Cryptol</a:t>
            </a:r>
            <a:r>
              <a:rPr lang="en-US" dirty="0">
                <a:solidFill>
                  <a:schemeClr val="bg1"/>
                </a:solidFill>
              </a:rPr>
              <a:t> 27, 824–849 (2014). </a:t>
            </a:r>
            <a:r>
              <a:rPr lang="en-US" dirty="0">
                <a:solidFill>
                  <a:schemeClr val="bg1"/>
                </a:solidFill>
                <a:hlinkClick r:id="rId3"/>
              </a:rPr>
              <a:t>https://doi.org/10.1007/s00145-013-9154-9</a:t>
            </a:r>
            <a:endParaRPr lang="en-US" dirty="0">
              <a:solidFill>
                <a:schemeClr val="bg1"/>
              </a:solidFill>
            </a:endParaRPr>
          </a:p>
          <a:p>
            <a:pPr marL="457200" indent="-457200">
              <a:buFont typeface="+mj-lt"/>
              <a:buAutoNum type="arabicPeriod"/>
            </a:pPr>
            <a:r>
              <a:rPr lang="en-GB" dirty="0">
                <a:solidFill>
                  <a:schemeClr val="bg1"/>
                </a:solidFill>
              </a:rPr>
              <a:t>Jana, A., Rahman, M., Saha, D., &amp; Paul, G. (2023). Switching the Top Slice of the Sandwich with Extra Filling Yields a Stronger Boomerang for NLFSR-based Block Ciphers. Cryptology </a:t>
            </a:r>
            <a:r>
              <a:rPr lang="en-GB" dirty="0" err="1">
                <a:solidFill>
                  <a:schemeClr val="bg1"/>
                </a:solidFill>
              </a:rPr>
              <a:t>ePrint</a:t>
            </a:r>
            <a:r>
              <a:rPr lang="en-GB" dirty="0">
                <a:solidFill>
                  <a:schemeClr val="bg1"/>
                </a:solidFill>
              </a:rPr>
              <a:t> Archive, Paper 2023/1543. </a:t>
            </a:r>
            <a:r>
              <a:rPr lang="en-GB" dirty="0">
                <a:solidFill>
                  <a:schemeClr val="bg1"/>
                </a:solidFill>
                <a:hlinkClick r:id="rId4"/>
              </a:rPr>
              <a:t>https://eprint.iacr.org/2023/1543</a:t>
            </a:r>
            <a:r>
              <a:rPr lang="en-GB" dirty="0">
                <a:solidFill>
                  <a:schemeClr val="bg1"/>
                </a:solidFill>
              </a:rPr>
              <a:t> </a:t>
            </a:r>
          </a:p>
          <a:p>
            <a:pPr marL="457200" indent="-457200">
              <a:buFont typeface="+mj-lt"/>
              <a:buAutoNum type="arabicPeriod"/>
            </a:pPr>
            <a:r>
              <a:rPr lang="en-US" dirty="0">
                <a:solidFill>
                  <a:schemeClr val="bg1"/>
                </a:solidFill>
              </a:rPr>
              <a:t>3rd Generation Partnership Project, Technical specification group services and system aspects, 3G security. Specification of the 3GPP Confidentiality and Integrity Algorithms; Document 2: KASUMI Specification, V18.0.0 (2024)</a:t>
            </a:r>
          </a:p>
          <a:p>
            <a:pPr marL="457200" indent="-457200">
              <a:buFont typeface="+mj-lt"/>
              <a:buAutoNum type="arabicPeriod"/>
            </a:pPr>
            <a:r>
              <a:rPr lang="en-US" dirty="0" err="1">
                <a:solidFill>
                  <a:schemeClr val="bg1"/>
                </a:solidFill>
              </a:rPr>
              <a:t>Dolmatov</a:t>
            </a:r>
            <a:r>
              <a:rPr lang="en-US" dirty="0">
                <a:solidFill>
                  <a:schemeClr val="bg1"/>
                </a:solidFill>
              </a:rPr>
              <a:t>, V., Ed., and D. </a:t>
            </a:r>
            <a:r>
              <a:rPr lang="en-US" dirty="0" err="1">
                <a:solidFill>
                  <a:schemeClr val="bg1"/>
                </a:solidFill>
              </a:rPr>
              <a:t>Baryshkov</a:t>
            </a:r>
            <a:r>
              <a:rPr lang="en-US" dirty="0">
                <a:solidFill>
                  <a:schemeClr val="bg1"/>
                </a:solidFill>
              </a:rPr>
              <a:t>, "GOST R 34.12-2015: Block Cipher "Magma"", RFC 8891, DOI 10.17487/RFC8891, September 2020, &lt;https://www.rfc-editor.org/info/rfc8891&gt;.</a:t>
            </a:r>
          </a:p>
          <a:p>
            <a:pPr marL="457200" indent="-457200">
              <a:buFont typeface="+mj-lt"/>
              <a:buAutoNum type="arabicPeriod"/>
            </a:pPr>
            <a:endParaRPr lang="en-GB" dirty="0">
              <a:solidFill>
                <a:schemeClr val="bg1"/>
              </a:solidFill>
            </a:endParaRPr>
          </a:p>
        </p:txBody>
      </p:sp>
    </p:spTree>
    <p:extLst>
      <p:ext uri="{BB962C8B-B14F-4D97-AF65-F5344CB8AC3E}">
        <p14:creationId xmlns:p14="http://schemas.microsoft.com/office/powerpoint/2010/main" val="3517805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152B8-9BC9-D95E-CDA4-1AE53C7ADA37}"/>
              </a:ext>
            </a:extLst>
          </p:cNvPr>
          <p:cNvSpPr>
            <a:spLocks noGrp="1"/>
          </p:cNvSpPr>
          <p:nvPr>
            <p:ph type="title"/>
          </p:nvPr>
        </p:nvSpPr>
        <p:spPr/>
        <p:txBody>
          <a:bodyPr/>
          <a:lstStyle/>
          <a:p>
            <a:r>
              <a:rPr lang="en-GB" dirty="0">
                <a:solidFill>
                  <a:schemeClr val="bg1"/>
                </a:solidFill>
              </a:rPr>
              <a:t>Presentation Outline</a:t>
            </a:r>
          </a:p>
        </p:txBody>
      </p:sp>
      <p:sp>
        <p:nvSpPr>
          <p:cNvPr id="3" name="Content Placeholder 2">
            <a:extLst>
              <a:ext uri="{FF2B5EF4-FFF2-40B4-BE49-F238E27FC236}">
                <a16:creationId xmlns:a16="http://schemas.microsoft.com/office/drawing/2014/main" id="{75A31E27-90F2-5E93-A0EE-FE20EC747B89}"/>
              </a:ext>
            </a:extLst>
          </p:cNvPr>
          <p:cNvSpPr>
            <a:spLocks noGrp="1"/>
          </p:cNvSpPr>
          <p:nvPr>
            <p:ph idx="1"/>
          </p:nvPr>
        </p:nvSpPr>
        <p:spPr/>
        <p:txBody>
          <a:bodyPr>
            <a:normAutofit/>
          </a:bodyPr>
          <a:lstStyle/>
          <a:p>
            <a:r>
              <a:rPr lang="en-GB" sz="2400" dirty="0">
                <a:solidFill>
                  <a:schemeClr val="bg1"/>
                </a:solidFill>
              </a:rPr>
              <a:t>Background information</a:t>
            </a:r>
          </a:p>
          <a:p>
            <a:r>
              <a:rPr lang="en-GB" sz="2400" dirty="0">
                <a:solidFill>
                  <a:schemeClr val="bg1"/>
                </a:solidFill>
              </a:rPr>
              <a:t>Project Description</a:t>
            </a:r>
          </a:p>
          <a:p>
            <a:r>
              <a:rPr lang="en-GB" sz="2400" dirty="0">
                <a:solidFill>
                  <a:schemeClr val="bg1"/>
                </a:solidFill>
              </a:rPr>
              <a:t>Motivation</a:t>
            </a:r>
          </a:p>
          <a:p>
            <a:r>
              <a:rPr lang="en-GB" sz="2400" dirty="0">
                <a:solidFill>
                  <a:schemeClr val="bg1"/>
                </a:solidFill>
              </a:rPr>
              <a:t>Approach</a:t>
            </a:r>
          </a:p>
          <a:p>
            <a:r>
              <a:rPr lang="en-GB" sz="2400" dirty="0">
                <a:solidFill>
                  <a:schemeClr val="bg1"/>
                </a:solidFill>
              </a:rPr>
              <a:t>Conclusions</a:t>
            </a:r>
          </a:p>
          <a:p>
            <a:pPr marL="0" indent="0">
              <a:buNone/>
            </a:pPr>
            <a:endParaRPr lang="en-GB" sz="2400" dirty="0">
              <a:solidFill>
                <a:schemeClr val="bg1"/>
              </a:solidFill>
            </a:endParaRPr>
          </a:p>
        </p:txBody>
      </p:sp>
    </p:spTree>
    <p:extLst>
      <p:ext uri="{BB962C8B-B14F-4D97-AF65-F5344CB8AC3E}">
        <p14:creationId xmlns:p14="http://schemas.microsoft.com/office/powerpoint/2010/main" val="1229505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66C8-93FC-2603-A746-D270B8E24A31}"/>
              </a:ext>
            </a:extLst>
          </p:cNvPr>
          <p:cNvSpPr>
            <a:spLocks noGrp="1"/>
          </p:cNvSpPr>
          <p:nvPr>
            <p:ph type="title"/>
          </p:nvPr>
        </p:nvSpPr>
        <p:spPr/>
        <p:txBody>
          <a:bodyPr/>
          <a:lstStyle/>
          <a:p>
            <a:r>
              <a:rPr lang="en-GB" dirty="0">
                <a:solidFill>
                  <a:schemeClr val="bg1"/>
                </a:solidFill>
              </a:rPr>
              <a:t>Background</a:t>
            </a:r>
          </a:p>
        </p:txBody>
      </p:sp>
      <p:sp>
        <p:nvSpPr>
          <p:cNvPr id="3" name="Content Placeholder 2">
            <a:extLst>
              <a:ext uri="{FF2B5EF4-FFF2-40B4-BE49-F238E27FC236}">
                <a16:creationId xmlns:a16="http://schemas.microsoft.com/office/drawing/2014/main" id="{83C2B8ED-9F74-FC77-59E0-659C9478AD6F}"/>
              </a:ext>
            </a:extLst>
          </p:cNvPr>
          <p:cNvSpPr>
            <a:spLocks noGrp="1"/>
          </p:cNvSpPr>
          <p:nvPr>
            <p:ph idx="1"/>
          </p:nvPr>
        </p:nvSpPr>
        <p:spPr/>
        <p:txBody>
          <a:bodyPr>
            <a:normAutofit/>
          </a:bodyPr>
          <a:lstStyle/>
          <a:p>
            <a:r>
              <a:rPr lang="en-GB" sz="5400" dirty="0">
                <a:solidFill>
                  <a:schemeClr val="bg1"/>
                </a:solidFill>
              </a:rPr>
              <a:t>What is cryptanalysis?</a:t>
            </a:r>
          </a:p>
          <a:p>
            <a:r>
              <a:rPr lang="en-GB" sz="5400" dirty="0">
                <a:solidFill>
                  <a:schemeClr val="bg1"/>
                </a:solidFill>
              </a:rPr>
              <a:t>What is a block cipher?</a:t>
            </a:r>
          </a:p>
        </p:txBody>
      </p:sp>
    </p:spTree>
    <p:extLst>
      <p:ext uri="{BB962C8B-B14F-4D97-AF65-F5344CB8AC3E}">
        <p14:creationId xmlns:p14="http://schemas.microsoft.com/office/powerpoint/2010/main" val="1861272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F9EB4-23E9-8639-6A5C-143EF37DB029}"/>
              </a:ext>
            </a:extLst>
          </p:cNvPr>
          <p:cNvSpPr>
            <a:spLocks noGrp="1"/>
          </p:cNvSpPr>
          <p:nvPr>
            <p:ph type="title"/>
          </p:nvPr>
        </p:nvSpPr>
        <p:spPr/>
        <p:txBody>
          <a:bodyPr/>
          <a:lstStyle/>
          <a:p>
            <a:r>
              <a:rPr lang="en-GB" dirty="0">
                <a:solidFill>
                  <a:schemeClr val="bg1"/>
                </a:solidFill>
              </a:rPr>
              <a:t>My Project</a:t>
            </a:r>
          </a:p>
        </p:txBody>
      </p:sp>
      <p:pic>
        <p:nvPicPr>
          <p:cNvPr id="9" name="Picture 8">
            <a:extLst>
              <a:ext uri="{FF2B5EF4-FFF2-40B4-BE49-F238E27FC236}">
                <a16:creationId xmlns:a16="http://schemas.microsoft.com/office/drawing/2014/main" id="{CAC27E63-685B-4C78-8A36-863BACE8FD20}"/>
              </a:ext>
            </a:extLst>
          </p:cNvPr>
          <p:cNvPicPr>
            <a:picLocks noChangeAspect="1"/>
          </p:cNvPicPr>
          <p:nvPr/>
        </p:nvPicPr>
        <p:blipFill>
          <a:blip r:embed="rId3"/>
          <a:stretch>
            <a:fillRect/>
          </a:stretch>
        </p:blipFill>
        <p:spPr>
          <a:xfrm>
            <a:off x="751778" y="2697810"/>
            <a:ext cx="2936183" cy="3926015"/>
          </a:xfrm>
          <a:prstGeom prst="rect">
            <a:avLst/>
          </a:prstGeom>
        </p:spPr>
      </p:pic>
      <p:sp>
        <p:nvSpPr>
          <p:cNvPr id="10" name="TextBox 9">
            <a:extLst>
              <a:ext uri="{FF2B5EF4-FFF2-40B4-BE49-F238E27FC236}">
                <a16:creationId xmlns:a16="http://schemas.microsoft.com/office/drawing/2014/main" id="{9D31DCD5-25BF-4B68-F826-3B7FBFA3B529}"/>
              </a:ext>
            </a:extLst>
          </p:cNvPr>
          <p:cNvSpPr txBox="1"/>
          <p:nvPr/>
        </p:nvSpPr>
        <p:spPr>
          <a:xfrm>
            <a:off x="751778" y="2274849"/>
            <a:ext cx="2682798" cy="369332"/>
          </a:xfrm>
          <a:prstGeom prst="rect">
            <a:avLst/>
          </a:prstGeom>
          <a:noFill/>
        </p:spPr>
        <p:txBody>
          <a:bodyPr wrap="square" rtlCol="0">
            <a:spAutoFit/>
          </a:bodyPr>
          <a:lstStyle/>
          <a:p>
            <a:r>
              <a:rPr lang="en-GB" dirty="0">
                <a:solidFill>
                  <a:schemeClr val="bg1"/>
                </a:solidFill>
              </a:rPr>
              <a:t>KASUMI</a:t>
            </a:r>
          </a:p>
        </p:txBody>
      </p:sp>
      <p:pic>
        <p:nvPicPr>
          <p:cNvPr id="2050" name="Picture 2" descr="undefined">
            <a:extLst>
              <a:ext uri="{FF2B5EF4-FFF2-40B4-BE49-F238E27FC236}">
                <a16:creationId xmlns:a16="http://schemas.microsoft.com/office/drawing/2014/main" id="{03B74AEE-7907-D43F-2EA0-D7D790C5BF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8948" y="2644181"/>
            <a:ext cx="2216420" cy="397964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6DDB587-6A4B-9F0B-7E40-4BEA6CEED21D}"/>
              </a:ext>
            </a:extLst>
          </p:cNvPr>
          <p:cNvSpPr txBox="1"/>
          <p:nvPr/>
        </p:nvSpPr>
        <p:spPr>
          <a:xfrm>
            <a:off x="5608948" y="2252547"/>
            <a:ext cx="1427472" cy="369332"/>
          </a:xfrm>
          <a:prstGeom prst="rect">
            <a:avLst/>
          </a:prstGeom>
          <a:noFill/>
        </p:spPr>
        <p:txBody>
          <a:bodyPr wrap="square" rtlCol="0">
            <a:spAutoFit/>
          </a:bodyPr>
          <a:lstStyle/>
          <a:p>
            <a:r>
              <a:rPr lang="en-GB" dirty="0">
                <a:solidFill>
                  <a:schemeClr val="bg1"/>
                </a:solidFill>
              </a:rPr>
              <a:t>GOST</a:t>
            </a:r>
          </a:p>
        </p:txBody>
      </p:sp>
    </p:spTree>
    <p:extLst>
      <p:ext uri="{BB962C8B-B14F-4D97-AF65-F5344CB8AC3E}">
        <p14:creationId xmlns:p14="http://schemas.microsoft.com/office/powerpoint/2010/main" val="3915783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6BE5-F170-8D45-7CF6-AAB704DDDF93}"/>
              </a:ext>
            </a:extLst>
          </p:cNvPr>
          <p:cNvSpPr>
            <a:spLocks noGrp="1"/>
          </p:cNvSpPr>
          <p:nvPr>
            <p:ph type="title"/>
          </p:nvPr>
        </p:nvSpPr>
        <p:spPr/>
        <p:txBody>
          <a:bodyPr/>
          <a:lstStyle/>
          <a:p>
            <a:r>
              <a:rPr lang="en-GB" dirty="0">
                <a:solidFill>
                  <a:schemeClr val="bg1"/>
                </a:solidFill>
              </a:rPr>
              <a:t>Project Description</a:t>
            </a:r>
          </a:p>
        </p:txBody>
      </p:sp>
      <p:sp>
        <p:nvSpPr>
          <p:cNvPr id="3" name="Text Placeholder 2">
            <a:extLst>
              <a:ext uri="{FF2B5EF4-FFF2-40B4-BE49-F238E27FC236}">
                <a16:creationId xmlns:a16="http://schemas.microsoft.com/office/drawing/2014/main" id="{83B82488-D2D6-AA4F-2732-52FBE1D0B313}"/>
              </a:ext>
            </a:extLst>
          </p:cNvPr>
          <p:cNvSpPr>
            <a:spLocks noGrp="1"/>
          </p:cNvSpPr>
          <p:nvPr>
            <p:ph type="body" idx="1"/>
          </p:nvPr>
        </p:nvSpPr>
        <p:spPr/>
        <p:txBody>
          <a:bodyPr/>
          <a:lstStyle/>
          <a:p>
            <a:r>
              <a:rPr lang="en-GB" dirty="0">
                <a:solidFill>
                  <a:schemeClr val="bg1"/>
                </a:solidFill>
              </a:rPr>
              <a:t>Informal</a:t>
            </a:r>
          </a:p>
        </p:txBody>
      </p:sp>
      <p:sp>
        <p:nvSpPr>
          <p:cNvPr id="4" name="Content Placeholder 3">
            <a:extLst>
              <a:ext uri="{FF2B5EF4-FFF2-40B4-BE49-F238E27FC236}">
                <a16:creationId xmlns:a16="http://schemas.microsoft.com/office/drawing/2014/main" id="{2DEF8082-94CD-454C-644B-9F3DA8437A3C}"/>
              </a:ext>
            </a:extLst>
          </p:cNvPr>
          <p:cNvSpPr>
            <a:spLocks noGrp="1"/>
          </p:cNvSpPr>
          <p:nvPr>
            <p:ph sz="half" idx="2"/>
          </p:nvPr>
        </p:nvSpPr>
        <p:spPr/>
        <p:txBody>
          <a:bodyPr>
            <a:normAutofit fontScale="92500" lnSpcReduction="20000"/>
          </a:bodyPr>
          <a:lstStyle/>
          <a:p>
            <a:r>
              <a:rPr lang="en-GB" dirty="0">
                <a:solidFill>
                  <a:schemeClr val="bg1"/>
                </a:solidFill>
              </a:rPr>
              <a:t>Can I replicate the findings of published papers</a:t>
            </a:r>
          </a:p>
          <a:p>
            <a:r>
              <a:rPr lang="en-GB" dirty="0">
                <a:solidFill>
                  <a:schemeClr val="bg1"/>
                </a:solidFill>
              </a:rPr>
              <a:t>Can the Sandwich attack break GOST</a:t>
            </a:r>
          </a:p>
          <a:p>
            <a:r>
              <a:rPr lang="en-GB" dirty="0">
                <a:solidFill>
                  <a:schemeClr val="bg1"/>
                </a:solidFill>
              </a:rPr>
              <a:t>Can I draw conclusions about my research to apply to modern cryptanalysis</a:t>
            </a:r>
          </a:p>
        </p:txBody>
      </p:sp>
      <p:sp>
        <p:nvSpPr>
          <p:cNvPr id="5" name="Text Placeholder 4">
            <a:extLst>
              <a:ext uri="{FF2B5EF4-FFF2-40B4-BE49-F238E27FC236}">
                <a16:creationId xmlns:a16="http://schemas.microsoft.com/office/drawing/2014/main" id="{A750F9FD-F7CB-5BCB-379D-AC8EB30AB6C0}"/>
              </a:ext>
            </a:extLst>
          </p:cNvPr>
          <p:cNvSpPr>
            <a:spLocks noGrp="1"/>
          </p:cNvSpPr>
          <p:nvPr>
            <p:ph type="body" sz="quarter" idx="3"/>
          </p:nvPr>
        </p:nvSpPr>
        <p:spPr/>
        <p:txBody>
          <a:bodyPr/>
          <a:lstStyle/>
          <a:p>
            <a:r>
              <a:rPr lang="en-GB" dirty="0">
                <a:solidFill>
                  <a:schemeClr val="bg1"/>
                </a:solidFill>
              </a:rPr>
              <a:t>Formal</a:t>
            </a:r>
          </a:p>
        </p:txBody>
      </p:sp>
      <p:sp>
        <p:nvSpPr>
          <p:cNvPr id="6" name="Content Placeholder 5">
            <a:extLst>
              <a:ext uri="{FF2B5EF4-FFF2-40B4-BE49-F238E27FC236}">
                <a16:creationId xmlns:a16="http://schemas.microsoft.com/office/drawing/2014/main" id="{8559EF8B-F22C-42BF-0EBA-0289271D7AF0}"/>
              </a:ext>
            </a:extLst>
          </p:cNvPr>
          <p:cNvSpPr>
            <a:spLocks noGrp="1"/>
          </p:cNvSpPr>
          <p:nvPr>
            <p:ph sz="quarter" idx="4"/>
          </p:nvPr>
        </p:nvSpPr>
        <p:spPr/>
        <p:txBody>
          <a:bodyPr>
            <a:normAutofit fontScale="92500" lnSpcReduction="20000"/>
          </a:bodyPr>
          <a:lstStyle/>
          <a:p>
            <a:r>
              <a:rPr lang="en-GB" dirty="0">
                <a:solidFill>
                  <a:schemeClr val="bg1"/>
                </a:solidFill>
              </a:rPr>
              <a:t>Can I apply the Sandwich attack on KASUMI and are the findings from Shamir et al accurate </a:t>
            </a:r>
          </a:p>
          <a:p>
            <a:r>
              <a:rPr lang="en-GB" dirty="0">
                <a:solidFill>
                  <a:schemeClr val="bg1"/>
                </a:solidFill>
              </a:rPr>
              <a:t>Can I apply the Related Key Boomerang Attack on GOST and are the findings from </a:t>
            </a:r>
            <a:r>
              <a:rPr lang="en-GB" dirty="0" err="1">
                <a:solidFill>
                  <a:schemeClr val="bg1"/>
                </a:solidFill>
              </a:rPr>
              <a:t>Rudskoy</a:t>
            </a:r>
            <a:r>
              <a:rPr lang="en-GB" dirty="0">
                <a:solidFill>
                  <a:schemeClr val="bg1"/>
                </a:solidFill>
              </a:rPr>
              <a:t> accurate</a:t>
            </a:r>
          </a:p>
          <a:p>
            <a:r>
              <a:rPr lang="en-GB" dirty="0">
                <a:solidFill>
                  <a:schemeClr val="bg1"/>
                </a:solidFill>
              </a:rPr>
              <a:t>Is the Sandwich attack a feasible method for breaking the GOST block cipher</a:t>
            </a:r>
          </a:p>
          <a:p>
            <a:r>
              <a:rPr lang="en-GB" dirty="0">
                <a:solidFill>
                  <a:schemeClr val="bg1"/>
                </a:solidFill>
              </a:rPr>
              <a:t>Is it possible to draw conclusions from my project that suggest the Sandwich attack could be used as a modern attack method</a:t>
            </a:r>
          </a:p>
        </p:txBody>
      </p:sp>
      <p:pic>
        <p:nvPicPr>
          <p:cNvPr id="7" name="Content Placeholder 4" descr="A cartoon sandwich with a monster face&#10;&#10;Description automatically generated">
            <a:extLst>
              <a:ext uri="{FF2B5EF4-FFF2-40B4-BE49-F238E27FC236}">
                <a16:creationId xmlns:a16="http://schemas.microsoft.com/office/drawing/2014/main" id="{F382B425-CD91-8388-A97C-C12043740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549" y="2882912"/>
            <a:ext cx="3708710" cy="3708710"/>
          </a:xfrm>
          <a:prstGeom prst="rect">
            <a:avLst/>
          </a:prstGeom>
        </p:spPr>
      </p:pic>
      <p:pic>
        <p:nvPicPr>
          <p:cNvPr id="9" name="Picture 8">
            <a:extLst>
              <a:ext uri="{FF2B5EF4-FFF2-40B4-BE49-F238E27FC236}">
                <a16:creationId xmlns:a16="http://schemas.microsoft.com/office/drawing/2014/main" id="{F828F380-F26A-C793-943A-2FB8AAA0FC7A}"/>
              </a:ext>
            </a:extLst>
          </p:cNvPr>
          <p:cNvPicPr>
            <a:picLocks noChangeAspect="1"/>
          </p:cNvPicPr>
          <p:nvPr/>
        </p:nvPicPr>
        <p:blipFill>
          <a:blip r:embed="rId4"/>
          <a:stretch>
            <a:fillRect/>
          </a:stretch>
        </p:blipFill>
        <p:spPr>
          <a:xfrm>
            <a:off x="6872620" y="2882912"/>
            <a:ext cx="3585599" cy="3708710"/>
          </a:xfrm>
          <a:prstGeom prst="rect">
            <a:avLst/>
          </a:prstGeom>
        </p:spPr>
      </p:pic>
    </p:spTree>
    <p:extLst>
      <p:ext uri="{BB962C8B-B14F-4D97-AF65-F5344CB8AC3E}">
        <p14:creationId xmlns:p14="http://schemas.microsoft.com/office/powerpoint/2010/main" val="77927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6BE5-F170-8D45-7CF6-AAB704DDDF93}"/>
              </a:ext>
            </a:extLst>
          </p:cNvPr>
          <p:cNvSpPr>
            <a:spLocks noGrp="1"/>
          </p:cNvSpPr>
          <p:nvPr>
            <p:ph type="title"/>
          </p:nvPr>
        </p:nvSpPr>
        <p:spPr/>
        <p:txBody>
          <a:bodyPr/>
          <a:lstStyle/>
          <a:p>
            <a:r>
              <a:rPr lang="en-GB" dirty="0">
                <a:solidFill>
                  <a:schemeClr val="bg1"/>
                </a:solidFill>
              </a:rPr>
              <a:t>Project Description</a:t>
            </a:r>
          </a:p>
        </p:txBody>
      </p:sp>
      <p:sp>
        <p:nvSpPr>
          <p:cNvPr id="3" name="Text Placeholder 2">
            <a:extLst>
              <a:ext uri="{FF2B5EF4-FFF2-40B4-BE49-F238E27FC236}">
                <a16:creationId xmlns:a16="http://schemas.microsoft.com/office/drawing/2014/main" id="{83B82488-D2D6-AA4F-2732-52FBE1D0B313}"/>
              </a:ext>
            </a:extLst>
          </p:cNvPr>
          <p:cNvSpPr>
            <a:spLocks noGrp="1"/>
          </p:cNvSpPr>
          <p:nvPr>
            <p:ph type="body" idx="1"/>
          </p:nvPr>
        </p:nvSpPr>
        <p:spPr/>
        <p:txBody>
          <a:bodyPr/>
          <a:lstStyle/>
          <a:p>
            <a:r>
              <a:rPr lang="en-GB" dirty="0">
                <a:solidFill>
                  <a:schemeClr val="bg1"/>
                </a:solidFill>
              </a:rPr>
              <a:t>Informal</a:t>
            </a:r>
          </a:p>
        </p:txBody>
      </p:sp>
      <p:sp>
        <p:nvSpPr>
          <p:cNvPr id="4" name="Content Placeholder 3">
            <a:extLst>
              <a:ext uri="{FF2B5EF4-FFF2-40B4-BE49-F238E27FC236}">
                <a16:creationId xmlns:a16="http://schemas.microsoft.com/office/drawing/2014/main" id="{2DEF8082-94CD-454C-644B-9F3DA8437A3C}"/>
              </a:ext>
            </a:extLst>
          </p:cNvPr>
          <p:cNvSpPr>
            <a:spLocks noGrp="1"/>
          </p:cNvSpPr>
          <p:nvPr>
            <p:ph sz="half" idx="2"/>
          </p:nvPr>
        </p:nvSpPr>
        <p:spPr/>
        <p:txBody>
          <a:bodyPr>
            <a:normAutofit fontScale="92500" lnSpcReduction="20000"/>
          </a:bodyPr>
          <a:lstStyle/>
          <a:p>
            <a:r>
              <a:rPr lang="en-GB" dirty="0">
                <a:solidFill>
                  <a:schemeClr val="bg1"/>
                </a:solidFill>
              </a:rPr>
              <a:t>Can I replicate the findings of published papers</a:t>
            </a:r>
          </a:p>
          <a:p>
            <a:r>
              <a:rPr lang="en-GB" dirty="0">
                <a:solidFill>
                  <a:schemeClr val="bg1"/>
                </a:solidFill>
              </a:rPr>
              <a:t>Can the Sandwich attack break GOST</a:t>
            </a:r>
          </a:p>
          <a:p>
            <a:r>
              <a:rPr lang="en-GB" dirty="0">
                <a:solidFill>
                  <a:schemeClr val="bg1"/>
                </a:solidFill>
              </a:rPr>
              <a:t>Can I draw conclusions about my research to apply to modern cryptanalysis</a:t>
            </a:r>
          </a:p>
        </p:txBody>
      </p:sp>
      <p:sp>
        <p:nvSpPr>
          <p:cNvPr id="5" name="Text Placeholder 4">
            <a:extLst>
              <a:ext uri="{FF2B5EF4-FFF2-40B4-BE49-F238E27FC236}">
                <a16:creationId xmlns:a16="http://schemas.microsoft.com/office/drawing/2014/main" id="{A750F9FD-F7CB-5BCB-379D-AC8EB30AB6C0}"/>
              </a:ext>
            </a:extLst>
          </p:cNvPr>
          <p:cNvSpPr>
            <a:spLocks noGrp="1"/>
          </p:cNvSpPr>
          <p:nvPr>
            <p:ph type="body" sz="quarter" idx="3"/>
          </p:nvPr>
        </p:nvSpPr>
        <p:spPr/>
        <p:txBody>
          <a:bodyPr/>
          <a:lstStyle/>
          <a:p>
            <a:r>
              <a:rPr lang="en-GB" dirty="0">
                <a:solidFill>
                  <a:schemeClr val="bg1"/>
                </a:solidFill>
              </a:rPr>
              <a:t>Formal</a:t>
            </a:r>
          </a:p>
        </p:txBody>
      </p:sp>
      <p:sp>
        <p:nvSpPr>
          <p:cNvPr id="6" name="Content Placeholder 5">
            <a:extLst>
              <a:ext uri="{FF2B5EF4-FFF2-40B4-BE49-F238E27FC236}">
                <a16:creationId xmlns:a16="http://schemas.microsoft.com/office/drawing/2014/main" id="{8559EF8B-F22C-42BF-0EBA-0289271D7AF0}"/>
              </a:ext>
            </a:extLst>
          </p:cNvPr>
          <p:cNvSpPr>
            <a:spLocks noGrp="1"/>
          </p:cNvSpPr>
          <p:nvPr>
            <p:ph sz="quarter" idx="4"/>
          </p:nvPr>
        </p:nvSpPr>
        <p:spPr/>
        <p:txBody>
          <a:bodyPr>
            <a:normAutofit fontScale="92500" lnSpcReduction="20000"/>
          </a:bodyPr>
          <a:lstStyle/>
          <a:p>
            <a:r>
              <a:rPr lang="en-GB" dirty="0">
                <a:solidFill>
                  <a:schemeClr val="bg1"/>
                </a:solidFill>
              </a:rPr>
              <a:t>Can I apply the Sandwich attack on KASUMI and are the findings from Shamir et al accurate </a:t>
            </a:r>
          </a:p>
          <a:p>
            <a:r>
              <a:rPr lang="en-GB" dirty="0">
                <a:solidFill>
                  <a:schemeClr val="bg1"/>
                </a:solidFill>
              </a:rPr>
              <a:t>Can I apply the Related Key Boomerang Attack on GOST and are the findings from </a:t>
            </a:r>
            <a:r>
              <a:rPr lang="en-GB" dirty="0" err="1">
                <a:solidFill>
                  <a:schemeClr val="bg1"/>
                </a:solidFill>
              </a:rPr>
              <a:t>Rudskoy</a:t>
            </a:r>
            <a:r>
              <a:rPr lang="en-GB" dirty="0">
                <a:solidFill>
                  <a:schemeClr val="bg1"/>
                </a:solidFill>
              </a:rPr>
              <a:t> accurate</a:t>
            </a:r>
          </a:p>
          <a:p>
            <a:r>
              <a:rPr lang="en-GB" dirty="0">
                <a:solidFill>
                  <a:schemeClr val="bg1"/>
                </a:solidFill>
              </a:rPr>
              <a:t>Is the Sandwich attack a feasible method for breaking the GOST block cipher</a:t>
            </a:r>
          </a:p>
          <a:p>
            <a:r>
              <a:rPr lang="en-GB" dirty="0">
                <a:solidFill>
                  <a:schemeClr val="bg1"/>
                </a:solidFill>
              </a:rPr>
              <a:t>Is it possible to draw conclusions from my project that suggest the Sandwich attack could be used as a modern attack method</a:t>
            </a:r>
          </a:p>
        </p:txBody>
      </p:sp>
      <p:pic>
        <p:nvPicPr>
          <p:cNvPr id="9" name="Picture 8">
            <a:extLst>
              <a:ext uri="{FF2B5EF4-FFF2-40B4-BE49-F238E27FC236}">
                <a16:creationId xmlns:a16="http://schemas.microsoft.com/office/drawing/2014/main" id="{F828F380-F26A-C793-943A-2FB8AAA0FC7A}"/>
              </a:ext>
            </a:extLst>
          </p:cNvPr>
          <p:cNvPicPr>
            <a:picLocks noChangeAspect="1"/>
          </p:cNvPicPr>
          <p:nvPr/>
        </p:nvPicPr>
        <p:blipFill>
          <a:blip r:embed="rId3"/>
          <a:stretch>
            <a:fillRect/>
          </a:stretch>
        </p:blipFill>
        <p:spPr>
          <a:xfrm>
            <a:off x="6872620" y="2882912"/>
            <a:ext cx="3585599" cy="3708710"/>
          </a:xfrm>
          <a:prstGeom prst="rect">
            <a:avLst/>
          </a:prstGeom>
        </p:spPr>
      </p:pic>
    </p:spTree>
    <p:extLst>
      <p:ext uri="{BB962C8B-B14F-4D97-AF65-F5344CB8AC3E}">
        <p14:creationId xmlns:p14="http://schemas.microsoft.com/office/powerpoint/2010/main" val="786816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6BE5-F170-8D45-7CF6-AAB704DDDF93}"/>
              </a:ext>
            </a:extLst>
          </p:cNvPr>
          <p:cNvSpPr>
            <a:spLocks noGrp="1"/>
          </p:cNvSpPr>
          <p:nvPr>
            <p:ph type="title"/>
          </p:nvPr>
        </p:nvSpPr>
        <p:spPr/>
        <p:txBody>
          <a:bodyPr/>
          <a:lstStyle/>
          <a:p>
            <a:r>
              <a:rPr lang="en-GB" dirty="0">
                <a:solidFill>
                  <a:schemeClr val="bg1"/>
                </a:solidFill>
              </a:rPr>
              <a:t>Project Description</a:t>
            </a:r>
          </a:p>
        </p:txBody>
      </p:sp>
      <p:sp>
        <p:nvSpPr>
          <p:cNvPr id="3" name="Text Placeholder 2">
            <a:extLst>
              <a:ext uri="{FF2B5EF4-FFF2-40B4-BE49-F238E27FC236}">
                <a16:creationId xmlns:a16="http://schemas.microsoft.com/office/drawing/2014/main" id="{83B82488-D2D6-AA4F-2732-52FBE1D0B313}"/>
              </a:ext>
            </a:extLst>
          </p:cNvPr>
          <p:cNvSpPr>
            <a:spLocks noGrp="1"/>
          </p:cNvSpPr>
          <p:nvPr>
            <p:ph type="body" idx="1"/>
          </p:nvPr>
        </p:nvSpPr>
        <p:spPr/>
        <p:txBody>
          <a:bodyPr/>
          <a:lstStyle/>
          <a:p>
            <a:r>
              <a:rPr lang="en-GB" dirty="0">
                <a:solidFill>
                  <a:schemeClr val="bg1"/>
                </a:solidFill>
              </a:rPr>
              <a:t>Informal</a:t>
            </a:r>
          </a:p>
        </p:txBody>
      </p:sp>
      <p:sp>
        <p:nvSpPr>
          <p:cNvPr id="4" name="Content Placeholder 3">
            <a:extLst>
              <a:ext uri="{FF2B5EF4-FFF2-40B4-BE49-F238E27FC236}">
                <a16:creationId xmlns:a16="http://schemas.microsoft.com/office/drawing/2014/main" id="{2DEF8082-94CD-454C-644B-9F3DA8437A3C}"/>
              </a:ext>
            </a:extLst>
          </p:cNvPr>
          <p:cNvSpPr>
            <a:spLocks noGrp="1"/>
          </p:cNvSpPr>
          <p:nvPr>
            <p:ph sz="half" idx="2"/>
          </p:nvPr>
        </p:nvSpPr>
        <p:spPr/>
        <p:txBody>
          <a:bodyPr>
            <a:normAutofit fontScale="92500" lnSpcReduction="20000"/>
          </a:bodyPr>
          <a:lstStyle/>
          <a:p>
            <a:r>
              <a:rPr lang="en-GB" dirty="0">
                <a:solidFill>
                  <a:schemeClr val="bg1"/>
                </a:solidFill>
              </a:rPr>
              <a:t>Can I replicate the findings of published papers</a:t>
            </a:r>
          </a:p>
          <a:p>
            <a:r>
              <a:rPr lang="en-GB" dirty="0">
                <a:solidFill>
                  <a:schemeClr val="bg1"/>
                </a:solidFill>
              </a:rPr>
              <a:t>Can the Sandwich attack break GOST</a:t>
            </a:r>
          </a:p>
          <a:p>
            <a:r>
              <a:rPr lang="en-GB" dirty="0">
                <a:solidFill>
                  <a:schemeClr val="bg1"/>
                </a:solidFill>
              </a:rPr>
              <a:t>Can I draw conclusions about my research to apply to modern cryptanalysis</a:t>
            </a:r>
          </a:p>
        </p:txBody>
      </p:sp>
      <p:sp>
        <p:nvSpPr>
          <p:cNvPr id="5" name="Text Placeholder 4">
            <a:extLst>
              <a:ext uri="{FF2B5EF4-FFF2-40B4-BE49-F238E27FC236}">
                <a16:creationId xmlns:a16="http://schemas.microsoft.com/office/drawing/2014/main" id="{A750F9FD-F7CB-5BCB-379D-AC8EB30AB6C0}"/>
              </a:ext>
            </a:extLst>
          </p:cNvPr>
          <p:cNvSpPr>
            <a:spLocks noGrp="1"/>
          </p:cNvSpPr>
          <p:nvPr>
            <p:ph type="body" sz="quarter" idx="3"/>
          </p:nvPr>
        </p:nvSpPr>
        <p:spPr/>
        <p:txBody>
          <a:bodyPr/>
          <a:lstStyle/>
          <a:p>
            <a:r>
              <a:rPr lang="en-GB" dirty="0">
                <a:solidFill>
                  <a:schemeClr val="bg1"/>
                </a:solidFill>
              </a:rPr>
              <a:t>Formal</a:t>
            </a:r>
          </a:p>
        </p:txBody>
      </p:sp>
      <p:sp>
        <p:nvSpPr>
          <p:cNvPr id="6" name="Content Placeholder 5">
            <a:extLst>
              <a:ext uri="{FF2B5EF4-FFF2-40B4-BE49-F238E27FC236}">
                <a16:creationId xmlns:a16="http://schemas.microsoft.com/office/drawing/2014/main" id="{8559EF8B-F22C-42BF-0EBA-0289271D7AF0}"/>
              </a:ext>
            </a:extLst>
          </p:cNvPr>
          <p:cNvSpPr>
            <a:spLocks noGrp="1"/>
          </p:cNvSpPr>
          <p:nvPr>
            <p:ph sz="quarter" idx="4"/>
          </p:nvPr>
        </p:nvSpPr>
        <p:spPr/>
        <p:txBody>
          <a:bodyPr>
            <a:normAutofit fontScale="92500" lnSpcReduction="20000"/>
          </a:bodyPr>
          <a:lstStyle/>
          <a:p>
            <a:r>
              <a:rPr lang="en-GB" dirty="0">
                <a:solidFill>
                  <a:schemeClr val="bg1"/>
                </a:solidFill>
              </a:rPr>
              <a:t>Can I apply the Sandwich attack on KASUMI and are the findings from Shamir et al accurate </a:t>
            </a:r>
          </a:p>
          <a:p>
            <a:r>
              <a:rPr lang="en-GB" dirty="0">
                <a:solidFill>
                  <a:schemeClr val="bg1"/>
                </a:solidFill>
              </a:rPr>
              <a:t>Can I apply the Related Key Boomerang Attack on GOST and are the findings from </a:t>
            </a:r>
            <a:r>
              <a:rPr lang="en-GB" dirty="0" err="1">
                <a:solidFill>
                  <a:schemeClr val="bg1"/>
                </a:solidFill>
              </a:rPr>
              <a:t>Rudskoy</a:t>
            </a:r>
            <a:r>
              <a:rPr lang="en-GB" dirty="0">
                <a:solidFill>
                  <a:schemeClr val="bg1"/>
                </a:solidFill>
              </a:rPr>
              <a:t> accurate</a:t>
            </a:r>
          </a:p>
          <a:p>
            <a:r>
              <a:rPr lang="en-GB" dirty="0">
                <a:solidFill>
                  <a:schemeClr val="bg1"/>
                </a:solidFill>
              </a:rPr>
              <a:t>Is the Sandwich attack a feasible method for breaking the GOST block cipher</a:t>
            </a:r>
          </a:p>
          <a:p>
            <a:r>
              <a:rPr lang="en-GB" dirty="0">
                <a:solidFill>
                  <a:schemeClr val="bg1"/>
                </a:solidFill>
              </a:rPr>
              <a:t>Is it possible to draw conclusions from my project that suggest the Sandwich attack could be used as a modern attack method</a:t>
            </a:r>
          </a:p>
        </p:txBody>
      </p:sp>
    </p:spTree>
    <p:extLst>
      <p:ext uri="{BB962C8B-B14F-4D97-AF65-F5344CB8AC3E}">
        <p14:creationId xmlns:p14="http://schemas.microsoft.com/office/powerpoint/2010/main" val="3508383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C01A-0079-4D46-3DC6-48FE5C6B6462}"/>
              </a:ext>
            </a:extLst>
          </p:cNvPr>
          <p:cNvSpPr>
            <a:spLocks noGrp="1"/>
          </p:cNvSpPr>
          <p:nvPr>
            <p:ph type="title"/>
          </p:nvPr>
        </p:nvSpPr>
        <p:spPr/>
        <p:txBody>
          <a:bodyPr/>
          <a:lstStyle/>
          <a:p>
            <a:r>
              <a:rPr lang="en-GB" dirty="0">
                <a:solidFill>
                  <a:schemeClr val="bg1"/>
                </a:solidFill>
              </a:rPr>
              <a:t>Motivation</a:t>
            </a:r>
          </a:p>
        </p:txBody>
      </p:sp>
      <p:sp>
        <p:nvSpPr>
          <p:cNvPr id="3" name="Content Placeholder 2">
            <a:extLst>
              <a:ext uri="{FF2B5EF4-FFF2-40B4-BE49-F238E27FC236}">
                <a16:creationId xmlns:a16="http://schemas.microsoft.com/office/drawing/2014/main" id="{14F54FDD-8C39-CAC6-F946-6740D8801193}"/>
              </a:ext>
            </a:extLst>
          </p:cNvPr>
          <p:cNvSpPr>
            <a:spLocks noGrp="1"/>
          </p:cNvSpPr>
          <p:nvPr>
            <p:ph idx="1"/>
          </p:nvPr>
        </p:nvSpPr>
        <p:spPr/>
        <p:txBody>
          <a:bodyPr>
            <a:normAutofit lnSpcReduction="10000"/>
          </a:bodyPr>
          <a:lstStyle/>
          <a:p>
            <a:r>
              <a:rPr lang="en-GB" sz="2400" dirty="0">
                <a:solidFill>
                  <a:schemeClr val="bg1"/>
                </a:solidFill>
              </a:rPr>
              <a:t>Sandwich attack created in 2010, hasn’t really been used since despite potentially promising performance improvements</a:t>
            </a:r>
          </a:p>
          <a:p>
            <a:r>
              <a:rPr lang="en-GB" sz="2400" dirty="0">
                <a:solidFill>
                  <a:schemeClr val="bg1"/>
                </a:solidFill>
              </a:rPr>
              <a:t>Due to the Sandwich attack being built upon a Boomerang attack, it could suggest that wherever you can perform a Boomerang attack you can perform a Sandwich attack</a:t>
            </a:r>
          </a:p>
          <a:p>
            <a:r>
              <a:rPr lang="en-GB" sz="2400" dirty="0">
                <a:solidFill>
                  <a:schemeClr val="bg1"/>
                </a:solidFill>
              </a:rPr>
              <a:t>Could lead to an efficient attack on modern block ciphers</a:t>
            </a:r>
          </a:p>
          <a:p>
            <a:r>
              <a:rPr lang="en-GB" sz="2400" dirty="0">
                <a:solidFill>
                  <a:schemeClr val="bg1"/>
                </a:solidFill>
              </a:rPr>
              <a:t>Building upon the limited documentation to aid understanding of the Sandwich attack</a:t>
            </a:r>
          </a:p>
          <a:p>
            <a:endParaRPr lang="en-GB" dirty="0">
              <a:solidFill>
                <a:schemeClr val="bg1"/>
              </a:solidFill>
            </a:endParaRPr>
          </a:p>
        </p:txBody>
      </p:sp>
    </p:spTree>
    <p:extLst>
      <p:ext uri="{BB962C8B-B14F-4D97-AF65-F5344CB8AC3E}">
        <p14:creationId xmlns:p14="http://schemas.microsoft.com/office/powerpoint/2010/main" val="1662038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206B6-EA35-6E47-0090-DA8D7F97D535}"/>
              </a:ext>
            </a:extLst>
          </p:cNvPr>
          <p:cNvSpPr>
            <a:spLocks noGrp="1"/>
          </p:cNvSpPr>
          <p:nvPr>
            <p:ph type="title"/>
          </p:nvPr>
        </p:nvSpPr>
        <p:spPr/>
        <p:txBody>
          <a:bodyPr/>
          <a:lstStyle/>
          <a:p>
            <a:r>
              <a:rPr lang="en-GB" dirty="0">
                <a:solidFill>
                  <a:schemeClr val="bg1"/>
                </a:solidFill>
              </a:rPr>
              <a:t>My Approach to the Project</a:t>
            </a:r>
          </a:p>
        </p:txBody>
      </p:sp>
      <p:sp>
        <p:nvSpPr>
          <p:cNvPr id="3" name="Content Placeholder 2">
            <a:extLst>
              <a:ext uri="{FF2B5EF4-FFF2-40B4-BE49-F238E27FC236}">
                <a16:creationId xmlns:a16="http://schemas.microsoft.com/office/drawing/2014/main" id="{7FF376F8-EDDF-F2CF-8996-EE5691A8464D}"/>
              </a:ext>
            </a:extLst>
          </p:cNvPr>
          <p:cNvSpPr>
            <a:spLocks noGrp="1"/>
          </p:cNvSpPr>
          <p:nvPr>
            <p:ph idx="1"/>
          </p:nvPr>
        </p:nvSpPr>
        <p:spPr/>
        <p:txBody>
          <a:bodyPr/>
          <a:lstStyle/>
          <a:p>
            <a:pPr marL="342900" indent="-342900">
              <a:buFont typeface="+mj-lt"/>
              <a:buAutoNum type="arabicPeriod"/>
            </a:pPr>
            <a:r>
              <a:rPr lang="en-GB" dirty="0">
                <a:solidFill>
                  <a:schemeClr val="bg1"/>
                </a:solidFill>
              </a:rPr>
              <a:t>Implement the original Sandwich attack on KASUMI proposed by Shamir et al</a:t>
            </a:r>
          </a:p>
          <a:p>
            <a:pPr marL="342900" indent="-342900">
              <a:buFont typeface="+mj-lt"/>
              <a:buAutoNum type="arabicPeriod"/>
            </a:pPr>
            <a:r>
              <a:rPr lang="en-GB" dirty="0">
                <a:solidFill>
                  <a:schemeClr val="bg1"/>
                </a:solidFill>
              </a:rPr>
              <a:t>Implement a Related Key Boomerang Attack on GOST proposed by </a:t>
            </a:r>
            <a:r>
              <a:rPr lang="en-GB" dirty="0" err="1">
                <a:solidFill>
                  <a:schemeClr val="bg1"/>
                </a:solidFill>
              </a:rPr>
              <a:t>Rudskoy</a:t>
            </a:r>
            <a:endParaRPr lang="en-GB" dirty="0">
              <a:solidFill>
                <a:schemeClr val="bg1"/>
              </a:solidFill>
            </a:endParaRPr>
          </a:p>
          <a:p>
            <a:pPr marL="342900" indent="-342900">
              <a:buFont typeface="+mj-lt"/>
              <a:buAutoNum type="arabicPeriod"/>
            </a:pPr>
            <a:r>
              <a:rPr lang="en-GB" dirty="0">
                <a:solidFill>
                  <a:schemeClr val="bg1"/>
                </a:solidFill>
              </a:rPr>
              <a:t>Perform some analysis on whether an implementation of a Sandwich attack on GOST would be feasible</a:t>
            </a:r>
          </a:p>
          <a:p>
            <a:pPr marL="342900" indent="-342900">
              <a:buFont typeface="+mj-lt"/>
              <a:buAutoNum type="arabicPeriod"/>
            </a:pPr>
            <a:r>
              <a:rPr lang="en-GB" dirty="0">
                <a:solidFill>
                  <a:schemeClr val="bg1"/>
                </a:solidFill>
              </a:rPr>
              <a:t>If I think it's feasible then implement a Sandwich attack on GOST</a:t>
            </a:r>
          </a:p>
          <a:p>
            <a:pPr marL="342900" indent="-342900">
              <a:buFont typeface="+mj-lt"/>
              <a:buAutoNum type="arabicPeriod"/>
            </a:pPr>
            <a:r>
              <a:rPr lang="en-GB" dirty="0">
                <a:solidFill>
                  <a:schemeClr val="bg1"/>
                </a:solidFill>
              </a:rPr>
              <a:t>If I don’t think it's feasible then add to the Sandwich attack documentation and provide details of my findings e.g. proving why the Sandwich attack doesn’t work on GOST and what would need to change for it to work</a:t>
            </a:r>
          </a:p>
        </p:txBody>
      </p:sp>
    </p:spTree>
    <p:extLst>
      <p:ext uri="{BB962C8B-B14F-4D97-AF65-F5344CB8AC3E}">
        <p14:creationId xmlns:p14="http://schemas.microsoft.com/office/powerpoint/2010/main" val="3680085234"/>
      </p:ext>
    </p:extLst>
  </p:cSld>
  <p:clrMapOvr>
    <a:masterClrMapping/>
  </p:clrMapOvr>
</p:sld>
</file>

<file path=ppt/theme/theme1.xml><?xml version="1.0" encoding="utf-8"?>
<a:theme xmlns:a="http://schemas.openxmlformats.org/drawingml/2006/main" name="AfterglowVTI">
  <a:themeElements>
    <a:clrScheme name="Custom 7">
      <a:dk1>
        <a:sysClr val="windowText" lastClr="000000"/>
      </a:dk1>
      <a:lt1>
        <a:sysClr val="window" lastClr="FFFFFF"/>
      </a:lt1>
      <a:dk2>
        <a:srgbClr val="0A2E36"/>
      </a:dk2>
      <a:lt2>
        <a:srgbClr val="E7E6E6"/>
      </a:lt2>
      <a:accent1>
        <a:srgbClr val="188659"/>
      </a:accent1>
      <a:accent2>
        <a:srgbClr val="A3A300"/>
      </a:accent2>
      <a:accent3>
        <a:srgbClr val="00ADA8"/>
      </a:accent3>
      <a:accent4>
        <a:srgbClr val="EA0440"/>
      </a:accent4>
      <a:accent5>
        <a:srgbClr val="92278F"/>
      </a:accent5>
      <a:accent6>
        <a:srgbClr val="E15BC1"/>
      </a:accent6>
      <a:hlink>
        <a:srgbClr val="188659"/>
      </a:hlink>
      <a:folHlink>
        <a:srgbClr val="EA0440"/>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glowVTI" id="{804DBEB7-1920-4C72-A0CB-091339F1875F}" vid="{D4C59F5A-9ECA-4C96-BDFD-0606A75324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488</TotalTime>
  <Words>2247</Words>
  <Application>Microsoft Office PowerPoint</Application>
  <PresentationFormat>Widescreen</PresentationFormat>
  <Paragraphs>129</Paragraphs>
  <Slides>11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system-ui</vt:lpstr>
      <vt:lpstr>Trade Gothic Next Cond</vt:lpstr>
      <vt:lpstr>Trade Gothic Next Light</vt:lpstr>
      <vt:lpstr>AfterglowVTI</vt:lpstr>
      <vt:lpstr>Cryptanalysis of Retro Block Ciphers</vt:lpstr>
      <vt:lpstr>Presentation Outline</vt:lpstr>
      <vt:lpstr>Background</vt:lpstr>
      <vt:lpstr>My Project</vt:lpstr>
      <vt:lpstr>Project Description</vt:lpstr>
      <vt:lpstr>Project Description</vt:lpstr>
      <vt:lpstr>Project Description</vt:lpstr>
      <vt:lpstr>Motivation</vt:lpstr>
      <vt:lpstr>My Approach to the Project</vt:lpstr>
      <vt:lpstr>Conclusions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Adam Johnstone</dc:creator>
  <cp:lastModifiedBy>Adam Johnstone</cp:lastModifiedBy>
  <cp:revision>10</cp:revision>
  <cp:lastPrinted>2024-12-04T21:28:29Z</cp:lastPrinted>
  <dcterms:created xsi:type="dcterms:W3CDTF">2024-12-04T14:29:16Z</dcterms:created>
  <dcterms:modified xsi:type="dcterms:W3CDTF">2024-12-09T10:49:50Z</dcterms:modified>
</cp:coreProperties>
</file>