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6" r:id="rId4"/>
    <p:sldId id="258" r:id="rId5"/>
    <p:sldId id="807" r:id="rId6"/>
    <p:sldId id="784" r:id="rId7"/>
    <p:sldId id="788" r:id="rId8"/>
    <p:sldId id="787" r:id="rId9"/>
    <p:sldId id="754" r:id="rId10"/>
    <p:sldId id="792" r:id="rId11"/>
    <p:sldId id="793" r:id="rId12"/>
    <p:sldId id="785" r:id="rId13"/>
    <p:sldId id="786" r:id="rId14"/>
    <p:sldId id="789" r:id="rId15"/>
    <p:sldId id="808" r:id="rId16"/>
    <p:sldId id="809" r:id="rId17"/>
    <p:sldId id="790" r:id="rId18"/>
    <p:sldId id="810" r:id="rId19"/>
    <p:sldId id="811" r:id="rId20"/>
    <p:sldId id="812" r:id="rId21"/>
    <p:sldId id="813" r:id="rId22"/>
    <p:sldId id="804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2A9"/>
    <a:srgbClr val="F8DFD2"/>
    <a:srgbClr val="C3E0D3"/>
    <a:srgbClr val="A8E4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74"/>
  </p:normalViewPr>
  <p:slideViewPr>
    <p:cSldViewPr snapToGrid="0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63C8-D726-4D8C-9A36-F5E3CC48653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6618-DE28-446A-AAD8-45B8B9C19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8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32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92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10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55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4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6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6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2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4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4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5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EA2-1937-4863-9820-D82479E9C30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8D63-59F0-4224-9A5F-F3D0BD2B151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544-3353-4B8A-BDF9-8BA847236FA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juejin.im/editor/drafts/5c84705ff265da2dbf5f3b14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98" y="3892162"/>
            <a:ext cx="4448384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掘金博客：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ea typeface="汉仪家书简" panose="0201060900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Github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：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ea typeface="汉仪家书简" panose="02010609000101010101" pitchFamily="49" charset="-122"/>
            </a:endParaRPr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9612" y="3033410"/>
            <a:ext cx="1361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19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60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Vue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组件归纳</a:t>
            </a: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4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b="1" dirty="0"/>
              <a:t>分享</a:t>
            </a:r>
            <a:r>
              <a:rPr lang="zh-CN" altLang="en-US" sz="1200" b="1" noProof="0" dirty="0"/>
              <a:t>人：陈国荣   时间：</a:t>
            </a:r>
            <a:r>
              <a:rPr lang="en-US" altLang="zh-CN" sz="1200" b="1" noProof="0" dirty="0"/>
              <a:t>2019.3.13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635714" y="295652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关系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网络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B176E-F1A0-2F4A-8A8C-45F27060E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257" y="1176078"/>
            <a:ext cx="9147485" cy="5681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732226" y="355569"/>
            <a:ext cx="7684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1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：</a:t>
            </a:r>
            <a:r>
              <a:rPr lang="en-US" altLang="zh-CN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provide / inject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2226" y="1599256"/>
            <a:ext cx="8592396" cy="82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这对选项需要一起使用，以允许一个祖先组件向其所有子孙后代注入一个依赖，不论组件层次有多深，并在起上下游关系成立的时间里始终生效。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FB1A58-59FA-514D-8F9C-551F3DFCE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74" y="2667000"/>
            <a:ext cx="10871200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597899" y="262653"/>
            <a:ext cx="11408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2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：派发与广播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dispatch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、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broadcast</a:t>
            </a:r>
          </a:p>
          <a:p>
            <a:pPr algn="ctr">
              <a:defRPr/>
            </a:pPr>
            <a:endParaRPr lang="en-US" altLang="zh-CN" sz="3200" b="1" spc="300" dirty="0">
              <a:solidFill>
                <a:srgbClr val="3F3F3F"/>
              </a:solidFill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ctr">
              <a:defRPr/>
            </a:pPr>
            <a:endParaRPr lang="zh-CN" altLang="en-US" sz="3200" b="1" spc="300" dirty="0">
              <a:solidFill>
                <a:srgbClr val="3F3F3F"/>
              </a:solidFill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966836" y="1155292"/>
            <a:ext cx="8583564" cy="8403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如果您使用过较早的 </a:t>
            </a:r>
            <a:r>
              <a:rPr lang="en-US" altLang="zh-CN" sz="14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Vue.js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 1.x 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版本，肯定对 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$dispatch 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和 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$broadcast 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这两个内置的方法很熟悉，不过它们都在 </a:t>
            </a:r>
            <a:r>
              <a:rPr lang="en-US" altLang="zh-CN" sz="14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Vue.js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 2.x 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里废弃了。废弃原因：因为基于组件树结构的事件流方式有时让人难以理解，并且在组件结构扩展的过程中会变得越来越脆弱。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222435-B39C-C449-B2A6-DD72AE0B7C3A}"/>
              </a:ext>
            </a:extLst>
          </p:cNvPr>
          <p:cNvSpPr/>
          <p:nvPr/>
        </p:nvSpPr>
        <p:spPr>
          <a:xfrm>
            <a:off x="966836" y="31273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场景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父组件向子组件（支持跨级）传递数据；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子组件向父组件（支持跨级）传递数据。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17753" y="402109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$emit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966836" y="1155292"/>
            <a:ext cx="8583564" cy="5838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$emit 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会在当前组件实例上触发自定义事件，并传递一些参数给监听器的回调，一般来说，都是在父级调用这个组件时，使用 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@on 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的方式来监听自定义事件的。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87548-34C7-574A-A94F-3CF87DF6F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36" y="2034517"/>
            <a:ext cx="4279900" cy="2641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CF2132-AB58-114B-B72E-F03299231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080" y="2034517"/>
            <a:ext cx="4368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217328" y="402109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$on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966836" y="1155292"/>
            <a:ext cx="9664588" cy="348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sz="1400" dirty="0"/>
              <a:t>$on</a:t>
            </a:r>
            <a:r>
              <a:rPr lang="en-US" altLang="zh-CN" dirty="0"/>
              <a:t> </a:t>
            </a:r>
            <a:r>
              <a:rPr lang="zh-CN" altLang="en-US" dirty="0"/>
              <a:t>来监听实例上的事件。换言之，组件使用 </a:t>
            </a:r>
            <a:r>
              <a:rPr lang="en-US" altLang="zh-CN" sz="1400" dirty="0"/>
              <a:t>$emit</a:t>
            </a:r>
            <a:r>
              <a:rPr lang="en-US" altLang="zh-CN" dirty="0"/>
              <a:t> </a:t>
            </a:r>
            <a:r>
              <a:rPr lang="zh-CN" altLang="en-US" dirty="0"/>
              <a:t>在自己实例上触发事件，并用 </a:t>
            </a:r>
            <a:r>
              <a:rPr lang="en-US" altLang="zh-CN" sz="1400" dirty="0"/>
              <a:t>$on</a:t>
            </a:r>
            <a:r>
              <a:rPr lang="en-US" altLang="zh-CN" dirty="0"/>
              <a:t> </a:t>
            </a:r>
            <a:r>
              <a:rPr lang="zh-CN" altLang="en-US" dirty="0"/>
              <a:t>监听它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8BE72D-862F-0B4C-85A3-9425729B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36" y="1647251"/>
            <a:ext cx="6007100" cy="47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296D910-88E0-44C6-8874-12D6BB0CE65F}"/>
              </a:ext>
            </a:extLst>
          </p:cNvPr>
          <p:cNvGrpSpPr/>
          <p:nvPr/>
        </p:nvGrpSpPr>
        <p:grpSpPr>
          <a:xfrm>
            <a:off x="1254578" y="1950834"/>
            <a:ext cx="9801245" cy="3392248"/>
            <a:chOff x="1254578" y="1950834"/>
            <a:chExt cx="9801245" cy="339224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254578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1392827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6025" rtl="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728063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866312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6291874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6430123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8717436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8855685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1EC4871-C3A2-45C5-9C1B-9716A31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040" y="1950834"/>
              <a:ext cx="1796576" cy="158725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56ED023-E61F-49B0-8EFC-BC08869CF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685" y="1955634"/>
              <a:ext cx="1796576" cy="15872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1A5D845-4935-40CC-B33A-C2B75FD6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123" y="2038465"/>
              <a:ext cx="1796576" cy="15872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CAA9129-5F5B-4D9D-B4A0-A8BAD455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12" y="1973061"/>
              <a:ext cx="1796576" cy="158725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44FE6D0-FFE7-0944-882D-BF64E1A94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1211297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883650" y="386654"/>
            <a:ext cx="9427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b="1" spc="300" dirty="0" err="1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Vue.js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 1.x 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$dispatch 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与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$broadcast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966836" y="1155292"/>
            <a:ext cx="9664588" cy="6052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dirty="0"/>
              <a:t>$dispatch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向上级派发事件，只要是它的父级（一级或多级以上），都可以在组件内通过 </a:t>
            </a:r>
            <a:r>
              <a:rPr lang="en-US" altLang="zh-CN" dirty="0"/>
              <a:t>$on</a:t>
            </a:r>
            <a:r>
              <a:rPr lang="zh-CN" altLang="en-US" dirty="0"/>
              <a:t> （或 </a:t>
            </a:r>
            <a:r>
              <a:rPr lang="en-US" altLang="zh-CN" dirty="0"/>
              <a:t>events</a:t>
            </a:r>
            <a:r>
              <a:rPr lang="zh-CN" altLang="en-US" dirty="0"/>
              <a:t>，</a:t>
            </a:r>
            <a:r>
              <a:rPr lang="en-US" altLang="zh-CN" dirty="0"/>
              <a:t>2.x </a:t>
            </a:r>
            <a:r>
              <a:rPr lang="zh-CN" altLang="en-US" dirty="0"/>
              <a:t>已废弃）监听到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8" name="矩形 23">
            <a:extLst>
              <a:ext uri="{FF2B5EF4-FFF2-40B4-BE49-F238E27FC236}">
                <a16:creationId xmlns:a16="http://schemas.microsoft.com/office/drawing/2014/main" id="{682475B6-D49B-194C-9479-76720EEBC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36" y="2170087"/>
            <a:ext cx="9664588" cy="6052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dirty="0"/>
              <a:t>$broadcast  --</a:t>
            </a:r>
            <a:r>
              <a:rPr lang="zh-CN" altLang="en-US" dirty="0"/>
              <a:t>由上级向下级广播事件的，只要是它的子级（一级或多级以上），都可以在组件内通过 </a:t>
            </a:r>
            <a:r>
              <a:rPr lang="en-US" altLang="zh-CN" dirty="0"/>
              <a:t>$on</a:t>
            </a:r>
            <a:r>
              <a:rPr lang="zh-CN" altLang="en-US" dirty="0"/>
              <a:t> （或 </a:t>
            </a:r>
            <a:r>
              <a:rPr lang="en-US" altLang="zh-CN" dirty="0"/>
              <a:t>events</a:t>
            </a:r>
            <a:r>
              <a:rPr lang="zh-CN" altLang="en-US" dirty="0"/>
              <a:t>，</a:t>
            </a:r>
            <a:r>
              <a:rPr lang="en-US" altLang="zh-CN" dirty="0"/>
              <a:t>2.x </a:t>
            </a:r>
            <a:r>
              <a:rPr lang="zh-CN" altLang="en-US" dirty="0"/>
              <a:t>已废弃）监听到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FF0FDA-478D-0B4A-8273-2616A4F17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36" y="2791040"/>
            <a:ext cx="5219700" cy="4051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4456D7-D3B1-1542-94E7-D6EB42D8F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862" y="2915878"/>
            <a:ext cx="4559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66836" y="386654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：找到任意组件实例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857108" y="2111764"/>
            <a:ext cx="9664588" cy="19893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r>
              <a:rPr lang="zh-CN" altLang="en-US" dirty="0"/>
              <a:t>由一个组件，向上找到最近的指定组件；</a:t>
            </a:r>
          </a:p>
          <a:p>
            <a:r>
              <a:rPr lang="zh-CN" altLang="en-US" dirty="0"/>
              <a:t>由一个组件，向上找到所有的指定组件；</a:t>
            </a:r>
          </a:p>
          <a:p>
            <a:r>
              <a:rPr lang="zh-CN" altLang="en-US" dirty="0"/>
              <a:t>由一个组件，向下找到最近的指定组件；</a:t>
            </a:r>
          </a:p>
          <a:p>
            <a:r>
              <a:rPr lang="zh-CN" altLang="en-US" dirty="0"/>
              <a:t>由一个组件，向下找到所有指定的组件；</a:t>
            </a:r>
          </a:p>
          <a:p>
            <a:r>
              <a:rPr lang="zh-CN" altLang="en-US" dirty="0"/>
              <a:t>由一个组件，找到指定组件的兄弟组件。</a:t>
            </a:r>
          </a:p>
          <a:p>
            <a:pPr>
              <a:lnSpc>
                <a:spcPts val="2000"/>
              </a:lnSpc>
              <a:defRPr/>
            </a:pP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6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66836" y="386654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3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：找到任意组件实例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857108" y="2111764"/>
            <a:ext cx="9664588" cy="19893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r>
              <a:rPr lang="zh-CN" altLang="en-US" dirty="0"/>
              <a:t>由一个组件，向上找到最近的指定组件；</a:t>
            </a:r>
          </a:p>
          <a:p>
            <a:r>
              <a:rPr lang="zh-CN" altLang="en-US" dirty="0"/>
              <a:t>由一个组件，向上找到所有的指定组件；</a:t>
            </a:r>
          </a:p>
          <a:p>
            <a:r>
              <a:rPr lang="zh-CN" altLang="en-US" dirty="0"/>
              <a:t>由一个组件，向下找到最近的指定组件；</a:t>
            </a:r>
          </a:p>
          <a:p>
            <a:r>
              <a:rPr lang="zh-CN" altLang="en-US" dirty="0"/>
              <a:t>由一个组件，向下找到所有指定的组件；</a:t>
            </a:r>
          </a:p>
          <a:p>
            <a:r>
              <a:rPr lang="zh-CN" altLang="en-US" dirty="0"/>
              <a:t>由一个组件，找到指定组件的兄弟组件。</a:t>
            </a:r>
          </a:p>
          <a:p>
            <a:pPr>
              <a:lnSpc>
                <a:spcPts val="2000"/>
              </a:lnSpc>
              <a:defRPr/>
            </a:pP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2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250224" y="425287"/>
            <a:ext cx="4738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组件的通信 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4</a:t>
            </a:r>
            <a:r>
              <a:rPr lang="zh-CN" altLang="en-US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：</a:t>
            </a:r>
            <a:r>
              <a:rPr lang="en-US" altLang="zh-CN" sz="3200" b="1" spc="300" dirty="0">
                <a:solidFill>
                  <a:srgbClr val="3F3F3F"/>
                </a:solidFill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 Bus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857108" y="2111764"/>
            <a:ext cx="966458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Bus</a:t>
            </a:r>
            <a:r>
              <a:rPr lang="zh-CN" altLang="en-US" b="1" dirty="0"/>
              <a:t>：集中式的事件中间件。通过使用事件中心，允许组件自由交流，无论组件处于组件树的哪一层。由于 </a:t>
            </a:r>
            <a:r>
              <a:rPr lang="en-US" altLang="zh-CN" b="1" dirty="0" err="1"/>
              <a:t>Vue</a:t>
            </a:r>
            <a:r>
              <a:rPr lang="en-US" altLang="zh-CN" b="1" dirty="0"/>
              <a:t> </a:t>
            </a:r>
            <a:r>
              <a:rPr lang="zh-CN" altLang="en-US" b="1" dirty="0"/>
              <a:t>实例实现了一个事件分发接口，你可以通过实例化一个空的 </a:t>
            </a:r>
            <a:r>
              <a:rPr lang="en-US" altLang="zh-CN" b="1" dirty="0" err="1"/>
              <a:t>Vue</a:t>
            </a:r>
            <a:r>
              <a:rPr lang="en-US" altLang="zh-CN" b="1" dirty="0"/>
              <a:t> </a:t>
            </a:r>
            <a:r>
              <a:rPr lang="zh-CN" altLang="en-US" b="1" dirty="0"/>
              <a:t>实例来实现这个目的。</a:t>
            </a:r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AEECC8-D0CF-AA49-9F87-1B3D0FE2D0A6}"/>
              </a:ext>
            </a:extLst>
          </p:cNvPr>
          <p:cNvSpPr/>
          <p:nvPr/>
        </p:nvSpPr>
        <p:spPr>
          <a:xfrm>
            <a:off x="963168" y="4946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05050"/>
                </a:solidFill>
                <a:latin typeface="-apple-system"/>
              </a:rPr>
              <a:t>缺点：</a:t>
            </a:r>
            <a:r>
              <a:rPr lang="en-US" altLang="zh-CN" dirty="0">
                <a:solidFill>
                  <a:srgbClr val="505050"/>
                </a:solidFill>
                <a:latin typeface="-apple-system"/>
              </a:rPr>
              <a:t>1.</a:t>
            </a:r>
            <a:r>
              <a:rPr lang="zh-CN" altLang="en-US" dirty="0">
                <a:solidFill>
                  <a:srgbClr val="505050"/>
                </a:solidFill>
                <a:latin typeface="-apple-system"/>
              </a:rPr>
              <a:t>最好是在组件销毁前，清除事件的监听 </a:t>
            </a:r>
            <a:r>
              <a:rPr lang="en-US" altLang="zh-CN" dirty="0">
                <a:solidFill>
                  <a:srgbClr val="505050"/>
                </a:solidFill>
                <a:latin typeface="-apple-system"/>
              </a:rPr>
              <a:t>2.</a:t>
            </a:r>
            <a:r>
              <a:rPr lang="zh-CN" altLang="en-US" dirty="0">
                <a:solidFill>
                  <a:srgbClr val="505050"/>
                </a:solidFill>
                <a:latin typeface="-apple-system"/>
              </a:rPr>
              <a:t>事件多的时候，很容易混乱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7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4408" y="1599674"/>
            <a:ext cx="967107" cy="9177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2611822"/>
            <a:ext cx="967107" cy="9177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3652693"/>
            <a:ext cx="967107" cy="9177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4410" y="637319"/>
            <a:ext cx="4767246" cy="5583361"/>
            <a:chOff x="-322450" y="168871"/>
            <a:chExt cx="5413655" cy="63404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65119">
              <a:off x="-618408" y="3066073"/>
              <a:ext cx="2942875" cy="235096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237411" y="168871"/>
              <a:ext cx="5328616" cy="6340430"/>
              <a:chOff x="-237411" y="168871"/>
              <a:chExt cx="5328616" cy="634043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947025" y="4583954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969" y="3163758"/>
                <a:ext cx="2660207" cy="334554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49833">
                <a:off x="2491839" y="2556761"/>
                <a:ext cx="2350495" cy="18650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61528">
                <a:off x="2114473" y="366144"/>
                <a:ext cx="2976732" cy="23780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366" y="244975"/>
                <a:ext cx="2031433" cy="267380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315199">
                <a:off x="390854" y="3108774"/>
                <a:ext cx="2765153" cy="33455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2745222" y="1976022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589177">
                <a:off x="2482345" y="3694120"/>
                <a:ext cx="2455705" cy="159873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11981" y="1331738"/>
                <a:ext cx="3724570" cy="297542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510184">
                <a:off x="1097483" y="597357"/>
                <a:ext cx="2455705" cy="159873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226671" y="1660073"/>
                <a:ext cx="2290125" cy="3818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4000" sy="104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725700" y="2820872"/>
            <a:ext cx="4542373" cy="609966"/>
            <a:chOff x="2395255" y="1752018"/>
            <a:chExt cx="2932716" cy="609966"/>
          </a:xfrm>
        </p:grpSpPr>
        <p:sp>
          <p:nvSpPr>
            <p:cNvPr id="25" name="TextBox 17"/>
            <p:cNvSpPr txBox="1"/>
            <p:nvPr/>
          </p:nvSpPr>
          <p:spPr>
            <a:xfrm>
              <a:off x="2395256" y="1752018"/>
              <a:ext cx="1071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组件三要素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TextBox 18"/>
            <p:cNvSpPr txBox="1"/>
            <p:nvPr/>
          </p:nvSpPr>
          <p:spPr>
            <a:xfrm>
              <a:off x="2395255" y="2100630"/>
              <a:ext cx="2932716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本章节主要聊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Vue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的三个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API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：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prop,event,slot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25700" y="3821447"/>
            <a:ext cx="4633635" cy="992829"/>
            <a:chOff x="2360484" y="1738486"/>
            <a:chExt cx="2991638" cy="992829"/>
          </a:xfrm>
        </p:grpSpPr>
        <p:sp>
          <p:nvSpPr>
            <p:cNvPr id="28" name="TextBox 17"/>
            <p:cNvSpPr txBox="1"/>
            <p:nvPr/>
          </p:nvSpPr>
          <p:spPr>
            <a:xfrm>
              <a:off x="2360485" y="1738486"/>
              <a:ext cx="1452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组件之间的通信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2360484" y="2100630"/>
              <a:ext cx="2991638" cy="63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组件之间的关系；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Provide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、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inject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；</a:t>
              </a:r>
              <a:r>
                <a:rPr lang="en" altLang="zh-CN" dirty="0">
                  <a:sym typeface="站酷快乐体2016修订版" panose="02010600030101010101" pitchFamily="2" charset="-122"/>
                </a:rPr>
                <a:t> dispatch </a:t>
              </a:r>
              <a:r>
                <a:rPr lang="zh-CN" altLang="en" dirty="0">
                  <a:sym typeface="站酷快乐体2016修订版" panose="02010600030101010101" pitchFamily="2" charset="-122"/>
                </a:rPr>
                <a:t>和 </a:t>
              </a:r>
              <a:r>
                <a:rPr lang="en" altLang="zh-CN" dirty="0">
                  <a:sym typeface="站酷快乐体2016修订版" panose="02010600030101010101" pitchFamily="2" charset="-122"/>
                </a:rPr>
                <a:t>broadcast </a:t>
              </a:r>
              <a:r>
                <a:rPr lang="zh-CN" altLang="en" dirty="0">
                  <a:sym typeface="站酷快乐体2016修订版" panose="02010600030101010101" pitchFamily="2" charset="-122"/>
                </a:rPr>
                <a:t>方法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；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 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findComponents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 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系列方法</a:t>
              </a:r>
              <a:endParaRPr lang="en" altLang="zh-CN" dirty="0">
                <a:sym typeface="站酷快乐体2016修订版" panose="02010600030101010101" pitchFamily="2" charset="-122"/>
              </a:endParaRPr>
            </a:p>
            <a:p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5702" y="1795109"/>
            <a:ext cx="4633635" cy="594868"/>
            <a:chOff x="1944688" y="1770288"/>
            <a:chExt cx="2991638" cy="594868"/>
          </a:xfrm>
        </p:grpSpPr>
        <p:sp>
          <p:nvSpPr>
            <p:cNvPr id="31" name="TextBox 17"/>
            <p:cNvSpPr txBox="1"/>
            <p:nvPr/>
          </p:nvSpPr>
          <p:spPr>
            <a:xfrm>
              <a:off x="1944688" y="1770288"/>
              <a:ext cx="880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认识组件</a:t>
              </a:r>
              <a:endParaRPr kumimoji="0" lang="id-ID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959217" y="2103802"/>
              <a:ext cx="2977109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主要聊聊组件的分类</a:t>
              </a:r>
              <a:r>
                <a:rPr lang="zh-CN" altLang="en-US" sz="1000" b="1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、什么时候需要组件分拆</a:t>
              </a:r>
              <a:endParaRPr kumimoji="0" lang="en-US" sz="1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5" name="TextBox 18"/>
          <p:cNvSpPr txBox="1"/>
          <p:nvPr/>
        </p:nvSpPr>
        <p:spPr>
          <a:xfrm>
            <a:off x="6725700" y="5249890"/>
            <a:ext cx="4542371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b="1" spc="30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defRPr>
            </a:lvl1pPr>
          </a:lstStyle>
          <a:p>
            <a:endParaRPr lang="en-US" altLang="zh-CN" dirty="0"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91740" y="17951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1740" y="279458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1740" y="38375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098439" y="2099518"/>
            <a:ext cx="411514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目录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966162" y="2547989"/>
            <a:ext cx="738664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9612" y="3033410"/>
            <a:ext cx="1361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19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END</a:t>
            </a: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b="1" dirty="0"/>
              <a:t>分享人</a:t>
            </a:r>
            <a:r>
              <a:rPr lang="zh-CN" altLang="en-US" sz="1200" b="1" noProof="0" dirty="0"/>
              <a:t>：</a:t>
            </a:r>
            <a:r>
              <a:rPr lang="zh-CN" altLang="en-US" sz="1200" b="1" dirty="0"/>
              <a:t>陈国荣       </a:t>
            </a:r>
            <a:r>
              <a:rPr lang="zh-CN" altLang="en-US" sz="1200" b="1" noProof="0" dirty="0"/>
              <a:t>时间：</a:t>
            </a:r>
            <a:r>
              <a:rPr lang="en-US" altLang="zh-CN" sz="1200" b="1" noProof="0" dirty="0"/>
              <a:t>2019.03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5275D6-F535-D14E-8DD8-688D73042AAE}"/>
              </a:ext>
            </a:extLst>
          </p:cNvPr>
          <p:cNvSpPr txBox="1"/>
          <p:nvPr/>
        </p:nvSpPr>
        <p:spPr>
          <a:xfrm>
            <a:off x="4596998" y="3892162"/>
            <a:ext cx="4448384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掘金博客：</a:t>
            </a:r>
            <a:r>
              <a:rPr lang="en-US" altLang="zh-CN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汉仪家书简" panose="0201060900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汉仪家书简" panose="02010609000101010101" pitchFamily="49" charset="-122"/>
              </a:rPr>
              <a:t>Github</a:t>
            </a:r>
            <a:r>
              <a:rPr lang="zh-CN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汉仪家书简" panose="02010609000101010101" pitchFamily="49" charset="-122"/>
              </a:rPr>
              <a:t>：</a:t>
            </a:r>
            <a:r>
              <a:rPr lang="en-US" altLang="zh-CN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汉仪家书简" panose="02010609000101010101" pitchFamily="49" charset="-122"/>
              </a:rPr>
              <a:t> </a:t>
            </a:r>
            <a:r>
              <a:rPr lang="en-US" altLang="zh-CN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等线"/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prstClr val="black">
                  <a:lumMod val="85000"/>
                  <a:lumOff val="15000"/>
                </a:prstClr>
              </a:solidFill>
              <a:latin typeface="等线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649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4" grpId="0"/>
      <p:bldP spid="2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05031" y="1408480"/>
            <a:ext cx="428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认识组件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313000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组件的分类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2776167" y="1949719"/>
            <a:ext cx="7535065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由 </a:t>
            </a:r>
            <a:r>
              <a:rPr lang="en-US" altLang="zh-CN" sz="12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vue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-router 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产生的每个页面，它本质上也是一个组件（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.</a:t>
            </a:r>
            <a:r>
              <a:rPr lang="en-US" altLang="zh-CN" sz="12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vue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），主要承载当前页面的 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HTML 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结构，会包含数据获取、数据整理、数据可视化等常规业务。整个文件相对较大，但一般不会有 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props 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选项和 自定义事件，因为它作为路由的渲染，不会被复用，因此也不会对外提供接口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879188" y="1400114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页面组件</a:t>
            </a: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2776167" y="3711661"/>
            <a:ext cx="7535065" cy="109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不包含业务，独立、具体功能的基础组件，比如日期选择器、模态框等。这类组件作为项目的基础控件，会被大量使用，因此组件的 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API 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进行过高强度的抽象，可以通过不同配置实现不同的功能。比如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element-</a:t>
            </a:r>
            <a:r>
              <a:rPr lang="en-US" altLang="zh-CN" sz="1200" spc="300" dirty="0" err="1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ui,iview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这些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UI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库里边包含了很多这样的基础组件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879188" y="3162056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基础组件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2776167" y="5505618"/>
            <a:ext cx="7535065" cy="83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业务组件其实介于页面组件与基础组件之间，里面会耦合了一部分可重用的业务逻辑。重用性介于页面组件与基础组件之间，有一定的局限性。例如我们用到的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data-table,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这些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879188" y="4956013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业务组件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F37231-D21A-45B5-BE9C-A855EB006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550037" y="1346070"/>
            <a:ext cx="935956" cy="15003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DAAD59-0A99-4544-8A23-17B0A8C8A4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644186" y="3034111"/>
            <a:ext cx="935956" cy="15003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A15012-9A98-4310-B300-65B920B684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603522" y="4868682"/>
            <a:ext cx="935956" cy="1500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4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6" grpId="0"/>
      <p:bldP spid="7" grpId="0" bldLvl="0" animBg="1"/>
      <p:bldP spid="9" grpId="0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5" y="-6610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890896" y="289766"/>
            <a:ext cx="665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什么时候需要进行组件的拆分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226306" y="2464126"/>
            <a:ext cx="6155215" cy="58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如果在项目中多次运用到的组件，需要进行从页面组件中拆分出来，拆分成业务组件。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29328" y="1749083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复用原则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232375" y="4896823"/>
            <a:ext cx="6155215" cy="58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rPr>
              <a:t>当页面代码过于复杂时候（笼统的说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rPr>
              <a:t>300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rPr>
              <a:t>行原则），需要进行拆分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335397" y="4181780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业务复杂性原则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497CF4-4FF2-41A7-A5A9-4F0C8ACA3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18" y="837693"/>
            <a:ext cx="3880615" cy="56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3274063" y="1408480"/>
            <a:ext cx="5745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组件的三要素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37304" y="248066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01props,event,slot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3" name="TextBox 114">
            <a:extLst>
              <a:ext uri="{FF2B5EF4-FFF2-40B4-BE49-F238E27FC236}">
                <a16:creationId xmlns:a16="http://schemas.microsoft.com/office/drawing/2014/main" id="{6D031690-45C4-0B4C-811D-E013835CE913}"/>
              </a:ext>
            </a:extLst>
          </p:cNvPr>
          <p:cNvSpPr txBox="1"/>
          <p:nvPr/>
        </p:nvSpPr>
        <p:spPr>
          <a:xfrm>
            <a:off x="937304" y="1543992"/>
            <a:ext cx="4220323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1218565"/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Vue.js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组件归纳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一、组件三要素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+mn-ea"/>
                <a:hlinkClick r:id="rId6"/>
              </a:rPr>
              <a:t>)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2908579" y="1408480"/>
            <a:ext cx="647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 </a:t>
            </a:r>
            <a:r>
              <a:rPr lang="zh-CN" altLang="en-US" sz="5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组件之间的通信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78883" y="248076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01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组件之间的关系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1" name="Shape 29"/>
          <p:cNvSpPr/>
          <p:nvPr/>
        </p:nvSpPr>
        <p:spPr>
          <a:xfrm rot="6300000">
            <a:off x="4777960" y="910271"/>
            <a:ext cx="1635898" cy="6101016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65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3200" y="4617720"/>
            <a:ext cx="3075940" cy="92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跨级关系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当两个组件跨了多个层级的时候，属于跨级关系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118485" y="1628140"/>
            <a:ext cx="2879090" cy="114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兄弟关系</a:t>
            </a:r>
            <a:endParaRPr lang="en-US" altLang="zh-CN" sz="2000" dirty="0">
              <a:solidFill>
                <a:srgbClr val="01577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当组件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C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与组件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D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同级，且互不调用，那么组件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C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与组件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D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相为兄弟组件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80397" y="4675729"/>
            <a:ext cx="2904490" cy="143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父子关系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当组件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中使用到了组件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B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的时候，那么组件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就是组件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B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的父组件，组件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B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就是组件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的父组件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A5ACD65-D4A2-427D-97D7-BF2BAD869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65" y="3096640"/>
            <a:ext cx="907449" cy="14546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869900D-BC9E-47D4-81BC-8AE0F53C4A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2" y="3192954"/>
            <a:ext cx="907449" cy="145466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98659E8-FA5F-4A62-A520-010F6477A9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46" y="3129370"/>
            <a:ext cx="907449" cy="14546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338E22C-7625-41E7-9266-2A6E1479AE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51" y="1782800"/>
            <a:ext cx="3351180" cy="3389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bldLvl="0" animBg="1"/>
      <p:bldP spid="45" grpId="0"/>
      <p:bldP spid="46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叶子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014">
      <a:dk1>
        <a:srgbClr val="3F3F3F"/>
      </a:dk1>
      <a:lt1>
        <a:srgbClr val="FFFFFF"/>
      </a:lt1>
      <a:dk2>
        <a:srgbClr val="778495"/>
      </a:dk2>
      <a:lt2>
        <a:srgbClr val="F0F0F0"/>
      </a:lt2>
      <a:accent1>
        <a:srgbClr val="3F3F3F"/>
      </a:accent1>
      <a:accent2>
        <a:srgbClr val="D8D8D8"/>
      </a:accent2>
      <a:accent3>
        <a:srgbClr val="7B7B7B"/>
      </a:accent3>
      <a:accent4>
        <a:srgbClr val="A5A5A5"/>
      </a:accent4>
      <a:accent5>
        <a:srgbClr val="7F7F7F"/>
      </a:accent5>
      <a:accent6>
        <a:srgbClr val="595959"/>
      </a:accent6>
      <a:hlink>
        <a:srgbClr val="424242"/>
      </a:hlink>
      <a:folHlink>
        <a:srgbClr val="BFBFBF"/>
      </a:folHlink>
    </a:clrScheme>
    <a:fontScheme name="Temp">
      <a:majorFont>
        <a:latin typeface="迷你简卡通"/>
        <a:ea typeface="迷你简卡通"/>
        <a:cs typeface=""/>
      </a:majorFont>
      <a:minorFont>
        <a:latin typeface="迷你简卡通"/>
        <a:ea typeface="迷你简卡通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915</Words>
  <Application>Microsoft Macintosh PowerPoint</Application>
  <PresentationFormat>宽屏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等线</vt:lpstr>
      <vt:lpstr>等线 Light</vt:lpstr>
      <vt:lpstr>汉仪家书简</vt:lpstr>
      <vt:lpstr>迷你简卡通</vt:lpstr>
      <vt:lpstr>Arial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陈 国荣</cp:lastModifiedBy>
  <cp:revision>43</cp:revision>
  <dcterms:created xsi:type="dcterms:W3CDTF">2018-10-18T00:32:00Z</dcterms:created>
  <dcterms:modified xsi:type="dcterms:W3CDTF">2019-03-15T10:03:19Z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