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779" r:id="rId2"/>
    <p:sldId id="780" r:id="rId3"/>
    <p:sldId id="781" r:id="rId4"/>
    <p:sldId id="782" r:id="rId5"/>
    <p:sldId id="784" r:id="rId6"/>
    <p:sldId id="785" r:id="rId7"/>
    <p:sldId id="786" r:id="rId8"/>
    <p:sldId id="788" r:id="rId9"/>
    <p:sldId id="791" r:id="rId10"/>
    <p:sldId id="793" r:id="rId11"/>
    <p:sldId id="794" r:id="rId12"/>
    <p:sldId id="795" r:id="rId13"/>
    <p:sldId id="807" r:id="rId14"/>
    <p:sldId id="808" r:id="rId15"/>
    <p:sldId id="809" r:id="rId16"/>
    <p:sldId id="810" r:id="rId17"/>
    <p:sldId id="811" r:id="rId18"/>
    <p:sldId id="812" r:id="rId19"/>
    <p:sldId id="813" r:id="rId20"/>
    <p:sldId id="814" r:id="rId21"/>
    <p:sldId id="815" r:id="rId22"/>
    <p:sldId id="816" r:id="rId23"/>
    <p:sldId id="817" r:id="rId24"/>
    <p:sldId id="818" r:id="rId25"/>
    <p:sldId id="819" r:id="rId26"/>
    <p:sldId id="820" r:id="rId27"/>
    <p:sldId id="821" r:id="rId28"/>
    <p:sldId id="822" r:id="rId29"/>
    <p:sldId id="824" r:id="rId30"/>
    <p:sldId id="826" r:id="rId31"/>
    <p:sldId id="827" r:id="rId32"/>
    <p:sldId id="828" r:id="rId33"/>
    <p:sldId id="830" r:id="rId34"/>
    <p:sldId id="831" r:id="rId35"/>
    <p:sldId id="837" r:id="rId36"/>
    <p:sldId id="838" r:id="rId37"/>
    <p:sldId id="839" r:id="rId38"/>
    <p:sldId id="841" r:id="rId39"/>
    <p:sldId id="842" r:id="rId40"/>
    <p:sldId id="843" r:id="rId41"/>
    <p:sldId id="845" r:id="rId42"/>
    <p:sldId id="847" r:id="rId43"/>
    <p:sldId id="848" r:id="rId44"/>
    <p:sldId id="849" r:id="rId45"/>
    <p:sldId id="850" r:id="rId46"/>
    <p:sldId id="851" r:id="rId47"/>
    <p:sldId id="852" r:id="rId48"/>
    <p:sldId id="853" r:id="rId49"/>
    <p:sldId id="856" r:id="rId50"/>
    <p:sldId id="858" r:id="rId51"/>
    <p:sldId id="859" r:id="rId52"/>
    <p:sldId id="860" r:id="rId53"/>
    <p:sldId id="861" r:id="rId54"/>
    <p:sldId id="862" r:id="rId55"/>
    <p:sldId id="863" r:id="rId56"/>
    <p:sldId id="864" r:id="rId57"/>
    <p:sldId id="865" r:id="rId58"/>
    <p:sldId id="866" r:id="rId59"/>
    <p:sldId id="867" r:id="rId60"/>
    <p:sldId id="868" r:id="rId61"/>
    <p:sldId id="869" r:id="rId62"/>
    <p:sldId id="870" r:id="rId63"/>
    <p:sldId id="871" r:id="rId64"/>
    <p:sldId id="872" r:id="rId65"/>
    <p:sldId id="873" r:id="rId66"/>
    <p:sldId id="874" r:id="rId67"/>
    <p:sldId id="875" r:id="rId68"/>
    <p:sldId id="876" r:id="rId69"/>
    <p:sldId id="894" r:id="rId70"/>
    <p:sldId id="895" r:id="rId71"/>
    <p:sldId id="896" r:id="rId72"/>
    <p:sldId id="897" r:id="rId73"/>
    <p:sldId id="898" r:id="rId74"/>
    <p:sldId id="899" r:id="rId75"/>
    <p:sldId id="900" r:id="rId76"/>
    <p:sldId id="901" r:id="rId77"/>
    <p:sldId id="902" r:id="rId78"/>
    <p:sldId id="904" r:id="rId79"/>
    <p:sldId id="905" r:id="rId80"/>
    <p:sldId id="906" r:id="rId81"/>
    <p:sldId id="907" r:id="rId82"/>
    <p:sldId id="908" r:id="rId8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50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69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70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71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72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73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74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75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76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77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78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79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80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81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82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35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w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wmf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wmf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wmf"/><Relationship Id="rId5" Type="http://schemas.openxmlformats.org/officeDocument/2006/relationships/image" Target="../media/image10.wmf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10.w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wmf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w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</a:t>
            </a:r>
            <a:r>
              <a:rPr lang="en-US" dirty="0" smtClean="0">
                <a:latin typeface="Gill Sans MT" charset="0"/>
              </a:rPr>
              <a:t>replaced </a:t>
            </a:r>
            <a:r>
              <a:rPr lang="en-US" dirty="0">
                <a:latin typeface="Gill Sans MT" charset="0"/>
              </a:rPr>
              <a:t>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ja-JP" altLang="en-US" sz="240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ja-JP" altLang="en-US" sz="240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81925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1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SSL </a:t>
            </a:r>
            <a:r>
              <a:rPr lang="en-US" sz="2800" dirty="0">
                <a:latin typeface="Gill Sans MT" charset="0"/>
              </a:rPr>
              <a:t>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C </a:t>
            </a:r>
            <a:r>
              <a:rPr lang="en-US" sz="2800" dirty="0">
                <a:latin typeface="Gill Sans MT" charset="0"/>
              </a:rPr>
              <a:t>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8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same key for more than one cryptographic operation</a:t>
            </a:r>
          </a:p>
          <a:p>
            <a:pPr lvl="1"/>
            <a:r>
              <a:rPr lang="en-US" sz="2000" dirty="0">
                <a:latin typeface="Gill Sans MT" charset="0"/>
              </a:rPr>
              <a:t>use different keys for message authentication code 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encryption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MAC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encryption key for data sent from server to client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MAC key for data sent from server to client</a:t>
            </a:r>
          </a:p>
          <a:p>
            <a:r>
              <a:rPr lang="en-US" sz="2400" dirty="0">
                <a:latin typeface="Gill Sans MT" charset="0"/>
              </a:rPr>
              <a:t>keys derived from key derivation function (KDF)</a:t>
            </a:r>
          </a:p>
          <a:p>
            <a:pPr lvl="1"/>
            <a:r>
              <a:rPr lang="en-US" sz="2000" dirty="0">
                <a:latin typeface="Gill Sans MT" charset="0"/>
              </a:rPr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MAC = MAC(M</a:t>
            </a:r>
            <a:r>
              <a:rPr lang="en-US" baseline="-25000" dirty="0" smtClean="0"/>
              <a:t>x</a:t>
            </a:r>
            <a:r>
              <a:rPr lang="en-US" dirty="0" smtClean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note: no sequence number field</a:t>
            </a:r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could replay all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use nonce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</a:t>
            </a:r>
            <a:r>
              <a:rPr lang="en-US" dirty="0" smtClean="0">
                <a:latin typeface="Gill Sans MT" charset="0"/>
              </a:rPr>
              <a:t>isn’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different encryption 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verifies certificate, extracts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generates pre_master_secret, encrypts with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and server independently compute encryption and MAC keys from pre_master_secret and nonces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3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nonces?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Trudy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messages will fail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4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ClientHello</a:t>
              </a: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</a:t>
              </a: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ServerHelloDone</a:t>
              </a: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ClientKeyExchange</a:t>
              </a: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close_notify</a:t>
              </a: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>
                <a:latin typeface="Gill Sans MT" charset="0"/>
              </a:rPr>
              <a:t>Real SSL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</a:t>
            </a:r>
            <a:r>
              <a:rPr lang="en-US" dirty="0" smtClean="0">
                <a:latin typeface="Gill Sans MT" charset="0"/>
              </a:rPr>
              <a:t>traffic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1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0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AH</a:t>
            </a:r>
          </a:p>
          <a:p>
            <a:pPr lvl="1"/>
            <a:r>
              <a:rPr lang="en-US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3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/>
                <a:gridCol w="2736850"/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1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ja-JP" dirty="0">
                <a:latin typeface="Gill Sans MT" charset="0"/>
              </a:rPr>
              <a:t>established 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9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SAD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</a:t>
            </a:r>
            <a:r>
              <a:rPr lang="en-US" sz="2400" dirty="0" smtClean="0">
                <a:latin typeface="Gill Sans MT" charset="0"/>
              </a:rPr>
              <a:t>payload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auth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7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seq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seq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>
                <a:latin typeface="Gill Sans MT" charset="0"/>
              </a:rPr>
              <a:t>receipt of duplicate, authenticated IP packets may disrupt service</a:t>
            </a:r>
          </a:p>
          <a:p>
            <a:r>
              <a:rPr lang="en-US" dirty="0">
                <a:latin typeface="Gill Sans MT" charset="0"/>
              </a:rPr>
              <a:t>method: </a:t>
            </a:r>
          </a:p>
          <a:p>
            <a:pPr lvl="1"/>
            <a:r>
              <a:rPr lang="en-US" dirty="0">
                <a:latin typeface="Gill Sans MT" charset="0"/>
              </a:rPr>
              <a:t>destination checks for duplicates</a:t>
            </a:r>
          </a:p>
          <a:p>
            <a:pPr lvl="1"/>
            <a:r>
              <a:rPr lang="en-US" dirty="0">
                <a:latin typeface="Gill Sans MT" charset="0"/>
              </a:rPr>
              <a:t>doesn’t keep track of </a:t>
            </a:r>
            <a:r>
              <a:rPr lang="en-US" i="1" dirty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1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IPsec</a:t>
            </a: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SPD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with arriving datagram </a:t>
            </a:r>
          </a:p>
          <a:p>
            <a:r>
              <a:rPr lang="en-US" dirty="0">
                <a:latin typeface="Gill Sans MT" charset="0"/>
              </a:rPr>
              <a:t>info in SAD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how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it 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R2. she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know the keys. </a:t>
            </a: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dirty="0">
                <a:latin typeface="Gill Sans MT" charset="0"/>
              </a:rPr>
              <a:t>flip bits without detection?</a:t>
            </a:r>
          </a:p>
          <a:p>
            <a:pPr lvl="1"/>
            <a:r>
              <a:rPr lang="en-US" dirty="0">
                <a:latin typeface="Gill Sans MT" charset="0"/>
              </a:rPr>
              <a:t>masquerade as R1 using R1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IP address?</a:t>
            </a:r>
          </a:p>
          <a:p>
            <a:pPr lvl="1"/>
            <a:r>
              <a:rPr lang="en-US" dirty="0">
                <a:latin typeface="Gill Sans MT" charset="0"/>
              </a:rPr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/>
                <a:gridCol w="3925887"/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/>
                <a:gridCol w="1229708"/>
                <a:gridCol w="1329413"/>
                <a:gridCol w="1243002"/>
                <a:gridCol w="1115046"/>
                <a:gridCol w="1229708"/>
                <a:gridCol w="1043590"/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</a:t>
            </a:r>
            <a:r>
              <a:rPr lang="en-US" sz="2400" dirty="0" smtClean="0">
                <a:latin typeface="Gill Sans MT" charset="0"/>
                <a:cs typeface="Gill Sans MT" charset="0"/>
              </a:rPr>
              <a:t>pairs: looks like OpenFlow forwarding (Ch. 4)!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dest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/>
                <a:gridCol w="1117600"/>
                <a:gridCol w="1206500"/>
                <a:gridCol w="1128713"/>
                <a:gridCol w="1012825"/>
                <a:gridCol w="1116012"/>
                <a:gridCol w="947738"/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/>
                <a:gridCol w="1174750"/>
                <a:gridCol w="1270000"/>
                <a:gridCol w="835025"/>
                <a:gridCol w="1042988"/>
                <a:gridCol w="1055687"/>
                <a:gridCol w="914400"/>
                <a:gridCol w="914400"/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 smtClean="0">
                <a:latin typeface="Gill Sans MT" charset="0"/>
              </a:rPr>
              <a:t>secure </a:t>
            </a:r>
            <a:r>
              <a:rPr lang="en-US" dirty="0">
                <a:latin typeface="Gill Sans MT" charset="0"/>
              </a:rPr>
              <a:t>transport (SSL)</a:t>
            </a:r>
          </a:p>
          <a:p>
            <a:pPr lvl="1"/>
            <a:r>
              <a:rPr lang="en-US" dirty="0">
                <a:latin typeface="Gill Sans MT" charset="0"/>
              </a:rPr>
              <a:t>IP </a:t>
            </a:r>
            <a:r>
              <a:rPr lang="en-US" dirty="0" smtClean="0">
                <a:latin typeface="Gill Sans MT" charset="0"/>
              </a:rPr>
              <a:t>sec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 decrypted 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0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17646</TotalTime>
  <Words>5391</Words>
  <Application>Microsoft Macintosh PowerPoint</Application>
  <PresentationFormat>On-screen Show (4:3)</PresentationFormat>
  <Paragraphs>1333</Paragraphs>
  <Slides>82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Default Design</vt:lpstr>
      <vt:lpstr>Chapter 8: Network Security</vt:lpstr>
      <vt:lpstr>Chapter 8 roadmap</vt:lpstr>
      <vt:lpstr>What is network security?</vt:lpstr>
      <vt:lpstr>Friends and enemies: Alice, Bob, Trudy</vt:lpstr>
      <vt:lpstr>There are bad guys (and girls) out there!</vt:lpstr>
      <vt:lpstr>Chapter 8 roadmap</vt:lpstr>
      <vt:lpstr>The language of cryptography</vt:lpstr>
      <vt:lpstr>Symmetric key cryptography</vt:lpstr>
      <vt:lpstr>Symmetric key crypto: DES</vt:lpstr>
      <vt:lpstr>AES: Advanced Encryption Standard</vt:lpstr>
      <vt:lpstr>Public Key Cryptography</vt:lpstr>
      <vt:lpstr>Public key cryptography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Message digests</vt:lpstr>
      <vt:lpstr>PowerPoint Presentation</vt:lpstr>
      <vt:lpstr>Hash function algorithms</vt:lpstr>
      <vt:lpstr>Recall: ap5.0 security hole</vt:lpstr>
      <vt:lpstr>Certification authorities</vt:lpstr>
      <vt:lpstr>Certification authorities</vt:lpstr>
      <vt:lpstr>Chapter 8 roadmap</vt:lpstr>
      <vt:lpstr>SSL: Secure Sockets Layer</vt:lpstr>
      <vt:lpstr>SSL and TCP/IP</vt:lpstr>
      <vt:lpstr>Toy SSL: a simple secure channel</vt:lpstr>
      <vt:lpstr>Toy: a simple handshake</vt:lpstr>
      <vt:lpstr>Toy: key derivation</vt:lpstr>
      <vt:lpstr>Toy: sequence numbers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Real SSL connection</vt:lpstr>
      <vt:lpstr>Chapter 8 roadmap</vt:lpstr>
      <vt:lpstr>What is network-layer confidentiality ?</vt:lpstr>
      <vt:lpstr>Virtual Private Networks (VPNs)</vt:lpstr>
      <vt:lpstr>PowerPoint Presentation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PowerPoint Presentation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SLU-PC Lu</cp:lastModifiedBy>
  <cp:revision>555</cp:revision>
  <dcterms:created xsi:type="dcterms:W3CDTF">1999-10-08T19:08:27Z</dcterms:created>
  <dcterms:modified xsi:type="dcterms:W3CDTF">2018-03-07T03:25:48Z</dcterms:modified>
</cp:coreProperties>
</file>