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8"/>
  </p:notesMasterIdLst>
  <p:handoutMasterIdLst>
    <p:handoutMasterId r:id="rId49"/>
  </p:handoutMasterIdLst>
  <p:sldIdLst>
    <p:sldId id="585" r:id="rId2"/>
    <p:sldId id="560" r:id="rId3"/>
    <p:sldId id="575" r:id="rId4"/>
    <p:sldId id="513" r:id="rId5"/>
    <p:sldId id="576" r:id="rId6"/>
    <p:sldId id="574" r:id="rId7"/>
    <p:sldId id="514" r:id="rId8"/>
    <p:sldId id="559" r:id="rId9"/>
    <p:sldId id="577" r:id="rId10"/>
    <p:sldId id="517" r:id="rId11"/>
    <p:sldId id="521" r:id="rId12"/>
    <p:sldId id="593" r:id="rId13"/>
    <p:sldId id="578" r:id="rId14"/>
    <p:sldId id="522" r:id="rId15"/>
    <p:sldId id="523" r:id="rId16"/>
    <p:sldId id="594" r:id="rId17"/>
    <p:sldId id="524" r:id="rId18"/>
    <p:sldId id="571" r:id="rId19"/>
    <p:sldId id="525" r:id="rId20"/>
    <p:sldId id="526" r:id="rId21"/>
    <p:sldId id="579" r:id="rId22"/>
    <p:sldId id="527" r:id="rId23"/>
    <p:sldId id="529" r:id="rId24"/>
    <p:sldId id="595" r:id="rId25"/>
    <p:sldId id="596" r:id="rId26"/>
    <p:sldId id="568" r:id="rId27"/>
    <p:sldId id="561" r:id="rId28"/>
    <p:sldId id="572" r:id="rId29"/>
    <p:sldId id="562" r:id="rId30"/>
    <p:sldId id="563" r:id="rId31"/>
    <p:sldId id="564" r:id="rId32"/>
    <p:sldId id="565" r:id="rId33"/>
    <p:sldId id="597" r:id="rId34"/>
    <p:sldId id="598" r:id="rId35"/>
    <p:sldId id="599" r:id="rId36"/>
    <p:sldId id="566" r:id="rId37"/>
    <p:sldId id="600" r:id="rId38"/>
    <p:sldId id="601" r:id="rId39"/>
    <p:sldId id="602" r:id="rId40"/>
    <p:sldId id="567" r:id="rId41"/>
    <p:sldId id="570" r:id="rId42"/>
    <p:sldId id="531" r:id="rId43"/>
    <p:sldId id="603" r:id="rId44"/>
    <p:sldId id="533" r:id="rId45"/>
    <p:sldId id="604" r:id="rId46"/>
    <p:sldId id="605" r:id="rId47"/>
  </p:sldIdLst>
  <p:sldSz cx="12192000" cy="6858000"/>
  <p:notesSz cx="7315200" cy="96012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178" algn="l" rtl="0" fontAlgn="base">
      <a:spcBef>
        <a:spcPct val="0"/>
      </a:spcBef>
      <a:spcAft>
        <a:spcPct val="0"/>
      </a:spcAft>
      <a:defRPr kern="1200">
        <a:solidFill>
          <a:schemeClr val="tx1"/>
        </a:solidFill>
        <a:latin typeface="Arial" charset="0"/>
        <a:ea typeface="+mn-ea"/>
        <a:cs typeface="Arial" charset="0"/>
      </a:defRPr>
    </a:lvl2pPr>
    <a:lvl3pPr marL="914354" algn="l" rtl="0" fontAlgn="base">
      <a:spcBef>
        <a:spcPct val="0"/>
      </a:spcBef>
      <a:spcAft>
        <a:spcPct val="0"/>
      </a:spcAft>
      <a:defRPr kern="1200">
        <a:solidFill>
          <a:schemeClr val="tx1"/>
        </a:solidFill>
        <a:latin typeface="Arial" charset="0"/>
        <a:ea typeface="+mn-ea"/>
        <a:cs typeface="Arial" charset="0"/>
      </a:defRPr>
    </a:lvl3pPr>
    <a:lvl4pPr marL="1371532" algn="l" rtl="0" fontAlgn="base">
      <a:spcBef>
        <a:spcPct val="0"/>
      </a:spcBef>
      <a:spcAft>
        <a:spcPct val="0"/>
      </a:spcAft>
      <a:defRPr kern="1200">
        <a:solidFill>
          <a:schemeClr val="tx1"/>
        </a:solidFill>
        <a:latin typeface="Arial" charset="0"/>
        <a:ea typeface="+mn-ea"/>
        <a:cs typeface="Arial" charset="0"/>
      </a:defRPr>
    </a:lvl4pPr>
    <a:lvl5pPr marL="1828709" algn="l" rtl="0" fontAlgn="base">
      <a:spcBef>
        <a:spcPct val="0"/>
      </a:spcBef>
      <a:spcAft>
        <a:spcPct val="0"/>
      </a:spcAft>
      <a:defRPr kern="1200">
        <a:solidFill>
          <a:schemeClr val="tx1"/>
        </a:solidFill>
        <a:latin typeface="Arial" charset="0"/>
        <a:ea typeface="+mn-ea"/>
        <a:cs typeface="Arial" charset="0"/>
      </a:defRPr>
    </a:lvl5pPr>
    <a:lvl6pPr marL="2285886" algn="l" defTabSz="914354" rtl="0" eaLnBrk="1" latinLnBrk="0" hangingPunct="1">
      <a:defRPr kern="1200">
        <a:solidFill>
          <a:schemeClr val="tx1"/>
        </a:solidFill>
        <a:latin typeface="Arial" charset="0"/>
        <a:ea typeface="+mn-ea"/>
        <a:cs typeface="Arial" charset="0"/>
      </a:defRPr>
    </a:lvl6pPr>
    <a:lvl7pPr marL="2743062" algn="l" defTabSz="914354" rtl="0" eaLnBrk="1" latinLnBrk="0" hangingPunct="1">
      <a:defRPr kern="1200">
        <a:solidFill>
          <a:schemeClr val="tx1"/>
        </a:solidFill>
        <a:latin typeface="Arial" charset="0"/>
        <a:ea typeface="+mn-ea"/>
        <a:cs typeface="Arial" charset="0"/>
      </a:defRPr>
    </a:lvl7pPr>
    <a:lvl8pPr marL="3200240" algn="l" defTabSz="914354" rtl="0" eaLnBrk="1" latinLnBrk="0" hangingPunct="1">
      <a:defRPr kern="1200">
        <a:solidFill>
          <a:schemeClr val="tx1"/>
        </a:solidFill>
        <a:latin typeface="Arial" charset="0"/>
        <a:ea typeface="+mn-ea"/>
        <a:cs typeface="Arial" charset="0"/>
      </a:defRPr>
    </a:lvl8pPr>
    <a:lvl9pPr marL="3657418" algn="l" defTabSz="91435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CC6600"/>
    <a:srgbClr val="996600"/>
    <a:srgbClr val="663300"/>
    <a:srgbClr val="2D2D8A"/>
    <a:srgbClr val="CC99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86" autoAdjust="0"/>
    <p:restoredTop sz="84959" autoAdjust="0"/>
  </p:normalViewPr>
  <p:slideViewPr>
    <p:cSldViewPr>
      <p:cViewPr varScale="1">
        <p:scale>
          <a:sx n="55" d="100"/>
          <a:sy n="55" d="100"/>
        </p:scale>
        <p:origin x="1272" y="184"/>
      </p:cViewPr>
      <p:guideLst>
        <p:guide orient="horz" pos="2160"/>
        <p:guide pos="2880"/>
      </p:guideLst>
    </p:cSldViewPr>
  </p:slideViewPr>
  <p:outlineViewPr>
    <p:cViewPr>
      <p:scale>
        <a:sx n="33" d="100"/>
        <a:sy n="33" d="100"/>
      </p:scale>
      <p:origin x="48" y="43932"/>
    </p:cViewPr>
  </p:outlin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tags" Target="tags/tag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1"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cs typeface="+mn-cs"/>
              </a:defRPr>
            </a:lvl1pPr>
          </a:lstStyle>
          <a:p>
            <a:pPr>
              <a:defRPr/>
            </a:pPr>
            <a:endParaRPr lang="en-US"/>
          </a:p>
        </p:txBody>
      </p:sp>
      <p:sp>
        <p:nvSpPr>
          <p:cNvPr id="229379" name="Rectangle 3"/>
          <p:cNvSpPr>
            <a:spLocks noGrp="1" noChangeArrowheads="1"/>
          </p:cNvSpPr>
          <p:nvPr>
            <p:ph type="dt" sz="quarter" idx="1"/>
          </p:nvPr>
        </p:nvSpPr>
        <p:spPr bwMode="auto">
          <a:xfrm>
            <a:off x="4143427"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cs typeface="+mn-cs"/>
              </a:defRPr>
            </a:lvl1pPr>
          </a:lstStyle>
          <a:p>
            <a:pPr>
              <a:defRPr/>
            </a:pPr>
            <a:endParaRPr lang="en-US"/>
          </a:p>
        </p:txBody>
      </p:sp>
      <p:sp>
        <p:nvSpPr>
          <p:cNvPr id="229380" name="Rectangle 4"/>
          <p:cNvSpPr>
            <a:spLocks noGrp="1" noChangeArrowheads="1"/>
          </p:cNvSpPr>
          <p:nvPr>
            <p:ph type="ftr" sz="quarter" idx="2"/>
          </p:nvPr>
        </p:nvSpPr>
        <p:spPr bwMode="auto">
          <a:xfrm>
            <a:off x="1"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143427"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cs typeface="+mn-cs"/>
              </a:defRPr>
            </a:lvl1pPr>
          </a:lstStyle>
          <a:p>
            <a:pPr>
              <a:defRPr/>
            </a:pPr>
            <a:fld id="{F20C6108-B344-48B3-B893-0983A3B53840}" type="slidenum">
              <a:rPr lang="en-US"/>
              <a:pPr>
                <a:defRPr/>
              </a:pPr>
              <a:t>‹#›</a:t>
            </a:fld>
            <a:endParaRPr lang="en-US"/>
          </a:p>
        </p:txBody>
      </p:sp>
    </p:spTree>
    <p:extLst>
      <p:ext uri="{BB962C8B-B14F-4D97-AF65-F5344CB8AC3E}">
        <p14:creationId xmlns:p14="http://schemas.microsoft.com/office/powerpoint/2010/main" val="317318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1"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cs typeface="+mn-cs"/>
              </a:defRPr>
            </a:lvl1pPr>
          </a:lstStyle>
          <a:p>
            <a:pPr>
              <a:defRPr/>
            </a:pPr>
            <a:endParaRPr lang="en-US"/>
          </a:p>
        </p:txBody>
      </p:sp>
      <p:sp>
        <p:nvSpPr>
          <p:cNvPr id="173059" name="Rectangle 3"/>
          <p:cNvSpPr>
            <a:spLocks noGrp="1" noChangeArrowheads="1"/>
          </p:cNvSpPr>
          <p:nvPr>
            <p:ph type="dt" idx="1"/>
          </p:nvPr>
        </p:nvSpPr>
        <p:spPr bwMode="auto">
          <a:xfrm>
            <a:off x="4143427"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cs typeface="+mn-cs"/>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31194" y="4561576"/>
            <a:ext cx="5852814" cy="43188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1"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cs typeface="+mn-cs"/>
              </a:defRPr>
            </a:lvl1pPr>
          </a:lstStyle>
          <a:p>
            <a:pPr>
              <a:defRPr/>
            </a:pPr>
            <a:endParaRPr lang="en-US"/>
          </a:p>
        </p:txBody>
      </p:sp>
      <p:sp>
        <p:nvSpPr>
          <p:cNvPr id="173063" name="Rectangle 7"/>
          <p:cNvSpPr>
            <a:spLocks noGrp="1" noChangeArrowheads="1"/>
          </p:cNvSpPr>
          <p:nvPr>
            <p:ph type="sldNum" sz="quarter" idx="5"/>
          </p:nvPr>
        </p:nvSpPr>
        <p:spPr bwMode="auto">
          <a:xfrm>
            <a:off x="4143427"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cs typeface="+mn-cs"/>
              </a:defRPr>
            </a:lvl1pPr>
          </a:lstStyle>
          <a:p>
            <a:pPr>
              <a:defRPr/>
            </a:pPr>
            <a:fld id="{08DD6487-14A9-49B8-972D-88A1CCAF324D}" type="slidenum">
              <a:rPr lang="en-US"/>
              <a:pPr>
                <a:defRPr/>
              </a:pPr>
              <a:t>‹#›</a:t>
            </a:fld>
            <a:endParaRPr lang="en-US"/>
          </a:p>
        </p:txBody>
      </p:sp>
    </p:spTree>
    <p:extLst>
      <p:ext uri="{BB962C8B-B14F-4D97-AF65-F5344CB8AC3E}">
        <p14:creationId xmlns:p14="http://schemas.microsoft.com/office/powerpoint/2010/main" val="1483325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178"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354"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532"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709"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1</a:t>
            </a:fld>
            <a:endParaRPr lang="en-US"/>
          </a:p>
        </p:txBody>
      </p:sp>
    </p:spTree>
    <p:extLst>
      <p:ext uri="{BB962C8B-B14F-4D97-AF65-F5344CB8AC3E}">
        <p14:creationId xmlns:p14="http://schemas.microsoft.com/office/powerpoint/2010/main" val="2486061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Auto-consistency (note</a:t>
            </a:r>
            <a:r>
              <a:rPr lang="en-US" baseline="0" dirty="0" smtClean="0"/>
              <a:t> initially nothing gets deleted/pruned since there are consistent options for all constraints for initial variable domains)</a:t>
            </a:r>
          </a:p>
          <a:p>
            <a:endParaRPr lang="en-US" baseline="0" dirty="0" smtClean="0"/>
          </a:p>
          <a:p>
            <a:r>
              <a:rPr lang="en-US" baseline="0" dirty="0" smtClean="0"/>
              <a:t>Flashes whenever something needs to be re-checked</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36</a:t>
            </a:fld>
            <a:endParaRPr lang="en-US"/>
          </a:p>
        </p:txBody>
      </p:sp>
    </p:spTree>
    <p:extLst>
      <p:ext uri="{BB962C8B-B14F-4D97-AF65-F5344CB8AC3E}">
        <p14:creationId xmlns:p14="http://schemas.microsoft.com/office/powerpoint/2010/main" val="32575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(1,1) and (2,1) are removed from C, because if either value is assigned to C, there is no possible value in B's domain that satisfies all of the constraints. A and D's domains do not change.</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37</a:t>
            </a:fld>
            <a:endParaRPr lang="en-US"/>
          </a:p>
        </p:txBody>
      </p:sp>
    </p:spTree>
    <p:extLst>
      <p:ext uri="{BB962C8B-B14F-4D97-AF65-F5344CB8AC3E}">
        <p14:creationId xmlns:p14="http://schemas.microsoft.com/office/powerpoint/2010/main" val="216389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When a domain changes after enforcing an arc, all arcs that end at that variable must be re-added to the queue: A→C, B→C. This is done because some values in other variables' domains might have relied on the removed values to be consistent, so they have to be checked again.</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38</a:t>
            </a:fld>
            <a:endParaRPr lang="en-US"/>
          </a:p>
        </p:txBody>
      </p:sp>
    </p:spTree>
    <p:extLst>
      <p:ext uri="{BB962C8B-B14F-4D97-AF65-F5344CB8AC3E}">
        <p14:creationId xmlns:p14="http://schemas.microsoft.com/office/powerpoint/2010/main" val="4159263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Repeat the same process as parts c and e above for each arc in the queue. In this case the only value that gets removed from any domain while enforcing the arcs is (2,3) from D due to enforcing D→A.</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39</a:t>
            </a:fld>
            <a:endParaRPr lang="en-US"/>
          </a:p>
        </p:txBody>
      </p:sp>
    </p:spTree>
    <p:extLst>
      <p:ext uri="{BB962C8B-B14F-4D97-AF65-F5344CB8AC3E}">
        <p14:creationId xmlns:p14="http://schemas.microsoft.com/office/powerpoint/2010/main" val="176136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p>
          <a:p>
            <a:endParaRPr lang="en-US" dirty="0" smtClean="0"/>
          </a:p>
          <a:p>
            <a:r>
              <a:rPr lang="en-US" dirty="0" smtClean="0"/>
              <a:t>CS188 </a:t>
            </a:r>
            <a:r>
              <a:rPr lang="en-US" dirty="0" err="1" smtClean="0"/>
              <a:t>javascript</a:t>
            </a:r>
            <a:r>
              <a:rPr lang="en-US" dirty="0" smtClean="0"/>
              <a:t> demos -&gt; source -&gt; exercises -&gt; </a:t>
            </a:r>
            <a:r>
              <a:rPr lang="en-US" dirty="0" err="1" smtClean="0"/>
              <a:t>csps</a:t>
            </a:r>
            <a:r>
              <a:rPr lang="en-US" dirty="0" smtClean="0"/>
              <a:t> -&gt; CSPs demos -&gt; CSPs </a:t>
            </a:r>
            <a:r>
              <a:rPr lang="en-US" dirty="0" err="1" smtClean="0"/>
              <a:t>demos.html</a:t>
            </a:r>
            <a:endParaRPr lang="en-US" dirty="0" smtClean="0"/>
          </a:p>
          <a:p>
            <a:endParaRPr lang="en-US" dirty="0" smtClean="0"/>
          </a:p>
          <a:p>
            <a:r>
              <a:rPr lang="en-US" dirty="0" smtClean="0"/>
              <a:t>Settings:</a:t>
            </a:r>
          </a:p>
          <a:p>
            <a:r>
              <a:rPr lang="en-US" dirty="0" smtClean="0"/>
              <a:t>Graph =</a:t>
            </a:r>
            <a:r>
              <a:rPr lang="en-US" baseline="0" dirty="0" smtClean="0"/>
              <a:t> Complex</a:t>
            </a:r>
          </a:p>
          <a:p>
            <a:r>
              <a:rPr lang="en-US" baseline="0" dirty="0" smtClean="0"/>
              <a:t>Algorithm = Backtracking</a:t>
            </a:r>
          </a:p>
          <a:p>
            <a:r>
              <a:rPr lang="en-US" baseline="0" dirty="0" smtClean="0"/>
              <a:t>Ordering = None</a:t>
            </a:r>
          </a:p>
          <a:p>
            <a:r>
              <a:rPr lang="en-US" baseline="0" dirty="0" smtClean="0"/>
              <a:t>Filtering = Forward Checking  (first) / Arc Consistency (second)</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40</a:t>
            </a:fld>
            <a:endParaRPr lang="en-US"/>
          </a:p>
        </p:txBody>
      </p:sp>
    </p:spTree>
    <p:extLst>
      <p:ext uri="{BB962C8B-B14F-4D97-AF65-F5344CB8AC3E}">
        <p14:creationId xmlns:p14="http://schemas.microsoft.com/office/powerpoint/2010/main" val="627805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B only has 2 possible values, while A and D have 3, and C has 4.</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43</a:t>
            </a:fld>
            <a:endParaRPr lang="en-US"/>
          </a:p>
        </p:txBody>
      </p:sp>
    </p:spTree>
    <p:extLst>
      <p:ext uri="{BB962C8B-B14F-4D97-AF65-F5344CB8AC3E}">
        <p14:creationId xmlns:p14="http://schemas.microsoft.com/office/powerpoint/2010/main" val="689472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Assigning (1,3) to B leaves only 2 other values: A or D with value (2,3) and C with value (1,2). Assigning (2,3) to B leaves 3 other values: A with value (1,3), C with value (2,2) and D with value (2,1) Since 3 &gt; 2, (2,3) is the least constraining value.</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45</a:t>
            </a:fld>
            <a:endParaRPr lang="en-US"/>
          </a:p>
        </p:txBody>
      </p:sp>
    </p:spTree>
    <p:extLst>
      <p:ext uri="{BB962C8B-B14F-4D97-AF65-F5344CB8AC3E}">
        <p14:creationId xmlns:p14="http://schemas.microsoft.com/office/powerpoint/2010/main" val="72837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test has structure, it ‘s more like a manual describing a</a:t>
            </a:r>
            <a:r>
              <a:rPr lang="en-US" baseline="0" dirty="0" smtClean="0"/>
              <a:t> set of constraints that have to hold true</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4</a:t>
            </a:fld>
            <a:endParaRPr lang="en-US"/>
          </a:p>
        </p:txBody>
      </p:sp>
    </p:spTree>
    <p:extLst>
      <p:ext uri="{BB962C8B-B14F-4D97-AF65-F5344CB8AC3E}">
        <p14:creationId xmlns:p14="http://schemas.microsoft.com/office/powerpoint/2010/main" val="220684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Demo:</a:t>
            </a:r>
          </a:p>
          <a:p>
            <a:endParaRPr lang="en-US" baseline="0" dirty="0" smtClean="0"/>
          </a:p>
          <a:p>
            <a:r>
              <a:rPr lang="en-US" baseline="0" dirty="0" smtClean="0"/>
              <a:t>Run </a:t>
            </a:r>
            <a:r>
              <a:rPr lang="en-US" baseline="0" dirty="0" err="1" smtClean="0"/>
              <a:t>constraint.jar</a:t>
            </a:r>
            <a:r>
              <a:rPr lang="en-US" baseline="0" dirty="0" smtClean="0"/>
              <a:t> or </a:t>
            </a:r>
            <a:r>
              <a:rPr lang="en-US" baseline="0" dirty="0" err="1" smtClean="0"/>
              <a:t>constraint.exe</a:t>
            </a:r>
            <a:r>
              <a:rPr lang="en-US" baseline="0" dirty="0" smtClean="0"/>
              <a:t>, load the 5 queens problem.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Demo is just showing the n-queens applet as</a:t>
            </a:r>
            <a:r>
              <a:rPr lang="en-US" baseline="0" dirty="0" smtClean="0"/>
              <a:t> illustration of constraint graph, but later in lecture we’ll interact with the applet.</a:t>
            </a:r>
          </a:p>
          <a:p>
            <a:r>
              <a:rPr lang="en-US" dirty="0" err="1" smtClean="0"/>
              <a:t>aispace.org</a:t>
            </a:r>
            <a:r>
              <a:rPr lang="en-US" dirty="0" smtClean="0"/>
              <a:t> will have the latest version</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10</a:t>
            </a:fld>
            <a:endParaRPr lang="en-US"/>
          </a:p>
        </p:txBody>
      </p:sp>
    </p:spTree>
    <p:extLst>
      <p:ext uri="{BB962C8B-B14F-4D97-AF65-F5344CB8AC3E}">
        <p14:creationId xmlns:p14="http://schemas.microsoft.com/office/powerpoint/2010/main" val="1250042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457200" y="720725"/>
            <a:ext cx="6400800" cy="3600450"/>
          </a:xfrm>
          <a:ln/>
        </p:spPr>
      </p:sp>
      <p:sp>
        <p:nvSpPr>
          <p:cNvPr id="46083" name="Notes Placeholder 2"/>
          <p:cNvSpPr>
            <a:spLocks noGrp="1"/>
          </p:cNvSpPr>
          <p:nvPr>
            <p:ph type="body" idx="1"/>
          </p:nvPr>
        </p:nvSpPr>
        <p:spPr>
          <a:noFill/>
          <a:ln/>
        </p:spPr>
        <p:txBody>
          <a:bodyPr/>
          <a:lstStyle/>
          <a:p>
            <a:r>
              <a:rPr lang="en-US" smtClean="0">
                <a:latin typeface="Arial" charset="0"/>
              </a:rPr>
              <a:t>0=7, R=4, W=6, U=2, T=8, F=1; 867 + 867 = 1734</a:t>
            </a:r>
          </a:p>
        </p:txBody>
      </p:sp>
      <p:sp>
        <p:nvSpPr>
          <p:cNvPr id="60420" name="Slide Number Placeholder 3"/>
          <p:cNvSpPr>
            <a:spLocks noGrp="1"/>
          </p:cNvSpPr>
          <p:nvPr>
            <p:ph type="sldNum" sz="quarter" idx="5"/>
          </p:nvPr>
        </p:nvSpPr>
        <p:spPr/>
        <p:txBody>
          <a:bodyPr/>
          <a:lstStyle/>
          <a:p>
            <a:pPr>
              <a:defRPr/>
            </a:pPr>
            <a:fld id="{C5D9CA2C-7D38-4F9B-A2C1-D1432DE939B2}" type="slidenum">
              <a:rPr lang="en-US" smtClean="0">
                <a:latin typeface="Arial" charset="0"/>
              </a:rPr>
              <a:pPr>
                <a:defRPr/>
              </a:pPr>
              <a:t>11</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p>
          <a:p>
            <a:endParaRPr lang="en-US" dirty="0" smtClean="0"/>
          </a:p>
          <a:p>
            <a:r>
              <a:rPr lang="en-US" dirty="0" smtClean="0"/>
              <a:t>CS188 </a:t>
            </a:r>
            <a:r>
              <a:rPr lang="en-US" dirty="0" err="1" smtClean="0"/>
              <a:t>javascript</a:t>
            </a:r>
            <a:r>
              <a:rPr lang="en-US" dirty="0" smtClean="0"/>
              <a:t> demos -&gt; source -&gt; exercises -&gt; </a:t>
            </a:r>
            <a:r>
              <a:rPr lang="en-US" dirty="0" err="1" smtClean="0"/>
              <a:t>csps</a:t>
            </a:r>
            <a:r>
              <a:rPr lang="en-US" dirty="0" smtClean="0"/>
              <a:t> -&gt; CSPs demos -&gt; CSPs </a:t>
            </a:r>
            <a:r>
              <a:rPr lang="en-US" dirty="0" err="1" smtClean="0"/>
              <a:t>demos.html</a:t>
            </a:r>
            <a:endParaRPr lang="en-US" dirty="0" smtClean="0"/>
          </a:p>
          <a:p>
            <a:endParaRPr lang="en-US" dirty="0" smtClean="0"/>
          </a:p>
          <a:p>
            <a:r>
              <a:rPr lang="en-US" dirty="0" smtClean="0"/>
              <a:t>Settings:</a:t>
            </a:r>
          </a:p>
          <a:p>
            <a:r>
              <a:rPr lang="en-US" dirty="0" smtClean="0"/>
              <a:t>Graph =</a:t>
            </a:r>
            <a:r>
              <a:rPr lang="en-US" baseline="0" dirty="0" smtClean="0"/>
              <a:t> Simple</a:t>
            </a:r>
          </a:p>
          <a:p>
            <a:r>
              <a:rPr lang="en-US" baseline="0" dirty="0" smtClean="0"/>
              <a:t>Algorithm = Naïve Search</a:t>
            </a:r>
          </a:p>
          <a:p>
            <a:r>
              <a:rPr lang="en-US" baseline="0" dirty="0" smtClean="0"/>
              <a:t>Ordering = None</a:t>
            </a:r>
          </a:p>
          <a:p>
            <a:r>
              <a:rPr lang="en-US" baseline="0" dirty="0" smtClean="0"/>
              <a:t>Filtering = None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20</a:t>
            </a:fld>
            <a:endParaRPr lang="en-US"/>
          </a:p>
        </p:txBody>
      </p:sp>
    </p:spTree>
    <p:extLst>
      <p:ext uri="{BB962C8B-B14F-4D97-AF65-F5344CB8AC3E}">
        <p14:creationId xmlns:p14="http://schemas.microsoft.com/office/powerpoint/2010/main" val="298701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p>
          <a:p>
            <a:endParaRPr lang="en-US" dirty="0" smtClean="0"/>
          </a:p>
          <a:p>
            <a:r>
              <a:rPr lang="en-US" dirty="0" smtClean="0"/>
              <a:t>CS188 </a:t>
            </a:r>
            <a:r>
              <a:rPr lang="en-US" dirty="0" err="1" smtClean="0"/>
              <a:t>javascript</a:t>
            </a:r>
            <a:r>
              <a:rPr lang="en-US" dirty="0" smtClean="0"/>
              <a:t> demos -&gt; source -&gt; exercises -&gt; </a:t>
            </a:r>
            <a:r>
              <a:rPr lang="en-US" dirty="0" err="1" smtClean="0"/>
              <a:t>csps</a:t>
            </a:r>
            <a:r>
              <a:rPr lang="en-US" dirty="0" smtClean="0"/>
              <a:t> -&gt; CSPs demos -&gt; CSPs </a:t>
            </a:r>
            <a:r>
              <a:rPr lang="en-US" dirty="0" err="1" smtClean="0"/>
              <a:t>demos.html</a:t>
            </a:r>
            <a:endParaRPr lang="en-US" dirty="0" smtClean="0"/>
          </a:p>
          <a:p>
            <a:endParaRPr lang="en-US" dirty="0" smtClean="0"/>
          </a:p>
          <a:p>
            <a:r>
              <a:rPr lang="en-US" dirty="0" smtClean="0"/>
              <a:t>Settings:</a:t>
            </a:r>
          </a:p>
          <a:p>
            <a:r>
              <a:rPr lang="en-US" dirty="0" smtClean="0"/>
              <a:t>Graph =</a:t>
            </a:r>
            <a:r>
              <a:rPr lang="en-US" baseline="0" dirty="0" smtClean="0"/>
              <a:t> Simple</a:t>
            </a:r>
          </a:p>
          <a:p>
            <a:r>
              <a:rPr lang="en-US" baseline="0" dirty="0" smtClean="0"/>
              <a:t>Algorithm = Backtracking</a:t>
            </a:r>
          </a:p>
          <a:p>
            <a:r>
              <a:rPr lang="en-US" baseline="0" dirty="0" smtClean="0"/>
              <a:t>Ordering = None</a:t>
            </a:r>
          </a:p>
          <a:p>
            <a:r>
              <a:rPr lang="en-US" baseline="0" dirty="0" smtClean="0"/>
              <a:t>Filtering = None</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26</a:t>
            </a:fld>
            <a:endParaRPr lang="en-US"/>
          </a:p>
        </p:txBody>
      </p:sp>
    </p:spTree>
    <p:extLst>
      <p:ext uri="{BB962C8B-B14F-4D97-AF65-F5344CB8AC3E}">
        <p14:creationId xmlns:p14="http://schemas.microsoft.com/office/powerpoint/2010/main" val="882729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p>
          <a:p>
            <a:endParaRPr lang="en-US" dirty="0" smtClean="0"/>
          </a:p>
          <a:p>
            <a:r>
              <a:rPr lang="en-US" dirty="0" smtClean="0"/>
              <a:t>CS188 </a:t>
            </a:r>
            <a:r>
              <a:rPr lang="en-US" dirty="0" err="1" smtClean="0"/>
              <a:t>javascript</a:t>
            </a:r>
            <a:r>
              <a:rPr lang="en-US" dirty="0" smtClean="0"/>
              <a:t> demos -&gt; source -&gt; exercises -&gt; </a:t>
            </a:r>
            <a:r>
              <a:rPr lang="en-US" dirty="0" err="1" smtClean="0"/>
              <a:t>csps</a:t>
            </a:r>
            <a:r>
              <a:rPr lang="en-US" dirty="0" smtClean="0"/>
              <a:t> -&gt; CSPs demos -&gt; CSPs </a:t>
            </a:r>
            <a:r>
              <a:rPr lang="en-US" dirty="0" err="1" smtClean="0"/>
              <a:t>demos.html</a:t>
            </a:r>
            <a:endParaRPr lang="en-US" dirty="0" smtClean="0"/>
          </a:p>
          <a:p>
            <a:endParaRPr lang="en-US" dirty="0" smtClean="0"/>
          </a:p>
          <a:p>
            <a:r>
              <a:rPr lang="en-US" dirty="0" smtClean="0"/>
              <a:t>Settings:</a:t>
            </a:r>
          </a:p>
          <a:p>
            <a:r>
              <a:rPr lang="en-US" dirty="0" smtClean="0"/>
              <a:t>Graph =</a:t>
            </a:r>
            <a:r>
              <a:rPr lang="en-US" baseline="0" dirty="0" smtClean="0"/>
              <a:t> Simple</a:t>
            </a:r>
          </a:p>
          <a:p>
            <a:r>
              <a:rPr lang="en-US" baseline="0" dirty="0" smtClean="0"/>
              <a:t>Algorithm = Backtracking</a:t>
            </a:r>
          </a:p>
          <a:p>
            <a:r>
              <a:rPr lang="en-US" baseline="0" dirty="0" smtClean="0"/>
              <a:t>Ordering = None</a:t>
            </a:r>
          </a:p>
          <a:p>
            <a:r>
              <a:rPr lang="en-US" baseline="0" dirty="0" smtClean="0"/>
              <a:t>Filtering = Forward Checking</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29</a:t>
            </a:fld>
            <a:endParaRPr lang="en-US"/>
          </a:p>
        </p:txBody>
      </p:sp>
    </p:spTree>
    <p:extLst>
      <p:ext uri="{BB962C8B-B14F-4D97-AF65-F5344CB8AC3E}">
        <p14:creationId xmlns:p14="http://schemas.microsoft.com/office/powerpoint/2010/main" val="276435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After an arc is enforced, every value in the domain of the tail has at least one possible value in the domain of the head such that the two values satisfy all constraints with each other. If a value in the tail's domain does not satisfy this, that value can be removed, because it is guaranteed not to be a part of a solution without backtracking on some previously selected variable. In this case, (1,1) in A's domain is not adjacent to either (1,3) or (2,3), so B has no possible values and (1,1) can be removed from A's domain.</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34</a:t>
            </a:fld>
            <a:endParaRPr lang="en-US"/>
          </a:p>
        </p:txBody>
      </p:sp>
    </p:spTree>
    <p:extLst>
      <p:ext uri="{BB962C8B-B14F-4D97-AF65-F5344CB8AC3E}">
        <p14:creationId xmlns:p14="http://schemas.microsoft.com/office/powerpoint/2010/main" val="344852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These are the same as part 1, except with (1,1) removed from A's domain due to enforcing A-&gt;B.</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35</a:t>
            </a:fld>
            <a:endParaRPr lang="en-US"/>
          </a:p>
        </p:txBody>
      </p:sp>
    </p:spTree>
    <p:extLst>
      <p:ext uri="{BB962C8B-B14F-4D97-AF65-F5344CB8AC3E}">
        <p14:creationId xmlns:p14="http://schemas.microsoft.com/office/powerpoint/2010/main" val="414769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80"/>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8B039D5-275B-4A42-9DA6-D22E6DB5F35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6886EB-61D6-4887-8014-0AD8743EA19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C484AB-0E1D-492A-AE0D-24B7131CB05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18B0A2-D928-43B3-898A-E5B176FEDEC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67" indent="0">
              <a:buNone/>
              <a:defRPr sz="1900"/>
            </a:lvl2pPr>
            <a:lvl3pPr marL="914332" indent="0">
              <a:buNone/>
              <a:defRPr sz="1600"/>
            </a:lvl3pPr>
            <a:lvl4pPr marL="1371498" indent="0">
              <a:buNone/>
              <a:defRPr sz="1500"/>
            </a:lvl4pPr>
            <a:lvl5pPr marL="1828664" indent="0">
              <a:buNone/>
              <a:defRPr sz="1500"/>
            </a:lvl5pPr>
            <a:lvl6pPr marL="2285830" indent="0">
              <a:buNone/>
              <a:defRPr sz="1500"/>
            </a:lvl6pPr>
            <a:lvl7pPr marL="2742994" indent="0">
              <a:buNone/>
              <a:defRPr sz="1500"/>
            </a:lvl7pPr>
            <a:lvl8pPr marL="3200160" indent="0">
              <a:buNone/>
              <a:defRPr sz="1500"/>
            </a:lvl8pPr>
            <a:lvl9pPr marL="3657327"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11AF2F-4CEE-4004-B96A-AF75E50B2E88}"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254D69-0A2A-4D82-92F5-6566037E015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3"/>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3"/>
          </a:xfrm>
        </p:spPr>
        <p:txBody>
          <a:bodyPr anchor="b"/>
          <a:lstStyle>
            <a:lvl1pPr marL="0" indent="0">
              <a:buNone/>
              <a:defRPr sz="2400" b="1"/>
            </a:lvl1pPr>
            <a:lvl2pPr marL="457167" indent="0">
              <a:buNone/>
              <a:defRPr sz="2000" b="1"/>
            </a:lvl2pPr>
            <a:lvl3pPr marL="914332" indent="0">
              <a:buNone/>
              <a:defRPr sz="19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E3F3699-33B4-4046-A8C0-1E5BF91EE49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4265258-A7B0-4F44-AD94-A478DFDD650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050972F-AC02-4B9F-93B0-511030A361B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73054"/>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500"/>
            </a:lvl1pPr>
            <a:lvl2pPr marL="457167" indent="0">
              <a:buNone/>
              <a:defRPr sz="1200"/>
            </a:lvl2pPr>
            <a:lvl3pPr marL="914332" indent="0">
              <a:buNone/>
              <a:defRPr sz="11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35C1DF-81AF-4DF4-BCE2-0F605F1BC4C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500"/>
            </a:lvl1pPr>
            <a:lvl2pPr marL="457167" indent="0">
              <a:buNone/>
              <a:defRPr sz="1200"/>
            </a:lvl2pPr>
            <a:lvl3pPr marL="914332" indent="0">
              <a:buNone/>
              <a:defRPr sz="11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157F8EA-D214-4032-BF2B-062C28AE1B2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4" tIns="45718" rIns="91434"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2"/>
            <a:ext cx="11379200" cy="4729164"/>
          </a:xfrm>
          <a:prstGeom prst="rect">
            <a:avLst/>
          </a:prstGeom>
          <a:noFill/>
          <a:ln w="9525">
            <a:noFill/>
            <a:miter lim="800000"/>
            <a:headEnd/>
            <a:tailEnd/>
          </a:ln>
        </p:spPr>
        <p:txBody>
          <a:bodyPr vert="horz" wrap="square" lIns="91434" tIns="45718" rIns="91434"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4" tIns="45718" rIns="91434" bIns="45718" numCol="1" anchor="t" anchorCtr="0" compatLnSpc="1">
            <a:prstTxWarp prst="textNoShape">
              <a:avLst/>
            </a:prstTxWarp>
          </a:bodyPr>
          <a:lstStyle>
            <a:lvl1pPr algn="r">
              <a:defRPr sz="1500"/>
            </a:lvl1pPr>
          </a:lstStyle>
          <a:p>
            <a:pPr>
              <a:defRPr/>
            </a:pPr>
            <a:fld id="{6F9CEA6C-9676-4610-9E76-A9EBD51544BC}" type="slidenum">
              <a:rPr lang="en-US" smtClean="0"/>
              <a:pPr>
                <a:defRPr/>
              </a:pPr>
              <a:t>‹#›</a:t>
            </a:fld>
            <a:endParaRPr lang="en-US"/>
          </a:p>
        </p:txBody>
      </p:sp>
      <p:sp>
        <p:nvSpPr>
          <p:cNvPr id="4103" name="Rectangle 7"/>
          <p:cNvSpPr>
            <a:spLocks noChangeArrowheads="1"/>
          </p:cNvSpPr>
          <p:nvPr/>
        </p:nvSpPr>
        <p:spPr bwMode="auto">
          <a:xfrm>
            <a:off x="0" y="1031243"/>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4" tIns="45718" rIns="91434"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67" algn="ctr" rtl="0" eaLnBrk="1" fontAlgn="base" hangingPunct="1">
        <a:spcBef>
          <a:spcPct val="0"/>
        </a:spcBef>
        <a:spcAft>
          <a:spcPct val="0"/>
        </a:spcAft>
        <a:defRPr sz="4400">
          <a:solidFill>
            <a:schemeClr val="tx2"/>
          </a:solidFill>
          <a:latin typeface="Arial" charset="0"/>
        </a:defRPr>
      </a:lvl6pPr>
      <a:lvl7pPr marL="914332" algn="ctr" rtl="0" eaLnBrk="1" fontAlgn="base" hangingPunct="1">
        <a:spcBef>
          <a:spcPct val="0"/>
        </a:spcBef>
        <a:spcAft>
          <a:spcPct val="0"/>
        </a:spcAft>
        <a:defRPr sz="4400">
          <a:solidFill>
            <a:schemeClr val="tx2"/>
          </a:solidFill>
          <a:latin typeface="Arial" charset="0"/>
        </a:defRPr>
      </a:lvl7pPr>
      <a:lvl8pPr marL="1371498" algn="ctr" rtl="0" eaLnBrk="1" fontAlgn="base" hangingPunct="1">
        <a:spcBef>
          <a:spcPct val="0"/>
        </a:spcBef>
        <a:spcAft>
          <a:spcPct val="0"/>
        </a:spcAft>
        <a:defRPr sz="4400">
          <a:solidFill>
            <a:schemeClr val="tx2"/>
          </a:solidFill>
          <a:latin typeface="Arial" charset="0"/>
        </a:defRPr>
      </a:lvl8pPr>
      <a:lvl9pPr marL="1828664" algn="ctr" rtl="0" eaLnBrk="1" fontAlgn="base" hangingPunct="1">
        <a:spcBef>
          <a:spcPct val="0"/>
        </a:spcBef>
        <a:spcAft>
          <a:spcPct val="0"/>
        </a:spcAft>
        <a:defRPr sz="4400">
          <a:solidFill>
            <a:schemeClr val="tx2"/>
          </a:solidFill>
          <a:latin typeface="Arial" charset="0"/>
        </a:defRPr>
      </a:lvl9pPr>
    </p:titleStyle>
    <p:bodyStyle>
      <a:lvl1pPr marL="342874" indent="-342874"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95" indent="-285730"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14" indent="-228584"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80" indent="-228584"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47"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12"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578"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744"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910" indent="-228584"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1.wmf"/></Relationships>
</file>

<file path=ppt/slides/_rels/slide11.xml.rels><?xml version="1.0" encoding="UTF-8" standalone="yes"?>
<Relationships xmlns="http://schemas.openxmlformats.org/package/2006/relationships"><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5" Type="http://schemas.openxmlformats.org/officeDocument/2006/relationships/image" Target="../media/image39.png"/><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slideLayout" Target="../slideLayouts/slideLayout2.xml"/><Relationship Id="rId7" Type="http://schemas.openxmlformats.org/officeDocument/2006/relationships/notesSlide" Target="../notesSlides/notesSlide4.xml"/><Relationship Id="rId8" Type="http://schemas.openxmlformats.org/officeDocument/2006/relationships/image" Target="../media/image32.wmf"/><Relationship Id="rId9" Type="http://schemas.openxmlformats.org/officeDocument/2006/relationships/image" Target="../media/image33.wmf"/><Relationship Id="rId10"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1.png"/><Relationship Id="rId1" Type="http://schemas.openxmlformats.org/officeDocument/2006/relationships/tags" Target="../tags/tag26.xml"/><Relationship Id="rId2" Type="http://schemas.openxmlformats.org/officeDocument/2006/relationships/tags" Target="../tags/tag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wmf"/><Relationship Id="rId4" Type="http://schemas.openxmlformats.org/officeDocument/2006/relationships/image" Target="../media/image51.wmf"/><Relationship Id="rId5" Type="http://schemas.openxmlformats.org/officeDocument/2006/relationships/image" Target="../media/image52.wmf"/><Relationship Id="rId6"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wmf"/></Relationships>
</file>

<file path=ppt/slides/_rels/slide31.xml.rels><?xml version="1.0" encoding="UTF-8" standalone="yes"?>
<Relationships xmlns="http://schemas.openxmlformats.org/package/2006/relationships"><Relationship Id="rId3" Type="http://schemas.openxmlformats.org/officeDocument/2006/relationships/image" Target="../media/image57.wmf"/><Relationship Id="rId4"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image" Target="../media/image5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 Id="rId3" Type="http://schemas.openxmlformats.org/officeDocument/2006/relationships/image" Target="../media/image6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 Id="rId3" Type="http://schemas.openxmlformats.org/officeDocument/2006/relationships/image" Target="../media/image6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s>
</file>

<file path=ppt/slides/_rels/slide6.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slideLayout" Target="../slideLayouts/slideLayout2.xml"/><Relationship Id="rId7" Type="http://schemas.openxmlformats.org/officeDocument/2006/relationships/image" Target="../media/image8.wmf"/><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7.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 Type="http://schemas.openxmlformats.org/officeDocument/2006/relationships/tags" Target="../tags/tag7.xml"/><Relationship Id="rId2" Type="http://schemas.openxmlformats.org/officeDocument/2006/relationships/tags" Target="../tags/tag8.xml"/><Relationship Id="rId3" Type="http://schemas.openxmlformats.org/officeDocument/2006/relationships/tags" Target="../tags/tag9.xml"/><Relationship Id="rId4" Type="http://schemas.openxmlformats.org/officeDocument/2006/relationships/tags" Target="../tags/tag10.xml"/><Relationship Id="rId5" Type="http://schemas.openxmlformats.org/officeDocument/2006/relationships/tags" Target="../tags/tag11.xml"/><Relationship Id="rId6" Type="http://schemas.openxmlformats.org/officeDocument/2006/relationships/slideLayout" Target="../slideLayouts/slideLayout2.xml"/><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_rels/slide8.xml.rels><?xml version="1.0" encoding="UTF-8" standalone="yes"?>
<Relationships xmlns="http://schemas.openxmlformats.org/package/2006/relationships"><Relationship Id="rId9" Type="http://schemas.openxmlformats.org/officeDocument/2006/relationships/tags" Target="../tags/tag20.xml"/><Relationship Id="rId20" Type="http://schemas.openxmlformats.org/officeDocument/2006/relationships/image" Target="../media/image30.png"/><Relationship Id="rId10" Type="http://schemas.openxmlformats.org/officeDocument/2006/relationships/slideLayout" Target="../slideLayouts/slideLayout2.xml"/><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5" Type="http://schemas.openxmlformats.org/officeDocument/2006/relationships/image" Target="../media/image15.png"/><Relationship Id="rId16" Type="http://schemas.openxmlformats.org/officeDocument/2006/relationships/image" Target="../media/image26.png"/><Relationship Id="rId17" Type="http://schemas.openxmlformats.org/officeDocument/2006/relationships/image" Target="../media/image27.png"/><Relationship Id="rId18" Type="http://schemas.openxmlformats.org/officeDocument/2006/relationships/image" Target="../media/image28.png"/><Relationship Id="rId19" Type="http://schemas.openxmlformats.org/officeDocument/2006/relationships/image" Target="../media/image29.png"/><Relationship Id="rId1" Type="http://schemas.openxmlformats.org/officeDocument/2006/relationships/tags" Target="../tags/tag12.xml"/><Relationship Id="rId2" Type="http://schemas.openxmlformats.org/officeDocument/2006/relationships/tags" Target="../tags/tag13.xml"/><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tags" Target="../tags/tag17.xml"/><Relationship Id="rId7" Type="http://schemas.openxmlformats.org/officeDocument/2006/relationships/tags" Target="../tags/tag18.xml"/><Relationship Id="rId8" Type="http://schemas.openxmlformats.org/officeDocument/2006/relationships/tags" Target="../tags/tag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23"/>
            <a:ext cx="12192000" cy="1470025"/>
          </a:xfrm>
        </p:spPr>
        <p:txBody>
          <a:bodyPr/>
          <a:lstStyle/>
          <a:p>
            <a:pPr eaLnBrk="1" hangingPunct="1"/>
            <a:r>
              <a:rPr lang="en-US" dirty="0" smtClean="0"/>
              <a:t>CS 161: Fundamentals of Artificial Intelligence</a:t>
            </a:r>
            <a:br>
              <a:rPr lang="en-US" dirty="0" smtClean="0"/>
            </a:br>
            <a:endParaRPr lang="en-US" sz="3600" dirty="0"/>
          </a:p>
        </p:txBody>
      </p:sp>
      <p:sp>
        <p:nvSpPr>
          <p:cNvPr id="5123" name="Rectangle 6"/>
          <p:cNvSpPr>
            <a:spLocks noGrp="1" noChangeArrowheads="1"/>
          </p:cNvSpPr>
          <p:nvPr>
            <p:ph type="subTitle" idx="1"/>
          </p:nvPr>
        </p:nvSpPr>
        <p:spPr>
          <a:xfrm>
            <a:off x="0" y="1295400"/>
            <a:ext cx="12192000" cy="1524000"/>
          </a:xfrm>
        </p:spPr>
        <p:txBody>
          <a:bodyPr/>
          <a:lstStyle/>
          <a:p>
            <a:pPr eaLnBrk="1" hangingPunct="1"/>
            <a:r>
              <a:rPr lang="en-US" dirty="0" smtClean="0"/>
              <a:t>Constraint Satisfaction Problems</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02" tIns="45718" rIns="91402" bIns="45718">
            <a:spAutoFit/>
          </a:bodyPr>
          <a:lstStyle/>
          <a:p>
            <a:pPr>
              <a:spcBef>
                <a:spcPct val="50000"/>
              </a:spcBef>
            </a:pPr>
            <a:endParaRPr 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28693" y="1680828"/>
            <a:ext cx="5734497" cy="3800700"/>
          </a:xfrm>
          <a:prstGeom prst="rect">
            <a:avLst/>
          </a:prstGeom>
          <a:noFill/>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955809" y="1983007"/>
            <a:ext cx="2312391" cy="3474671"/>
          </a:xfrm>
          <a:prstGeom prst="rect">
            <a:avLst/>
          </a:prstGeom>
          <a:noFill/>
        </p:spPr>
      </p:pic>
      <p:sp>
        <p:nvSpPr>
          <p:cNvPr id="8" name="Text Box 8"/>
          <p:cNvSpPr txBox="1">
            <a:spLocks noChangeArrowheads="1"/>
          </p:cNvSpPr>
          <p:nvPr/>
        </p:nvSpPr>
        <p:spPr bwMode="auto">
          <a:xfrm>
            <a:off x="0" y="5486400"/>
            <a:ext cx="12192000" cy="438580"/>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University of California Los Angeles</a:t>
            </a:r>
          </a:p>
        </p:txBody>
      </p:sp>
    </p:spTree>
    <p:extLst>
      <p:ext uri="{BB962C8B-B14F-4D97-AF65-F5344CB8AC3E}">
        <p14:creationId xmlns:p14="http://schemas.microsoft.com/office/powerpoint/2010/main" val="953569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Constraint Graphs</a:t>
            </a:r>
          </a:p>
        </p:txBody>
      </p:sp>
      <p:sp>
        <p:nvSpPr>
          <p:cNvPr id="10243" name="Rectangle 3"/>
          <p:cNvSpPr>
            <a:spLocks noGrp="1" noChangeArrowheads="1"/>
          </p:cNvSpPr>
          <p:nvPr>
            <p:ph idx="1"/>
          </p:nvPr>
        </p:nvSpPr>
        <p:spPr>
          <a:xfrm>
            <a:off x="457200" y="1600201"/>
            <a:ext cx="7010400" cy="4525963"/>
          </a:xfrm>
        </p:spPr>
        <p:txBody>
          <a:bodyPr/>
          <a:lstStyle/>
          <a:p>
            <a:pPr eaLnBrk="1" hangingPunct="1">
              <a:lnSpc>
                <a:spcPct val="90000"/>
              </a:lnSpc>
            </a:pPr>
            <a:r>
              <a:rPr lang="en-US" sz="2400" dirty="0"/>
              <a:t>Binary CSP: each constraint relates (at most) two variables</a:t>
            </a:r>
          </a:p>
          <a:p>
            <a:pPr eaLnBrk="1" hangingPunct="1">
              <a:lnSpc>
                <a:spcPct val="90000"/>
              </a:lnSpc>
            </a:pPr>
            <a:endParaRPr lang="en-US" sz="2400" dirty="0"/>
          </a:p>
          <a:p>
            <a:pPr eaLnBrk="1" hangingPunct="1">
              <a:lnSpc>
                <a:spcPct val="90000"/>
              </a:lnSpc>
            </a:pPr>
            <a:r>
              <a:rPr lang="en-US" sz="2400" dirty="0"/>
              <a:t>Binary constraint graph: nodes are variables, arcs show constraints</a:t>
            </a:r>
          </a:p>
          <a:p>
            <a:pPr eaLnBrk="1" hangingPunct="1">
              <a:lnSpc>
                <a:spcPct val="90000"/>
              </a:lnSpc>
            </a:pPr>
            <a:endParaRPr lang="en-US" sz="2400" dirty="0"/>
          </a:p>
          <a:p>
            <a:pPr eaLnBrk="1" hangingPunct="1">
              <a:lnSpc>
                <a:spcPct val="90000"/>
              </a:lnSpc>
            </a:pPr>
            <a:r>
              <a:rPr lang="en-US" sz="2400" dirty="0"/>
              <a:t>General-purpose CSP algorithms use the graph structure to speed up search. E.g., Tasmania is an independent </a:t>
            </a:r>
            <a:r>
              <a:rPr lang="en-US" sz="2400" dirty="0" smtClean="0"/>
              <a:t>sub-problem</a:t>
            </a:r>
            <a:r>
              <a:rPr lang="en-US" sz="2400" dirty="0"/>
              <a:t>!</a:t>
            </a:r>
          </a:p>
        </p:txBody>
      </p:sp>
      <p:pic>
        <p:nvPicPr>
          <p:cNvPr id="10244" name="Picture 4"/>
          <p:cNvPicPr>
            <a:picLocks noChangeAspect="1" noChangeArrowheads="1"/>
          </p:cNvPicPr>
          <p:nvPr/>
        </p:nvPicPr>
        <p:blipFill>
          <a:blip r:embed="rId3" cstate="print"/>
          <a:srcRect/>
          <a:stretch>
            <a:fillRect/>
          </a:stretch>
        </p:blipFill>
        <p:spPr bwMode="auto">
          <a:xfrm>
            <a:off x="7848600" y="1600201"/>
            <a:ext cx="3327400" cy="290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Example: Cryptarithmetic</a:t>
            </a:r>
          </a:p>
        </p:txBody>
      </p:sp>
      <p:sp>
        <p:nvSpPr>
          <p:cNvPr id="11267" name="Rectangle 3"/>
          <p:cNvSpPr>
            <a:spLocks noGrp="1" noChangeArrowheads="1"/>
          </p:cNvSpPr>
          <p:nvPr>
            <p:ph idx="1"/>
          </p:nvPr>
        </p:nvSpPr>
        <p:spPr>
          <a:xfrm>
            <a:off x="457200" y="1600201"/>
            <a:ext cx="4876800" cy="4525963"/>
          </a:xfrm>
        </p:spPr>
        <p:txBody>
          <a:bodyPr/>
          <a:lstStyle/>
          <a:p>
            <a:pPr eaLnBrk="1" hangingPunct="1"/>
            <a:r>
              <a:rPr lang="en-US" sz="2800" dirty="0"/>
              <a:t>Variables:</a:t>
            </a:r>
          </a:p>
          <a:p>
            <a:pPr eaLnBrk="1" hangingPunct="1"/>
            <a:endParaRPr lang="en-US" sz="2800" dirty="0"/>
          </a:p>
          <a:p>
            <a:pPr eaLnBrk="1" hangingPunct="1"/>
            <a:r>
              <a:rPr lang="en-US" sz="2800" dirty="0"/>
              <a:t>Domains:</a:t>
            </a:r>
          </a:p>
          <a:p>
            <a:pPr eaLnBrk="1" hangingPunct="1"/>
            <a:endParaRPr lang="en-US" sz="2800" dirty="0"/>
          </a:p>
          <a:p>
            <a:pPr eaLnBrk="1" hangingPunct="1"/>
            <a:r>
              <a:rPr lang="en-US" sz="2800" dirty="0"/>
              <a:t>Constraints:</a:t>
            </a:r>
          </a:p>
          <a:p>
            <a:pPr eaLnBrk="1" hangingPunct="1"/>
            <a:endParaRPr lang="en-US" sz="2800" dirty="0"/>
          </a:p>
        </p:txBody>
      </p:sp>
      <p:pic>
        <p:nvPicPr>
          <p:cNvPr id="15364" name="Picture 4"/>
          <p:cNvPicPr>
            <a:picLocks noChangeAspect="1" noChangeArrowheads="1"/>
          </p:cNvPicPr>
          <p:nvPr/>
        </p:nvPicPr>
        <p:blipFill>
          <a:blip r:embed="rId8" cstate="print"/>
          <a:srcRect l="1343" t="1076"/>
          <a:stretch>
            <a:fillRect/>
          </a:stretch>
        </p:blipFill>
        <p:spPr bwMode="auto">
          <a:xfrm>
            <a:off x="6598024" y="3684495"/>
            <a:ext cx="3993776" cy="2473420"/>
          </a:xfrm>
          <a:prstGeom prst="rect">
            <a:avLst/>
          </a:prstGeom>
          <a:noFill/>
          <a:ln w="9525">
            <a:noFill/>
            <a:miter lim="800000"/>
            <a:headEnd/>
            <a:tailEnd/>
          </a:ln>
        </p:spPr>
      </p:pic>
      <p:pic>
        <p:nvPicPr>
          <p:cNvPr id="11269" name="Picture 5"/>
          <p:cNvPicPr>
            <a:picLocks noChangeAspect="1" noChangeArrowheads="1"/>
          </p:cNvPicPr>
          <p:nvPr/>
        </p:nvPicPr>
        <p:blipFill>
          <a:blip r:embed="rId9" cstate="print"/>
          <a:srcRect l="2014" t="2845"/>
          <a:stretch>
            <a:fillRect/>
          </a:stretch>
        </p:blipFill>
        <p:spPr bwMode="auto">
          <a:xfrm>
            <a:off x="6069106" y="1864661"/>
            <a:ext cx="1703295" cy="1224617"/>
          </a:xfrm>
          <a:prstGeom prst="rect">
            <a:avLst/>
          </a:prstGeom>
          <a:noFill/>
          <a:ln w="9525">
            <a:noFill/>
            <a:miter lim="800000"/>
            <a:headEnd/>
            <a:tailEnd/>
          </a:ln>
        </p:spPr>
      </p:pic>
      <p:pic>
        <p:nvPicPr>
          <p:cNvPr id="15366" name="Picture 6" descr="txp_fig"/>
          <p:cNvPicPr>
            <a:picLocks noChangeAspect="1" noChangeArrowheads="1"/>
          </p:cNvPicPr>
          <p:nvPr>
            <p:custDataLst>
              <p:tags r:id="rId1"/>
            </p:custDataLst>
          </p:nvPr>
        </p:nvPicPr>
        <p:blipFill>
          <a:blip r:embed="rId10" cstate="print"/>
          <a:srcRect/>
          <a:stretch>
            <a:fillRect/>
          </a:stretch>
        </p:blipFill>
        <p:spPr bwMode="auto">
          <a:xfrm>
            <a:off x="1066800" y="2281237"/>
            <a:ext cx="4114800" cy="309563"/>
          </a:xfrm>
          <a:prstGeom prst="rect">
            <a:avLst/>
          </a:prstGeom>
          <a:noFill/>
          <a:ln w="9525">
            <a:noFill/>
            <a:miter lim="800000"/>
            <a:headEnd/>
            <a:tailEnd/>
          </a:ln>
        </p:spPr>
      </p:pic>
      <p:pic>
        <p:nvPicPr>
          <p:cNvPr id="15367" name="Picture 7" descr="txp_fig"/>
          <p:cNvPicPr>
            <a:picLocks noChangeAspect="1" noChangeArrowheads="1"/>
          </p:cNvPicPr>
          <p:nvPr>
            <p:custDataLst>
              <p:tags r:id="rId2"/>
            </p:custDataLst>
          </p:nvPr>
        </p:nvPicPr>
        <p:blipFill>
          <a:blip r:embed="rId11" cstate="print"/>
          <a:srcRect/>
          <a:stretch>
            <a:fillRect/>
          </a:stretch>
        </p:blipFill>
        <p:spPr bwMode="auto">
          <a:xfrm>
            <a:off x="1001715" y="3238502"/>
            <a:ext cx="3722687" cy="342900"/>
          </a:xfrm>
          <a:prstGeom prst="rect">
            <a:avLst/>
          </a:prstGeom>
          <a:noFill/>
          <a:ln w="9525">
            <a:noFill/>
            <a:miter lim="800000"/>
            <a:headEnd/>
            <a:tailEnd/>
          </a:ln>
        </p:spPr>
      </p:pic>
      <p:pic>
        <p:nvPicPr>
          <p:cNvPr id="15368" name="Picture 9" descr="txp_fig"/>
          <p:cNvPicPr>
            <a:picLocks noChangeAspect="1" noChangeArrowheads="1"/>
          </p:cNvPicPr>
          <p:nvPr>
            <p:custDataLst>
              <p:tags r:id="rId3"/>
            </p:custDataLst>
          </p:nvPr>
        </p:nvPicPr>
        <p:blipFill>
          <a:blip r:embed="rId12" cstate="print"/>
          <a:srcRect/>
          <a:stretch>
            <a:fillRect/>
          </a:stretch>
        </p:blipFill>
        <p:spPr bwMode="auto">
          <a:xfrm>
            <a:off x="1028702" y="5021264"/>
            <a:ext cx="3314700" cy="309563"/>
          </a:xfrm>
          <a:prstGeom prst="rect">
            <a:avLst/>
          </a:prstGeom>
          <a:noFill/>
          <a:ln w="9525">
            <a:noFill/>
            <a:miter lim="800000"/>
            <a:headEnd/>
            <a:tailEnd/>
          </a:ln>
        </p:spPr>
      </p:pic>
      <p:pic>
        <p:nvPicPr>
          <p:cNvPr id="15369" name="Picture 11" descr="txp_fig"/>
          <p:cNvPicPr>
            <a:picLocks noChangeAspect="1" noChangeArrowheads="1"/>
          </p:cNvPicPr>
          <p:nvPr>
            <p:custDataLst>
              <p:tags r:id="rId4"/>
            </p:custDataLst>
          </p:nvPr>
        </p:nvPicPr>
        <p:blipFill>
          <a:blip r:embed="rId13" cstate="print"/>
          <a:srcRect/>
          <a:stretch>
            <a:fillRect/>
          </a:stretch>
        </p:blipFill>
        <p:spPr bwMode="auto">
          <a:xfrm>
            <a:off x="1066800" y="5715000"/>
            <a:ext cx="547688" cy="74613"/>
          </a:xfrm>
          <a:prstGeom prst="rect">
            <a:avLst/>
          </a:prstGeom>
          <a:noFill/>
          <a:ln w="9525">
            <a:noFill/>
            <a:miter lim="800000"/>
            <a:headEnd/>
            <a:tailEnd/>
          </a:ln>
        </p:spPr>
      </p:pic>
      <p:pic>
        <p:nvPicPr>
          <p:cNvPr id="15370" name="Picture 12" descr="txp_fig"/>
          <p:cNvPicPr>
            <a:picLocks noChangeAspect="1" noChangeArrowheads="1"/>
          </p:cNvPicPr>
          <p:nvPr>
            <p:custDataLst>
              <p:tags r:id="rId5"/>
            </p:custDataLst>
          </p:nvPr>
        </p:nvPicPr>
        <p:blipFill>
          <a:blip r:embed="rId14" cstate="print"/>
          <a:srcRect/>
          <a:stretch>
            <a:fillRect/>
          </a:stretch>
        </p:blipFill>
        <p:spPr bwMode="auto">
          <a:xfrm>
            <a:off x="1017590" y="4344990"/>
            <a:ext cx="3478212" cy="327025"/>
          </a:xfrm>
          <a:prstGeom prst="rect">
            <a:avLst/>
          </a:prstGeom>
          <a:noFill/>
          <a:ln w="9525">
            <a:noFill/>
            <a:miter lim="800000"/>
            <a:headEnd/>
            <a:tailEnd/>
          </a:ln>
        </p:spPr>
      </p:pic>
      <p:pic>
        <p:nvPicPr>
          <p:cNvPr id="3074" name="Picture 2"/>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8458200" y="1359186"/>
            <a:ext cx="3378200" cy="205763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Campus </a:t>
            </a:r>
            <a:r>
              <a:rPr lang="en-US" dirty="0" smtClean="0"/>
              <a:t>Layout</a:t>
            </a:r>
            <a:endParaRPr lang="en-US" dirty="0"/>
          </a:p>
        </p:txBody>
      </p:sp>
      <p:pic>
        <p:nvPicPr>
          <p:cNvPr id="4" name="Picture 3"/>
          <p:cNvPicPr>
            <a:picLocks noChangeAspect="1"/>
          </p:cNvPicPr>
          <p:nvPr/>
        </p:nvPicPr>
        <p:blipFill>
          <a:blip r:embed="rId2"/>
          <a:stretch>
            <a:fillRect/>
          </a:stretch>
        </p:blipFill>
        <p:spPr>
          <a:xfrm>
            <a:off x="6934200" y="1117600"/>
            <a:ext cx="5105400" cy="1628577"/>
          </a:xfrm>
          <a:prstGeom prst="rect">
            <a:avLst/>
          </a:prstGeom>
        </p:spPr>
      </p:pic>
      <p:sp>
        <p:nvSpPr>
          <p:cNvPr id="5" name="Rectangle 4"/>
          <p:cNvSpPr/>
          <p:nvPr/>
        </p:nvSpPr>
        <p:spPr>
          <a:xfrm>
            <a:off x="762000" y="1219200"/>
            <a:ext cx="5638800" cy="1815882"/>
          </a:xfrm>
          <a:prstGeom prst="rect">
            <a:avLst/>
          </a:prstGeom>
        </p:spPr>
        <p:txBody>
          <a:bodyPr wrap="square">
            <a:spAutoFit/>
          </a:bodyPr>
          <a:lstStyle/>
          <a:p>
            <a:pPr algn="just"/>
            <a:r>
              <a:rPr lang="en-US" sz="1600" b="1" dirty="0">
                <a:latin typeface="Courier New" panose="02070309020205020404" pitchFamily="49" charset="0"/>
                <a:cs typeface="Courier New" panose="02070309020205020404" pitchFamily="49" charset="0"/>
              </a:rPr>
              <a:t>You are asked to determine the layout of a new, small college. The campus will have four structures: an administration structure (A), a bus stop (B), a classroom (C), and a dormitory (D). Each structure (including the bus stop) must be placed somewhere on the grid shown below.</a:t>
            </a:r>
          </a:p>
        </p:txBody>
      </p:sp>
      <p:sp>
        <p:nvSpPr>
          <p:cNvPr id="6" name="Rectangle 5"/>
          <p:cNvSpPr/>
          <p:nvPr/>
        </p:nvSpPr>
        <p:spPr>
          <a:xfrm>
            <a:off x="762000" y="3101887"/>
            <a:ext cx="11049000" cy="3693319"/>
          </a:xfrm>
          <a:prstGeom prst="rect">
            <a:avLst/>
          </a:prstGeom>
        </p:spPr>
        <p:txBody>
          <a:bodyPr wrap="square">
            <a:spAutoFit/>
          </a:bodyPr>
          <a:lstStyle/>
          <a:p>
            <a:r>
              <a:rPr lang="en-US" b="1" dirty="0">
                <a:latin typeface="Courier New" panose="02070309020205020404" pitchFamily="49" charset="0"/>
                <a:cs typeface="Courier New" panose="02070309020205020404" pitchFamily="49" charset="0"/>
              </a:rPr>
              <a:t>The layout must satisfy the following constraints:</a:t>
            </a:r>
          </a:p>
          <a:p>
            <a:endParaRPr lang="en-US" b="1"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bus stop (</a:t>
            </a:r>
            <a:r>
              <a:rPr lang="en-US" b="1" i="1" dirty="0">
                <a:solidFill>
                  <a:srgbClr val="FF0000"/>
                </a:solidFill>
                <a:latin typeface="Courier New" panose="02070309020205020404" pitchFamily="49" charset="0"/>
                <a:cs typeface="Courier New" panose="02070309020205020404" pitchFamily="49" charset="0"/>
              </a:rPr>
              <a:t>B</a:t>
            </a:r>
            <a:r>
              <a:rPr lang="en-US" b="1" dirty="0">
                <a:latin typeface="Courier New" panose="02070309020205020404" pitchFamily="49" charset="0"/>
                <a:cs typeface="Courier New" panose="02070309020205020404" pitchFamily="49" charset="0"/>
              </a:rPr>
              <a:t>) must be adjacent to the road.</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and the classroom (</a:t>
            </a:r>
            <a:r>
              <a:rPr lang="en-US" b="1" i="1" dirty="0">
                <a:solidFill>
                  <a:srgbClr val="FF0000"/>
                </a:solidFill>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 must both be adjacent to the bus stop (</a:t>
            </a:r>
            <a:r>
              <a:rPr lang="en-US" b="1" i="1" dirty="0">
                <a:solidFill>
                  <a:srgbClr val="FF0000"/>
                </a:solidFill>
                <a:latin typeface="Courier New" panose="02070309020205020404" pitchFamily="49" charset="0"/>
                <a:cs typeface="Courier New" panose="02070309020205020404" pitchFamily="49" charset="0"/>
              </a:rPr>
              <a:t>B</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classroom (</a:t>
            </a:r>
            <a:r>
              <a:rPr lang="en-US" b="1" i="1" dirty="0">
                <a:solidFill>
                  <a:srgbClr val="FF0000"/>
                </a:solidFill>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 must be adjacent to 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must not be adjacent to the dormitory (</a:t>
            </a:r>
            <a:r>
              <a:rPr lang="en-US" b="1" i="1" dirty="0">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must not be on a hill.</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 must be on a hill or adjacent to the road.</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All structures must be in different grid squares.</a:t>
            </a:r>
          </a:p>
          <a:p>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Here</a:t>
            </a:r>
            <a:r>
              <a:rPr lang="en-US" b="1" dirty="0">
                <a:latin typeface="Courier New" panose="02070309020205020404" pitchFamily="49" charset="0"/>
                <a:cs typeface="Courier New" panose="02070309020205020404" pitchFamily="49" charset="0"/>
              </a:rPr>
              <a:t>, </a:t>
            </a:r>
            <a:r>
              <a:rPr lang="en-US" b="1" i="1" dirty="0">
                <a:solidFill>
                  <a:srgbClr val="FF0000"/>
                </a:solidFill>
                <a:latin typeface="Courier New" panose="02070309020205020404" pitchFamily="49" charset="0"/>
                <a:cs typeface="Courier New" panose="02070309020205020404" pitchFamily="49" charset="0"/>
              </a:rPr>
              <a:t>adjacent</a:t>
            </a:r>
            <a:r>
              <a:rPr lang="en-US" b="1" dirty="0">
                <a:latin typeface="Courier New" panose="02070309020205020404" pitchFamily="49" charset="0"/>
                <a:cs typeface="Courier New" panose="02070309020205020404" pitchFamily="49" charset="0"/>
              </a:rPr>
              <a:t> means that the structures must share a grid edge, not just a corner</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 name="TextBox 2"/>
          <p:cNvSpPr txBox="1"/>
          <p:nvPr/>
        </p:nvSpPr>
        <p:spPr>
          <a:xfrm>
            <a:off x="7928472" y="3129364"/>
            <a:ext cx="4114800" cy="646331"/>
          </a:xfrm>
          <a:prstGeom prst="rect">
            <a:avLst/>
          </a:prstGeom>
          <a:noFill/>
        </p:spPr>
        <p:txBody>
          <a:bodyPr wrap="square" rtlCol="0">
            <a:spAutoFit/>
          </a:bodyPr>
          <a:lstStyle/>
          <a:p>
            <a:r>
              <a:rPr lang="en-US" dirty="0" smtClean="0">
                <a:solidFill>
                  <a:srgbClr val="FF0000"/>
                </a:solidFill>
                <a:latin typeface="Courier New" panose="02070309020205020404" pitchFamily="49" charset="0"/>
                <a:cs typeface="Courier New" panose="02070309020205020404" pitchFamily="49" charset="0"/>
              </a:rPr>
              <a:t>Q1: Which of the constraints are unary constraints?</a:t>
            </a:r>
            <a:endParaRPr lang="en-US" dirty="0">
              <a:solidFill>
                <a:srgbClr val="FF0000"/>
              </a:solidFill>
              <a:latin typeface="Courier New" panose="02070309020205020404" pitchFamily="49" charset="0"/>
              <a:cs typeface="Courier New" panose="02070309020205020404" pitchFamily="49" charset="0"/>
            </a:endParaRPr>
          </a:p>
        </p:txBody>
      </p:sp>
      <p:grpSp>
        <p:nvGrpSpPr>
          <p:cNvPr id="11" name="Group 10"/>
          <p:cNvGrpSpPr/>
          <p:nvPr/>
        </p:nvGrpSpPr>
        <p:grpSpPr>
          <a:xfrm>
            <a:off x="1066800" y="3654623"/>
            <a:ext cx="8305800" cy="2011597"/>
            <a:chOff x="1066800" y="3654623"/>
            <a:chExt cx="8305800" cy="2011597"/>
          </a:xfrm>
        </p:grpSpPr>
        <p:sp>
          <p:nvSpPr>
            <p:cNvPr id="8" name="Rounded Rectangle 7"/>
            <p:cNvSpPr/>
            <p:nvPr/>
          </p:nvSpPr>
          <p:spPr>
            <a:xfrm>
              <a:off x="1066800" y="3654623"/>
              <a:ext cx="6400800" cy="30777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66800" y="5377314"/>
              <a:ext cx="8305800" cy="28890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66800" y="5049714"/>
              <a:ext cx="7772400" cy="28428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876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Varieties of CSPs and Constraints</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1" y="1372103"/>
            <a:ext cx="7316459" cy="4951993"/>
          </a:xfrm>
          <a:prstGeom prst="rect">
            <a:avLst/>
          </a:prstGeom>
          <a:noFill/>
        </p:spPr>
      </p:pic>
    </p:spTree>
    <p:extLst>
      <p:ext uri="{BB962C8B-B14F-4D97-AF65-F5344CB8AC3E}">
        <p14:creationId xmlns:p14="http://schemas.microsoft.com/office/powerpoint/2010/main" val="4269654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Varieties of CSPs</a:t>
            </a:r>
          </a:p>
        </p:txBody>
      </p:sp>
      <p:sp>
        <p:nvSpPr>
          <p:cNvPr id="14339" name="Rectangle 3"/>
          <p:cNvSpPr>
            <a:spLocks noGrp="1" noChangeArrowheads="1"/>
          </p:cNvSpPr>
          <p:nvPr>
            <p:ph idx="1"/>
          </p:nvPr>
        </p:nvSpPr>
        <p:spPr>
          <a:xfrm>
            <a:off x="406400" y="1397002"/>
            <a:ext cx="7442200" cy="4729164"/>
          </a:xfrm>
        </p:spPr>
        <p:txBody>
          <a:bodyPr/>
          <a:lstStyle/>
          <a:p>
            <a:pPr eaLnBrk="1" hangingPunct="1">
              <a:lnSpc>
                <a:spcPct val="90000"/>
              </a:lnSpc>
            </a:pPr>
            <a:r>
              <a:rPr lang="en-US" sz="2400" dirty="0"/>
              <a:t>Discrete Variables</a:t>
            </a:r>
          </a:p>
          <a:p>
            <a:pPr lvl="1" eaLnBrk="1" hangingPunct="1">
              <a:lnSpc>
                <a:spcPct val="90000"/>
              </a:lnSpc>
            </a:pPr>
            <a:r>
              <a:rPr lang="en-US" sz="2000" dirty="0"/>
              <a:t>Finite domains</a:t>
            </a:r>
          </a:p>
          <a:p>
            <a:pPr lvl="2" eaLnBrk="1" hangingPunct="1">
              <a:lnSpc>
                <a:spcPct val="90000"/>
              </a:lnSpc>
            </a:pPr>
            <a:r>
              <a:rPr lang="en-US" sz="1900" dirty="0"/>
              <a:t>Size </a:t>
            </a:r>
            <a:r>
              <a:rPr lang="en-US" sz="2000" i="1" dirty="0">
                <a:latin typeface="Times New Roman" pitchFamily="18" charset="0"/>
              </a:rPr>
              <a:t>d</a:t>
            </a:r>
            <a:r>
              <a:rPr lang="en-US" sz="1900" dirty="0"/>
              <a:t> means </a:t>
            </a:r>
            <a:r>
              <a:rPr lang="en-US" sz="2000" dirty="0">
                <a:latin typeface="Times New Roman" pitchFamily="18" charset="0"/>
              </a:rPr>
              <a:t>O(</a:t>
            </a:r>
            <a:r>
              <a:rPr lang="en-US" sz="2000" i="1" dirty="0" err="1">
                <a:latin typeface="Times New Roman" pitchFamily="18" charset="0"/>
              </a:rPr>
              <a:t>d</a:t>
            </a:r>
            <a:r>
              <a:rPr lang="en-US" sz="2000" i="1" baseline="30000" dirty="0" err="1">
                <a:latin typeface="Times New Roman" pitchFamily="18" charset="0"/>
              </a:rPr>
              <a:t>n</a:t>
            </a:r>
            <a:r>
              <a:rPr lang="en-US" sz="2000" dirty="0">
                <a:latin typeface="Times New Roman" pitchFamily="18" charset="0"/>
              </a:rPr>
              <a:t>)</a:t>
            </a:r>
            <a:r>
              <a:rPr lang="en-US" sz="1900" dirty="0"/>
              <a:t> complete assignments</a:t>
            </a:r>
          </a:p>
          <a:p>
            <a:pPr lvl="2" eaLnBrk="1" hangingPunct="1">
              <a:lnSpc>
                <a:spcPct val="90000"/>
              </a:lnSpc>
            </a:pPr>
            <a:r>
              <a:rPr lang="en-US" sz="1900" dirty="0"/>
              <a:t>E.g., Boolean CSPs, including Boolean satisfiability (NP-complete)</a:t>
            </a:r>
          </a:p>
          <a:p>
            <a:pPr lvl="1" eaLnBrk="1" hangingPunct="1">
              <a:lnSpc>
                <a:spcPct val="90000"/>
              </a:lnSpc>
            </a:pPr>
            <a:r>
              <a:rPr lang="en-US" sz="2000" dirty="0"/>
              <a:t>Infinite domains (integers, strings, etc.)</a:t>
            </a:r>
          </a:p>
          <a:p>
            <a:pPr lvl="2" eaLnBrk="1" hangingPunct="1">
              <a:lnSpc>
                <a:spcPct val="90000"/>
              </a:lnSpc>
            </a:pPr>
            <a:r>
              <a:rPr lang="en-US" sz="1900" dirty="0"/>
              <a:t>E.g., job scheduling, variables are start/end times for each job</a:t>
            </a:r>
          </a:p>
          <a:p>
            <a:pPr lvl="2" eaLnBrk="1" hangingPunct="1">
              <a:lnSpc>
                <a:spcPct val="90000"/>
              </a:lnSpc>
            </a:pPr>
            <a:r>
              <a:rPr lang="en-US" sz="1900" dirty="0"/>
              <a:t>Linear constraints solvable, nonlinear undecidable</a:t>
            </a:r>
          </a:p>
          <a:p>
            <a:pPr eaLnBrk="1" hangingPunct="1">
              <a:lnSpc>
                <a:spcPct val="90000"/>
              </a:lnSpc>
            </a:pPr>
            <a:endParaRPr lang="en-US" sz="2400" dirty="0"/>
          </a:p>
          <a:p>
            <a:pPr eaLnBrk="1" hangingPunct="1">
              <a:lnSpc>
                <a:spcPct val="90000"/>
              </a:lnSpc>
            </a:pPr>
            <a:r>
              <a:rPr lang="en-US" sz="2400" dirty="0"/>
              <a:t>Continuous variables</a:t>
            </a:r>
          </a:p>
          <a:p>
            <a:pPr lvl="1" eaLnBrk="1" hangingPunct="1">
              <a:lnSpc>
                <a:spcPct val="90000"/>
              </a:lnSpc>
            </a:pPr>
            <a:r>
              <a:rPr lang="en-US" sz="2000" dirty="0"/>
              <a:t>E.g., start/end times for Hubble Telescope observations</a:t>
            </a:r>
          </a:p>
          <a:p>
            <a:pPr lvl="1" eaLnBrk="1" hangingPunct="1">
              <a:lnSpc>
                <a:spcPct val="90000"/>
              </a:lnSpc>
            </a:pPr>
            <a:r>
              <a:rPr lang="en-US" sz="2000" dirty="0"/>
              <a:t>Linear constraints solvable in polynomial time by LP methods (see cs170 for a bit of this theory)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89993" y="1364304"/>
            <a:ext cx="2813015" cy="2369495"/>
          </a:xfrm>
          <a:prstGeom prst="rect">
            <a:avLst/>
          </a:prstGeom>
          <a:noFill/>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86800" y="3840355"/>
            <a:ext cx="2817740" cy="229419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Varieties of Constraints</a:t>
            </a:r>
          </a:p>
        </p:txBody>
      </p:sp>
      <p:sp>
        <p:nvSpPr>
          <p:cNvPr id="15363" name="Rectangle 3"/>
          <p:cNvSpPr>
            <a:spLocks noGrp="1" noChangeArrowheads="1"/>
          </p:cNvSpPr>
          <p:nvPr>
            <p:ph idx="1"/>
          </p:nvPr>
        </p:nvSpPr>
        <p:spPr>
          <a:xfrm>
            <a:off x="457200" y="1600200"/>
            <a:ext cx="6934200" cy="4953000"/>
          </a:xfrm>
        </p:spPr>
        <p:txBody>
          <a:bodyPr/>
          <a:lstStyle/>
          <a:p>
            <a:pPr eaLnBrk="1" hangingPunct="1">
              <a:lnSpc>
                <a:spcPct val="80000"/>
              </a:lnSpc>
            </a:pPr>
            <a:r>
              <a:rPr lang="en-US" sz="2000" dirty="0"/>
              <a:t>Varieties of Constraints</a:t>
            </a:r>
          </a:p>
          <a:p>
            <a:pPr lvl="1" eaLnBrk="1" hangingPunct="1">
              <a:lnSpc>
                <a:spcPct val="80000"/>
              </a:lnSpc>
            </a:pPr>
            <a:r>
              <a:rPr lang="en-US" sz="1900" dirty="0"/>
              <a:t>Unary constraints involve a single variable (equivalent to reducing domains), e.g.:</a:t>
            </a:r>
          </a:p>
          <a:p>
            <a:pPr eaLnBrk="1" hangingPunct="1">
              <a:lnSpc>
                <a:spcPct val="80000"/>
              </a:lnSpc>
              <a:buFont typeface="Wingdings" pitchFamily="2" charset="2"/>
              <a:buNone/>
            </a:pPr>
            <a:r>
              <a:rPr lang="en-US" sz="2000" dirty="0"/>
              <a:t>	</a:t>
            </a:r>
          </a:p>
          <a:p>
            <a:pPr eaLnBrk="1" hangingPunct="1">
              <a:lnSpc>
                <a:spcPct val="80000"/>
              </a:lnSpc>
              <a:buFont typeface="Wingdings" pitchFamily="2" charset="2"/>
              <a:buNone/>
            </a:pPr>
            <a:endParaRPr lang="en-US" sz="2000" dirty="0"/>
          </a:p>
          <a:p>
            <a:pPr lvl="1" eaLnBrk="1" hangingPunct="1">
              <a:lnSpc>
                <a:spcPct val="80000"/>
              </a:lnSpc>
            </a:pPr>
            <a:r>
              <a:rPr lang="en-US" sz="1900" dirty="0"/>
              <a:t>Binary constraints involve pairs of variables, e.g.:</a:t>
            </a:r>
          </a:p>
          <a:p>
            <a:pPr eaLnBrk="1" hangingPunct="1">
              <a:lnSpc>
                <a:spcPct val="80000"/>
              </a:lnSpc>
            </a:pPr>
            <a:endParaRPr lang="en-US" sz="2000" dirty="0"/>
          </a:p>
          <a:p>
            <a:pPr eaLnBrk="1" hangingPunct="1">
              <a:lnSpc>
                <a:spcPct val="80000"/>
              </a:lnSpc>
            </a:pPr>
            <a:endParaRPr lang="en-US" sz="2000" dirty="0"/>
          </a:p>
          <a:p>
            <a:pPr lvl="1" eaLnBrk="1" hangingPunct="1">
              <a:lnSpc>
                <a:spcPct val="80000"/>
              </a:lnSpc>
            </a:pPr>
            <a:r>
              <a:rPr lang="en-US" sz="1900" dirty="0"/>
              <a:t>Higher-order constraints involve 3 or more variables:</a:t>
            </a:r>
          </a:p>
          <a:p>
            <a:pPr lvl="1" eaLnBrk="1" hangingPunct="1">
              <a:lnSpc>
                <a:spcPct val="80000"/>
              </a:lnSpc>
              <a:buFont typeface="Wingdings" pitchFamily="2" charset="2"/>
              <a:buNone/>
            </a:pPr>
            <a:r>
              <a:rPr lang="en-US" sz="1900" dirty="0"/>
              <a:t>	   e.g., </a:t>
            </a:r>
            <a:r>
              <a:rPr lang="en-US" sz="1900" dirty="0" err="1" smtClean="0"/>
              <a:t>cryptarithmetic</a:t>
            </a:r>
            <a:r>
              <a:rPr lang="en-US" sz="1900" dirty="0" smtClean="0"/>
              <a:t> </a:t>
            </a:r>
            <a:r>
              <a:rPr lang="en-US" sz="1900" dirty="0"/>
              <a:t>column constraints</a:t>
            </a:r>
          </a:p>
          <a:p>
            <a:pPr eaLnBrk="1" hangingPunct="1">
              <a:lnSpc>
                <a:spcPct val="80000"/>
              </a:lnSpc>
            </a:pPr>
            <a:endParaRPr lang="en-US" sz="2000" dirty="0"/>
          </a:p>
          <a:p>
            <a:pPr eaLnBrk="1" hangingPunct="1">
              <a:lnSpc>
                <a:spcPct val="80000"/>
              </a:lnSpc>
            </a:pPr>
            <a:r>
              <a:rPr lang="en-US" sz="2000" dirty="0"/>
              <a:t>Preferences (soft constraints):</a:t>
            </a:r>
          </a:p>
          <a:p>
            <a:pPr lvl="1" eaLnBrk="1" hangingPunct="1">
              <a:lnSpc>
                <a:spcPct val="80000"/>
              </a:lnSpc>
            </a:pPr>
            <a:r>
              <a:rPr lang="en-US" sz="1900" dirty="0"/>
              <a:t>E.g., red is better than green</a:t>
            </a:r>
          </a:p>
          <a:p>
            <a:pPr lvl="1" eaLnBrk="1" hangingPunct="1">
              <a:lnSpc>
                <a:spcPct val="80000"/>
              </a:lnSpc>
            </a:pPr>
            <a:r>
              <a:rPr lang="en-US" sz="1900" dirty="0"/>
              <a:t>Often representable by a cost for each variable assignment</a:t>
            </a:r>
          </a:p>
          <a:p>
            <a:pPr lvl="1" eaLnBrk="1" hangingPunct="1">
              <a:lnSpc>
                <a:spcPct val="80000"/>
              </a:lnSpc>
            </a:pPr>
            <a:r>
              <a:rPr lang="en-US" sz="1900" dirty="0"/>
              <a:t>Gives constrained optimization problems</a:t>
            </a:r>
          </a:p>
          <a:p>
            <a:pPr lvl="1" eaLnBrk="1" hangingPunct="1">
              <a:lnSpc>
                <a:spcPct val="80000"/>
              </a:lnSpc>
            </a:pPr>
            <a:r>
              <a:rPr lang="en-US" sz="1900" dirty="0"/>
              <a:t>(We’ll ignore these until we get to Bayes’ nets)</a:t>
            </a:r>
          </a:p>
          <a:p>
            <a:pPr lvl="1" eaLnBrk="1" hangingPunct="1">
              <a:lnSpc>
                <a:spcPct val="80000"/>
              </a:lnSpc>
            </a:pPr>
            <a:endParaRPr lang="en-US" sz="1900" dirty="0"/>
          </a:p>
          <a:p>
            <a:pPr lvl="1" eaLnBrk="1" hangingPunct="1">
              <a:lnSpc>
                <a:spcPct val="80000"/>
              </a:lnSpc>
              <a:buFont typeface="Wingdings" pitchFamily="2" charset="2"/>
              <a:buNone/>
            </a:pPr>
            <a:r>
              <a:rPr lang="en-US" sz="1900" dirty="0"/>
              <a:t> </a:t>
            </a:r>
          </a:p>
          <a:p>
            <a:pPr eaLnBrk="1" hangingPunct="1">
              <a:lnSpc>
                <a:spcPct val="80000"/>
              </a:lnSpc>
            </a:pPr>
            <a:endParaRPr lang="en-US" sz="2000" dirty="0"/>
          </a:p>
        </p:txBody>
      </p:sp>
      <p:pic>
        <p:nvPicPr>
          <p:cNvPr id="8" name="Picture 7" descr="txp_fig"/>
          <p:cNvPicPr>
            <a:picLocks noChangeAspect="1"/>
          </p:cNvPicPr>
          <p:nvPr>
            <p:custDataLst>
              <p:tags r:id="rId1"/>
            </p:custDataLst>
          </p:nvPr>
        </p:nvPicPr>
        <p:blipFill>
          <a:blip r:embed="rId4" cstate="print"/>
          <a:stretch>
            <a:fillRect/>
          </a:stretch>
        </p:blipFill>
        <p:spPr bwMode="auto">
          <a:xfrm>
            <a:off x="2202494" y="2617786"/>
            <a:ext cx="1665615" cy="277895"/>
          </a:xfrm>
          <a:prstGeom prst="rect">
            <a:avLst/>
          </a:prstGeom>
          <a:noFill/>
          <a:ln/>
          <a:effectLst/>
        </p:spPr>
      </p:pic>
      <p:pic>
        <p:nvPicPr>
          <p:cNvPr id="9" name="Picture 8" descr="txp_fig"/>
          <p:cNvPicPr>
            <a:picLocks noChangeAspect="1"/>
          </p:cNvPicPr>
          <p:nvPr>
            <p:custDataLst>
              <p:tags r:id="rId2"/>
            </p:custDataLst>
          </p:nvPr>
        </p:nvPicPr>
        <p:blipFill>
          <a:blip r:embed="rId5" cstate="print"/>
          <a:stretch>
            <a:fillRect/>
          </a:stretch>
        </p:blipFill>
        <p:spPr bwMode="auto">
          <a:xfrm>
            <a:off x="2224261" y="3455987"/>
            <a:ext cx="1417292" cy="277848"/>
          </a:xfrm>
          <a:prstGeom prst="rect">
            <a:avLst/>
          </a:prstGeom>
          <a:noFill/>
          <a:ln/>
          <a:effectLst/>
        </p:spPr>
      </p:pic>
      <p:pic>
        <p:nvPicPr>
          <p:cNvPr id="14338"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934520" y="1448142"/>
            <a:ext cx="4952679" cy="335211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Campus </a:t>
            </a:r>
            <a:r>
              <a:rPr lang="en-US" dirty="0" smtClean="0"/>
              <a:t>Layout</a:t>
            </a:r>
            <a:endParaRPr lang="en-US" dirty="0"/>
          </a:p>
        </p:txBody>
      </p:sp>
      <p:pic>
        <p:nvPicPr>
          <p:cNvPr id="4" name="Picture 3"/>
          <p:cNvPicPr>
            <a:picLocks noChangeAspect="1"/>
          </p:cNvPicPr>
          <p:nvPr/>
        </p:nvPicPr>
        <p:blipFill>
          <a:blip r:embed="rId2"/>
          <a:stretch>
            <a:fillRect/>
          </a:stretch>
        </p:blipFill>
        <p:spPr>
          <a:xfrm>
            <a:off x="6934200" y="1117600"/>
            <a:ext cx="5105400" cy="1628577"/>
          </a:xfrm>
          <a:prstGeom prst="rect">
            <a:avLst/>
          </a:prstGeom>
        </p:spPr>
      </p:pic>
      <p:sp>
        <p:nvSpPr>
          <p:cNvPr id="5" name="Rectangle 4"/>
          <p:cNvSpPr/>
          <p:nvPr/>
        </p:nvSpPr>
        <p:spPr>
          <a:xfrm>
            <a:off x="762000" y="1219200"/>
            <a:ext cx="5638800" cy="1815882"/>
          </a:xfrm>
          <a:prstGeom prst="rect">
            <a:avLst/>
          </a:prstGeom>
        </p:spPr>
        <p:txBody>
          <a:bodyPr wrap="square">
            <a:spAutoFit/>
          </a:bodyPr>
          <a:lstStyle/>
          <a:p>
            <a:pPr algn="just"/>
            <a:r>
              <a:rPr lang="en-US" sz="1600" b="1" dirty="0">
                <a:latin typeface="Courier New" panose="02070309020205020404" pitchFamily="49" charset="0"/>
                <a:cs typeface="Courier New" panose="02070309020205020404" pitchFamily="49" charset="0"/>
              </a:rPr>
              <a:t>You are asked to determine the layout of a new, small college. The campus will have four structures: an administration structure (A), a bus stop (B), a classroom (C), and a dormitory (D). Each structure (including the bus stop) must be placed somewhere on the grid shown below.</a:t>
            </a:r>
          </a:p>
        </p:txBody>
      </p:sp>
      <p:sp>
        <p:nvSpPr>
          <p:cNvPr id="6" name="Rectangle 5"/>
          <p:cNvSpPr/>
          <p:nvPr/>
        </p:nvSpPr>
        <p:spPr>
          <a:xfrm>
            <a:off x="762000" y="3101887"/>
            <a:ext cx="11049000" cy="3693319"/>
          </a:xfrm>
          <a:prstGeom prst="rect">
            <a:avLst/>
          </a:prstGeom>
        </p:spPr>
        <p:txBody>
          <a:bodyPr wrap="square">
            <a:spAutoFit/>
          </a:bodyPr>
          <a:lstStyle/>
          <a:p>
            <a:r>
              <a:rPr lang="en-US" b="1" dirty="0">
                <a:latin typeface="Courier New" panose="02070309020205020404" pitchFamily="49" charset="0"/>
                <a:cs typeface="Courier New" panose="02070309020205020404" pitchFamily="49" charset="0"/>
              </a:rPr>
              <a:t>The layout must satisfy the following constraints:</a:t>
            </a:r>
          </a:p>
          <a:p>
            <a:endParaRPr lang="en-US" b="1"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bus stop (</a:t>
            </a:r>
            <a:r>
              <a:rPr lang="en-US" b="1" i="1" dirty="0">
                <a:solidFill>
                  <a:srgbClr val="FF0000"/>
                </a:solidFill>
                <a:latin typeface="Courier New" panose="02070309020205020404" pitchFamily="49" charset="0"/>
                <a:cs typeface="Courier New" panose="02070309020205020404" pitchFamily="49" charset="0"/>
              </a:rPr>
              <a:t>B</a:t>
            </a:r>
            <a:r>
              <a:rPr lang="en-US" b="1" dirty="0">
                <a:latin typeface="Courier New" panose="02070309020205020404" pitchFamily="49" charset="0"/>
                <a:cs typeface="Courier New" panose="02070309020205020404" pitchFamily="49" charset="0"/>
              </a:rPr>
              <a:t>) must be adjacent to the road.</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and the classroom (</a:t>
            </a:r>
            <a:r>
              <a:rPr lang="en-US" b="1" i="1" dirty="0">
                <a:solidFill>
                  <a:srgbClr val="FF0000"/>
                </a:solidFill>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 must both be adjacent to the bus stop (</a:t>
            </a:r>
            <a:r>
              <a:rPr lang="en-US" b="1" i="1" dirty="0">
                <a:solidFill>
                  <a:srgbClr val="FF0000"/>
                </a:solidFill>
                <a:latin typeface="Courier New" panose="02070309020205020404" pitchFamily="49" charset="0"/>
                <a:cs typeface="Courier New" panose="02070309020205020404" pitchFamily="49" charset="0"/>
              </a:rPr>
              <a:t>B</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classroom (</a:t>
            </a:r>
            <a:r>
              <a:rPr lang="en-US" b="1" i="1" dirty="0">
                <a:solidFill>
                  <a:srgbClr val="FF0000"/>
                </a:solidFill>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 must be adjacent to 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must not be adjacent to the dormitory (</a:t>
            </a:r>
            <a:r>
              <a:rPr lang="en-US" b="1" i="1" dirty="0">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must not be on a hill.</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 must be on a hill or adjacent to the road.</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All structures must be in different grid squares.</a:t>
            </a:r>
          </a:p>
          <a:p>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Here</a:t>
            </a:r>
            <a:r>
              <a:rPr lang="en-US" b="1" dirty="0">
                <a:latin typeface="Courier New" panose="02070309020205020404" pitchFamily="49" charset="0"/>
                <a:cs typeface="Courier New" panose="02070309020205020404" pitchFamily="49" charset="0"/>
              </a:rPr>
              <a:t>, </a:t>
            </a:r>
            <a:r>
              <a:rPr lang="en-US" b="1" i="1" dirty="0">
                <a:solidFill>
                  <a:srgbClr val="FF0000"/>
                </a:solidFill>
                <a:latin typeface="Courier New" panose="02070309020205020404" pitchFamily="49" charset="0"/>
                <a:cs typeface="Courier New" panose="02070309020205020404" pitchFamily="49" charset="0"/>
              </a:rPr>
              <a:t>adjacent</a:t>
            </a:r>
            <a:r>
              <a:rPr lang="en-US" b="1" dirty="0">
                <a:latin typeface="Courier New" panose="02070309020205020404" pitchFamily="49" charset="0"/>
                <a:cs typeface="Courier New" panose="02070309020205020404" pitchFamily="49" charset="0"/>
              </a:rPr>
              <a:t> means that the structures must share a grid edge, not just a corner</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 name="TextBox 2"/>
          <p:cNvSpPr txBox="1"/>
          <p:nvPr/>
        </p:nvSpPr>
        <p:spPr>
          <a:xfrm>
            <a:off x="7928472" y="3129364"/>
            <a:ext cx="4114800" cy="646331"/>
          </a:xfrm>
          <a:prstGeom prst="rect">
            <a:avLst/>
          </a:prstGeom>
          <a:noFill/>
        </p:spPr>
        <p:txBody>
          <a:bodyPr wrap="square" rtlCol="0">
            <a:spAutoFit/>
          </a:bodyPr>
          <a:lstStyle/>
          <a:p>
            <a:r>
              <a:rPr lang="en-US" dirty="0" smtClean="0">
                <a:solidFill>
                  <a:srgbClr val="FF0000"/>
                </a:solidFill>
                <a:latin typeface="Courier New" panose="02070309020205020404" pitchFamily="49" charset="0"/>
                <a:cs typeface="Courier New" panose="02070309020205020404" pitchFamily="49" charset="0"/>
              </a:rPr>
              <a:t>Q1: Which of the constraints are unary constraints?</a:t>
            </a:r>
            <a:endParaRPr lang="en-US" dirty="0">
              <a:solidFill>
                <a:srgbClr val="FF0000"/>
              </a:solidFill>
              <a:latin typeface="Courier New" panose="02070309020205020404" pitchFamily="49" charset="0"/>
              <a:cs typeface="Courier New" panose="02070309020205020404" pitchFamily="49" charset="0"/>
            </a:endParaRPr>
          </a:p>
        </p:txBody>
      </p:sp>
      <p:grpSp>
        <p:nvGrpSpPr>
          <p:cNvPr id="11" name="Group 10"/>
          <p:cNvGrpSpPr/>
          <p:nvPr/>
        </p:nvGrpSpPr>
        <p:grpSpPr>
          <a:xfrm>
            <a:off x="1066800" y="3654623"/>
            <a:ext cx="8305800" cy="2011597"/>
            <a:chOff x="1066800" y="3654623"/>
            <a:chExt cx="8305800" cy="2011597"/>
          </a:xfrm>
        </p:grpSpPr>
        <p:sp>
          <p:nvSpPr>
            <p:cNvPr id="8" name="Rounded Rectangle 7"/>
            <p:cNvSpPr/>
            <p:nvPr/>
          </p:nvSpPr>
          <p:spPr>
            <a:xfrm>
              <a:off x="1066800" y="3654623"/>
              <a:ext cx="6400800" cy="30777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66800" y="5377314"/>
              <a:ext cx="8305800" cy="28890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66800" y="5049714"/>
              <a:ext cx="7772400" cy="28428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778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Real-World CSPs</a:t>
            </a:r>
          </a:p>
        </p:txBody>
      </p:sp>
      <p:sp>
        <p:nvSpPr>
          <p:cNvPr id="16387" name="Rectangle 3"/>
          <p:cNvSpPr>
            <a:spLocks noGrp="1" noChangeArrowheads="1"/>
          </p:cNvSpPr>
          <p:nvPr>
            <p:ph idx="1"/>
          </p:nvPr>
        </p:nvSpPr>
        <p:spPr/>
        <p:txBody>
          <a:bodyPr/>
          <a:lstStyle/>
          <a:p>
            <a:pPr eaLnBrk="1" hangingPunct="1">
              <a:lnSpc>
                <a:spcPct val="90000"/>
              </a:lnSpc>
            </a:pPr>
            <a:r>
              <a:rPr lang="en-US" sz="2400" dirty="0"/>
              <a:t>Assignment problems: e.g., who teaches what class</a:t>
            </a:r>
          </a:p>
          <a:p>
            <a:pPr eaLnBrk="1" hangingPunct="1">
              <a:lnSpc>
                <a:spcPct val="90000"/>
              </a:lnSpc>
            </a:pPr>
            <a:r>
              <a:rPr lang="en-US" sz="2400" dirty="0"/>
              <a:t>Timetabling problems: e.g., which class is offered when and where?</a:t>
            </a:r>
          </a:p>
          <a:p>
            <a:pPr eaLnBrk="1" hangingPunct="1">
              <a:lnSpc>
                <a:spcPct val="90000"/>
              </a:lnSpc>
            </a:pPr>
            <a:r>
              <a:rPr lang="en-US" sz="2400" dirty="0"/>
              <a:t>Hardware configuration</a:t>
            </a:r>
          </a:p>
          <a:p>
            <a:pPr eaLnBrk="1" hangingPunct="1">
              <a:lnSpc>
                <a:spcPct val="90000"/>
              </a:lnSpc>
            </a:pPr>
            <a:r>
              <a:rPr lang="en-US" sz="2400" dirty="0"/>
              <a:t>Transportation scheduling</a:t>
            </a:r>
          </a:p>
          <a:p>
            <a:pPr eaLnBrk="1" hangingPunct="1">
              <a:lnSpc>
                <a:spcPct val="90000"/>
              </a:lnSpc>
            </a:pPr>
            <a:r>
              <a:rPr lang="en-US" sz="2400" dirty="0"/>
              <a:t>Factory scheduling</a:t>
            </a:r>
          </a:p>
          <a:p>
            <a:pPr eaLnBrk="1" hangingPunct="1">
              <a:lnSpc>
                <a:spcPct val="90000"/>
              </a:lnSpc>
            </a:pPr>
            <a:r>
              <a:rPr lang="en-US" sz="2400" dirty="0"/>
              <a:t>Circuit layout</a:t>
            </a:r>
          </a:p>
          <a:p>
            <a:pPr eaLnBrk="1" hangingPunct="1">
              <a:lnSpc>
                <a:spcPct val="90000"/>
              </a:lnSpc>
            </a:pPr>
            <a:r>
              <a:rPr lang="en-US" sz="2400" dirty="0"/>
              <a:t>Fault diagnosis</a:t>
            </a:r>
          </a:p>
          <a:p>
            <a:pPr eaLnBrk="1" hangingPunct="1">
              <a:lnSpc>
                <a:spcPct val="90000"/>
              </a:lnSpc>
            </a:pPr>
            <a:r>
              <a:rPr lang="en-US" sz="2400" dirty="0"/>
              <a:t>… lots more!</a:t>
            </a:r>
          </a:p>
          <a:p>
            <a:pPr eaLnBrk="1" hangingPunct="1">
              <a:lnSpc>
                <a:spcPct val="90000"/>
              </a:lnSpc>
            </a:pPr>
            <a:endParaRPr lang="en-US" sz="2400" dirty="0"/>
          </a:p>
          <a:p>
            <a:pPr eaLnBrk="1" hangingPunct="1">
              <a:lnSpc>
                <a:spcPct val="90000"/>
              </a:lnSpc>
            </a:pPr>
            <a:endParaRPr lang="en-US" sz="2400" dirty="0"/>
          </a:p>
          <a:p>
            <a:pPr eaLnBrk="1" hangingPunct="1">
              <a:lnSpc>
                <a:spcPct val="90000"/>
              </a:lnSpc>
            </a:pPr>
            <a:endParaRPr lang="en-US" sz="2400" dirty="0"/>
          </a:p>
          <a:p>
            <a:pPr eaLnBrk="1" hangingPunct="1">
              <a:lnSpc>
                <a:spcPct val="90000"/>
              </a:lnSpc>
            </a:pPr>
            <a:r>
              <a:rPr lang="en-US" sz="2400" dirty="0"/>
              <a:t>Many real-world problems involve real-valued variables…</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1" y="2591009"/>
            <a:ext cx="6248398" cy="2777687"/>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CSPs</a:t>
            </a:r>
            <a:endParaRPr lang="en-US" dirty="0"/>
          </a:p>
        </p:txBody>
      </p:sp>
      <p:sp>
        <p:nvSpPr>
          <p:cNvPr id="3" name="Content Placeholder 2"/>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8801" y="1524416"/>
            <a:ext cx="8866186" cy="462832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Standard Search Formulation</a:t>
            </a:r>
          </a:p>
        </p:txBody>
      </p:sp>
      <p:sp>
        <p:nvSpPr>
          <p:cNvPr id="17411" name="Rectangle 3"/>
          <p:cNvSpPr>
            <a:spLocks noGrp="1" noChangeArrowheads="1"/>
          </p:cNvSpPr>
          <p:nvPr>
            <p:ph idx="1"/>
          </p:nvPr>
        </p:nvSpPr>
        <p:spPr>
          <a:xfrm>
            <a:off x="381000" y="1447800"/>
            <a:ext cx="6019800" cy="4572000"/>
          </a:xfrm>
        </p:spPr>
        <p:txBody>
          <a:bodyPr/>
          <a:lstStyle/>
          <a:p>
            <a:pPr eaLnBrk="1" hangingPunct="1">
              <a:lnSpc>
                <a:spcPct val="80000"/>
              </a:lnSpc>
            </a:pPr>
            <a:r>
              <a:rPr lang="en-US" sz="2800" dirty="0"/>
              <a:t>Standard search formulation of CSPs</a:t>
            </a:r>
          </a:p>
          <a:p>
            <a:pPr eaLnBrk="1" hangingPunct="1">
              <a:lnSpc>
                <a:spcPct val="80000"/>
              </a:lnSpc>
            </a:pPr>
            <a:endParaRPr lang="en-US" sz="2800" dirty="0"/>
          </a:p>
          <a:p>
            <a:pPr eaLnBrk="1" hangingPunct="1">
              <a:lnSpc>
                <a:spcPct val="80000"/>
              </a:lnSpc>
            </a:pPr>
            <a:r>
              <a:rPr lang="en-US" sz="2800" dirty="0"/>
              <a:t>States defined by the values assigned so far (partial assignments)</a:t>
            </a:r>
          </a:p>
          <a:p>
            <a:pPr lvl="1" eaLnBrk="1" hangingPunct="1">
              <a:lnSpc>
                <a:spcPct val="80000"/>
              </a:lnSpc>
            </a:pPr>
            <a:r>
              <a:rPr lang="en-US" sz="2400" dirty="0"/>
              <a:t>Initial state: the empty assignment, {}</a:t>
            </a:r>
          </a:p>
          <a:p>
            <a:pPr lvl="1" eaLnBrk="1" hangingPunct="1">
              <a:lnSpc>
                <a:spcPct val="80000"/>
              </a:lnSpc>
            </a:pPr>
            <a:r>
              <a:rPr lang="en-US" sz="2400" dirty="0"/>
              <a:t>Successor function: assign a value to an unassigned variable</a:t>
            </a:r>
          </a:p>
          <a:p>
            <a:pPr lvl="1" eaLnBrk="1" hangingPunct="1">
              <a:lnSpc>
                <a:spcPct val="80000"/>
              </a:lnSpc>
            </a:pPr>
            <a:r>
              <a:rPr lang="en-US" sz="2400" dirty="0"/>
              <a:t>Goal test: the current assignment is complete and satisfies all constraints</a:t>
            </a:r>
          </a:p>
          <a:p>
            <a:pPr eaLnBrk="1" hangingPunct="1">
              <a:lnSpc>
                <a:spcPct val="80000"/>
              </a:lnSpc>
            </a:pPr>
            <a:endParaRPr lang="en-US" sz="2800" dirty="0"/>
          </a:p>
          <a:p>
            <a:pPr eaLnBrk="1" hangingPunct="1">
              <a:lnSpc>
                <a:spcPct val="80000"/>
              </a:lnSpc>
            </a:pPr>
            <a:r>
              <a:rPr lang="en-US" sz="2800" dirty="0"/>
              <a:t>We’ll start with the straightforward, naïve approach, then improve it</a:t>
            </a:r>
          </a:p>
          <a:p>
            <a:pPr eaLnBrk="1" hangingPunct="1">
              <a:lnSpc>
                <a:spcPct val="80000"/>
              </a:lnSpc>
            </a:pPr>
            <a:endParaRPr lang="en-US" sz="2800"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00801" y="1545125"/>
            <a:ext cx="5359576" cy="416939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What is Search For?</a:t>
            </a:r>
          </a:p>
        </p:txBody>
      </p:sp>
      <p:sp>
        <p:nvSpPr>
          <p:cNvPr id="5123" name="Content Placeholder 2"/>
          <p:cNvSpPr>
            <a:spLocks noGrp="1"/>
          </p:cNvSpPr>
          <p:nvPr>
            <p:ph idx="1"/>
          </p:nvPr>
        </p:nvSpPr>
        <p:spPr>
          <a:xfrm>
            <a:off x="406400" y="1295401"/>
            <a:ext cx="11379200" cy="4729164"/>
          </a:xfrm>
        </p:spPr>
        <p:txBody>
          <a:bodyPr/>
          <a:lstStyle/>
          <a:p>
            <a:pPr eaLnBrk="1" hangingPunct="1"/>
            <a:r>
              <a:rPr lang="en-US" sz="2400" dirty="0"/>
              <a:t>Assumptions about the world: a single agent, deterministic actions, fully observed state, discrete state space</a:t>
            </a:r>
          </a:p>
          <a:p>
            <a:pPr lvl="1"/>
            <a:endParaRPr lang="en-US" sz="2000" dirty="0"/>
          </a:p>
          <a:p>
            <a:pPr eaLnBrk="1" hangingPunct="1"/>
            <a:r>
              <a:rPr lang="en-US" sz="2400" dirty="0"/>
              <a:t>Planning: sequences of actions</a:t>
            </a:r>
          </a:p>
          <a:p>
            <a:pPr lvl="1" eaLnBrk="1" hangingPunct="1"/>
            <a:r>
              <a:rPr lang="en-US" sz="2000" dirty="0"/>
              <a:t>The path to the goal is the important thing</a:t>
            </a:r>
          </a:p>
          <a:p>
            <a:pPr lvl="1" eaLnBrk="1" hangingPunct="1"/>
            <a:r>
              <a:rPr lang="en-US" sz="2000" dirty="0"/>
              <a:t>Paths have various costs, depths</a:t>
            </a:r>
          </a:p>
          <a:p>
            <a:pPr lvl="1" eaLnBrk="1" hangingPunct="1"/>
            <a:r>
              <a:rPr lang="en-US" sz="2000" dirty="0"/>
              <a:t>Heuristics give problem-specific guidance</a:t>
            </a:r>
          </a:p>
          <a:p>
            <a:pPr lvl="1" eaLnBrk="1" hangingPunct="1"/>
            <a:endParaRPr lang="en-US" sz="2000" dirty="0"/>
          </a:p>
          <a:p>
            <a:pPr eaLnBrk="1" hangingPunct="1"/>
            <a:r>
              <a:rPr lang="en-US" sz="2400" dirty="0"/>
              <a:t>Identification: assignments to variables</a:t>
            </a:r>
          </a:p>
          <a:p>
            <a:pPr lvl="1" eaLnBrk="1" hangingPunct="1"/>
            <a:r>
              <a:rPr lang="en-US" sz="2000" dirty="0"/>
              <a:t>The goal itself is important, not the path</a:t>
            </a:r>
          </a:p>
          <a:p>
            <a:pPr lvl="1" eaLnBrk="1" hangingPunct="1"/>
            <a:r>
              <a:rPr lang="en-US" sz="2000" dirty="0"/>
              <a:t>All paths at the same depth (for some formulations)</a:t>
            </a:r>
          </a:p>
          <a:p>
            <a:pPr lvl="1" eaLnBrk="1" hangingPunct="1"/>
            <a:r>
              <a:rPr lang="en-US" sz="2000" dirty="0"/>
              <a:t>CSPs are specialized for identification problems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22021" y="3810795"/>
            <a:ext cx="3067051" cy="2665413"/>
          </a:xfrm>
          <a:prstGeom prst="rect">
            <a:avLst/>
          </a:prstGeom>
          <a:noFill/>
        </p:spPr>
      </p:pic>
      <p:grpSp>
        <p:nvGrpSpPr>
          <p:cNvPr id="9" name="Group 8"/>
          <p:cNvGrpSpPr/>
          <p:nvPr/>
        </p:nvGrpSpPr>
        <p:grpSpPr>
          <a:xfrm>
            <a:off x="7596188" y="1882124"/>
            <a:ext cx="3376612" cy="2228563"/>
            <a:chOff x="7596188" y="1882124"/>
            <a:chExt cx="3376612" cy="2228563"/>
          </a:xfrm>
        </p:grpSpPr>
        <p:sp>
          <p:nvSpPr>
            <p:cNvPr id="7" name="Rectangle 6"/>
            <p:cNvSpPr/>
            <p:nvPr/>
          </p:nvSpPr>
          <p:spPr>
            <a:xfrm>
              <a:off x="7772401" y="1905001"/>
              <a:ext cx="1524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96188" y="1882124"/>
              <a:ext cx="3376612" cy="2228563"/>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Search Methods</a:t>
            </a:r>
          </a:p>
        </p:txBody>
      </p:sp>
      <p:sp>
        <p:nvSpPr>
          <p:cNvPr id="919555" name="Rectangle 3"/>
          <p:cNvSpPr>
            <a:spLocks noGrp="1" noChangeArrowheads="1"/>
          </p:cNvSpPr>
          <p:nvPr>
            <p:ph idx="1"/>
          </p:nvPr>
        </p:nvSpPr>
        <p:spPr/>
        <p:txBody>
          <a:bodyPr/>
          <a:lstStyle/>
          <a:p>
            <a:pPr eaLnBrk="1" hangingPunct="1">
              <a:lnSpc>
                <a:spcPct val="90000"/>
              </a:lnSpc>
            </a:pPr>
            <a:r>
              <a:rPr lang="en-US" sz="2800" dirty="0"/>
              <a:t>What would BFS do?</a:t>
            </a:r>
          </a:p>
          <a:p>
            <a:pPr eaLnBrk="1" hangingPunct="1">
              <a:lnSpc>
                <a:spcPct val="90000"/>
              </a:lnSpc>
            </a:pPr>
            <a:endParaRPr lang="en-US" sz="2800" dirty="0"/>
          </a:p>
          <a:p>
            <a:pPr eaLnBrk="1" hangingPunct="1">
              <a:lnSpc>
                <a:spcPct val="90000"/>
              </a:lnSpc>
            </a:pPr>
            <a:endParaRPr lang="en-US" sz="2800" dirty="0"/>
          </a:p>
          <a:p>
            <a:pPr eaLnBrk="1" hangingPunct="1">
              <a:lnSpc>
                <a:spcPct val="90000"/>
              </a:lnSpc>
            </a:pPr>
            <a:endParaRPr lang="en-US" sz="2800" dirty="0"/>
          </a:p>
          <a:p>
            <a:pPr eaLnBrk="1" hangingPunct="1">
              <a:lnSpc>
                <a:spcPct val="90000"/>
              </a:lnSpc>
            </a:pPr>
            <a:r>
              <a:rPr lang="en-US" sz="2800" dirty="0"/>
              <a:t>What would DFS do?</a:t>
            </a:r>
          </a:p>
          <a:p>
            <a:pPr eaLnBrk="1" hangingPunct="1">
              <a:lnSpc>
                <a:spcPct val="90000"/>
              </a:lnSpc>
            </a:pPr>
            <a:endParaRPr lang="en-US" sz="2800" dirty="0"/>
          </a:p>
          <a:p>
            <a:pPr eaLnBrk="1" hangingPunct="1">
              <a:lnSpc>
                <a:spcPct val="90000"/>
              </a:lnSpc>
            </a:pPr>
            <a:endParaRPr lang="en-US" sz="2800" dirty="0"/>
          </a:p>
          <a:p>
            <a:pPr eaLnBrk="1" hangingPunct="1">
              <a:lnSpc>
                <a:spcPct val="90000"/>
              </a:lnSpc>
            </a:pPr>
            <a:endParaRPr lang="en-US" sz="2800" dirty="0"/>
          </a:p>
          <a:p>
            <a:pPr eaLnBrk="1" hangingPunct="1">
              <a:lnSpc>
                <a:spcPct val="90000"/>
              </a:lnSpc>
            </a:pPr>
            <a:r>
              <a:rPr lang="en-US" sz="2800" dirty="0"/>
              <a:t>What problems does naïve search have?</a:t>
            </a:r>
          </a:p>
        </p:txBody>
      </p:sp>
      <p:pic>
        <p:nvPicPr>
          <p:cNvPr id="18436" name="Picture 4"/>
          <p:cNvPicPr>
            <a:picLocks noChangeAspect="1" noChangeArrowheads="1"/>
          </p:cNvPicPr>
          <p:nvPr/>
        </p:nvPicPr>
        <p:blipFill>
          <a:blip r:embed="rId3" cstate="print">
            <a:clrChange>
              <a:clrFrom>
                <a:srgbClr val="FFFFFF"/>
              </a:clrFrom>
              <a:clrTo>
                <a:srgbClr val="FFFFFF">
                  <a:alpha val="0"/>
                </a:srgbClr>
              </a:clrTo>
            </a:clrChange>
          </a:blip>
          <a:srcRect l="601" t="1517"/>
          <a:stretch>
            <a:fillRect/>
          </a:stretch>
        </p:blipFill>
        <p:spPr bwMode="auto">
          <a:xfrm>
            <a:off x="6277709" y="1447800"/>
            <a:ext cx="4847492" cy="419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95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9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Backtracking Search</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2" y="1752602"/>
            <a:ext cx="7315199" cy="4278246"/>
          </a:xfrm>
          <a:prstGeom prst="rect">
            <a:avLst/>
          </a:prstGeom>
          <a:noFill/>
        </p:spPr>
      </p:pic>
    </p:spTree>
    <p:extLst>
      <p:ext uri="{BB962C8B-B14F-4D97-AF65-F5344CB8AC3E}">
        <p14:creationId xmlns:p14="http://schemas.microsoft.com/office/powerpoint/2010/main" val="250770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Backtracking Search</a:t>
            </a:r>
          </a:p>
        </p:txBody>
      </p:sp>
      <p:sp>
        <p:nvSpPr>
          <p:cNvPr id="19459" name="Rectangle 3"/>
          <p:cNvSpPr>
            <a:spLocks noGrp="1" noChangeArrowheads="1"/>
          </p:cNvSpPr>
          <p:nvPr>
            <p:ph idx="1"/>
          </p:nvPr>
        </p:nvSpPr>
        <p:spPr>
          <a:xfrm>
            <a:off x="457200" y="1371600"/>
            <a:ext cx="9829800" cy="4953000"/>
          </a:xfrm>
        </p:spPr>
        <p:txBody>
          <a:bodyPr/>
          <a:lstStyle/>
          <a:p>
            <a:pPr eaLnBrk="1" hangingPunct="1">
              <a:lnSpc>
                <a:spcPct val="80000"/>
              </a:lnSpc>
            </a:pPr>
            <a:r>
              <a:rPr lang="en-US" sz="2400" b="1" dirty="0"/>
              <a:t>Backtracking search</a:t>
            </a:r>
            <a:r>
              <a:rPr lang="en-US" sz="2400" dirty="0"/>
              <a:t> is the basic </a:t>
            </a:r>
            <a:r>
              <a:rPr lang="en-US" sz="2400" i="1" dirty="0">
                <a:solidFill>
                  <a:srgbClr val="FF0000"/>
                </a:solidFill>
              </a:rPr>
              <a:t>uninformed</a:t>
            </a:r>
            <a:r>
              <a:rPr lang="en-US" sz="2400" dirty="0"/>
              <a:t> algorithm for solving CSPs</a:t>
            </a:r>
          </a:p>
          <a:p>
            <a:pPr lvl="3">
              <a:lnSpc>
                <a:spcPct val="80000"/>
              </a:lnSpc>
            </a:pPr>
            <a:endParaRPr lang="en-US" sz="1200" dirty="0"/>
          </a:p>
          <a:p>
            <a:pPr eaLnBrk="1" hangingPunct="1">
              <a:lnSpc>
                <a:spcPct val="80000"/>
              </a:lnSpc>
            </a:pPr>
            <a:r>
              <a:rPr lang="en-US" sz="2400" dirty="0"/>
              <a:t>Idea 1: One variable at a time</a:t>
            </a:r>
          </a:p>
          <a:p>
            <a:pPr lvl="1" eaLnBrk="1" hangingPunct="1">
              <a:lnSpc>
                <a:spcPct val="80000"/>
              </a:lnSpc>
            </a:pPr>
            <a:r>
              <a:rPr lang="en-US" sz="2000" dirty="0"/>
              <a:t>Variable assignments are commutative, so fix ordering</a:t>
            </a:r>
          </a:p>
          <a:p>
            <a:pPr lvl="1" eaLnBrk="1" hangingPunct="1">
              <a:lnSpc>
                <a:spcPct val="80000"/>
              </a:lnSpc>
            </a:pPr>
            <a:r>
              <a:rPr lang="en-US" sz="2000" dirty="0"/>
              <a:t>I.e., [WA = red then NT = green] same as [NT = green then WA = red]</a:t>
            </a:r>
          </a:p>
          <a:p>
            <a:pPr lvl="1" eaLnBrk="1" hangingPunct="1">
              <a:lnSpc>
                <a:spcPct val="80000"/>
              </a:lnSpc>
            </a:pPr>
            <a:r>
              <a:rPr lang="en-US" sz="2000" dirty="0"/>
              <a:t>Only need to consider assignments to a single variable at each step</a:t>
            </a:r>
          </a:p>
          <a:p>
            <a:pPr lvl="3">
              <a:lnSpc>
                <a:spcPct val="80000"/>
              </a:lnSpc>
            </a:pPr>
            <a:endParaRPr lang="en-US" sz="1200" dirty="0"/>
          </a:p>
          <a:p>
            <a:pPr eaLnBrk="1" hangingPunct="1">
              <a:lnSpc>
                <a:spcPct val="80000"/>
              </a:lnSpc>
            </a:pPr>
            <a:r>
              <a:rPr lang="en-US" sz="2400" dirty="0"/>
              <a:t>Idea 2: Check constraints as you go</a:t>
            </a:r>
          </a:p>
          <a:p>
            <a:pPr lvl="1" eaLnBrk="1" hangingPunct="1">
              <a:lnSpc>
                <a:spcPct val="80000"/>
              </a:lnSpc>
            </a:pPr>
            <a:r>
              <a:rPr lang="en-US" sz="2000" dirty="0"/>
              <a:t>I.e. consider only values which do not conflict previous assignments</a:t>
            </a:r>
          </a:p>
          <a:p>
            <a:pPr lvl="1" eaLnBrk="1" hangingPunct="1">
              <a:lnSpc>
                <a:spcPct val="80000"/>
              </a:lnSpc>
            </a:pPr>
            <a:r>
              <a:rPr lang="en-US" sz="2000" dirty="0"/>
              <a:t>Might have to do some computation to check the constraints</a:t>
            </a:r>
          </a:p>
          <a:p>
            <a:pPr lvl="1" eaLnBrk="1" hangingPunct="1">
              <a:lnSpc>
                <a:spcPct val="80000"/>
              </a:lnSpc>
            </a:pPr>
            <a:r>
              <a:rPr lang="en-US" sz="2000" dirty="0"/>
              <a:t>“Incremental goal test”</a:t>
            </a:r>
          </a:p>
          <a:p>
            <a:pPr lvl="3">
              <a:lnSpc>
                <a:spcPct val="80000"/>
              </a:lnSpc>
            </a:pPr>
            <a:endParaRPr lang="en-US" sz="1200" dirty="0"/>
          </a:p>
          <a:p>
            <a:pPr eaLnBrk="1" hangingPunct="1">
              <a:lnSpc>
                <a:spcPct val="80000"/>
              </a:lnSpc>
            </a:pPr>
            <a:r>
              <a:rPr lang="en-US" sz="2400" dirty="0"/>
              <a:t>Depth-first search with these two improvements</a:t>
            </a:r>
          </a:p>
          <a:p>
            <a:pPr eaLnBrk="1" hangingPunct="1">
              <a:lnSpc>
                <a:spcPct val="80000"/>
              </a:lnSpc>
              <a:buNone/>
            </a:pPr>
            <a:r>
              <a:rPr lang="en-US" sz="2400" dirty="0"/>
              <a:t>	is called </a:t>
            </a:r>
            <a:r>
              <a:rPr lang="en-US" sz="2400" i="1" dirty="0">
                <a:solidFill>
                  <a:srgbClr val="FF0000"/>
                </a:solidFill>
              </a:rPr>
              <a:t>backtracking search </a:t>
            </a:r>
            <a:r>
              <a:rPr lang="en-US" sz="2400" dirty="0"/>
              <a:t>(not the best name)</a:t>
            </a:r>
            <a:endParaRPr lang="en-US" sz="2400" i="1" dirty="0"/>
          </a:p>
          <a:p>
            <a:pPr lvl="2">
              <a:lnSpc>
                <a:spcPct val="80000"/>
              </a:lnSpc>
            </a:pPr>
            <a:endParaRPr lang="en-US" sz="1600" dirty="0"/>
          </a:p>
          <a:p>
            <a:pPr eaLnBrk="1" hangingPunct="1">
              <a:lnSpc>
                <a:spcPct val="80000"/>
              </a:lnSpc>
            </a:pPr>
            <a:r>
              <a:rPr lang="en-US" sz="2400" dirty="0"/>
              <a:t>Can solve n-queens for n </a:t>
            </a:r>
            <a:r>
              <a:rPr lang="en-US" sz="2400" dirty="0">
                <a:sym typeface="Symbol" pitchFamily="18" charset="2"/>
              </a:rPr>
              <a:t></a:t>
            </a:r>
            <a:r>
              <a:rPr lang="en-US" sz="2400" dirty="0"/>
              <a:t> 25</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7602" y="3962400"/>
            <a:ext cx="4571999" cy="267390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5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5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Backtracking Example</a:t>
            </a:r>
          </a:p>
        </p:txBody>
      </p:sp>
      <p:pic>
        <p:nvPicPr>
          <p:cNvPr id="21508" name="Picture 4"/>
          <p:cNvPicPr>
            <a:picLocks noChangeAspect="1" noChangeArrowheads="1"/>
          </p:cNvPicPr>
          <p:nvPr/>
        </p:nvPicPr>
        <p:blipFill>
          <a:blip r:embed="rId2" cstate="print"/>
          <a:srcRect/>
          <a:stretch>
            <a:fillRect/>
          </a:stretch>
        </p:blipFill>
        <p:spPr bwMode="auto">
          <a:xfrm>
            <a:off x="5830981" y="1447800"/>
            <a:ext cx="1165225" cy="960437"/>
          </a:xfrm>
          <a:prstGeom prst="rect">
            <a:avLst/>
          </a:prstGeom>
          <a:noFill/>
          <a:ln w="9525">
            <a:noFill/>
            <a:miter lim="800000"/>
            <a:headEnd/>
            <a:tailEnd/>
          </a:ln>
        </p:spPr>
      </p:pic>
      <p:pic>
        <p:nvPicPr>
          <p:cNvPr id="921605" name="Picture 5"/>
          <p:cNvPicPr>
            <a:picLocks noChangeAspect="1" noChangeArrowheads="1"/>
          </p:cNvPicPr>
          <p:nvPr/>
        </p:nvPicPr>
        <p:blipFill>
          <a:blip r:embed="rId3" cstate="print"/>
          <a:srcRect l="983" t="1931"/>
          <a:stretch>
            <a:fillRect/>
          </a:stretch>
        </p:blipFill>
        <p:spPr bwMode="auto">
          <a:xfrm>
            <a:off x="4535581" y="1474413"/>
            <a:ext cx="3846420" cy="2048811"/>
          </a:xfrm>
          <a:prstGeom prst="rect">
            <a:avLst/>
          </a:prstGeom>
          <a:noFill/>
          <a:ln w="9525">
            <a:noFill/>
            <a:miter lim="800000"/>
            <a:headEnd/>
            <a:tailEnd/>
          </a:ln>
        </p:spPr>
      </p:pic>
      <p:pic>
        <p:nvPicPr>
          <p:cNvPr id="921606" name="Picture 6"/>
          <p:cNvPicPr>
            <a:picLocks noChangeAspect="1" noChangeArrowheads="1"/>
          </p:cNvPicPr>
          <p:nvPr/>
        </p:nvPicPr>
        <p:blipFill>
          <a:blip r:embed="rId4" cstate="print"/>
          <a:srcRect l="645" t="615"/>
          <a:stretch>
            <a:fillRect/>
          </a:stretch>
        </p:blipFill>
        <p:spPr bwMode="auto">
          <a:xfrm>
            <a:off x="3692899" y="1474413"/>
            <a:ext cx="4534647" cy="3365315"/>
          </a:xfrm>
          <a:prstGeom prst="rect">
            <a:avLst/>
          </a:prstGeom>
          <a:noFill/>
          <a:ln w="9525">
            <a:noFill/>
            <a:miter lim="800000"/>
            <a:headEnd/>
            <a:tailEnd/>
          </a:ln>
        </p:spPr>
      </p:pic>
      <p:pic>
        <p:nvPicPr>
          <p:cNvPr id="921607" name="Picture 7"/>
          <p:cNvPicPr>
            <a:picLocks noChangeAspect="1" noChangeArrowheads="1"/>
          </p:cNvPicPr>
          <p:nvPr/>
        </p:nvPicPr>
        <p:blipFill>
          <a:blip r:embed="rId5" cstate="print"/>
          <a:srcRect l="578" t="520"/>
          <a:stretch>
            <a:fillRect/>
          </a:stretch>
        </p:blipFill>
        <p:spPr bwMode="auto">
          <a:xfrm>
            <a:off x="2823322" y="1483377"/>
            <a:ext cx="5401049" cy="4684059"/>
          </a:xfrm>
          <a:prstGeom prst="rect">
            <a:avLst/>
          </a:prstGeom>
          <a:noFill/>
          <a:ln w="9525">
            <a:noFill/>
            <a:miter lim="800000"/>
            <a:headEnd/>
            <a:tailEnd/>
          </a:ln>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467602" y="3962400"/>
            <a:ext cx="4571999" cy="267390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Exercise: </a:t>
            </a:r>
            <a:r>
              <a:rPr lang="en-US" sz="3200" dirty="0"/>
              <a:t>Campus </a:t>
            </a:r>
            <a:r>
              <a:rPr lang="en-US" sz="3200" dirty="0" smtClean="0"/>
              <a:t>Layout</a:t>
            </a:r>
            <a:br>
              <a:rPr lang="en-US" sz="3200" dirty="0" smtClean="0"/>
            </a:br>
            <a:r>
              <a:rPr lang="en-US" sz="3200" dirty="0" smtClean="0"/>
              <a:t>Part 1: type of constraints</a:t>
            </a:r>
            <a:endParaRPr lang="en-US" sz="3200" dirty="0"/>
          </a:p>
        </p:txBody>
      </p:sp>
      <p:pic>
        <p:nvPicPr>
          <p:cNvPr id="4" name="Picture 3"/>
          <p:cNvPicPr>
            <a:picLocks noChangeAspect="1"/>
          </p:cNvPicPr>
          <p:nvPr/>
        </p:nvPicPr>
        <p:blipFill>
          <a:blip r:embed="rId2"/>
          <a:stretch>
            <a:fillRect/>
          </a:stretch>
        </p:blipFill>
        <p:spPr>
          <a:xfrm>
            <a:off x="6934200" y="1117600"/>
            <a:ext cx="5105400" cy="1628577"/>
          </a:xfrm>
          <a:prstGeom prst="rect">
            <a:avLst/>
          </a:prstGeom>
        </p:spPr>
      </p:pic>
      <p:sp>
        <p:nvSpPr>
          <p:cNvPr id="5" name="Rectangle 4"/>
          <p:cNvSpPr/>
          <p:nvPr/>
        </p:nvSpPr>
        <p:spPr>
          <a:xfrm>
            <a:off x="762000" y="1219200"/>
            <a:ext cx="5638800" cy="1815882"/>
          </a:xfrm>
          <a:prstGeom prst="rect">
            <a:avLst/>
          </a:prstGeom>
        </p:spPr>
        <p:txBody>
          <a:bodyPr wrap="square">
            <a:spAutoFit/>
          </a:bodyPr>
          <a:lstStyle/>
          <a:p>
            <a:pPr algn="just"/>
            <a:r>
              <a:rPr lang="en-US" sz="1600" b="1" dirty="0">
                <a:latin typeface="Courier New" panose="02070309020205020404" pitchFamily="49" charset="0"/>
                <a:cs typeface="Courier New" panose="02070309020205020404" pitchFamily="49" charset="0"/>
              </a:rPr>
              <a:t>You are asked to determine the layout of a new, small college. The campus will have four structures: an administration structure (A), a bus stop (B), a classroom (C), and a dormitory (D). Each structure (including the bus stop) must be placed somewhere on the grid shown below.</a:t>
            </a:r>
          </a:p>
        </p:txBody>
      </p:sp>
      <p:sp>
        <p:nvSpPr>
          <p:cNvPr id="6" name="Rectangle 5"/>
          <p:cNvSpPr/>
          <p:nvPr/>
        </p:nvSpPr>
        <p:spPr>
          <a:xfrm>
            <a:off x="762000" y="3101887"/>
            <a:ext cx="11049000" cy="3693319"/>
          </a:xfrm>
          <a:prstGeom prst="rect">
            <a:avLst/>
          </a:prstGeom>
        </p:spPr>
        <p:txBody>
          <a:bodyPr wrap="square">
            <a:spAutoFit/>
          </a:bodyPr>
          <a:lstStyle/>
          <a:p>
            <a:r>
              <a:rPr lang="en-US" b="1" dirty="0">
                <a:latin typeface="Courier New" panose="02070309020205020404" pitchFamily="49" charset="0"/>
                <a:cs typeface="Courier New" panose="02070309020205020404" pitchFamily="49" charset="0"/>
              </a:rPr>
              <a:t>The layout must satisfy the following constraints:</a:t>
            </a:r>
          </a:p>
          <a:p>
            <a:endParaRPr lang="en-US" b="1"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bus stop (</a:t>
            </a:r>
            <a:r>
              <a:rPr lang="en-US" b="1" i="1" dirty="0">
                <a:solidFill>
                  <a:srgbClr val="FF0000"/>
                </a:solidFill>
                <a:latin typeface="Courier New" panose="02070309020205020404" pitchFamily="49" charset="0"/>
                <a:cs typeface="Courier New" panose="02070309020205020404" pitchFamily="49" charset="0"/>
              </a:rPr>
              <a:t>B</a:t>
            </a:r>
            <a:r>
              <a:rPr lang="en-US" b="1" dirty="0">
                <a:latin typeface="Courier New" panose="02070309020205020404" pitchFamily="49" charset="0"/>
                <a:cs typeface="Courier New" panose="02070309020205020404" pitchFamily="49" charset="0"/>
              </a:rPr>
              <a:t>) must be adjacent to the road.</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and the classroom (</a:t>
            </a:r>
            <a:r>
              <a:rPr lang="en-US" b="1" i="1" dirty="0">
                <a:solidFill>
                  <a:srgbClr val="FF0000"/>
                </a:solidFill>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 must both be adjacent to the bus stop (</a:t>
            </a:r>
            <a:r>
              <a:rPr lang="en-US" b="1" i="1" dirty="0">
                <a:solidFill>
                  <a:srgbClr val="FF0000"/>
                </a:solidFill>
                <a:latin typeface="Courier New" panose="02070309020205020404" pitchFamily="49" charset="0"/>
                <a:cs typeface="Courier New" panose="02070309020205020404" pitchFamily="49" charset="0"/>
              </a:rPr>
              <a:t>B</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classroom (</a:t>
            </a:r>
            <a:r>
              <a:rPr lang="en-US" b="1" i="1" dirty="0">
                <a:solidFill>
                  <a:srgbClr val="FF0000"/>
                </a:solidFill>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 must be adjacent to 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must not be adjacent to 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must not be on a hill.</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 must be on a hill or adjacent to the road.</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All structures must be in different grid squares.</a:t>
            </a:r>
          </a:p>
          <a:p>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Here</a:t>
            </a:r>
            <a:r>
              <a:rPr lang="en-US" b="1" dirty="0">
                <a:latin typeface="Courier New" panose="02070309020205020404" pitchFamily="49" charset="0"/>
                <a:cs typeface="Courier New" panose="02070309020205020404" pitchFamily="49" charset="0"/>
              </a:rPr>
              <a:t>, </a:t>
            </a:r>
            <a:r>
              <a:rPr lang="en-US" b="1" i="1" dirty="0">
                <a:solidFill>
                  <a:srgbClr val="FF0000"/>
                </a:solidFill>
                <a:latin typeface="Courier New" panose="02070309020205020404" pitchFamily="49" charset="0"/>
                <a:cs typeface="Courier New" panose="02070309020205020404" pitchFamily="49" charset="0"/>
              </a:rPr>
              <a:t>adjacent</a:t>
            </a:r>
            <a:r>
              <a:rPr lang="en-US" b="1" dirty="0">
                <a:latin typeface="Courier New" panose="02070309020205020404" pitchFamily="49" charset="0"/>
                <a:cs typeface="Courier New" panose="02070309020205020404" pitchFamily="49" charset="0"/>
              </a:rPr>
              <a:t> means that the structures must share a grid edge, not just a corner</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 name="TextBox 2"/>
          <p:cNvSpPr txBox="1"/>
          <p:nvPr/>
        </p:nvSpPr>
        <p:spPr>
          <a:xfrm>
            <a:off x="7928472" y="3129364"/>
            <a:ext cx="4114800" cy="646331"/>
          </a:xfrm>
          <a:prstGeom prst="rect">
            <a:avLst/>
          </a:prstGeom>
          <a:noFill/>
        </p:spPr>
        <p:txBody>
          <a:bodyPr wrap="square" rtlCol="0">
            <a:spAutoFit/>
          </a:bodyPr>
          <a:lstStyle/>
          <a:p>
            <a:r>
              <a:rPr lang="en-US" dirty="0" smtClean="0">
                <a:solidFill>
                  <a:srgbClr val="FF0000"/>
                </a:solidFill>
                <a:latin typeface="Courier New" panose="02070309020205020404" pitchFamily="49" charset="0"/>
                <a:cs typeface="Courier New" panose="02070309020205020404" pitchFamily="49" charset="0"/>
              </a:rPr>
              <a:t>Q1: Which of the constraints are unary constraints?</a:t>
            </a:r>
            <a:endParaRPr lang="en-US" dirty="0">
              <a:solidFill>
                <a:srgbClr val="FF0000"/>
              </a:solidFill>
              <a:latin typeface="Courier New" panose="02070309020205020404" pitchFamily="49" charset="0"/>
              <a:cs typeface="Courier New" panose="02070309020205020404" pitchFamily="49" charset="0"/>
            </a:endParaRPr>
          </a:p>
        </p:txBody>
      </p:sp>
      <p:grpSp>
        <p:nvGrpSpPr>
          <p:cNvPr id="11" name="Group 10"/>
          <p:cNvGrpSpPr/>
          <p:nvPr/>
        </p:nvGrpSpPr>
        <p:grpSpPr>
          <a:xfrm>
            <a:off x="1066800" y="3654623"/>
            <a:ext cx="8305800" cy="2011597"/>
            <a:chOff x="1066800" y="3654623"/>
            <a:chExt cx="8305800" cy="2011597"/>
          </a:xfrm>
        </p:grpSpPr>
        <p:sp>
          <p:nvSpPr>
            <p:cNvPr id="8" name="Rounded Rectangle 7"/>
            <p:cNvSpPr/>
            <p:nvPr/>
          </p:nvSpPr>
          <p:spPr>
            <a:xfrm>
              <a:off x="1066800" y="3654623"/>
              <a:ext cx="6400800" cy="30777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66800" y="5377314"/>
              <a:ext cx="8305800" cy="28890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66800" y="5049714"/>
              <a:ext cx="7772400" cy="28428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340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371600"/>
            <a:ext cx="11379200" cy="4729164"/>
          </a:xfrm>
        </p:spPr>
        <p:txBody>
          <a:bodyPr/>
          <a:lstStyle/>
          <a:p>
            <a:r>
              <a:rPr lang="en-US" dirty="0"/>
              <a:t>Select the domains of all variables after unary constraints have been applied.</a:t>
            </a:r>
          </a:p>
        </p:txBody>
      </p:sp>
      <p:pic>
        <p:nvPicPr>
          <p:cNvPr id="29" name="Picture 28"/>
          <p:cNvPicPr>
            <a:picLocks noChangeAspect="1"/>
          </p:cNvPicPr>
          <p:nvPr/>
        </p:nvPicPr>
        <p:blipFill>
          <a:blip r:embed="rId2"/>
          <a:stretch>
            <a:fillRect/>
          </a:stretch>
        </p:blipFill>
        <p:spPr>
          <a:xfrm>
            <a:off x="6934200" y="1905000"/>
            <a:ext cx="5105400" cy="1628577"/>
          </a:xfrm>
          <a:prstGeom prst="rect">
            <a:avLst/>
          </a:prstGeom>
        </p:spPr>
      </p:pic>
      <p:sp>
        <p:nvSpPr>
          <p:cNvPr id="30" name="Rectangle 29"/>
          <p:cNvSpPr/>
          <p:nvPr/>
        </p:nvSpPr>
        <p:spPr>
          <a:xfrm>
            <a:off x="609600" y="2438400"/>
            <a:ext cx="6324600" cy="1600438"/>
          </a:xfrm>
          <a:prstGeom prst="rect">
            <a:avLst/>
          </a:prstGeom>
        </p:spPr>
        <p:txBody>
          <a:bodyPr wrap="square">
            <a:spAutoFit/>
          </a:bodyPr>
          <a:lstStyle/>
          <a:p>
            <a:pPr marL="285750" indent="-285750">
              <a:buFont typeface="Wingdings" panose="05000000000000000000" pitchFamily="2" charset="2"/>
              <a:buChar char="v"/>
            </a:pPr>
            <a:r>
              <a:rPr lang="en-US" sz="1600" b="1" dirty="0">
                <a:latin typeface="Courier New" panose="02070309020205020404" pitchFamily="49" charset="0"/>
                <a:cs typeface="Courier New" panose="02070309020205020404" pitchFamily="49" charset="0"/>
              </a:rPr>
              <a:t>The bus stop (</a:t>
            </a:r>
            <a:r>
              <a:rPr lang="en-US" sz="1600" b="1" i="1" dirty="0">
                <a:solidFill>
                  <a:srgbClr val="FF0000"/>
                </a:solidFill>
                <a:latin typeface="Courier New" panose="02070309020205020404" pitchFamily="49" charset="0"/>
                <a:cs typeface="Courier New" panose="02070309020205020404" pitchFamily="49" charset="0"/>
              </a:rPr>
              <a:t>B</a:t>
            </a:r>
            <a:r>
              <a:rPr lang="en-US" sz="1600" b="1" dirty="0">
                <a:latin typeface="Courier New" panose="02070309020205020404" pitchFamily="49" charset="0"/>
                <a:cs typeface="Courier New" panose="02070309020205020404" pitchFamily="49" charset="0"/>
              </a:rPr>
              <a:t>) must be adjacent to the road</a:t>
            </a:r>
            <a:r>
              <a:rPr lang="en-US" sz="1600" b="1" dirty="0" smtClean="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v"/>
            </a:pPr>
            <a:r>
              <a:rPr lang="en-US" sz="1600" b="1" dirty="0" smtClean="0">
                <a:latin typeface="Courier New" panose="02070309020205020404" pitchFamily="49" charset="0"/>
                <a:cs typeface="Courier New" panose="02070309020205020404" pitchFamily="49" charset="0"/>
              </a:rPr>
              <a:t>The </a:t>
            </a:r>
            <a:r>
              <a:rPr lang="en-US" sz="1600" b="1" dirty="0">
                <a:latin typeface="Courier New" panose="02070309020205020404" pitchFamily="49" charset="0"/>
                <a:cs typeface="Courier New" panose="02070309020205020404" pitchFamily="49" charset="0"/>
              </a:rPr>
              <a:t>administration structure (</a:t>
            </a:r>
            <a:r>
              <a:rPr lang="en-US" sz="1600" b="1" i="1" dirty="0">
                <a:solidFill>
                  <a:srgbClr val="FF0000"/>
                </a:solidFill>
                <a:latin typeface="Courier New" panose="02070309020205020404" pitchFamily="49" charset="0"/>
                <a:cs typeface="Courier New" panose="02070309020205020404" pitchFamily="49" charset="0"/>
              </a:rPr>
              <a:t>A</a:t>
            </a:r>
            <a:r>
              <a:rPr lang="en-US" sz="1600" b="1" dirty="0">
                <a:latin typeface="Courier New" panose="02070309020205020404" pitchFamily="49" charset="0"/>
                <a:cs typeface="Courier New" panose="02070309020205020404" pitchFamily="49" charset="0"/>
              </a:rPr>
              <a:t>) must not be on a hill</a:t>
            </a:r>
            <a:r>
              <a:rPr lang="en-US" sz="1600" b="1" dirty="0" smtClean="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sz="1600" b="1" dirty="0">
                <a:latin typeface="Courier New" panose="02070309020205020404" pitchFamily="49" charset="0"/>
                <a:cs typeface="Courier New" panose="02070309020205020404" pitchFamily="49" charset="0"/>
              </a:rPr>
              <a:t>The dormitory (</a:t>
            </a:r>
            <a:r>
              <a:rPr lang="en-US" sz="1600" b="1" i="1" dirty="0">
                <a:solidFill>
                  <a:srgbClr val="FF0000"/>
                </a:solidFill>
                <a:latin typeface="Courier New" panose="02070309020205020404" pitchFamily="49" charset="0"/>
                <a:cs typeface="Courier New" panose="02070309020205020404" pitchFamily="49" charset="0"/>
              </a:rPr>
              <a:t>D</a:t>
            </a:r>
            <a:r>
              <a:rPr lang="en-US" sz="1600" b="1" dirty="0">
                <a:latin typeface="Courier New" panose="02070309020205020404" pitchFamily="49" charset="0"/>
                <a:cs typeface="Courier New" panose="02070309020205020404" pitchFamily="49" charset="0"/>
              </a:rPr>
              <a:t>) must be on a hill or adjacent to the road</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v"/>
            </a:pPr>
            <a:endParaRPr lang="en-US" b="1" dirty="0">
              <a:latin typeface="Courier New" panose="02070309020205020404" pitchFamily="49" charset="0"/>
              <a:cs typeface="Courier New" panose="02070309020205020404" pitchFamily="49"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4242487562"/>
              </p:ext>
            </p:extLst>
          </p:nvPr>
        </p:nvGraphicFramePr>
        <p:xfrm>
          <a:off x="1676400" y="3772138"/>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634929952"/>
                    </a:ext>
                  </a:extLst>
                </a:gridCol>
                <a:gridCol w="2032000">
                  <a:extLst>
                    <a:ext uri="{9D8B030D-6E8A-4147-A177-3AD203B41FA5}">
                      <a16:colId xmlns="" xmlns:a16="http://schemas.microsoft.com/office/drawing/2014/main" val="3195648393"/>
                    </a:ext>
                  </a:extLst>
                </a:gridCol>
                <a:gridCol w="2032000">
                  <a:extLst>
                    <a:ext uri="{9D8B030D-6E8A-4147-A177-3AD203B41FA5}">
                      <a16:colId xmlns="" xmlns:a16="http://schemas.microsoft.com/office/drawing/2014/main" val="3278748494"/>
                    </a:ext>
                  </a:extLst>
                </a:gridCol>
                <a:gridCol w="2032000">
                  <a:extLst>
                    <a:ext uri="{9D8B030D-6E8A-4147-A177-3AD203B41FA5}">
                      <a16:colId xmlns="" xmlns:a16="http://schemas.microsoft.com/office/drawing/2014/main" val="113075451"/>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 xmlns:a16="http://schemas.microsoft.com/office/drawing/2014/main" val="175461531"/>
                  </a:ext>
                </a:extLst>
              </a:tr>
              <a:tr h="370840">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extLst>
                  <a:ext uri="{0D108BD9-81ED-4DB2-BD59-A6C34878D82A}">
                    <a16:rowId xmlns="" xmlns:a16="http://schemas.microsoft.com/office/drawing/2014/main" val="4160441686"/>
                  </a:ext>
                </a:extLst>
              </a:tr>
              <a:tr h="370840">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extLst>
                  <a:ext uri="{0D108BD9-81ED-4DB2-BD59-A6C34878D82A}">
                    <a16:rowId xmlns="" xmlns:a16="http://schemas.microsoft.com/office/drawing/2014/main" val="1843478842"/>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4055830467"/>
                  </a:ext>
                </a:extLst>
              </a:tr>
              <a:tr h="370840">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extLst>
                  <a:ext uri="{0D108BD9-81ED-4DB2-BD59-A6C34878D82A}">
                    <a16:rowId xmlns="" xmlns:a16="http://schemas.microsoft.com/office/drawing/2014/main" val="2302308076"/>
                  </a:ext>
                </a:extLst>
              </a:tr>
              <a:tr h="370840">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extLst>
                  <a:ext uri="{0D108BD9-81ED-4DB2-BD59-A6C34878D82A}">
                    <a16:rowId xmlns="" xmlns:a16="http://schemas.microsoft.com/office/drawing/2014/main" val="70675394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982735810"/>
                  </a:ext>
                </a:extLst>
              </a:tr>
            </a:tbl>
          </a:graphicData>
        </a:graphic>
      </p:graphicFrame>
      <p:grpSp>
        <p:nvGrpSpPr>
          <p:cNvPr id="36" name="Group 35"/>
          <p:cNvGrpSpPr/>
          <p:nvPr/>
        </p:nvGrpSpPr>
        <p:grpSpPr>
          <a:xfrm>
            <a:off x="2316480" y="4207430"/>
            <a:ext cx="731520" cy="2269570"/>
            <a:chOff x="2352874" y="4191000"/>
            <a:chExt cx="731520" cy="2269570"/>
          </a:xfrm>
        </p:grpSpPr>
        <p:sp>
          <p:nvSpPr>
            <p:cNvPr id="32" name="Rounded Rectangle 31"/>
            <p:cNvSpPr/>
            <p:nvPr/>
          </p:nvSpPr>
          <p:spPr>
            <a:xfrm>
              <a:off x="2352874" y="41910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4373880" y="4899024"/>
            <a:ext cx="731520" cy="1577976"/>
            <a:chOff x="2352874" y="4882594"/>
            <a:chExt cx="731520" cy="1577976"/>
          </a:xfrm>
        </p:grpSpPr>
        <p:sp>
          <p:nvSpPr>
            <p:cNvPr id="39" name="Rounded Rectangle 38"/>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6355079" y="4190762"/>
            <a:ext cx="731521" cy="2286238"/>
            <a:chOff x="6355079" y="4190762"/>
            <a:chExt cx="731521" cy="2286238"/>
          </a:xfrm>
        </p:grpSpPr>
        <p:grpSp>
          <p:nvGrpSpPr>
            <p:cNvPr id="42" name="Group 41"/>
            <p:cNvGrpSpPr/>
            <p:nvPr/>
          </p:nvGrpSpPr>
          <p:grpSpPr>
            <a:xfrm>
              <a:off x="6355080" y="4190762"/>
              <a:ext cx="731520" cy="2286238"/>
              <a:chOff x="2352874" y="4174332"/>
              <a:chExt cx="731520" cy="2286238"/>
            </a:xfrm>
          </p:grpSpPr>
          <p:sp>
            <p:nvSpPr>
              <p:cNvPr id="43" name="Rounded Rectangle 42"/>
              <p:cNvSpPr/>
              <p:nvPr/>
            </p:nvSpPr>
            <p:spPr>
              <a:xfrm>
                <a:off x="2352874" y="4174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ounded Rectangle 46"/>
            <p:cNvSpPr/>
            <p:nvPr/>
          </p:nvSpPr>
          <p:spPr>
            <a:xfrm>
              <a:off x="6355079" y="45717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6355079" y="5301138"/>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8412480" y="4495800"/>
            <a:ext cx="731520" cy="1964770"/>
            <a:chOff x="2352874" y="4495800"/>
            <a:chExt cx="731520" cy="1964770"/>
          </a:xfrm>
        </p:grpSpPr>
        <p:sp>
          <p:nvSpPr>
            <p:cNvPr id="51" name="Rounded Rectangle 50"/>
            <p:cNvSpPr/>
            <p:nvPr/>
          </p:nvSpPr>
          <p:spPr>
            <a:xfrm>
              <a:off x="2352874" y="4495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2352875" y="5257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985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Backtracking Search</a:t>
            </a:r>
          </a:p>
        </p:txBody>
      </p:sp>
      <p:sp>
        <p:nvSpPr>
          <p:cNvPr id="22531" name="Rectangle 3"/>
          <p:cNvSpPr>
            <a:spLocks noGrp="1" noChangeArrowheads="1"/>
          </p:cNvSpPr>
          <p:nvPr>
            <p:ph idx="1"/>
          </p:nvPr>
        </p:nvSpPr>
        <p:spPr>
          <a:xfrm>
            <a:off x="2209800" y="5334001"/>
            <a:ext cx="8229600" cy="639763"/>
          </a:xfrm>
        </p:spPr>
        <p:txBody>
          <a:bodyPr/>
          <a:lstStyle/>
          <a:p>
            <a:pPr eaLnBrk="1" hangingPunct="1"/>
            <a:r>
              <a:rPr lang="en-US" sz="2400" dirty="0"/>
              <a:t>Backtracking = DFS + variable-ordering + fail-on-violation</a:t>
            </a:r>
          </a:p>
          <a:p>
            <a:pPr eaLnBrk="1" hangingPunct="1"/>
            <a:r>
              <a:rPr lang="en-US" sz="2400" dirty="0"/>
              <a:t>What are the choice points?</a:t>
            </a:r>
          </a:p>
        </p:txBody>
      </p:sp>
      <p:pic>
        <p:nvPicPr>
          <p:cNvPr id="20484" name="Picture 4"/>
          <p:cNvPicPr>
            <a:picLocks noChangeAspect="1" noChangeArrowheads="1"/>
          </p:cNvPicPr>
          <p:nvPr/>
        </p:nvPicPr>
        <p:blipFill>
          <a:blip r:embed="rId3" cstate="print"/>
          <a:srcRect/>
          <a:stretch>
            <a:fillRect/>
          </a:stretch>
        </p:blipFill>
        <p:spPr bwMode="auto">
          <a:xfrm>
            <a:off x="2209800" y="1295401"/>
            <a:ext cx="7848600" cy="3833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Improving Backtracking</a:t>
            </a:r>
          </a:p>
        </p:txBody>
      </p:sp>
      <p:sp>
        <p:nvSpPr>
          <p:cNvPr id="22531" name="Rectangle 3"/>
          <p:cNvSpPr>
            <a:spLocks noGrp="1" noChangeArrowheads="1"/>
          </p:cNvSpPr>
          <p:nvPr>
            <p:ph idx="1"/>
          </p:nvPr>
        </p:nvSpPr>
        <p:spPr>
          <a:xfrm>
            <a:off x="381000" y="1646237"/>
            <a:ext cx="8229600" cy="4525963"/>
          </a:xfrm>
        </p:spPr>
        <p:txBody>
          <a:bodyPr/>
          <a:lstStyle/>
          <a:p>
            <a:pPr eaLnBrk="1" hangingPunct="1"/>
            <a:r>
              <a:rPr lang="en-US" sz="2800" dirty="0"/>
              <a:t>General-purpose ideas give huge gains in speed</a:t>
            </a:r>
          </a:p>
          <a:p>
            <a:pPr lvl="1" eaLnBrk="1" hangingPunct="1"/>
            <a:endParaRPr lang="en-US" sz="2400" dirty="0"/>
          </a:p>
          <a:p>
            <a:pPr eaLnBrk="1" hangingPunct="1"/>
            <a:r>
              <a:rPr lang="en-US" sz="2800" dirty="0"/>
              <a:t>Ordering:</a:t>
            </a:r>
          </a:p>
          <a:p>
            <a:pPr lvl="1" eaLnBrk="1" hangingPunct="1"/>
            <a:r>
              <a:rPr lang="en-US" sz="2400" dirty="0"/>
              <a:t>Which variable should be assigned next?</a:t>
            </a:r>
          </a:p>
          <a:p>
            <a:pPr lvl="1" eaLnBrk="1" hangingPunct="1"/>
            <a:r>
              <a:rPr lang="en-US" sz="2400" dirty="0"/>
              <a:t>In what order should its values be tried?</a:t>
            </a:r>
          </a:p>
          <a:p>
            <a:pPr lvl="1" eaLnBrk="1" hangingPunct="1"/>
            <a:endParaRPr lang="en-US" sz="2400" dirty="0"/>
          </a:p>
          <a:p>
            <a:pPr eaLnBrk="1" hangingPunct="1"/>
            <a:r>
              <a:rPr lang="en-US" sz="2800" dirty="0"/>
              <a:t>Filtering: Can we detect inevitable failure early?</a:t>
            </a:r>
          </a:p>
          <a:p>
            <a:pPr lvl="1" eaLnBrk="1" hangingPunct="1"/>
            <a:endParaRPr lang="en-US" sz="2400" dirty="0"/>
          </a:p>
          <a:p>
            <a:pPr eaLnBrk="1" hangingPunct="1"/>
            <a:r>
              <a:rPr lang="en-US" sz="2800" dirty="0"/>
              <a:t>Structure: Can we exploit the problem structure?</a:t>
            </a:r>
          </a:p>
          <a:p>
            <a:pPr lvl="1" eaLnBrk="1" hangingPunct="1"/>
            <a:endParaRPr lang="en-US" sz="2400" dirty="0"/>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27162" y="1830010"/>
            <a:ext cx="4110079" cy="29602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2" y="1600646"/>
            <a:ext cx="7237410" cy="405675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06400" y="1219201"/>
            <a:ext cx="11379200" cy="4729164"/>
          </a:xfrm>
        </p:spPr>
        <p:txBody>
          <a:bodyPr/>
          <a:lstStyle/>
          <a:p>
            <a:pPr eaLnBrk="1" hangingPunct="1"/>
            <a:r>
              <a:rPr lang="en-US" sz="2400" dirty="0"/>
              <a:t>Filtering: Keep track of domains for unassigned variables and cross off bad options</a:t>
            </a:r>
          </a:p>
          <a:p>
            <a:pPr eaLnBrk="1" hangingPunct="1"/>
            <a:r>
              <a:rPr lang="en-US" sz="2400" dirty="0"/>
              <a:t>Forward checking: Cross off values that violate a constraint when added to the existing assignment</a:t>
            </a:r>
          </a:p>
        </p:txBody>
      </p:sp>
      <p:pic>
        <p:nvPicPr>
          <p:cNvPr id="23" name="Picture 4"/>
          <p:cNvPicPr>
            <a:picLocks noChangeAspect="1" noChangeArrowheads="1"/>
          </p:cNvPicPr>
          <p:nvPr/>
        </p:nvPicPr>
        <p:blipFill>
          <a:blip r:embed="rId3" cstate="print"/>
          <a:srcRect r="9502" b="67024"/>
          <a:stretch>
            <a:fillRect/>
          </a:stretch>
        </p:blipFill>
        <p:spPr bwMode="auto">
          <a:xfrm>
            <a:off x="1828800" y="2438400"/>
            <a:ext cx="7543800" cy="1219200"/>
          </a:xfrm>
          <a:prstGeom prst="rect">
            <a:avLst/>
          </a:prstGeom>
          <a:noFill/>
          <a:ln w="9525">
            <a:noFill/>
            <a:miter lim="800000"/>
            <a:headEnd/>
            <a:tailEnd/>
          </a:ln>
        </p:spPr>
      </p:pic>
      <p:sp>
        <p:nvSpPr>
          <p:cNvPr id="21" name="Rectangle 20"/>
          <p:cNvSpPr/>
          <p:nvPr/>
        </p:nvSpPr>
        <p:spPr>
          <a:xfrm>
            <a:off x="11438792" y="0"/>
            <a:ext cx="753208" cy="166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
        <p:nvSpPr>
          <p:cNvPr id="26626" name="Rectangle 2"/>
          <p:cNvSpPr>
            <a:spLocks noGrp="1" noChangeArrowheads="1"/>
          </p:cNvSpPr>
          <p:nvPr>
            <p:ph type="title"/>
          </p:nvPr>
        </p:nvSpPr>
        <p:spPr/>
        <p:txBody>
          <a:bodyPr/>
          <a:lstStyle/>
          <a:p>
            <a:pPr eaLnBrk="1" hangingPunct="1"/>
            <a:r>
              <a:rPr lang="en-US" dirty="0" smtClean="0"/>
              <a:t>Filtering: Forward Checking</a:t>
            </a:r>
          </a:p>
        </p:txBody>
      </p:sp>
      <p:pic>
        <p:nvPicPr>
          <p:cNvPr id="26628" name="Picture 4"/>
          <p:cNvPicPr>
            <a:picLocks noChangeAspect="1" noChangeArrowheads="1"/>
          </p:cNvPicPr>
          <p:nvPr/>
        </p:nvPicPr>
        <p:blipFill>
          <a:blip r:embed="rId3" cstate="print"/>
          <a:srcRect t="35036" r="14557"/>
          <a:stretch>
            <a:fillRect/>
          </a:stretch>
        </p:blipFill>
        <p:spPr bwMode="auto">
          <a:xfrm>
            <a:off x="2514601" y="3657601"/>
            <a:ext cx="7122459" cy="2401889"/>
          </a:xfrm>
          <a:prstGeom prst="rect">
            <a:avLst/>
          </a:prstGeom>
          <a:noFill/>
          <a:ln w="9525">
            <a:noFill/>
            <a:miter lim="800000"/>
            <a:headEnd/>
            <a:tailEnd/>
          </a:ln>
        </p:spPr>
      </p:pic>
      <p:sp>
        <p:nvSpPr>
          <p:cNvPr id="26639" name="Text Box 23"/>
          <p:cNvSpPr txBox="1">
            <a:spLocks noChangeArrowheads="1"/>
          </p:cNvSpPr>
          <p:nvPr/>
        </p:nvSpPr>
        <p:spPr bwMode="auto">
          <a:xfrm>
            <a:off x="2729755" y="2756649"/>
            <a:ext cx="5921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WA</a:t>
            </a:r>
          </a:p>
        </p:txBody>
      </p:sp>
      <p:sp>
        <p:nvSpPr>
          <p:cNvPr id="26640" name="Text Box 24"/>
          <p:cNvSpPr txBox="1">
            <a:spLocks noChangeArrowheads="1"/>
          </p:cNvSpPr>
          <p:nvPr/>
        </p:nvSpPr>
        <p:spPr bwMode="auto">
          <a:xfrm>
            <a:off x="3177990" y="2891120"/>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SA</a:t>
            </a:r>
          </a:p>
        </p:txBody>
      </p:sp>
      <p:sp>
        <p:nvSpPr>
          <p:cNvPr id="26641" name="Text Box 25"/>
          <p:cNvSpPr txBox="1">
            <a:spLocks noChangeArrowheads="1"/>
          </p:cNvSpPr>
          <p:nvPr/>
        </p:nvSpPr>
        <p:spPr bwMode="auto">
          <a:xfrm>
            <a:off x="3119721" y="2643469"/>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NT</a:t>
            </a:r>
          </a:p>
        </p:txBody>
      </p:sp>
      <p:sp>
        <p:nvSpPr>
          <p:cNvPr id="26642" name="Text Box 26"/>
          <p:cNvSpPr txBox="1">
            <a:spLocks noChangeArrowheads="1"/>
          </p:cNvSpPr>
          <p:nvPr/>
        </p:nvSpPr>
        <p:spPr bwMode="auto">
          <a:xfrm>
            <a:off x="3491755" y="2680449"/>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Q</a:t>
            </a:r>
          </a:p>
        </p:txBody>
      </p:sp>
      <p:sp>
        <p:nvSpPr>
          <p:cNvPr id="26643" name="Text Box 27"/>
          <p:cNvSpPr txBox="1">
            <a:spLocks noChangeArrowheads="1"/>
          </p:cNvSpPr>
          <p:nvPr/>
        </p:nvSpPr>
        <p:spPr bwMode="auto">
          <a:xfrm>
            <a:off x="3496235" y="2985252"/>
            <a:ext cx="622300" cy="276225"/>
          </a:xfrm>
          <a:prstGeom prst="rect">
            <a:avLst/>
          </a:prstGeom>
          <a:noFill/>
          <a:ln w="9525">
            <a:noFill/>
            <a:miter lim="800000"/>
            <a:headEnd/>
            <a:tailEnd/>
          </a:ln>
        </p:spPr>
        <p:txBody>
          <a:bodyPr lIns="91438" tIns="45719" rIns="91438" bIns="45719">
            <a:spAutoFit/>
          </a:bodyPr>
          <a:lstStyle/>
          <a:p>
            <a:pPr>
              <a:spcBef>
                <a:spcPct val="50000"/>
              </a:spcBef>
            </a:pPr>
            <a:r>
              <a:rPr lang="en-US" sz="1200" dirty="0">
                <a:latin typeface="Calibri" pitchFamily="34" charset="0"/>
              </a:rPr>
              <a:t>NSW</a:t>
            </a:r>
          </a:p>
        </p:txBody>
      </p:sp>
      <p:sp>
        <p:nvSpPr>
          <p:cNvPr id="26644" name="Text Box 28"/>
          <p:cNvSpPr txBox="1">
            <a:spLocks noChangeArrowheads="1"/>
          </p:cNvSpPr>
          <p:nvPr/>
        </p:nvSpPr>
        <p:spPr bwMode="auto">
          <a:xfrm>
            <a:off x="3523131" y="3177989"/>
            <a:ext cx="622300"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V</a:t>
            </a:r>
          </a:p>
        </p:txBody>
      </p:sp>
      <p:sp>
        <p:nvSpPr>
          <p:cNvPr id="925725" name="Rectangle 29"/>
          <p:cNvSpPr>
            <a:spLocks noChangeArrowheads="1"/>
          </p:cNvSpPr>
          <p:nvPr/>
        </p:nvSpPr>
        <p:spPr bwMode="auto">
          <a:xfrm>
            <a:off x="2286000" y="4648200"/>
            <a:ext cx="8382000" cy="1447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6" name="Rectangle 30"/>
          <p:cNvSpPr>
            <a:spLocks noChangeArrowheads="1"/>
          </p:cNvSpPr>
          <p:nvPr/>
        </p:nvSpPr>
        <p:spPr bwMode="auto">
          <a:xfrm>
            <a:off x="2286000" y="5105400"/>
            <a:ext cx="8382000" cy="1066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7" name="Rectangle 31"/>
          <p:cNvSpPr>
            <a:spLocks noChangeArrowheads="1"/>
          </p:cNvSpPr>
          <p:nvPr/>
        </p:nvSpPr>
        <p:spPr bwMode="auto">
          <a:xfrm>
            <a:off x="2286000" y="5629835"/>
            <a:ext cx="8382000" cy="5334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8" name="Rectangle 32"/>
          <p:cNvSpPr>
            <a:spLocks noChangeArrowheads="1"/>
          </p:cNvSpPr>
          <p:nvPr/>
        </p:nvSpPr>
        <p:spPr bwMode="auto">
          <a:xfrm>
            <a:off x="3962400" y="2286000"/>
            <a:ext cx="5486400" cy="12954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9" name="Rectangle 33"/>
          <p:cNvSpPr>
            <a:spLocks noChangeArrowheads="1"/>
          </p:cNvSpPr>
          <p:nvPr/>
        </p:nvSpPr>
        <p:spPr bwMode="auto">
          <a:xfrm>
            <a:off x="5715000" y="2286000"/>
            <a:ext cx="3886200" cy="12954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30" name="Rectangle 34"/>
          <p:cNvSpPr>
            <a:spLocks noChangeArrowheads="1"/>
          </p:cNvSpPr>
          <p:nvPr/>
        </p:nvSpPr>
        <p:spPr bwMode="auto">
          <a:xfrm>
            <a:off x="7485531" y="2286000"/>
            <a:ext cx="2286000" cy="1295400"/>
          </a:xfrm>
          <a:prstGeom prst="rect">
            <a:avLst/>
          </a:prstGeom>
          <a:solidFill>
            <a:schemeClr val="bg1"/>
          </a:solidFill>
          <a:ln w="9525">
            <a:noFill/>
            <a:miter lim="800000"/>
            <a:headEnd/>
            <a:tailEnd/>
          </a:ln>
        </p:spPr>
        <p:txBody>
          <a:bodyPr wrap="none" lIns="91436" tIns="45718" rIns="91436" bIns="45718"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2572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2572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2572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257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257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257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25" grpId="0" animBg="1"/>
      <p:bldP spid="925726" grpId="0" animBg="1"/>
      <p:bldP spid="925727" grpId="0" animBg="1"/>
      <p:bldP spid="925728" grpId="0" animBg="1"/>
      <p:bldP spid="925729" grpId="0" animBg="1"/>
      <p:bldP spid="9257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dirty="0"/>
              <a:t>Constraint Satisfaction Problems</a:t>
            </a:r>
          </a:p>
        </p:txBody>
      </p:sp>
      <p:pic>
        <p:nvPicPr>
          <p:cNvPr id="18438"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2" y="1905000"/>
            <a:ext cx="7736292" cy="3581399"/>
          </a:xfrm>
          <a:prstGeom prst="rect">
            <a:avLst/>
          </a:prstGeom>
          <a:noFill/>
        </p:spPr>
      </p:pic>
    </p:spTree>
    <p:extLst>
      <p:ext uri="{BB962C8B-B14F-4D97-AF65-F5344CB8AC3E}">
        <p14:creationId xmlns:p14="http://schemas.microsoft.com/office/powerpoint/2010/main" val="1943947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Filtering: Constraint Propagation</a:t>
            </a:r>
          </a:p>
        </p:txBody>
      </p:sp>
      <p:sp>
        <p:nvSpPr>
          <p:cNvPr id="27651" name="Rectangle 3"/>
          <p:cNvSpPr>
            <a:spLocks noGrp="1" noChangeArrowheads="1"/>
          </p:cNvSpPr>
          <p:nvPr>
            <p:ph idx="1"/>
          </p:nvPr>
        </p:nvSpPr>
        <p:spPr>
          <a:xfrm>
            <a:off x="406400" y="1371601"/>
            <a:ext cx="11379200" cy="4729164"/>
          </a:xfrm>
        </p:spPr>
        <p:txBody>
          <a:bodyPr/>
          <a:lstStyle/>
          <a:p>
            <a:pPr eaLnBrk="1" hangingPunct="1">
              <a:lnSpc>
                <a:spcPct val="80000"/>
              </a:lnSpc>
            </a:pPr>
            <a:r>
              <a:rPr lang="en-US" sz="2400" dirty="0"/>
              <a:t>Forward checking propagates information from assigned to unassigned variables, but doesn't provide early detection for all failures:</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NT and SA cannot both be blue!</a:t>
            </a:r>
          </a:p>
          <a:p>
            <a:pPr eaLnBrk="1" hangingPunct="1">
              <a:lnSpc>
                <a:spcPct val="80000"/>
              </a:lnSpc>
            </a:pPr>
            <a:r>
              <a:rPr lang="en-US" sz="2400" dirty="0"/>
              <a:t>Why didn’t we detect this yet?</a:t>
            </a:r>
          </a:p>
          <a:p>
            <a:pPr eaLnBrk="1" hangingPunct="1">
              <a:lnSpc>
                <a:spcPct val="80000"/>
              </a:lnSpc>
            </a:pPr>
            <a:r>
              <a:rPr lang="en-US" sz="2400" i="1" dirty="0"/>
              <a:t>Constraint propagation: </a:t>
            </a:r>
            <a:r>
              <a:rPr lang="en-US" sz="2400" dirty="0"/>
              <a:t>reason from constraint to constraint</a:t>
            </a:r>
          </a:p>
        </p:txBody>
      </p:sp>
      <p:pic>
        <p:nvPicPr>
          <p:cNvPr id="27652" name="Picture 4"/>
          <p:cNvPicPr>
            <a:picLocks noChangeAspect="1" noChangeArrowheads="1"/>
          </p:cNvPicPr>
          <p:nvPr/>
        </p:nvPicPr>
        <p:blipFill>
          <a:blip r:embed="rId2" cstate="print"/>
          <a:srcRect l="60" t="42619" r="14586"/>
          <a:stretch>
            <a:fillRect/>
          </a:stretch>
        </p:blipFill>
        <p:spPr bwMode="auto">
          <a:xfrm>
            <a:off x="4038600" y="2438401"/>
            <a:ext cx="6373907" cy="1641475"/>
          </a:xfrm>
          <a:prstGeom prst="rect">
            <a:avLst/>
          </a:prstGeom>
          <a:noFill/>
          <a:ln w="9525">
            <a:noFill/>
            <a:miter lim="800000"/>
            <a:headEnd/>
            <a:tailEnd/>
          </a:ln>
        </p:spPr>
      </p:pic>
      <p:pic>
        <p:nvPicPr>
          <p:cNvPr id="40" name="Picture 4"/>
          <p:cNvPicPr>
            <a:picLocks noChangeAspect="1" noChangeArrowheads="1"/>
          </p:cNvPicPr>
          <p:nvPr/>
        </p:nvPicPr>
        <p:blipFill>
          <a:blip r:embed="rId2" cstate="print"/>
          <a:srcRect l="53061" t="470" r="31633" b="65372"/>
          <a:stretch>
            <a:fillRect/>
          </a:stretch>
        </p:blipFill>
        <p:spPr bwMode="auto">
          <a:xfrm>
            <a:off x="1219200" y="2667000"/>
            <a:ext cx="1752600" cy="1498301"/>
          </a:xfrm>
          <a:prstGeom prst="rect">
            <a:avLst/>
          </a:prstGeom>
          <a:noFill/>
          <a:ln w="9525">
            <a:noFill/>
            <a:miter lim="800000"/>
            <a:headEnd/>
            <a:tailEnd/>
          </a:ln>
        </p:spPr>
      </p:pic>
      <p:sp>
        <p:nvSpPr>
          <p:cNvPr id="42" name="Text Box 23"/>
          <p:cNvSpPr txBox="1">
            <a:spLocks noChangeArrowheads="1"/>
          </p:cNvSpPr>
          <p:nvPr/>
        </p:nvSpPr>
        <p:spPr bwMode="auto">
          <a:xfrm>
            <a:off x="1312861" y="3146752"/>
            <a:ext cx="5921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WA</a:t>
            </a:r>
          </a:p>
        </p:txBody>
      </p:sp>
      <p:sp>
        <p:nvSpPr>
          <p:cNvPr id="43" name="Text Box 24"/>
          <p:cNvSpPr txBox="1">
            <a:spLocks noChangeArrowheads="1"/>
          </p:cNvSpPr>
          <p:nvPr/>
        </p:nvSpPr>
        <p:spPr bwMode="auto">
          <a:xfrm>
            <a:off x="1905001" y="3257549"/>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SA</a:t>
            </a:r>
          </a:p>
        </p:txBody>
      </p:sp>
      <p:sp>
        <p:nvSpPr>
          <p:cNvPr id="44" name="Text Box 25"/>
          <p:cNvSpPr txBox="1">
            <a:spLocks noChangeArrowheads="1"/>
          </p:cNvSpPr>
          <p:nvPr/>
        </p:nvSpPr>
        <p:spPr bwMode="auto">
          <a:xfrm>
            <a:off x="1828800" y="2918152"/>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NT</a:t>
            </a:r>
          </a:p>
        </p:txBody>
      </p:sp>
      <p:sp>
        <p:nvSpPr>
          <p:cNvPr id="45" name="Text Box 26"/>
          <p:cNvSpPr txBox="1">
            <a:spLocks noChangeArrowheads="1"/>
          </p:cNvSpPr>
          <p:nvPr/>
        </p:nvSpPr>
        <p:spPr bwMode="auto">
          <a:xfrm>
            <a:off x="2286001" y="2994352"/>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Q</a:t>
            </a:r>
          </a:p>
        </p:txBody>
      </p:sp>
      <p:sp>
        <p:nvSpPr>
          <p:cNvPr id="46" name="Text Box 27"/>
          <p:cNvSpPr txBox="1">
            <a:spLocks noChangeArrowheads="1"/>
          </p:cNvSpPr>
          <p:nvPr/>
        </p:nvSpPr>
        <p:spPr bwMode="auto">
          <a:xfrm>
            <a:off x="2362201" y="3402106"/>
            <a:ext cx="622300" cy="276225"/>
          </a:xfrm>
          <a:prstGeom prst="rect">
            <a:avLst/>
          </a:prstGeom>
          <a:noFill/>
          <a:ln w="9525">
            <a:noFill/>
            <a:miter lim="800000"/>
            <a:headEnd/>
            <a:tailEnd/>
          </a:ln>
        </p:spPr>
        <p:txBody>
          <a:bodyPr lIns="91438" tIns="45719" rIns="91438" bIns="45719">
            <a:spAutoFit/>
          </a:bodyPr>
          <a:lstStyle/>
          <a:p>
            <a:pPr>
              <a:spcBef>
                <a:spcPct val="50000"/>
              </a:spcBef>
            </a:pPr>
            <a:r>
              <a:rPr lang="en-US" sz="1200" dirty="0">
                <a:latin typeface="Calibri" pitchFamily="34" charset="0"/>
              </a:rPr>
              <a:t>NSW</a:t>
            </a:r>
          </a:p>
        </p:txBody>
      </p:sp>
      <p:sp>
        <p:nvSpPr>
          <p:cNvPr id="47" name="Text Box 28"/>
          <p:cNvSpPr txBox="1">
            <a:spLocks noChangeArrowheads="1"/>
          </p:cNvSpPr>
          <p:nvPr/>
        </p:nvSpPr>
        <p:spPr bwMode="auto">
          <a:xfrm>
            <a:off x="2367431" y="3639812"/>
            <a:ext cx="622300"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Consistency of A Single Arc</a:t>
            </a:r>
          </a:p>
        </p:txBody>
      </p:sp>
      <p:sp>
        <p:nvSpPr>
          <p:cNvPr id="15363" name="Rectangle 3"/>
          <p:cNvSpPr>
            <a:spLocks noGrp="1" noChangeArrowheads="1"/>
          </p:cNvSpPr>
          <p:nvPr>
            <p:ph idx="1"/>
          </p:nvPr>
        </p:nvSpPr>
        <p:spPr>
          <a:xfrm>
            <a:off x="406400" y="1371601"/>
            <a:ext cx="11379200" cy="4729164"/>
          </a:xfrm>
        </p:spPr>
        <p:txBody>
          <a:bodyPr/>
          <a:lstStyle/>
          <a:p>
            <a:pPr eaLnBrk="1" hangingPunct="1">
              <a:lnSpc>
                <a:spcPct val="80000"/>
              </a:lnSpc>
            </a:pPr>
            <a:r>
              <a:rPr lang="en-US" sz="2400" dirty="0"/>
              <a:t>An arc X </a:t>
            </a:r>
            <a:r>
              <a:rPr lang="en-US" sz="2400" dirty="0">
                <a:sym typeface="Symbol" pitchFamily="18" charset="2"/>
              </a:rPr>
              <a:t> </a:t>
            </a:r>
            <a:r>
              <a:rPr lang="en-US" sz="2400" dirty="0"/>
              <a:t>Y is </a:t>
            </a:r>
            <a:r>
              <a:rPr lang="en-US" sz="2400" dirty="0">
                <a:solidFill>
                  <a:srgbClr val="C00000"/>
                </a:solidFill>
              </a:rPr>
              <a:t>consistent</a:t>
            </a:r>
            <a:r>
              <a:rPr lang="en-US" sz="2400" i="1" dirty="0"/>
              <a:t> </a:t>
            </a:r>
            <a:r>
              <a:rPr lang="en-US" sz="2400" dirty="0" err="1"/>
              <a:t>iff</a:t>
            </a:r>
            <a:r>
              <a:rPr lang="en-US" sz="2400" dirty="0"/>
              <a:t> for </a:t>
            </a:r>
            <a:r>
              <a:rPr lang="en-US" sz="2400" i="1" dirty="0"/>
              <a:t>every </a:t>
            </a:r>
            <a:r>
              <a:rPr lang="en-US" sz="2400" dirty="0"/>
              <a:t>x in the tail there is </a:t>
            </a:r>
            <a:r>
              <a:rPr lang="en-US" sz="2400" i="1" dirty="0"/>
              <a:t>some </a:t>
            </a:r>
            <a:r>
              <a:rPr lang="en-US" sz="2400" dirty="0"/>
              <a:t>y in the head which could be assigned without violating a constraint</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800" dirty="0"/>
          </a:p>
          <a:p>
            <a:pPr eaLnBrk="1" hangingPunct="1">
              <a:lnSpc>
                <a:spcPct val="80000"/>
              </a:lnSpc>
            </a:pPr>
            <a:endParaRPr lang="en-US" sz="2400" dirty="0"/>
          </a:p>
          <a:p>
            <a:pPr eaLnBrk="1" hangingPunct="1">
              <a:lnSpc>
                <a:spcPct val="80000"/>
              </a:lnSpc>
            </a:pPr>
            <a:r>
              <a:rPr lang="en-US" sz="2400" dirty="0"/>
              <a:t>Forward checking: Enforcing consistency of arcs pointing to each new assignment</a:t>
            </a:r>
          </a:p>
        </p:txBody>
      </p:sp>
      <p:pic>
        <p:nvPicPr>
          <p:cNvPr id="28676" name="Picture 4"/>
          <p:cNvPicPr>
            <a:picLocks noChangeAspect="1" noChangeArrowheads="1"/>
          </p:cNvPicPr>
          <p:nvPr/>
        </p:nvPicPr>
        <p:blipFill>
          <a:blip r:embed="rId2" cstate="print"/>
          <a:srcRect l="32086" t="992" r="53169" b="49403"/>
          <a:stretch>
            <a:fillRect/>
          </a:stretch>
        </p:blipFill>
        <p:spPr bwMode="auto">
          <a:xfrm>
            <a:off x="1371600" y="2209800"/>
            <a:ext cx="1676400" cy="1532824"/>
          </a:xfrm>
          <a:prstGeom prst="rect">
            <a:avLst/>
          </a:prstGeom>
          <a:noFill/>
          <a:ln w="9525">
            <a:noFill/>
            <a:miter lim="800000"/>
            <a:headEnd/>
            <a:tailEnd/>
          </a:ln>
        </p:spPr>
      </p:pic>
      <p:sp>
        <p:nvSpPr>
          <p:cNvPr id="927757" name="Freeform 13"/>
          <p:cNvSpPr>
            <a:spLocks/>
          </p:cNvSpPr>
          <p:nvPr/>
        </p:nvSpPr>
        <p:spPr bwMode="auto">
          <a:xfrm>
            <a:off x="4455459" y="3200400"/>
            <a:ext cx="2286000" cy="3048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927760" name="Freeform 16"/>
          <p:cNvSpPr>
            <a:spLocks/>
          </p:cNvSpPr>
          <p:nvPr/>
        </p:nvSpPr>
        <p:spPr bwMode="auto">
          <a:xfrm>
            <a:off x="4455459" y="3200400"/>
            <a:ext cx="1219200" cy="1524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18" name="TextBox 17"/>
          <p:cNvSpPr txBox="1">
            <a:spLocks noChangeArrowheads="1"/>
          </p:cNvSpPr>
          <p:nvPr/>
        </p:nvSpPr>
        <p:spPr bwMode="auto">
          <a:xfrm>
            <a:off x="5943600" y="5562602"/>
            <a:ext cx="3200400" cy="369328"/>
          </a:xfrm>
          <a:prstGeom prst="rect">
            <a:avLst/>
          </a:prstGeom>
          <a:noFill/>
          <a:ln w="28575">
            <a:noFill/>
            <a:miter lim="800000"/>
            <a:headEnd/>
            <a:tailEnd/>
          </a:ln>
        </p:spPr>
        <p:txBody>
          <a:bodyPr wrap="square" lIns="91436" tIns="45718" rIns="91436" bIns="45718">
            <a:spAutoFit/>
          </a:bodyPr>
          <a:lstStyle/>
          <a:p>
            <a:pPr algn="ctr"/>
            <a:r>
              <a:rPr lang="en-US" i="1" dirty="0">
                <a:latin typeface="Calibri" pitchFamily="34" charset="0"/>
              </a:rPr>
              <a:t>Delete from the tail!</a:t>
            </a:r>
          </a:p>
        </p:txBody>
      </p:sp>
      <p:pic>
        <p:nvPicPr>
          <p:cNvPr id="28682" name="Picture 4"/>
          <p:cNvPicPr>
            <a:picLocks noChangeAspect="1" noChangeArrowheads="1"/>
          </p:cNvPicPr>
          <p:nvPr/>
        </p:nvPicPr>
        <p:blipFill>
          <a:blip r:embed="rId3" cstate="print"/>
          <a:srcRect l="240" t="44061" r="14766" b="29301"/>
          <a:stretch>
            <a:fillRect/>
          </a:stretch>
        </p:blipFill>
        <p:spPr bwMode="auto">
          <a:xfrm>
            <a:off x="4016189" y="2362200"/>
            <a:ext cx="6347012" cy="762000"/>
          </a:xfrm>
          <a:prstGeom prst="rect">
            <a:avLst/>
          </a:prstGeom>
          <a:noFill/>
          <a:ln w="9525">
            <a:noFill/>
            <a:miter lim="800000"/>
            <a:headEnd/>
            <a:tailEnd/>
          </a:ln>
        </p:spPr>
      </p:pic>
      <p:pic>
        <p:nvPicPr>
          <p:cNvPr id="28683" name="Picture 4"/>
          <p:cNvPicPr>
            <a:picLocks noChangeAspect="1" noChangeArrowheads="1"/>
          </p:cNvPicPr>
          <p:nvPr/>
        </p:nvPicPr>
        <p:blipFill>
          <a:blip r:embed="rId3" cstate="print"/>
          <a:srcRect l="2042" t="89345" r="86736" b="2664"/>
          <a:stretch>
            <a:fillRect/>
          </a:stretch>
        </p:blipFill>
        <p:spPr bwMode="auto">
          <a:xfrm>
            <a:off x="4150659" y="2819400"/>
            <a:ext cx="838200" cy="228600"/>
          </a:xfrm>
          <a:prstGeom prst="rect">
            <a:avLst/>
          </a:prstGeom>
          <a:noFill/>
          <a:ln w="9525">
            <a:noFill/>
            <a:miter lim="800000"/>
            <a:headEnd/>
            <a:tailEnd/>
          </a:ln>
        </p:spPr>
      </p:pic>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029470" y="3810137"/>
            <a:ext cx="4200129" cy="1747096"/>
          </a:xfrm>
          <a:prstGeom prst="rect">
            <a:avLst/>
          </a:prstGeom>
          <a:noFill/>
        </p:spPr>
      </p:pic>
      <p:sp>
        <p:nvSpPr>
          <p:cNvPr id="38" name="Text Box 23"/>
          <p:cNvSpPr txBox="1">
            <a:spLocks noChangeArrowheads="1"/>
          </p:cNvSpPr>
          <p:nvPr/>
        </p:nvSpPr>
        <p:spPr bwMode="auto">
          <a:xfrm>
            <a:off x="1465261" y="2698376"/>
            <a:ext cx="5921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WA</a:t>
            </a:r>
          </a:p>
        </p:txBody>
      </p:sp>
      <p:sp>
        <p:nvSpPr>
          <p:cNvPr id="39" name="Text Box 24"/>
          <p:cNvSpPr txBox="1">
            <a:spLocks noChangeArrowheads="1"/>
          </p:cNvSpPr>
          <p:nvPr/>
        </p:nvSpPr>
        <p:spPr bwMode="auto">
          <a:xfrm>
            <a:off x="2057401" y="2800349"/>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SA</a:t>
            </a:r>
          </a:p>
        </p:txBody>
      </p:sp>
      <p:sp>
        <p:nvSpPr>
          <p:cNvPr id="40" name="Text Box 25"/>
          <p:cNvSpPr txBox="1">
            <a:spLocks noChangeArrowheads="1"/>
          </p:cNvSpPr>
          <p:nvPr/>
        </p:nvSpPr>
        <p:spPr bwMode="auto">
          <a:xfrm>
            <a:off x="1981201" y="2469776"/>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NT</a:t>
            </a:r>
          </a:p>
        </p:txBody>
      </p:sp>
      <p:sp>
        <p:nvSpPr>
          <p:cNvPr id="41" name="Text Box 26"/>
          <p:cNvSpPr txBox="1">
            <a:spLocks noChangeArrowheads="1"/>
          </p:cNvSpPr>
          <p:nvPr/>
        </p:nvSpPr>
        <p:spPr bwMode="auto">
          <a:xfrm>
            <a:off x="2438401" y="2545976"/>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Q</a:t>
            </a:r>
          </a:p>
        </p:txBody>
      </p:sp>
      <p:sp>
        <p:nvSpPr>
          <p:cNvPr id="42" name="Text Box 27"/>
          <p:cNvSpPr txBox="1">
            <a:spLocks noChangeArrowheads="1"/>
          </p:cNvSpPr>
          <p:nvPr/>
        </p:nvSpPr>
        <p:spPr bwMode="auto">
          <a:xfrm>
            <a:off x="2487706" y="2944908"/>
            <a:ext cx="622300" cy="276225"/>
          </a:xfrm>
          <a:prstGeom prst="rect">
            <a:avLst/>
          </a:prstGeom>
          <a:noFill/>
          <a:ln w="9525">
            <a:noFill/>
            <a:miter lim="800000"/>
            <a:headEnd/>
            <a:tailEnd/>
          </a:ln>
        </p:spPr>
        <p:txBody>
          <a:bodyPr lIns="91438" tIns="45719" rIns="91438" bIns="45719">
            <a:spAutoFit/>
          </a:bodyPr>
          <a:lstStyle/>
          <a:p>
            <a:pPr>
              <a:spcBef>
                <a:spcPct val="50000"/>
              </a:spcBef>
            </a:pPr>
            <a:r>
              <a:rPr lang="en-US" sz="1200" dirty="0">
                <a:latin typeface="Calibri" pitchFamily="34" charset="0"/>
              </a:rPr>
              <a:t>NSW</a:t>
            </a:r>
          </a:p>
        </p:txBody>
      </p:sp>
      <p:sp>
        <p:nvSpPr>
          <p:cNvPr id="43" name="Text Box 28"/>
          <p:cNvSpPr txBox="1">
            <a:spLocks noChangeArrowheads="1"/>
          </p:cNvSpPr>
          <p:nvPr/>
        </p:nvSpPr>
        <p:spPr bwMode="auto">
          <a:xfrm>
            <a:off x="2483971" y="3200401"/>
            <a:ext cx="622300"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775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2776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7" grpId="0" animBg="1"/>
      <p:bldP spid="927760" grpId="0" animBg="1"/>
      <p:bldP spid="927760" grpId="1" animBg="1"/>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4"/>
          <p:cNvPicPr>
            <a:picLocks noChangeAspect="1" noChangeArrowheads="1"/>
          </p:cNvPicPr>
          <p:nvPr/>
        </p:nvPicPr>
        <p:blipFill>
          <a:blip r:embed="rId2" cstate="print"/>
          <a:srcRect l="53170" r="31245" b="49403"/>
          <a:stretch>
            <a:fillRect/>
          </a:stretch>
        </p:blipFill>
        <p:spPr bwMode="auto">
          <a:xfrm>
            <a:off x="914400" y="2339789"/>
            <a:ext cx="1752600" cy="1546412"/>
          </a:xfrm>
          <a:prstGeom prst="rect">
            <a:avLst/>
          </a:prstGeom>
          <a:noFill/>
          <a:ln w="9525">
            <a:noFill/>
            <a:miter lim="800000"/>
            <a:headEnd/>
            <a:tailEnd/>
          </a:ln>
        </p:spPr>
      </p:pic>
      <p:sp>
        <p:nvSpPr>
          <p:cNvPr id="29698" name="Rectangle 2"/>
          <p:cNvSpPr>
            <a:spLocks noGrp="1" noChangeArrowheads="1"/>
          </p:cNvSpPr>
          <p:nvPr>
            <p:ph type="title"/>
          </p:nvPr>
        </p:nvSpPr>
        <p:spPr/>
        <p:txBody>
          <a:bodyPr/>
          <a:lstStyle/>
          <a:p>
            <a:pPr eaLnBrk="1" hangingPunct="1"/>
            <a:r>
              <a:rPr lang="en-US" dirty="0" smtClean="0"/>
              <a:t>Arc Consistency of an Entire CSP</a:t>
            </a:r>
          </a:p>
        </p:txBody>
      </p:sp>
      <p:sp>
        <p:nvSpPr>
          <p:cNvPr id="15363" name="Rectangle 3"/>
          <p:cNvSpPr>
            <a:spLocks noGrp="1" noChangeArrowheads="1"/>
          </p:cNvSpPr>
          <p:nvPr>
            <p:ph idx="1"/>
          </p:nvPr>
        </p:nvSpPr>
        <p:spPr>
          <a:xfrm>
            <a:off x="406400" y="1295401"/>
            <a:ext cx="11379200" cy="4729164"/>
          </a:xfrm>
        </p:spPr>
        <p:txBody>
          <a:bodyPr/>
          <a:lstStyle/>
          <a:p>
            <a:pPr eaLnBrk="1" hangingPunct="1">
              <a:lnSpc>
                <a:spcPct val="80000"/>
              </a:lnSpc>
            </a:pPr>
            <a:r>
              <a:rPr lang="en-US" sz="2400" dirty="0"/>
              <a:t>A simple form of propagation makes sure </a:t>
            </a:r>
            <a:r>
              <a:rPr lang="en-US" sz="2400" dirty="0">
                <a:solidFill>
                  <a:srgbClr val="C00000"/>
                </a:solidFill>
              </a:rPr>
              <a:t>all </a:t>
            </a:r>
            <a:r>
              <a:rPr lang="en-US" sz="2400" dirty="0"/>
              <a:t>arcs are consistent:</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dirty="0" smtClean="0"/>
          </a:p>
          <a:p>
            <a:pPr eaLnBrk="1" hangingPunct="1">
              <a:lnSpc>
                <a:spcPct val="80000"/>
              </a:lnSpc>
            </a:pPr>
            <a:r>
              <a:rPr lang="en-US" sz="2400" dirty="0"/>
              <a:t>Important: If X loses a value, neighbors of X need to be rechecked!</a:t>
            </a:r>
          </a:p>
          <a:p>
            <a:pPr eaLnBrk="1" hangingPunct="1">
              <a:lnSpc>
                <a:spcPct val="80000"/>
              </a:lnSpc>
            </a:pPr>
            <a:r>
              <a:rPr lang="en-US" sz="2400" dirty="0"/>
              <a:t>Arc consistency detects failure earlier than forward checking</a:t>
            </a:r>
          </a:p>
          <a:p>
            <a:pPr eaLnBrk="1" hangingPunct="1">
              <a:lnSpc>
                <a:spcPct val="80000"/>
              </a:lnSpc>
            </a:pPr>
            <a:r>
              <a:rPr lang="en-US" sz="2400" dirty="0"/>
              <a:t>Can be run as a preprocessor or after each assignment </a:t>
            </a:r>
          </a:p>
          <a:p>
            <a:pPr eaLnBrk="1" hangingPunct="1">
              <a:lnSpc>
                <a:spcPct val="80000"/>
              </a:lnSpc>
            </a:pPr>
            <a:r>
              <a:rPr lang="en-US" sz="2400" dirty="0"/>
              <a:t>What’s the downside of enforcing arc consistency?</a:t>
            </a:r>
          </a:p>
        </p:txBody>
      </p:sp>
      <p:pic>
        <p:nvPicPr>
          <p:cNvPr id="29700" name="Picture 4"/>
          <p:cNvPicPr>
            <a:picLocks noChangeAspect="1" noChangeArrowheads="1"/>
          </p:cNvPicPr>
          <p:nvPr/>
        </p:nvPicPr>
        <p:blipFill>
          <a:blip r:embed="rId2" cstate="print"/>
          <a:srcRect l="270" t="60717" r="14474"/>
          <a:stretch>
            <a:fillRect/>
          </a:stretch>
        </p:blipFill>
        <p:spPr bwMode="auto">
          <a:xfrm>
            <a:off x="3505200" y="2492188"/>
            <a:ext cx="7086600" cy="887413"/>
          </a:xfrm>
          <a:prstGeom prst="rect">
            <a:avLst/>
          </a:prstGeom>
          <a:noFill/>
          <a:ln w="9525">
            <a:noFill/>
            <a:miter lim="800000"/>
            <a:headEnd/>
            <a:tailEnd/>
          </a:ln>
        </p:spPr>
      </p:pic>
      <p:sp>
        <p:nvSpPr>
          <p:cNvPr id="927757" name="Freeform 13"/>
          <p:cNvSpPr>
            <a:spLocks/>
          </p:cNvSpPr>
          <p:nvPr/>
        </p:nvSpPr>
        <p:spPr bwMode="auto">
          <a:xfrm>
            <a:off x="7756339" y="3482788"/>
            <a:ext cx="2286000" cy="3048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927758" name="Freeform 14"/>
          <p:cNvSpPr>
            <a:spLocks/>
          </p:cNvSpPr>
          <p:nvPr/>
        </p:nvSpPr>
        <p:spPr bwMode="auto">
          <a:xfrm>
            <a:off x="7756339" y="3482788"/>
            <a:ext cx="2286000" cy="3048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type="triangle" w="lg" len="med"/>
            <a:tailEnd type="none" w="lg" len="med"/>
          </a:ln>
        </p:spPr>
        <p:txBody>
          <a:bodyPr lIns="91436" tIns="45718" rIns="91436" bIns="45718"/>
          <a:lstStyle/>
          <a:p>
            <a:endParaRPr lang="en-US"/>
          </a:p>
        </p:txBody>
      </p:sp>
      <p:sp>
        <p:nvSpPr>
          <p:cNvPr id="927760" name="Freeform 16"/>
          <p:cNvSpPr>
            <a:spLocks/>
          </p:cNvSpPr>
          <p:nvPr/>
        </p:nvSpPr>
        <p:spPr bwMode="auto">
          <a:xfrm>
            <a:off x="7756339" y="3482788"/>
            <a:ext cx="1219200" cy="1524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927761" name="Freeform 17"/>
          <p:cNvSpPr>
            <a:spLocks/>
          </p:cNvSpPr>
          <p:nvPr/>
        </p:nvSpPr>
        <p:spPr bwMode="auto">
          <a:xfrm>
            <a:off x="5394139" y="3482788"/>
            <a:ext cx="4648200" cy="3810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29707" name="TextBox 17"/>
          <p:cNvSpPr txBox="1">
            <a:spLocks noChangeArrowheads="1"/>
          </p:cNvSpPr>
          <p:nvPr/>
        </p:nvSpPr>
        <p:spPr bwMode="auto">
          <a:xfrm>
            <a:off x="9372600" y="5257802"/>
            <a:ext cx="1905000" cy="646327"/>
          </a:xfrm>
          <a:prstGeom prst="rect">
            <a:avLst/>
          </a:prstGeom>
          <a:noFill/>
          <a:ln w="28575">
            <a:solidFill>
              <a:schemeClr val="tx1"/>
            </a:solidFill>
            <a:miter lim="800000"/>
            <a:headEnd/>
            <a:tailEnd/>
          </a:ln>
        </p:spPr>
        <p:txBody>
          <a:bodyPr wrap="square" lIns="91436" tIns="45718" rIns="91436" bIns="45718">
            <a:spAutoFit/>
          </a:bodyPr>
          <a:lstStyle/>
          <a:p>
            <a:pPr algn="ctr"/>
            <a:r>
              <a:rPr lang="en-US" i="1" dirty="0">
                <a:latin typeface="Calibri" pitchFamily="34" charset="0"/>
              </a:rPr>
              <a:t>Remember: Delete from  the tail!</a:t>
            </a:r>
          </a:p>
        </p:txBody>
      </p:sp>
      <p:sp>
        <p:nvSpPr>
          <p:cNvPr id="27" name="Rectangle 26"/>
          <p:cNvSpPr/>
          <p:nvPr/>
        </p:nvSpPr>
        <p:spPr>
          <a:xfrm>
            <a:off x="11438792" y="0"/>
            <a:ext cx="753208" cy="166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
        <p:nvSpPr>
          <p:cNvPr id="30" name="Text Box 23"/>
          <p:cNvSpPr txBox="1">
            <a:spLocks noChangeArrowheads="1"/>
          </p:cNvSpPr>
          <p:nvPr/>
        </p:nvSpPr>
        <p:spPr bwMode="auto">
          <a:xfrm>
            <a:off x="1008061" y="2873188"/>
            <a:ext cx="5921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WA</a:t>
            </a:r>
          </a:p>
        </p:txBody>
      </p:sp>
      <p:sp>
        <p:nvSpPr>
          <p:cNvPr id="31" name="Text Box 24"/>
          <p:cNvSpPr txBox="1">
            <a:spLocks noChangeArrowheads="1"/>
          </p:cNvSpPr>
          <p:nvPr/>
        </p:nvSpPr>
        <p:spPr bwMode="auto">
          <a:xfrm>
            <a:off x="1600201" y="2949388"/>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SA</a:t>
            </a:r>
          </a:p>
        </p:txBody>
      </p:sp>
      <p:sp>
        <p:nvSpPr>
          <p:cNvPr id="32" name="Text Box 25"/>
          <p:cNvSpPr txBox="1">
            <a:spLocks noChangeArrowheads="1"/>
          </p:cNvSpPr>
          <p:nvPr/>
        </p:nvSpPr>
        <p:spPr bwMode="auto">
          <a:xfrm>
            <a:off x="1524001" y="2644588"/>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NT</a:t>
            </a:r>
          </a:p>
        </p:txBody>
      </p:sp>
      <p:sp>
        <p:nvSpPr>
          <p:cNvPr id="33" name="Text Box 26"/>
          <p:cNvSpPr txBox="1">
            <a:spLocks noChangeArrowheads="1"/>
          </p:cNvSpPr>
          <p:nvPr/>
        </p:nvSpPr>
        <p:spPr bwMode="auto">
          <a:xfrm>
            <a:off x="2017061" y="2711823"/>
            <a:ext cx="452439"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Q</a:t>
            </a:r>
          </a:p>
        </p:txBody>
      </p:sp>
      <p:sp>
        <p:nvSpPr>
          <p:cNvPr id="34" name="Text Box 27"/>
          <p:cNvSpPr txBox="1">
            <a:spLocks noChangeArrowheads="1"/>
          </p:cNvSpPr>
          <p:nvPr/>
        </p:nvSpPr>
        <p:spPr bwMode="auto">
          <a:xfrm>
            <a:off x="2048435" y="3119720"/>
            <a:ext cx="622300" cy="276225"/>
          </a:xfrm>
          <a:prstGeom prst="rect">
            <a:avLst/>
          </a:prstGeom>
          <a:noFill/>
          <a:ln w="9525">
            <a:noFill/>
            <a:miter lim="800000"/>
            <a:headEnd/>
            <a:tailEnd/>
          </a:ln>
        </p:spPr>
        <p:txBody>
          <a:bodyPr lIns="91438" tIns="45719" rIns="91438" bIns="45719">
            <a:spAutoFit/>
          </a:bodyPr>
          <a:lstStyle/>
          <a:p>
            <a:pPr>
              <a:spcBef>
                <a:spcPct val="50000"/>
              </a:spcBef>
            </a:pPr>
            <a:r>
              <a:rPr lang="en-US" sz="1200" dirty="0">
                <a:latin typeface="Calibri" pitchFamily="34" charset="0"/>
              </a:rPr>
              <a:t>NSW</a:t>
            </a:r>
          </a:p>
        </p:txBody>
      </p:sp>
      <p:sp>
        <p:nvSpPr>
          <p:cNvPr id="35" name="Text Box 28"/>
          <p:cNvSpPr txBox="1">
            <a:spLocks noChangeArrowheads="1"/>
          </p:cNvSpPr>
          <p:nvPr/>
        </p:nvSpPr>
        <p:spPr bwMode="auto">
          <a:xfrm>
            <a:off x="2044701" y="3348317"/>
            <a:ext cx="622300" cy="323851"/>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775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2776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775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2775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92776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277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7761"/>
                                        </p:tgtEl>
                                        <p:attrNameLst>
                                          <p:attrName>style.visibility</p:attrName>
                                        </p:attrNameLst>
                                      </p:cBhvr>
                                      <p:to>
                                        <p:strVal val="visible"/>
                                      </p:to>
                                    </p:set>
                                  </p:childTnLst>
                                </p:cTn>
                              </p:par>
                              <p:par>
                                <p:cTn id="29" presetID="1" presetClass="exit" presetSubtype="0" fill="hold" grpId="3" nodeType="withEffect">
                                  <p:stCondLst>
                                    <p:cond delay="0"/>
                                  </p:stCondLst>
                                  <p:childTnLst>
                                    <p:set>
                                      <p:cBhvr>
                                        <p:cTn id="30" dur="1" fill="hold">
                                          <p:stCondLst>
                                            <p:cond delay="0"/>
                                          </p:stCondLst>
                                        </p:cTn>
                                        <p:tgtEl>
                                          <p:spTgt spid="927760"/>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6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7" grpId="0" animBg="1"/>
      <p:bldP spid="927757" grpId="1" animBg="1"/>
      <p:bldP spid="927758" grpId="0" animBg="1"/>
      <p:bldP spid="927758" grpId="1" animBg="1"/>
      <p:bldP spid="927760" grpId="0" animBg="1"/>
      <p:bldP spid="927760" grpId="1" animBg="1"/>
      <p:bldP spid="927760" grpId="2" animBg="1"/>
      <p:bldP spid="927760" grpId="3" animBg="1"/>
      <p:bldP spid="92776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Exercise: </a:t>
            </a:r>
            <a:r>
              <a:rPr lang="en-US" sz="3600" dirty="0"/>
              <a:t>Campus </a:t>
            </a:r>
            <a:r>
              <a:rPr lang="en-US" sz="3600" dirty="0" smtClean="0"/>
              <a:t>Layout</a:t>
            </a:r>
            <a:br>
              <a:rPr lang="en-US" sz="3600" dirty="0" smtClean="0"/>
            </a:br>
            <a:r>
              <a:rPr lang="en-US" sz="3600" dirty="0" smtClean="0"/>
              <a:t>Part 2: </a:t>
            </a:r>
            <a:r>
              <a:rPr lang="en-US" sz="3200" i="1" dirty="0" smtClean="0"/>
              <a:t>Arc Consistency</a:t>
            </a:r>
            <a:endParaRPr lang="en-US" sz="3200" i="1" dirty="0"/>
          </a:p>
        </p:txBody>
      </p:sp>
      <p:pic>
        <p:nvPicPr>
          <p:cNvPr id="4" name="Picture 3"/>
          <p:cNvPicPr>
            <a:picLocks noChangeAspect="1"/>
          </p:cNvPicPr>
          <p:nvPr/>
        </p:nvPicPr>
        <p:blipFill>
          <a:blip r:embed="rId2"/>
          <a:stretch>
            <a:fillRect/>
          </a:stretch>
        </p:blipFill>
        <p:spPr>
          <a:xfrm>
            <a:off x="6934200" y="1117600"/>
            <a:ext cx="5105400" cy="1628577"/>
          </a:xfrm>
          <a:prstGeom prst="rect">
            <a:avLst/>
          </a:prstGeom>
        </p:spPr>
      </p:pic>
      <p:sp>
        <p:nvSpPr>
          <p:cNvPr id="5" name="Rectangle 4"/>
          <p:cNvSpPr/>
          <p:nvPr/>
        </p:nvSpPr>
        <p:spPr>
          <a:xfrm>
            <a:off x="457200" y="1219200"/>
            <a:ext cx="6324600" cy="1569660"/>
          </a:xfrm>
          <a:prstGeom prst="rect">
            <a:avLst/>
          </a:prstGeom>
        </p:spPr>
        <p:txBody>
          <a:bodyPr wrap="square">
            <a:spAutoFit/>
          </a:bodyPr>
          <a:lstStyle/>
          <a:p>
            <a:pPr algn="just"/>
            <a:r>
              <a:rPr lang="en-US" sz="1600" b="1" dirty="0">
                <a:latin typeface="Courier New" panose="02070309020205020404" pitchFamily="49" charset="0"/>
                <a:cs typeface="Courier New" panose="02070309020205020404" pitchFamily="49" charset="0"/>
              </a:rPr>
              <a:t>You are asked to determine the layout of a new, small college. The campus will have four structures: an administration structure (A), a bus stop (B), a classroom (C), and a dormitory (D). Each structure (including the bus stop) must be placed somewhere on the grid shown below.</a:t>
            </a:r>
          </a:p>
        </p:txBody>
      </p:sp>
      <p:sp>
        <p:nvSpPr>
          <p:cNvPr id="6" name="Rectangle 5"/>
          <p:cNvSpPr/>
          <p:nvPr/>
        </p:nvSpPr>
        <p:spPr>
          <a:xfrm>
            <a:off x="571500" y="3048000"/>
            <a:ext cx="11049000" cy="3693319"/>
          </a:xfrm>
          <a:prstGeom prst="rect">
            <a:avLst/>
          </a:prstGeom>
        </p:spPr>
        <p:txBody>
          <a:bodyPr wrap="square">
            <a:spAutoFit/>
          </a:bodyPr>
          <a:lstStyle/>
          <a:p>
            <a:r>
              <a:rPr lang="en-US" b="1" dirty="0">
                <a:latin typeface="Courier New" panose="02070309020205020404" pitchFamily="49" charset="0"/>
                <a:cs typeface="Courier New" panose="02070309020205020404" pitchFamily="49" charset="0"/>
              </a:rPr>
              <a:t>The layout must satisfy the following constraints:</a:t>
            </a:r>
          </a:p>
          <a:p>
            <a:endParaRPr lang="en-US" b="1"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bus stop (</a:t>
            </a:r>
            <a:r>
              <a:rPr lang="en-US" b="1" i="1" dirty="0">
                <a:solidFill>
                  <a:srgbClr val="FF0000"/>
                </a:solidFill>
                <a:latin typeface="Courier New" panose="02070309020205020404" pitchFamily="49" charset="0"/>
                <a:cs typeface="Courier New" panose="02070309020205020404" pitchFamily="49" charset="0"/>
              </a:rPr>
              <a:t>B</a:t>
            </a:r>
            <a:r>
              <a:rPr lang="en-US" b="1" dirty="0">
                <a:latin typeface="Courier New" panose="02070309020205020404" pitchFamily="49" charset="0"/>
                <a:cs typeface="Courier New" panose="02070309020205020404" pitchFamily="49" charset="0"/>
              </a:rPr>
              <a:t>) must be adjacent to the road.</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and the classroom (</a:t>
            </a:r>
            <a:r>
              <a:rPr lang="en-US" b="1" i="1" dirty="0">
                <a:solidFill>
                  <a:srgbClr val="FF0000"/>
                </a:solidFill>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 must both be adjacent to the bus stop (</a:t>
            </a:r>
            <a:r>
              <a:rPr lang="en-US" b="1" i="1" dirty="0">
                <a:solidFill>
                  <a:srgbClr val="FF0000"/>
                </a:solidFill>
                <a:latin typeface="Courier New" panose="02070309020205020404" pitchFamily="49" charset="0"/>
                <a:cs typeface="Courier New" panose="02070309020205020404" pitchFamily="49" charset="0"/>
              </a:rPr>
              <a:t>B</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classroom (</a:t>
            </a:r>
            <a:r>
              <a:rPr lang="en-US" b="1" i="1" dirty="0">
                <a:solidFill>
                  <a:srgbClr val="FF0000"/>
                </a:solidFill>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 must be adjacent to 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must not be adjacent to 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administration structure (</a:t>
            </a:r>
            <a:r>
              <a:rPr lang="en-US" b="1" i="1" dirty="0">
                <a:solidFill>
                  <a:srgbClr val="FF0000"/>
                </a:solidFill>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must not be on a hill.</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The dormitory (</a:t>
            </a:r>
            <a:r>
              <a:rPr lang="en-US" b="1" i="1" dirty="0">
                <a:solidFill>
                  <a:srgbClr val="FF0000"/>
                </a:solidFill>
                <a:latin typeface="Courier New" panose="02070309020205020404" pitchFamily="49" charset="0"/>
                <a:cs typeface="Courier New" panose="02070309020205020404" pitchFamily="49" charset="0"/>
              </a:rPr>
              <a:t>D</a:t>
            </a:r>
            <a:r>
              <a:rPr lang="en-US" b="1" dirty="0">
                <a:latin typeface="Courier New" panose="02070309020205020404" pitchFamily="49" charset="0"/>
                <a:cs typeface="Courier New" panose="02070309020205020404" pitchFamily="49" charset="0"/>
              </a:rPr>
              <a:t>) must be on a hill or adjacent to the road.</a:t>
            </a:r>
          </a:p>
          <a:p>
            <a:pPr marL="285750" indent="-285750">
              <a:buFont typeface="Wingdings" panose="05000000000000000000" pitchFamily="2" charset="2"/>
              <a:buChar char="v"/>
            </a:pPr>
            <a:r>
              <a:rPr lang="en-US" b="1" dirty="0">
                <a:latin typeface="Courier New" panose="02070309020205020404" pitchFamily="49" charset="0"/>
                <a:cs typeface="Courier New" panose="02070309020205020404" pitchFamily="49" charset="0"/>
              </a:rPr>
              <a:t>All structures must be in different grid squares.</a:t>
            </a:r>
          </a:p>
          <a:p>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Here</a:t>
            </a:r>
            <a:r>
              <a:rPr lang="en-US" b="1" dirty="0">
                <a:latin typeface="Courier New" panose="02070309020205020404" pitchFamily="49" charset="0"/>
                <a:cs typeface="Courier New" panose="02070309020205020404" pitchFamily="49" charset="0"/>
              </a:rPr>
              <a:t>, </a:t>
            </a:r>
            <a:r>
              <a:rPr lang="en-US" b="1" i="1" dirty="0">
                <a:solidFill>
                  <a:srgbClr val="FF0000"/>
                </a:solidFill>
                <a:latin typeface="Courier New" panose="02070309020205020404" pitchFamily="49" charset="0"/>
                <a:cs typeface="Courier New" panose="02070309020205020404" pitchFamily="49" charset="0"/>
              </a:rPr>
              <a:t>adjacent</a:t>
            </a:r>
            <a:r>
              <a:rPr lang="en-US" b="1" dirty="0">
                <a:latin typeface="Courier New" panose="02070309020205020404" pitchFamily="49" charset="0"/>
                <a:cs typeface="Courier New" panose="02070309020205020404" pitchFamily="49" charset="0"/>
              </a:rPr>
              <a:t> means that the structures must share a grid edge, not just a corner</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07183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Campus Layout</a:t>
            </a:r>
            <a:br>
              <a:rPr lang="en-US" dirty="0"/>
            </a:br>
            <a:r>
              <a:rPr lang="en-US" dirty="0"/>
              <a:t>Part 2: </a:t>
            </a:r>
            <a:r>
              <a:rPr lang="en-US" sz="4000" i="1" dirty="0"/>
              <a:t>Arc Consistency</a:t>
            </a:r>
            <a:endParaRPr lang="en-US" dirty="0"/>
          </a:p>
        </p:txBody>
      </p:sp>
      <p:sp>
        <p:nvSpPr>
          <p:cNvPr id="4" name="Rectangle 3"/>
          <p:cNvSpPr/>
          <p:nvPr/>
        </p:nvSpPr>
        <p:spPr>
          <a:xfrm>
            <a:off x="0" y="1121012"/>
            <a:ext cx="12192000" cy="1477328"/>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Let's start from the </a:t>
            </a:r>
            <a:r>
              <a:rPr lang="en-US" dirty="0" smtClean="0">
                <a:latin typeface="Courier New" panose="02070309020205020404" pitchFamily="49" charset="0"/>
                <a:cs typeface="Courier New" panose="02070309020205020404" pitchFamily="49" charset="0"/>
              </a:rPr>
              <a:t>previous table in the </a:t>
            </a:r>
            <a:r>
              <a:rPr lang="en-US" dirty="0">
                <a:latin typeface="Courier New" panose="02070309020205020404" pitchFamily="49" charset="0"/>
                <a:cs typeface="Courier New" panose="02070309020205020404" pitchFamily="49" charset="0"/>
              </a:rPr>
              <a:t>answer to Part </a:t>
            </a:r>
            <a:r>
              <a:rPr lang="en-US" dirty="0" smtClean="0">
                <a:latin typeface="Courier New" panose="02070309020205020404" pitchFamily="49" charset="0"/>
                <a:cs typeface="Courier New" panose="02070309020205020404" pitchFamily="49" charset="0"/>
              </a:rPr>
              <a:t>1, </a:t>
            </a:r>
            <a:r>
              <a:rPr lang="en-US" dirty="0">
                <a:latin typeface="Courier New" panose="02070309020205020404" pitchFamily="49" charset="0"/>
                <a:cs typeface="Courier New" panose="02070309020205020404" pitchFamily="49" charset="0"/>
              </a:rPr>
              <a:t>and enforce arc consistency. </a:t>
            </a:r>
            <a:r>
              <a:rPr lang="en-US" dirty="0" smtClean="0">
                <a:latin typeface="Courier New" panose="02070309020205020404" pitchFamily="49" charset="0"/>
                <a:cs typeface="Courier New" panose="02070309020205020404" pitchFamily="49" charset="0"/>
              </a:rPr>
              <a:t>Initially, </a:t>
            </a:r>
            <a:r>
              <a:rPr lang="en-US" dirty="0">
                <a:latin typeface="Courier New" panose="02070309020205020404" pitchFamily="49" charset="0"/>
                <a:cs typeface="Courier New" panose="02070309020205020404" pitchFamily="49" charset="0"/>
              </a:rPr>
              <a:t>the queue contains all arcs (in alphabetical order).</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Let's examine what happens when enforcing A → B. After enforcing unary constraints, the domains of A and B are:</a:t>
            </a:r>
          </a:p>
        </p:txBody>
      </p:sp>
      <p:graphicFrame>
        <p:nvGraphicFramePr>
          <p:cNvPr id="5" name="Table 4"/>
          <p:cNvGraphicFramePr>
            <a:graphicFrameLocks noGrp="1"/>
          </p:cNvGraphicFramePr>
          <p:nvPr>
            <p:extLst>
              <p:ext uri="{D42A27DB-BD31-4B8C-83A1-F6EECF244321}">
                <p14:modId xmlns:p14="http://schemas.microsoft.com/office/powerpoint/2010/main" val="2077575849"/>
              </p:ext>
            </p:extLst>
          </p:nvPr>
        </p:nvGraphicFramePr>
        <p:xfrm>
          <a:off x="381000" y="2971800"/>
          <a:ext cx="1600200" cy="2667000"/>
        </p:xfrm>
        <a:graphic>
          <a:graphicData uri="http://schemas.openxmlformats.org/drawingml/2006/table">
            <a:tbl>
              <a:tblPr firstRow="1" bandRow="1">
                <a:tableStyleId>{5C22544A-7EE6-4342-B048-85BDC9FD1C3A}</a:tableStyleId>
              </a:tblPr>
              <a:tblGrid>
                <a:gridCol w="800100">
                  <a:extLst>
                    <a:ext uri="{9D8B030D-6E8A-4147-A177-3AD203B41FA5}">
                      <a16:colId xmlns="" xmlns:a16="http://schemas.microsoft.com/office/drawing/2014/main" val="2778742624"/>
                    </a:ext>
                  </a:extLst>
                </a:gridCol>
                <a:gridCol w="800100">
                  <a:extLst>
                    <a:ext uri="{9D8B030D-6E8A-4147-A177-3AD203B41FA5}">
                      <a16:colId xmlns="" xmlns:a16="http://schemas.microsoft.com/office/drawing/2014/main" val="3199890708"/>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 xmlns:a16="http://schemas.microsoft.com/office/drawing/2014/main" val="3058187382"/>
                  </a:ext>
                </a:extLst>
              </a:tr>
              <a:tr h="370840">
                <a:tc>
                  <a:txBody>
                    <a:bodyPr/>
                    <a:lstStyle/>
                    <a:p>
                      <a:pPr algn="ctr"/>
                      <a:r>
                        <a:rPr lang="en-US" dirty="0" smtClean="0"/>
                        <a:t>(1, 1)</a:t>
                      </a:r>
                      <a:endParaRPr lang="en-US" dirty="0"/>
                    </a:p>
                  </a:txBody>
                  <a:tcPr/>
                </a:tc>
                <a:tc>
                  <a:txBody>
                    <a:bodyPr/>
                    <a:lstStyle/>
                    <a:p>
                      <a:pPr algn="ctr"/>
                      <a:endParaRPr lang="en-US" dirty="0"/>
                    </a:p>
                  </a:txBody>
                  <a:tcPr/>
                </a:tc>
                <a:extLst>
                  <a:ext uri="{0D108BD9-81ED-4DB2-BD59-A6C34878D82A}">
                    <a16:rowId xmlns="" xmlns:a16="http://schemas.microsoft.com/office/drawing/2014/main" val="3308280480"/>
                  </a:ext>
                </a:extLst>
              </a:tr>
              <a:tr h="370840">
                <a:tc>
                  <a:txBody>
                    <a:bodyPr/>
                    <a:lstStyle/>
                    <a:p>
                      <a:pPr algn="ctr"/>
                      <a:endParaRPr lang="en-US"/>
                    </a:p>
                  </a:txBody>
                  <a:tcPr/>
                </a:tc>
                <a:tc>
                  <a:txBody>
                    <a:bodyPr/>
                    <a:lstStyle/>
                    <a:p>
                      <a:pPr algn="ctr"/>
                      <a:endParaRPr lang="en-US"/>
                    </a:p>
                  </a:txBody>
                  <a:tcPr/>
                </a:tc>
                <a:extLst>
                  <a:ext uri="{0D108BD9-81ED-4DB2-BD59-A6C34878D82A}">
                    <a16:rowId xmlns="" xmlns:a16="http://schemas.microsoft.com/office/drawing/2014/main" val="2335353396"/>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2575734706"/>
                  </a:ext>
                </a:extLst>
              </a:tr>
              <a:tr h="370840">
                <a:tc>
                  <a:txBody>
                    <a:bodyPr/>
                    <a:lstStyle/>
                    <a:p>
                      <a:pPr algn="ctr"/>
                      <a:endParaRPr lang="en-US"/>
                    </a:p>
                  </a:txBody>
                  <a:tcPr/>
                </a:tc>
                <a:tc>
                  <a:txBody>
                    <a:bodyPr/>
                    <a:lstStyle/>
                    <a:p>
                      <a:pPr algn="ctr"/>
                      <a:endParaRPr lang="en-US"/>
                    </a:p>
                  </a:txBody>
                  <a:tcPr/>
                </a:tc>
                <a:extLst>
                  <a:ext uri="{0D108BD9-81ED-4DB2-BD59-A6C34878D82A}">
                    <a16:rowId xmlns="" xmlns:a16="http://schemas.microsoft.com/office/drawing/2014/main" val="156324351"/>
                  </a:ext>
                </a:extLst>
              </a:tr>
              <a:tr h="370840">
                <a:tc>
                  <a:txBody>
                    <a:bodyPr/>
                    <a:lstStyle/>
                    <a:p>
                      <a:pPr algn="ctr"/>
                      <a:r>
                        <a:rPr lang="en-US" dirty="0" smtClean="0"/>
                        <a:t>(2, 2)</a:t>
                      </a:r>
                      <a:endParaRPr lang="en-US" dirty="0"/>
                    </a:p>
                  </a:txBody>
                  <a:tcPr/>
                </a:tc>
                <a:tc>
                  <a:txBody>
                    <a:bodyPr/>
                    <a:lstStyle/>
                    <a:p>
                      <a:pPr algn="ctr"/>
                      <a:endParaRPr lang="en-US" dirty="0"/>
                    </a:p>
                  </a:txBody>
                  <a:tcPr/>
                </a:tc>
                <a:extLst>
                  <a:ext uri="{0D108BD9-81ED-4DB2-BD59-A6C34878D82A}">
                    <a16:rowId xmlns="" xmlns:a16="http://schemas.microsoft.com/office/drawing/2014/main" val="151288622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155934956"/>
                  </a:ext>
                </a:extLst>
              </a:tr>
            </a:tbl>
          </a:graphicData>
        </a:graphic>
      </p:graphicFrame>
      <p:sp>
        <p:nvSpPr>
          <p:cNvPr id="6" name="Rectangle 5"/>
          <p:cNvSpPr/>
          <p:nvPr/>
        </p:nvSpPr>
        <p:spPr>
          <a:xfrm>
            <a:off x="4495800" y="2323405"/>
            <a:ext cx="7391400" cy="923330"/>
          </a:xfrm>
          <a:prstGeom prst="rect">
            <a:avLst/>
          </a:prstGeom>
        </p:spPr>
        <p:txBody>
          <a:bodyPr wrap="square">
            <a:spAutoFit/>
          </a:bodyPr>
          <a:lstStyle/>
          <a:p>
            <a:r>
              <a:rPr lang="en-US" dirty="0" smtClean="0">
                <a:solidFill>
                  <a:srgbClr val="FF0000"/>
                </a:solidFill>
                <a:latin typeface="Open Sans"/>
              </a:rPr>
              <a:t>Q2: Which </a:t>
            </a:r>
            <a:r>
              <a:rPr lang="en-US" dirty="0">
                <a:solidFill>
                  <a:srgbClr val="FF0000"/>
                </a:solidFill>
                <a:latin typeface="Open Sans"/>
              </a:rPr>
              <a:t>of the following contains the correct domains after enforcing A </a:t>
            </a:r>
            <a:r>
              <a:rPr lang="en-US" dirty="0">
                <a:solidFill>
                  <a:srgbClr val="FF0000"/>
                </a:solidFill>
                <a:latin typeface="inherit"/>
              </a:rPr>
              <a:t>→</a:t>
            </a:r>
            <a:r>
              <a:rPr lang="en-US" dirty="0">
                <a:solidFill>
                  <a:srgbClr val="FF0000"/>
                </a:solidFill>
                <a:latin typeface="Open Sans"/>
              </a:rPr>
              <a:t> B? Pay attention to which variable's domain changes and which side of the arc it's on.</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07414271"/>
              </p:ext>
            </p:extLst>
          </p:nvPr>
        </p:nvGraphicFramePr>
        <p:xfrm>
          <a:off x="4448033" y="3429000"/>
          <a:ext cx="1600200" cy="2667000"/>
        </p:xfrm>
        <a:graphic>
          <a:graphicData uri="http://schemas.openxmlformats.org/drawingml/2006/table">
            <a:tbl>
              <a:tblPr firstRow="1" bandRow="1">
                <a:tableStyleId>{5C22544A-7EE6-4342-B048-85BDC9FD1C3A}</a:tableStyleId>
              </a:tblPr>
              <a:tblGrid>
                <a:gridCol w="800100">
                  <a:extLst>
                    <a:ext uri="{9D8B030D-6E8A-4147-A177-3AD203B41FA5}">
                      <a16:colId xmlns="" xmlns:a16="http://schemas.microsoft.com/office/drawing/2014/main" val="2778742624"/>
                    </a:ext>
                  </a:extLst>
                </a:gridCol>
                <a:gridCol w="800100">
                  <a:extLst>
                    <a:ext uri="{9D8B030D-6E8A-4147-A177-3AD203B41FA5}">
                      <a16:colId xmlns="" xmlns:a16="http://schemas.microsoft.com/office/drawing/2014/main" val="3199890708"/>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 xmlns:a16="http://schemas.microsoft.com/office/drawing/2014/main" val="3058187382"/>
                  </a:ext>
                </a:extLst>
              </a:tr>
              <a:tr h="370840">
                <a:tc>
                  <a:txBody>
                    <a:bodyPr/>
                    <a:lstStyle/>
                    <a:p>
                      <a:pPr algn="ctr"/>
                      <a:r>
                        <a:rPr lang="en-US" dirty="0" smtClean="0"/>
                        <a:t>(1, 1)</a:t>
                      </a:r>
                      <a:endParaRPr lang="en-US" dirty="0"/>
                    </a:p>
                  </a:txBody>
                  <a:tcPr/>
                </a:tc>
                <a:tc>
                  <a:txBody>
                    <a:bodyPr/>
                    <a:lstStyle/>
                    <a:p>
                      <a:pPr algn="ctr"/>
                      <a:endParaRPr lang="en-US" dirty="0"/>
                    </a:p>
                  </a:txBody>
                  <a:tcPr/>
                </a:tc>
                <a:extLst>
                  <a:ext uri="{0D108BD9-81ED-4DB2-BD59-A6C34878D82A}">
                    <a16:rowId xmlns="" xmlns:a16="http://schemas.microsoft.com/office/drawing/2014/main" val="3308280480"/>
                  </a:ext>
                </a:extLst>
              </a:tr>
              <a:tr h="370840">
                <a:tc>
                  <a:txBody>
                    <a:bodyPr/>
                    <a:lstStyle/>
                    <a:p>
                      <a:pPr algn="ctr"/>
                      <a:endParaRPr lang="en-US"/>
                    </a:p>
                  </a:txBody>
                  <a:tcPr/>
                </a:tc>
                <a:tc>
                  <a:txBody>
                    <a:bodyPr/>
                    <a:lstStyle/>
                    <a:p>
                      <a:pPr algn="ctr"/>
                      <a:r>
                        <a:rPr lang="en-US" dirty="0" smtClean="0"/>
                        <a:t>(1, 2)</a:t>
                      </a:r>
                      <a:endParaRPr lang="en-US" dirty="0"/>
                    </a:p>
                  </a:txBody>
                  <a:tcPr/>
                </a:tc>
                <a:extLst>
                  <a:ext uri="{0D108BD9-81ED-4DB2-BD59-A6C34878D82A}">
                    <a16:rowId xmlns="" xmlns:a16="http://schemas.microsoft.com/office/drawing/2014/main" val="2335353396"/>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2575734706"/>
                  </a:ext>
                </a:extLst>
              </a:tr>
              <a:tr h="370840">
                <a:tc>
                  <a:txBody>
                    <a:bodyPr/>
                    <a:lstStyle/>
                    <a:p>
                      <a:pPr algn="ctr"/>
                      <a:endParaRPr lang="en-US"/>
                    </a:p>
                  </a:txBody>
                  <a:tcPr/>
                </a:tc>
                <a:tc>
                  <a:txBody>
                    <a:bodyPr/>
                    <a:lstStyle/>
                    <a:p>
                      <a:pPr algn="ctr"/>
                      <a:endParaRPr lang="en-US"/>
                    </a:p>
                  </a:txBody>
                  <a:tcPr/>
                </a:tc>
                <a:extLst>
                  <a:ext uri="{0D108BD9-81ED-4DB2-BD59-A6C34878D82A}">
                    <a16:rowId xmlns="" xmlns:a16="http://schemas.microsoft.com/office/drawing/2014/main" val="156324351"/>
                  </a:ext>
                </a:extLst>
              </a:tr>
              <a:tr h="370840">
                <a:tc>
                  <a:txBody>
                    <a:bodyPr/>
                    <a:lstStyle/>
                    <a:p>
                      <a:pPr algn="ctr"/>
                      <a:r>
                        <a:rPr lang="en-US" dirty="0" smtClean="0"/>
                        <a:t>(2, 2)</a:t>
                      </a:r>
                      <a:endParaRPr lang="en-US" dirty="0"/>
                    </a:p>
                  </a:txBody>
                  <a:tcPr/>
                </a:tc>
                <a:tc>
                  <a:txBody>
                    <a:bodyPr/>
                    <a:lstStyle/>
                    <a:p>
                      <a:pPr algn="ctr"/>
                      <a:endParaRPr lang="en-US" dirty="0"/>
                    </a:p>
                  </a:txBody>
                  <a:tcPr/>
                </a:tc>
                <a:extLst>
                  <a:ext uri="{0D108BD9-81ED-4DB2-BD59-A6C34878D82A}">
                    <a16:rowId xmlns="" xmlns:a16="http://schemas.microsoft.com/office/drawing/2014/main" val="151288622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15593495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0444887"/>
              </p:ext>
            </p:extLst>
          </p:nvPr>
        </p:nvGraphicFramePr>
        <p:xfrm>
          <a:off x="6392839" y="3429000"/>
          <a:ext cx="1600200" cy="2667000"/>
        </p:xfrm>
        <a:graphic>
          <a:graphicData uri="http://schemas.openxmlformats.org/drawingml/2006/table">
            <a:tbl>
              <a:tblPr firstRow="1" bandRow="1">
                <a:tableStyleId>{5C22544A-7EE6-4342-B048-85BDC9FD1C3A}</a:tableStyleId>
              </a:tblPr>
              <a:tblGrid>
                <a:gridCol w="800100">
                  <a:extLst>
                    <a:ext uri="{9D8B030D-6E8A-4147-A177-3AD203B41FA5}">
                      <a16:colId xmlns="" xmlns:a16="http://schemas.microsoft.com/office/drawing/2014/main" val="2778742624"/>
                    </a:ext>
                  </a:extLst>
                </a:gridCol>
                <a:gridCol w="800100">
                  <a:extLst>
                    <a:ext uri="{9D8B030D-6E8A-4147-A177-3AD203B41FA5}">
                      <a16:colId xmlns="" xmlns:a16="http://schemas.microsoft.com/office/drawing/2014/main" val="3199890708"/>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 xmlns:a16="http://schemas.microsoft.com/office/drawing/2014/main" val="3058187382"/>
                  </a:ext>
                </a:extLst>
              </a:tr>
              <a:tr h="370840">
                <a:tc>
                  <a:txBody>
                    <a:bodyPr/>
                    <a:lstStyle/>
                    <a:p>
                      <a:pPr algn="ctr"/>
                      <a:endParaRPr lang="en-US" dirty="0"/>
                    </a:p>
                  </a:txBody>
                  <a:tcPr/>
                </a:tc>
                <a:tc>
                  <a:txBody>
                    <a:bodyPr/>
                    <a:lstStyle/>
                    <a:p>
                      <a:pPr algn="ctr"/>
                      <a:endParaRPr lang="en-US" dirty="0"/>
                    </a:p>
                  </a:txBody>
                  <a:tcPr/>
                </a:tc>
                <a:extLst>
                  <a:ext uri="{0D108BD9-81ED-4DB2-BD59-A6C34878D82A}">
                    <a16:rowId xmlns="" xmlns:a16="http://schemas.microsoft.com/office/drawing/2014/main" val="3308280480"/>
                  </a:ext>
                </a:extLst>
              </a:tr>
              <a:tr h="370840">
                <a:tc>
                  <a:txBody>
                    <a:bodyPr/>
                    <a:lstStyle/>
                    <a:p>
                      <a:pPr algn="ctr"/>
                      <a:endParaRPr lang="en-US"/>
                    </a:p>
                  </a:txBody>
                  <a:tcPr/>
                </a:tc>
                <a:tc>
                  <a:txBody>
                    <a:bodyPr/>
                    <a:lstStyle/>
                    <a:p>
                      <a:pPr algn="ctr"/>
                      <a:endParaRPr lang="en-US"/>
                    </a:p>
                  </a:txBody>
                  <a:tcPr/>
                </a:tc>
                <a:extLst>
                  <a:ext uri="{0D108BD9-81ED-4DB2-BD59-A6C34878D82A}">
                    <a16:rowId xmlns="" xmlns:a16="http://schemas.microsoft.com/office/drawing/2014/main" val="2335353396"/>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2575734706"/>
                  </a:ext>
                </a:extLst>
              </a:tr>
              <a:tr h="370840">
                <a:tc>
                  <a:txBody>
                    <a:bodyPr/>
                    <a:lstStyle/>
                    <a:p>
                      <a:pPr algn="ctr"/>
                      <a:endParaRPr lang="en-US"/>
                    </a:p>
                  </a:txBody>
                  <a:tcPr/>
                </a:tc>
                <a:tc>
                  <a:txBody>
                    <a:bodyPr/>
                    <a:lstStyle/>
                    <a:p>
                      <a:pPr algn="ctr"/>
                      <a:endParaRPr lang="en-US"/>
                    </a:p>
                  </a:txBody>
                  <a:tcPr/>
                </a:tc>
                <a:extLst>
                  <a:ext uri="{0D108BD9-81ED-4DB2-BD59-A6C34878D82A}">
                    <a16:rowId xmlns="" xmlns:a16="http://schemas.microsoft.com/office/drawing/2014/main" val="156324351"/>
                  </a:ext>
                </a:extLst>
              </a:tr>
              <a:tr h="370840">
                <a:tc>
                  <a:txBody>
                    <a:bodyPr/>
                    <a:lstStyle/>
                    <a:p>
                      <a:pPr algn="ctr"/>
                      <a:r>
                        <a:rPr lang="en-US" dirty="0" smtClean="0"/>
                        <a:t>(2, 2)</a:t>
                      </a:r>
                      <a:endParaRPr lang="en-US" dirty="0"/>
                    </a:p>
                  </a:txBody>
                  <a:tcPr/>
                </a:tc>
                <a:tc>
                  <a:txBody>
                    <a:bodyPr/>
                    <a:lstStyle/>
                    <a:p>
                      <a:pPr algn="ctr"/>
                      <a:endParaRPr lang="en-US" dirty="0"/>
                    </a:p>
                  </a:txBody>
                  <a:tcPr/>
                </a:tc>
                <a:extLst>
                  <a:ext uri="{0D108BD9-81ED-4DB2-BD59-A6C34878D82A}">
                    <a16:rowId xmlns="" xmlns:a16="http://schemas.microsoft.com/office/drawing/2014/main" val="151288622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15593495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7090956"/>
              </p:ext>
            </p:extLst>
          </p:nvPr>
        </p:nvGraphicFramePr>
        <p:xfrm>
          <a:off x="8305800" y="3429000"/>
          <a:ext cx="1600200" cy="2667000"/>
        </p:xfrm>
        <a:graphic>
          <a:graphicData uri="http://schemas.openxmlformats.org/drawingml/2006/table">
            <a:tbl>
              <a:tblPr firstRow="1" bandRow="1">
                <a:tableStyleId>{5C22544A-7EE6-4342-B048-85BDC9FD1C3A}</a:tableStyleId>
              </a:tblPr>
              <a:tblGrid>
                <a:gridCol w="800100">
                  <a:extLst>
                    <a:ext uri="{9D8B030D-6E8A-4147-A177-3AD203B41FA5}">
                      <a16:colId xmlns="" xmlns:a16="http://schemas.microsoft.com/office/drawing/2014/main" val="2778742624"/>
                    </a:ext>
                  </a:extLst>
                </a:gridCol>
                <a:gridCol w="800100">
                  <a:extLst>
                    <a:ext uri="{9D8B030D-6E8A-4147-A177-3AD203B41FA5}">
                      <a16:colId xmlns="" xmlns:a16="http://schemas.microsoft.com/office/drawing/2014/main" val="3199890708"/>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 xmlns:a16="http://schemas.microsoft.com/office/drawing/2014/main" val="3058187382"/>
                  </a:ext>
                </a:extLst>
              </a:tr>
              <a:tr h="370840">
                <a:tc>
                  <a:txBody>
                    <a:bodyPr/>
                    <a:lstStyle/>
                    <a:p>
                      <a:pPr algn="ctr"/>
                      <a:r>
                        <a:rPr lang="en-US" dirty="0" smtClean="0"/>
                        <a:t>(1, 1)</a:t>
                      </a:r>
                      <a:endParaRPr lang="en-US" dirty="0"/>
                    </a:p>
                  </a:txBody>
                  <a:tcPr/>
                </a:tc>
                <a:tc>
                  <a:txBody>
                    <a:bodyPr/>
                    <a:lstStyle/>
                    <a:p>
                      <a:pPr algn="ctr"/>
                      <a:endParaRPr lang="en-US" dirty="0"/>
                    </a:p>
                  </a:txBody>
                  <a:tcPr/>
                </a:tc>
                <a:extLst>
                  <a:ext uri="{0D108BD9-81ED-4DB2-BD59-A6C34878D82A}">
                    <a16:rowId xmlns="" xmlns:a16="http://schemas.microsoft.com/office/drawing/2014/main" val="3308280480"/>
                  </a:ext>
                </a:extLst>
              </a:tr>
              <a:tr h="370840">
                <a:tc>
                  <a:txBody>
                    <a:bodyPr/>
                    <a:lstStyle/>
                    <a:p>
                      <a:pPr algn="ctr"/>
                      <a:endParaRPr lang="en-US"/>
                    </a:p>
                  </a:txBody>
                  <a:tcPr/>
                </a:tc>
                <a:tc>
                  <a:txBody>
                    <a:bodyPr/>
                    <a:lstStyle/>
                    <a:p>
                      <a:pPr algn="ctr"/>
                      <a:endParaRPr lang="en-US"/>
                    </a:p>
                  </a:txBody>
                  <a:tcPr/>
                </a:tc>
                <a:extLst>
                  <a:ext uri="{0D108BD9-81ED-4DB2-BD59-A6C34878D82A}">
                    <a16:rowId xmlns="" xmlns:a16="http://schemas.microsoft.com/office/drawing/2014/main" val="2335353396"/>
                  </a:ext>
                </a:extLst>
              </a:tr>
              <a:tr h="370840">
                <a:tc>
                  <a:txBody>
                    <a:bodyPr/>
                    <a:lstStyle/>
                    <a:p>
                      <a:pPr algn="ctr"/>
                      <a:r>
                        <a:rPr lang="en-US" dirty="0" smtClean="0"/>
                        <a:t>(1, 3)</a:t>
                      </a:r>
                      <a:endParaRPr lang="en-US" dirty="0"/>
                    </a:p>
                  </a:txBody>
                  <a:tcPr/>
                </a:tc>
                <a:tc>
                  <a:txBody>
                    <a:bodyPr/>
                    <a:lstStyle/>
                    <a:p>
                      <a:pPr algn="ctr"/>
                      <a:endParaRPr lang="en-US" dirty="0"/>
                    </a:p>
                  </a:txBody>
                  <a:tcPr/>
                </a:tc>
                <a:extLst>
                  <a:ext uri="{0D108BD9-81ED-4DB2-BD59-A6C34878D82A}">
                    <a16:rowId xmlns="" xmlns:a16="http://schemas.microsoft.com/office/drawing/2014/main" val="2575734706"/>
                  </a:ext>
                </a:extLst>
              </a:tr>
              <a:tr h="370840">
                <a:tc>
                  <a:txBody>
                    <a:bodyPr/>
                    <a:lstStyle/>
                    <a:p>
                      <a:pPr algn="ctr"/>
                      <a:endParaRPr lang="en-US"/>
                    </a:p>
                  </a:txBody>
                  <a:tcPr/>
                </a:tc>
                <a:tc>
                  <a:txBody>
                    <a:bodyPr/>
                    <a:lstStyle/>
                    <a:p>
                      <a:pPr algn="ctr"/>
                      <a:endParaRPr lang="en-US"/>
                    </a:p>
                  </a:txBody>
                  <a:tcPr/>
                </a:tc>
                <a:extLst>
                  <a:ext uri="{0D108BD9-81ED-4DB2-BD59-A6C34878D82A}">
                    <a16:rowId xmlns="" xmlns:a16="http://schemas.microsoft.com/office/drawing/2014/main" val="156324351"/>
                  </a:ext>
                </a:extLst>
              </a:tr>
              <a:tr h="370840">
                <a:tc>
                  <a:txBody>
                    <a:bodyPr/>
                    <a:lstStyle/>
                    <a:p>
                      <a:pPr algn="ctr"/>
                      <a:r>
                        <a:rPr lang="en-US" dirty="0" smtClean="0"/>
                        <a:t>(2, 2)</a:t>
                      </a:r>
                      <a:endParaRPr lang="en-US" dirty="0"/>
                    </a:p>
                  </a:txBody>
                  <a:tcPr/>
                </a:tc>
                <a:tc>
                  <a:txBody>
                    <a:bodyPr/>
                    <a:lstStyle/>
                    <a:p>
                      <a:pPr algn="ctr"/>
                      <a:endParaRPr lang="en-US" dirty="0"/>
                    </a:p>
                  </a:txBody>
                  <a:tcPr/>
                </a:tc>
                <a:extLst>
                  <a:ext uri="{0D108BD9-81ED-4DB2-BD59-A6C34878D82A}">
                    <a16:rowId xmlns="" xmlns:a16="http://schemas.microsoft.com/office/drawing/2014/main" val="151288622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15593495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47821636"/>
              </p:ext>
            </p:extLst>
          </p:nvPr>
        </p:nvGraphicFramePr>
        <p:xfrm>
          <a:off x="10250606" y="3429000"/>
          <a:ext cx="1600200" cy="2667000"/>
        </p:xfrm>
        <a:graphic>
          <a:graphicData uri="http://schemas.openxmlformats.org/drawingml/2006/table">
            <a:tbl>
              <a:tblPr firstRow="1" bandRow="1">
                <a:tableStyleId>{5C22544A-7EE6-4342-B048-85BDC9FD1C3A}</a:tableStyleId>
              </a:tblPr>
              <a:tblGrid>
                <a:gridCol w="800100">
                  <a:extLst>
                    <a:ext uri="{9D8B030D-6E8A-4147-A177-3AD203B41FA5}">
                      <a16:colId xmlns="" xmlns:a16="http://schemas.microsoft.com/office/drawing/2014/main" val="2778742624"/>
                    </a:ext>
                  </a:extLst>
                </a:gridCol>
                <a:gridCol w="800100">
                  <a:extLst>
                    <a:ext uri="{9D8B030D-6E8A-4147-A177-3AD203B41FA5}">
                      <a16:colId xmlns="" xmlns:a16="http://schemas.microsoft.com/office/drawing/2014/main" val="3199890708"/>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 xmlns:a16="http://schemas.microsoft.com/office/drawing/2014/main" val="3058187382"/>
                  </a:ext>
                </a:extLst>
              </a:tr>
              <a:tr h="370840">
                <a:tc>
                  <a:txBody>
                    <a:bodyPr/>
                    <a:lstStyle/>
                    <a:p>
                      <a:pPr algn="ctr"/>
                      <a:r>
                        <a:rPr lang="en-US" dirty="0" smtClean="0"/>
                        <a:t>(1, 1)</a:t>
                      </a:r>
                      <a:endParaRPr lang="en-US" dirty="0"/>
                    </a:p>
                  </a:txBody>
                  <a:tcPr/>
                </a:tc>
                <a:tc>
                  <a:txBody>
                    <a:bodyPr/>
                    <a:lstStyle/>
                    <a:p>
                      <a:pPr algn="ctr"/>
                      <a:endParaRPr lang="en-US" dirty="0"/>
                    </a:p>
                  </a:txBody>
                  <a:tcPr/>
                </a:tc>
                <a:extLst>
                  <a:ext uri="{0D108BD9-81ED-4DB2-BD59-A6C34878D82A}">
                    <a16:rowId xmlns="" xmlns:a16="http://schemas.microsoft.com/office/drawing/2014/main" val="3308280480"/>
                  </a:ext>
                </a:extLst>
              </a:tr>
              <a:tr h="370840">
                <a:tc>
                  <a:txBody>
                    <a:bodyPr/>
                    <a:lstStyle/>
                    <a:p>
                      <a:pPr algn="ctr"/>
                      <a:endParaRPr lang="en-US"/>
                    </a:p>
                  </a:txBody>
                  <a:tcPr/>
                </a:tc>
                <a:tc>
                  <a:txBody>
                    <a:bodyPr/>
                    <a:lstStyle/>
                    <a:p>
                      <a:pPr algn="ctr"/>
                      <a:endParaRPr lang="en-US"/>
                    </a:p>
                  </a:txBody>
                  <a:tcPr/>
                </a:tc>
                <a:extLst>
                  <a:ext uri="{0D108BD9-81ED-4DB2-BD59-A6C34878D82A}">
                    <a16:rowId xmlns="" xmlns:a16="http://schemas.microsoft.com/office/drawing/2014/main" val="2335353396"/>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2575734706"/>
                  </a:ext>
                </a:extLst>
              </a:tr>
              <a:tr h="370840">
                <a:tc>
                  <a:txBody>
                    <a:bodyPr/>
                    <a:lstStyle/>
                    <a:p>
                      <a:pPr algn="ctr"/>
                      <a:endParaRPr lang="en-US"/>
                    </a:p>
                  </a:txBody>
                  <a:tcPr/>
                </a:tc>
                <a:tc>
                  <a:txBody>
                    <a:bodyPr/>
                    <a:lstStyle/>
                    <a:p>
                      <a:pPr algn="ctr"/>
                      <a:endParaRPr lang="en-US"/>
                    </a:p>
                  </a:txBody>
                  <a:tcPr/>
                </a:tc>
                <a:extLst>
                  <a:ext uri="{0D108BD9-81ED-4DB2-BD59-A6C34878D82A}">
                    <a16:rowId xmlns="" xmlns:a16="http://schemas.microsoft.com/office/drawing/2014/main" val="156324351"/>
                  </a:ext>
                </a:extLst>
              </a:tr>
              <a:tr h="370840">
                <a:tc>
                  <a:txBody>
                    <a:bodyPr/>
                    <a:lstStyle/>
                    <a:p>
                      <a:pPr algn="ctr"/>
                      <a:r>
                        <a:rPr lang="en-US" dirty="0" smtClean="0"/>
                        <a:t>(2, 2)</a:t>
                      </a:r>
                      <a:endParaRPr lang="en-US" dirty="0"/>
                    </a:p>
                  </a:txBody>
                  <a:tcPr/>
                </a:tc>
                <a:tc>
                  <a:txBody>
                    <a:bodyPr/>
                    <a:lstStyle/>
                    <a:p>
                      <a:pPr algn="ctr"/>
                      <a:endParaRPr lang="en-US" dirty="0"/>
                    </a:p>
                  </a:txBody>
                  <a:tcPr/>
                </a:tc>
                <a:extLst>
                  <a:ext uri="{0D108BD9-81ED-4DB2-BD59-A6C34878D82A}">
                    <a16:rowId xmlns="" xmlns:a16="http://schemas.microsoft.com/office/drawing/2014/main" val="1512886229"/>
                  </a:ext>
                </a:extLst>
              </a:tr>
              <a:tr h="370840">
                <a:tc>
                  <a:txBody>
                    <a:bodyPr/>
                    <a:lstStyle/>
                    <a:p>
                      <a:pPr algn="ctr"/>
                      <a:r>
                        <a:rPr lang="en-US" dirty="0" smtClean="0"/>
                        <a:t>(2, 3)</a:t>
                      </a:r>
                      <a:endParaRPr lang="en-US" dirty="0"/>
                    </a:p>
                  </a:txBody>
                  <a:tcPr/>
                </a:tc>
                <a:tc>
                  <a:txBody>
                    <a:bodyPr/>
                    <a:lstStyle/>
                    <a:p>
                      <a:pPr algn="ctr"/>
                      <a:endParaRPr lang="en-US" dirty="0"/>
                    </a:p>
                  </a:txBody>
                  <a:tcPr/>
                </a:tc>
                <a:extLst>
                  <a:ext uri="{0D108BD9-81ED-4DB2-BD59-A6C34878D82A}">
                    <a16:rowId xmlns="" xmlns:a16="http://schemas.microsoft.com/office/drawing/2014/main" val="2155934956"/>
                  </a:ext>
                </a:extLst>
              </a:tr>
            </a:tbl>
          </a:graphicData>
        </a:graphic>
      </p:graphicFrame>
      <p:sp>
        <p:nvSpPr>
          <p:cNvPr id="11" name="Rounded Rectangle 10"/>
          <p:cNvSpPr/>
          <p:nvPr/>
        </p:nvSpPr>
        <p:spPr>
          <a:xfrm>
            <a:off x="6278539" y="3246735"/>
            <a:ext cx="1798661" cy="3154065"/>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53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Campus Layout</a:t>
            </a:r>
            <a:br>
              <a:rPr lang="en-US" dirty="0"/>
            </a:br>
            <a:r>
              <a:rPr lang="en-US" dirty="0"/>
              <a:t>Part 2: </a:t>
            </a:r>
            <a:r>
              <a:rPr lang="en-US" sz="4000" i="1" dirty="0"/>
              <a:t>Arc Consistency</a:t>
            </a:r>
            <a:endParaRPr lang="en-US" dirty="0"/>
          </a:p>
        </p:txBody>
      </p:sp>
      <p:sp>
        <p:nvSpPr>
          <p:cNvPr id="4" name="Rectangle 3"/>
          <p:cNvSpPr/>
          <p:nvPr/>
        </p:nvSpPr>
        <p:spPr>
          <a:xfrm>
            <a:off x="228600" y="1295400"/>
            <a:ext cx="11811000" cy="646331"/>
          </a:xfrm>
          <a:prstGeom prst="rect">
            <a:avLst/>
          </a:prstGeom>
        </p:spPr>
        <p:txBody>
          <a:bodyPr wrap="square">
            <a:spAutoFit/>
          </a:bodyPr>
          <a:lstStyle/>
          <a:p>
            <a:r>
              <a:rPr lang="en-US" b="1" dirty="0" smtClean="0">
                <a:latin typeface="Courier New" panose="02070309020205020404" pitchFamily="49" charset="0"/>
                <a:cs typeface="Courier New" panose="02070309020205020404" pitchFamily="49" charset="0"/>
              </a:rPr>
              <a:t>Q3: Starting </a:t>
            </a:r>
            <a:r>
              <a:rPr lang="en-US" b="1" dirty="0">
                <a:latin typeface="Courier New" panose="02070309020205020404" pitchFamily="49" charset="0"/>
                <a:cs typeface="Courier New" panose="02070309020205020404" pitchFamily="49" charset="0"/>
              </a:rPr>
              <a:t>from the answer to Part 1 (in which unary constraints are enforced), select the domains of all variables after A → B is enforced.</a:t>
            </a:r>
          </a:p>
        </p:txBody>
      </p:sp>
      <p:graphicFrame>
        <p:nvGraphicFramePr>
          <p:cNvPr id="26" name="Table 25"/>
          <p:cNvGraphicFramePr>
            <a:graphicFrameLocks noGrp="1"/>
          </p:cNvGraphicFramePr>
          <p:nvPr>
            <p:extLst>
              <p:ext uri="{D42A27DB-BD31-4B8C-83A1-F6EECF244321}">
                <p14:modId xmlns:p14="http://schemas.microsoft.com/office/powerpoint/2010/main" val="621102771"/>
              </p:ext>
            </p:extLst>
          </p:nvPr>
        </p:nvGraphicFramePr>
        <p:xfrm>
          <a:off x="1828800" y="2677031"/>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634929952"/>
                    </a:ext>
                  </a:extLst>
                </a:gridCol>
                <a:gridCol w="2032000">
                  <a:extLst>
                    <a:ext uri="{9D8B030D-6E8A-4147-A177-3AD203B41FA5}">
                      <a16:colId xmlns="" xmlns:a16="http://schemas.microsoft.com/office/drawing/2014/main" val="3195648393"/>
                    </a:ext>
                  </a:extLst>
                </a:gridCol>
                <a:gridCol w="2032000">
                  <a:extLst>
                    <a:ext uri="{9D8B030D-6E8A-4147-A177-3AD203B41FA5}">
                      <a16:colId xmlns="" xmlns:a16="http://schemas.microsoft.com/office/drawing/2014/main" val="3278748494"/>
                    </a:ext>
                  </a:extLst>
                </a:gridCol>
                <a:gridCol w="2032000">
                  <a:extLst>
                    <a:ext uri="{9D8B030D-6E8A-4147-A177-3AD203B41FA5}">
                      <a16:colId xmlns="" xmlns:a16="http://schemas.microsoft.com/office/drawing/2014/main" val="113075451"/>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 xmlns:a16="http://schemas.microsoft.com/office/drawing/2014/main" val="175461531"/>
                  </a:ext>
                </a:extLst>
              </a:tr>
              <a:tr h="370840">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extLst>
                  <a:ext uri="{0D108BD9-81ED-4DB2-BD59-A6C34878D82A}">
                    <a16:rowId xmlns="" xmlns:a16="http://schemas.microsoft.com/office/drawing/2014/main" val="4160441686"/>
                  </a:ext>
                </a:extLst>
              </a:tr>
              <a:tr h="370840">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extLst>
                  <a:ext uri="{0D108BD9-81ED-4DB2-BD59-A6C34878D82A}">
                    <a16:rowId xmlns="" xmlns:a16="http://schemas.microsoft.com/office/drawing/2014/main" val="1843478842"/>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4055830467"/>
                  </a:ext>
                </a:extLst>
              </a:tr>
              <a:tr h="370840">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extLst>
                  <a:ext uri="{0D108BD9-81ED-4DB2-BD59-A6C34878D82A}">
                    <a16:rowId xmlns="" xmlns:a16="http://schemas.microsoft.com/office/drawing/2014/main" val="2302308076"/>
                  </a:ext>
                </a:extLst>
              </a:tr>
              <a:tr h="370840">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extLst>
                  <a:ext uri="{0D108BD9-81ED-4DB2-BD59-A6C34878D82A}">
                    <a16:rowId xmlns="" xmlns:a16="http://schemas.microsoft.com/office/drawing/2014/main" val="70675394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982735810"/>
                  </a:ext>
                </a:extLst>
              </a:tr>
            </a:tbl>
          </a:graphicData>
        </a:graphic>
      </p:graphicFrame>
      <p:grpSp>
        <p:nvGrpSpPr>
          <p:cNvPr id="27" name="Group 26"/>
          <p:cNvGrpSpPr/>
          <p:nvPr/>
        </p:nvGrpSpPr>
        <p:grpSpPr>
          <a:xfrm>
            <a:off x="2438400" y="3048000"/>
            <a:ext cx="6827520" cy="2286238"/>
            <a:chOff x="2468880" y="3048000"/>
            <a:chExt cx="6827520" cy="2286238"/>
          </a:xfrm>
        </p:grpSpPr>
        <p:grpSp>
          <p:nvGrpSpPr>
            <p:cNvPr id="5" name="Group 4"/>
            <p:cNvGrpSpPr/>
            <p:nvPr/>
          </p:nvGrpSpPr>
          <p:grpSpPr>
            <a:xfrm>
              <a:off x="2468880" y="3064668"/>
              <a:ext cx="731520" cy="2269570"/>
              <a:chOff x="2352874" y="4191000"/>
              <a:chExt cx="731520" cy="2269570"/>
            </a:xfrm>
          </p:grpSpPr>
          <p:sp>
            <p:nvSpPr>
              <p:cNvPr id="6" name="Rounded Rectangle 5"/>
              <p:cNvSpPr/>
              <p:nvPr/>
            </p:nvSpPr>
            <p:spPr>
              <a:xfrm>
                <a:off x="2352874" y="41910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526280" y="3756262"/>
              <a:ext cx="731520" cy="1577976"/>
              <a:chOff x="2352874" y="4882594"/>
              <a:chExt cx="731520" cy="1577976"/>
            </a:xfrm>
          </p:grpSpPr>
          <p:sp>
            <p:nvSpPr>
              <p:cNvPr id="11" name="Rounded Rectangle 10"/>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6507479" y="3048000"/>
              <a:ext cx="731521" cy="2286238"/>
              <a:chOff x="6355079" y="4190762"/>
              <a:chExt cx="731521" cy="2286238"/>
            </a:xfrm>
          </p:grpSpPr>
          <p:grpSp>
            <p:nvGrpSpPr>
              <p:cNvPr id="14" name="Group 13"/>
              <p:cNvGrpSpPr/>
              <p:nvPr/>
            </p:nvGrpSpPr>
            <p:grpSpPr>
              <a:xfrm>
                <a:off x="6355080" y="4190762"/>
                <a:ext cx="731520" cy="2286238"/>
                <a:chOff x="2352874" y="4174332"/>
                <a:chExt cx="731520" cy="2286238"/>
              </a:xfrm>
            </p:grpSpPr>
            <p:sp>
              <p:nvSpPr>
                <p:cNvPr id="17" name="Rounded Rectangle 16"/>
                <p:cNvSpPr/>
                <p:nvPr/>
              </p:nvSpPr>
              <p:spPr>
                <a:xfrm>
                  <a:off x="2352874" y="4174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ounded Rectangle 14"/>
              <p:cNvSpPr/>
              <p:nvPr/>
            </p:nvSpPr>
            <p:spPr>
              <a:xfrm>
                <a:off x="6355079" y="45717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6355079" y="5301138"/>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8564880" y="3353038"/>
              <a:ext cx="731520" cy="1964770"/>
              <a:chOff x="2352874" y="4495800"/>
              <a:chExt cx="731520" cy="1964770"/>
            </a:xfrm>
          </p:grpSpPr>
          <p:sp>
            <p:nvSpPr>
              <p:cNvPr id="22" name="Rounded Rectangle 21"/>
              <p:cNvSpPr/>
              <p:nvPr/>
            </p:nvSpPr>
            <p:spPr>
              <a:xfrm>
                <a:off x="2352874" y="4495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352875" y="5257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2438400" y="3047762"/>
            <a:ext cx="6827520" cy="2286238"/>
            <a:chOff x="2468880" y="3048000"/>
            <a:chExt cx="6827520" cy="2286238"/>
          </a:xfrm>
        </p:grpSpPr>
        <p:grpSp>
          <p:nvGrpSpPr>
            <p:cNvPr id="29" name="Group 28"/>
            <p:cNvGrpSpPr/>
            <p:nvPr/>
          </p:nvGrpSpPr>
          <p:grpSpPr>
            <a:xfrm>
              <a:off x="2468880" y="3756262"/>
              <a:ext cx="731520" cy="1577976"/>
              <a:chOff x="2352874" y="4882594"/>
              <a:chExt cx="731520" cy="1577976"/>
            </a:xfrm>
          </p:grpSpPr>
          <p:sp>
            <p:nvSpPr>
              <p:cNvPr id="47" name="Rounded Rectangle 46"/>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526280" y="3756262"/>
              <a:ext cx="731520" cy="1577976"/>
              <a:chOff x="2352874" y="4882594"/>
              <a:chExt cx="731520" cy="1577976"/>
            </a:xfrm>
          </p:grpSpPr>
          <p:sp>
            <p:nvSpPr>
              <p:cNvPr id="44" name="Rounded Rectangle 43"/>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507479" y="3048000"/>
              <a:ext cx="731521" cy="2286238"/>
              <a:chOff x="6355079" y="4190762"/>
              <a:chExt cx="731521" cy="2286238"/>
            </a:xfrm>
          </p:grpSpPr>
          <p:grpSp>
            <p:nvGrpSpPr>
              <p:cNvPr id="37" name="Group 36"/>
              <p:cNvGrpSpPr/>
              <p:nvPr/>
            </p:nvGrpSpPr>
            <p:grpSpPr>
              <a:xfrm>
                <a:off x="6355080" y="4190762"/>
                <a:ext cx="731520" cy="2286238"/>
                <a:chOff x="2352874" y="4174332"/>
                <a:chExt cx="731520" cy="2286238"/>
              </a:xfrm>
            </p:grpSpPr>
            <p:sp>
              <p:nvSpPr>
                <p:cNvPr id="40" name="Rounded Rectangle 39"/>
                <p:cNvSpPr/>
                <p:nvPr/>
              </p:nvSpPr>
              <p:spPr>
                <a:xfrm>
                  <a:off x="2352874" y="4174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p:cNvSpPr/>
              <p:nvPr/>
            </p:nvSpPr>
            <p:spPr>
              <a:xfrm>
                <a:off x="6355079" y="45717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6355079" y="5301138"/>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8564880" y="3353038"/>
              <a:ext cx="731520" cy="1964770"/>
              <a:chOff x="2352874" y="4495800"/>
              <a:chExt cx="731520" cy="1964770"/>
            </a:xfrm>
          </p:grpSpPr>
          <p:sp>
            <p:nvSpPr>
              <p:cNvPr id="33" name="Rounded Rectangle 32"/>
              <p:cNvSpPr/>
              <p:nvPr/>
            </p:nvSpPr>
            <p:spPr>
              <a:xfrm>
                <a:off x="2352874" y="4495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2352875" y="5257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2326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Enforcing Arc Consistency in a CSP</a:t>
            </a:r>
          </a:p>
        </p:txBody>
      </p:sp>
      <p:sp>
        <p:nvSpPr>
          <p:cNvPr id="30723" name="Rectangle 3"/>
          <p:cNvSpPr>
            <a:spLocks noGrp="1" noChangeArrowheads="1"/>
          </p:cNvSpPr>
          <p:nvPr>
            <p:ph idx="1"/>
          </p:nvPr>
        </p:nvSpPr>
        <p:spPr>
          <a:xfrm>
            <a:off x="2590800" y="5638800"/>
            <a:ext cx="8229600" cy="838200"/>
          </a:xfrm>
        </p:spPr>
        <p:txBody>
          <a:bodyPr/>
          <a:lstStyle/>
          <a:p>
            <a:pPr eaLnBrk="1" hangingPunct="1">
              <a:lnSpc>
                <a:spcPct val="80000"/>
              </a:lnSpc>
            </a:pPr>
            <a:r>
              <a:rPr lang="en-US" sz="2000" dirty="0"/>
              <a:t>Runtime: O(n</a:t>
            </a:r>
            <a:r>
              <a:rPr lang="en-US" sz="2000" baseline="30000" dirty="0"/>
              <a:t>2</a:t>
            </a:r>
            <a:r>
              <a:rPr lang="en-US" sz="2000" dirty="0"/>
              <a:t>d</a:t>
            </a:r>
            <a:r>
              <a:rPr lang="en-US" sz="2000" baseline="30000" dirty="0"/>
              <a:t>3</a:t>
            </a:r>
            <a:r>
              <a:rPr lang="en-US" sz="2000" dirty="0"/>
              <a:t>), can be reduced to O(n</a:t>
            </a:r>
            <a:r>
              <a:rPr lang="en-US" sz="2000" baseline="30000" dirty="0"/>
              <a:t>2</a:t>
            </a:r>
            <a:r>
              <a:rPr lang="en-US" sz="2000" dirty="0"/>
              <a:t>d</a:t>
            </a:r>
            <a:r>
              <a:rPr lang="en-US" sz="2000" baseline="30000" dirty="0"/>
              <a:t>2</a:t>
            </a:r>
            <a:r>
              <a:rPr lang="en-US" sz="2000" dirty="0"/>
              <a:t>)</a:t>
            </a:r>
          </a:p>
          <a:p>
            <a:pPr eaLnBrk="1" hangingPunct="1">
              <a:lnSpc>
                <a:spcPct val="80000"/>
              </a:lnSpc>
            </a:pPr>
            <a:r>
              <a:rPr lang="en-US" sz="2000" dirty="0"/>
              <a:t>… but detecting all possible future problems is NP-hard – why?</a:t>
            </a:r>
          </a:p>
        </p:txBody>
      </p:sp>
      <p:pic>
        <p:nvPicPr>
          <p:cNvPr id="30724" name="Picture 4"/>
          <p:cNvPicPr>
            <a:picLocks noChangeAspect="1" noChangeArrowheads="1"/>
          </p:cNvPicPr>
          <p:nvPr/>
        </p:nvPicPr>
        <p:blipFill>
          <a:blip r:embed="rId3" cstate="print"/>
          <a:srcRect/>
          <a:stretch>
            <a:fillRect/>
          </a:stretch>
        </p:blipFill>
        <p:spPr bwMode="auto">
          <a:xfrm>
            <a:off x="2667000" y="1371601"/>
            <a:ext cx="6883400" cy="4097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Exercise: Campus Layout</a:t>
            </a:r>
            <a:br>
              <a:rPr lang="en-US" sz="3200" dirty="0"/>
            </a:br>
            <a:r>
              <a:rPr lang="en-US" sz="3200" dirty="0"/>
              <a:t>Part 2: </a:t>
            </a:r>
            <a:r>
              <a:rPr lang="en-US" sz="3200" i="1" dirty="0"/>
              <a:t>Arc Consistency</a:t>
            </a:r>
            <a:endParaRPr lang="en-US" sz="3200" dirty="0"/>
          </a:p>
        </p:txBody>
      </p:sp>
      <p:sp>
        <p:nvSpPr>
          <p:cNvPr id="4" name="Rectangle 3"/>
          <p:cNvSpPr/>
          <p:nvPr/>
        </p:nvSpPr>
        <p:spPr>
          <a:xfrm>
            <a:off x="228600" y="1295400"/>
            <a:ext cx="11811000" cy="1754326"/>
          </a:xfrm>
          <a:prstGeom prst="rect">
            <a:avLst/>
          </a:prstGeom>
        </p:spPr>
        <p:txBody>
          <a:bodyPr wrap="square">
            <a:spAutoFit/>
          </a:bodyPr>
          <a:lstStyle/>
          <a:p>
            <a:r>
              <a:rPr lang="en-US" b="1" dirty="0" smtClean="0">
                <a:latin typeface="Courier New" panose="02070309020205020404" pitchFamily="49" charset="0"/>
                <a:cs typeface="Courier New" panose="02070309020205020404" pitchFamily="49" charset="0"/>
              </a:rPr>
              <a:t>Q4: You </a:t>
            </a:r>
            <a:r>
              <a:rPr lang="en-US" b="1" dirty="0">
                <a:latin typeface="Courier New" panose="02070309020205020404" pitchFamily="49" charset="0"/>
                <a:cs typeface="Courier New" panose="02070309020205020404" pitchFamily="49" charset="0"/>
              </a:rPr>
              <a:t>should verify that enforcing consistency for A → C, A → D, B → A, B → C, B → D, and C → A do not change the domains of any variables. After enforcing these arcs, the next is C → B.</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Continuing from the previous parts, select the domains of all variables after C → B is enforced.</a:t>
            </a:r>
          </a:p>
        </p:txBody>
      </p:sp>
      <p:graphicFrame>
        <p:nvGraphicFramePr>
          <p:cNvPr id="26" name="Table 25"/>
          <p:cNvGraphicFramePr>
            <a:graphicFrameLocks noGrp="1"/>
          </p:cNvGraphicFramePr>
          <p:nvPr>
            <p:extLst>
              <p:ext uri="{D42A27DB-BD31-4B8C-83A1-F6EECF244321}">
                <p14:modId xmlns:p14="http://schemas.microsoft.com/office/powerpoint/2010/main" val="334098368"/>
              </p:ext>
            </p:extLst>
          </p:nvPr>
        </p:nvGraphicFramePr>
        <p:xfrm>
          <a:off x="1752600" y="3254822"/>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634929952"/>
                    </a:ext>
                  </a:extLst>
                </a:gridCol>
                <a:gridCol w="2032000">
                  <a:extLst>
                    <a:ext uri="{9D8B030D-6E8A-4147-A177-3AD203B41FA5}">
                      <a16:colId xmlns="" xmlns:a16="http://schemas.microsoft.com/office/drawing/2014/main" val="3195648393"/>
                    </a:ext>
                  </a:extLst>
                </a:gridCol>
                <a:gridCol w="2032000">
                  <a:extLst>
                    <a:ext uri="{9D8B030D-6E8A-4147-A177-3AD203B41FA5}">
                      <a16:colId xmlns="" xmlns:a16="http://schemas.microsoft.com/office/drawing/2014/main" val="3278748494"/>
                    </a:ext>
                  </a:extLst>
                </a:gridCol>
                <a:gridCol w="2032000">
                  <a:extLst>
                    <a:ext uri="{9D8B030D-6E8A-4147-A177-3AD203B41FA5}">
                      <a16:colId xmlns="" xmlns:a16="http://schemas.microsoft.com/office/drawing/2014/main" val="113075451"/>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 xmlns:a16="http://schemas.microsoft.com/office/drawing/2014/main" val="175461531"/>
                  </a:ext>
                </a:extLst>
              </a:tr>
              <a:tr h="370840">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extLst>
                  <a:ext uri="{0D108BD9-81ED-4DB2-BD59-A6C34878D82A}">
                    <a16:rowId xmlns="" xmlns:a16="http://schemas.microsoft.com/office/drawing/2014/main" val="4160441686"/>
                  </a:ext>
                </a:extLst>
              </a:tr>
              <a:tr h="370840">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extLst>
                  <a:ext uri="{0D108BD9-81ED-4DB2-BD59-A6C34878D82A}">
                    <a16:rowId xmlns="" xmlns:a16="http://schemas.microsoft.com/office/drawing/2014/main" val="1843478842"/>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4055830467"/>
                  </a:ext>
                </a:extLst>
              </a:tr>
              <a:tr h="370840">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extLst>
                  <a:ext uri="{0D108BD9-81ED-4DB2-BD59-A6C34878D82A}">
                    <a16:rowId xmlns="" xmlns:a16="http://schemas.microsoft.com/office/drawing/2014/main" val="2302308076"/>
                  </a:ext>
                </a:extLst>
              </a:tr>
              <a:tr h="370840">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extLst>
                  <a:ext uri="{0D108BD9-81ED-4DB2-BD59-A6C34878D82A}">
                    <a16:rowId xmlns="" xmlns:a16="http://schemas.microsoft.com/office/drawing/2014/main" val="70675394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982735810"/>
                  </a:ext>
                </a:extLst>
              </a:tr>
            </a:tbl>
          </a:graphicData>
        </a:graphic>
      </p:graphicFrame>
      <p:grpSp>
        <p:nvGrpSpPr>
          <p:cNvPr id="28" name="Group 27"/>
          <p:cNvGrpSpPr/>
          <p:nvPr/>
        </p:nvGrpSpPr>
        <p:grpSpPr>
          <a:xfrm>
            <a:off x="2438400" y="3657362"/>
            <a:ext cx="6827520" cy="2286238"/>
            <a:chOff x="2468880" y="3048000"/>
            <a:chExt cx="6827520" cy="2286238"/>
          </a:xfrm>
        </p:grpSpPr>
        <p:grpSp>
          <p:nvGrpSpPr>
            <p:cNvPr id="29" name="Group 28"/>
            <p:cNvGrpSpPr/>
            <p:nvPr/>
          </p:nvGrpSpPr>
          <p:grpSpPr>
            <a:xfrm>
              <a:off x="2468880" y="3756262"/>
              <a:ext cx="731520" cy="1577976"/>
              <a:chOff x="2352874" y="4882594"/>
              <a:chExt cx="731520" cy="1577976"/>
            </a:xfrm>
          </p:grpSpPr>
          <p:sp>
            <p:nvSpPr>
              <p:cNvPr id="47" name="Rounded Rectangle 46"/>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4526280" y="3756262"/>
              <a:ext cx="731520" cy="1577976"/>
              <a:chOff x="2352874" y="4882594"/>
              <a:chExt cx="731520" cy="1577976"/>
            </a:xfrm>
          </p:grpSpPr>
          <p:sp>
            <p:nvSpPr>
              <p:cNvPr id="44" name="Rounded Rectangle 43"/>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6507479" y="3048000"/>
              <a:ext cx="731521" cy="2286238"/>
              <a:chOff x="6355079" y="4190762"/>
              <a:chExt cx="731521" cy="2286238"/>
            </a:xfrm>
          </p:grpSpPr>
          <p:grpSp>
            <p:nvGrpSpPr>
              <p:cNvPr id="37" name="Group 36"/>
              <p:cNvGrpSpPr/>
              <p:nvPr/>
            </p:nvGrpSpPr>
            <p:grpSpPr>
              <a:xfrm>
                <a:off x="6355080" y="4190762"/>
                <a:ext cx="731520" cy="2286238"/>
                <a:chOff x="2352874" y="4174332"/>
                <a:chExt cx="731520" cy="2286238"/>
              </a:xfrm>
            </p:grpSpPr>
            <p:sp>
              <p:nvSpPr>
                <p:cNvPr id="40" name="Rounded Rectangle 39"/>
                <p:cNvSpPr/>
                <p:nvPr/>
              </p:nvSpPr>
              <p:spPr>
                <a:xfrm>
                  <a:off x="2352874" y="4174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p:cNvSpPr/>
              <p:nvPr/>
            </p:nvSpPr>
            <p:spPr>
              <a:xfrm>
                <a:off x="6355079" y="45717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6355079" y="5301138"/>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8564880" y="3353038"/>
              <a:ext cx="731520" cy="1964770"/>
              <a:chOff x="2352874" y="4495800"/>
              <a:chExt cx="731520" cy="1964770"/>
            </a:xfrm>
          </p:grpSpPr>
          <p:sp>
            <p:nvSpPr>
              <p:cNvPr id="33" name="Rounded Rectangle 32"/>
              <p:cNvSpPr/>
              <p:nvPr/>
            </p:nvSpPr>
            <p:spPr>
              <a:xfrm>
                <a:off x="2352874" y="4495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2352875" y="5257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0" name="Group 49"/>
          <p:cNvGrpSpPr/>
          <p:nvPr/>
        </p:nvGrpSpPr>
        <p:grpSpPr>
          <a:xfrm>
            <a:off x="2438400" y="3962400"/>
            <a:ext cx="6827520" cy="1981200"/>
            <a:chOff x="2468880" y="3353038"/>
            <a:chExt cx="6827520" cy="1981200"/>
          </a:xfrm>
        </p:grpSpPr>
        <p:grpSp>
          <p:nvGrpSpPr>
            <p:cNvPr id="51" name="Group 50"/>
            <p:cNvGrpSpPr/>
            <p:nvPr/>
          </p:nvGrpSpPr>
          <p:grpSpPr>
            <a:xfrm>
              <a:off x="2468880" y="3756262"/>
              <a:ext cx="731520" cy="1577976"/>
              <a:chOff x="2352874" y="4882594"/>
              <a:chExt cx="731520" cy="1577976"/>
            </a:xfrm>
          </p:grpSpPr>
          <p:sp>
            <p:nvSpPr>
              <p:cNvPr id="68" name="Rounded Rectangle 67"/>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4526280" y="3756262"/>
              <a:ext cx="731520" cy="1577976"/>
              <a:chOff x="2352874" y="4882594"/>
              <a:chExt cx="731520" cy="1577976"/>
            </a:xfrm>
          </p:grpSpPr>
          <p:sp>
            <p:nvSpPr>
              <p:cNvPr id="66" name="Rounded Rectangle 65"/>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6507479" y="3429000"/>
              <a:ext cx="731521" cy="1905238"/>
              <a:chOff x="6355079" y="4571762"/>
              <a:chExt cx="731521" cy="1905238"/>
            </a:xfrm>
          </p:grpSpPr>
          <p:grpSp>
            <p:nvGrpSpPr>
              <p:cNvPr id="59" name="Group 58"/>
              <p:cNvGrpSpPr/>
              <p:nvPr/>
            </p:nvGrpSpPr>
            <p:grpSpPr>
              <a:xfrm>
                <a:off x="6355080" y="4899024"/>
                <a:ext cx="731520" cy="1577976"/>
                <a:chOff x="2352874" y="4882594"/>
                <a:chExt cx="731520" cy="1577976"/>
              </a:xfrm>
            </p:grpSpPr>
            <p:sp>
              <p:nvSpPr>
                <p:cNvPr id="63" name="Rounded Rectangle 62"/>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ounded Rectangle 59"/>
              <p:cNvSpPr/>
              <p:nvPr/>
            </p:nvSpPr>
            <p:spPr>
              <a:xfrm>
                <a:off x="6355079" y="45717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8564880" y="3353038"/>
              <a:ext cx="731520" cy="1964770"/>
              <a:chOff x="2352874" y="4495800"/>
              <a:chExt cx="731520" cy="1964770"/>
            </a:xfrm>
          </p:grpSpPr>
          <p:sp>
            <p:nvSpPr>
              <p:cNvPr id="55" name="Rounded Rectangle 54"/>
              <p:cNvSpPr/>
              <p:nvPr/>
            </p:nvSpPr>
            <p:spPr>
              <a:xfrm>
                <a:off x="2352874" y="4495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2352875" y="5257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17279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Exercise: Campus Layout</a:t>
            </a:r>
            <a:br>
              <a:rPr lang="en-US" sz="3200" dirty="0"/>
            </a:br>
            <a:r>
              <a:rPr lang="en-US" sz="3200" dirty="0"/>
              <a:t>Part 2: </a:t>
            </a:r>
            <a:r>
              <a:rPr lang="en-US" sz="3200" i="1" dirty="0"/>
              <a:t>Arc Consistency</a:t>
            </a:r>
            <a:endParaRPr lang="en-US" sz="3200" dirty="0"/>
          </a:p>
        </p:txBody>
      </p:sp>
      <p:sp>
        <p:nvSpPr>
          <p:cNvPr id="4" name="Rectangle 3"/>
          <p:cNvSpPr/>
          <p:nvPr/>
        </p:nvSpPr>
        <p:spPr>
          <a:xfrm>
            <a:off x="93260" y="1295400"/>
            <a:ext cx="12113525" cy="646331"/>
          </a:xfrm>
          <a:prstGeom prst="rect">
            <a:avLst/>
          </a:prstGeom>
        </p:spPr>
        <p:txBody>
          <a:bodyPr wrap="square">
            <a:spAutoFit/>
          </a:bodyPr>
          <a:lstStyle/>
          <a:p>
            <a:r>
              <a:rPr lang="en-US" b="1" dirty="0" smtClean="0">
                <a:solidFill>
                  <a:srgbClr val="222222"/>
                </a:solidFill>
                <a:latin typeface="Courier New" panose="02070309020205020404" pitchFamily="49" charset="0"/>
                <a:cs typeface="Courier New" panose="02070309020205020404" pitchFamily="49" charset="0"/>
              </a:rPr>
              <a:t>Q5  </a:t>
            </a:r>
            <a:r>
              <a:rPr lang="en-US" b="1" dirty="0">
                <a:solidFill>
                  <a:srgbClr val="222222"/>
                </a:solidFill>
                <a:latin typeface="Courier New" panose="02070309020205020404" pitchFamily="49" charset="0"/>
                <a:cs typeface="Courier New" panose="02070309020205020404" pitchFamily="49" charset="0"/>
              </a:rPr>
              <a:t>What arcs got added to the queue while enforcing C → B? Remember that the queue contained C → D, D → A, D → B, and D → C prior to enforcing C → B.</a:t>
            </a:r>
            <a:endParaRPr lang="en-US"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6934200" y="1952823"/>
            <a:ext cx="5105400" cy="1628577"/>
          </a:xfrm>
          <a:prstGeom prst="rect">
            <a:avLst/>
          </a:prstGeom>
        </p:spPr>
      </p:pic>
      <p:sp>
        <p:nvSpPr>
          <p:cNvPr id="6" name="Rectangle 5"/>
          <p:cNvSpPr/>
          <p:nvPr/>
        </p:nvSpPr>
        <p:spPr>
          <a:xfrm>
            <a:off x="3581400" y="2286000"/>
            <a:ext cx="2286000" cy="4093428"/>
          </a:xfrm>
          <a:prstGeom prst="rect">
            <a:avLst/>
          </a:prstGeom>
        </p:spPr>
        <p:txBody>
          <a:bodyPr wrap="square">
            <a:spAutoFit/>
          </a:bodyPr>
          <a:lstStyle/>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A → B</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A → </a:t>
            </a:r>
            <a:r>
              <a:rPr lang="en-US" sz="2000" dirty="0" smtClean="0">
                <a:latin typeface="Courier New" panose="02070309020205020404" pitchFamily="49" charset="0"/>
                <a:cs typeface="Courier New" panose="02070309020205020404" pitchFamily="49" charset="0"/>
              </a:rPr>
              <a:t>C</a:t>
            </a:r>
            <a:endParaRPr lang="en-US" sz="20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A → D</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B → A</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B → </a:t>
            </a:r>
            <a:r>
              <a:rPr lang="en-US" sz="2000" dirty="0" smtClean="0">
                <a:latin typeface="Courier New" panose="02070309020205020404" pitchFamily="49" charset="0"/>
                <a:cs typeface="Courier New" panose="02070309020205020404" pitchFamily="49" charset="0"/>
              </a:rPr>
              <a:t>C</a:t>
            </a:r>
            <a:endParaRPr lang="en-US" sz="20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B → D</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C → A</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C → B</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C → D</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D → A</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D → B</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D → C</a:t>
            </a:r>
          </a:p>
          <a:p>
            <a:pPr marL="285750" indent="-285750">
              <a:buFont typeface="Wingdings" panose="05000000000000000000" pitchFamily="2" charset="2"/>
              <a:buChar char="q"/>
            </a:pPr>
            <a:r>
              <a:rPr lang="en-US" sz="2000" dirty="0">
                <a:latin typeface="Courier New" panose="02070309020205020404" pitchFamily="49" charset="0"/>
                <a:cs typeface="Courier New" panose="02070309020205020404" pitchFamily="49" charset="0"/>
              </a:rPr>
              <a:t>None</a:t>
            </a:r>
          </a:p>
        </p:txBody>
      </p:sp>
      <p:grpSp>
        <p:nvGrpSpPr>
          <p:cNvPr id="9" name="Group 8"/>
          <p:cNvGrpSpPr/>
          <p:nvPr/>
        </p:nvGrpSpPr>
        <p:grpSpPr>
          <a:xfrm>
            <a:off x="3581400" y="2590800"/>
            <a:ext cx="1295400" cy="1295400"/>
            <a:chOff x="3581400" y="2590800"/>
            <a:chExt cx="1295400" cy="1295400"/>
          </a:xfrm>
        </p:grpSpPr>
        <p:sp>
          <p:nvSpPr>
            <p:cNvPr id="7" name="Rounded Rectangle 6"/>
            <p:cNvSpPr/>
            <p:nvPr/>
          </p:nvSpPr>
          <p:spPr>
            <a:xfrm>
              <a:off x="3581400" y="2590800"/>
              <a:ext cx="1295400" cy="3810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581400" y="3505200"/>
              <a:ext cx="1295400" cy="3810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5982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Exercise: Campus Layout</a:t>
            </a:r>
            <a:br>
              <a:rPr lang="en-US" sz="3200" dirty="0"/>
            </a:br>
            <a:r>
              <a:rPr lang="en-US" sz="3200" dirty="0"/>
              <a:t>Part 2: </a:t>
            </a:r>
            <a:r>
              <a:rPr lang="en-US" sz="3200" i="1" dirty="0"/>
              <a:t>Arc Consistency</a:t>
            </a:r>
            <a:endParaRPr lang="en-US" sz="3200" dirty="0"/>
          </a:p>
        </p:txBody>
      </p:sp>
      <p:sp>
        <p:nvSpPr>
          <p:cNvPr id="4" name="Rectangle 3"/>
          <p:cNvSpPr/>
          <p:nvPr/>
        </p:nvSpPr>
        <p:spPr>
          <a:xfrm>
            <a:off x="304800" y="1295400"/>
            <a:ext cx="11734800" cy="1200329"/>
          </a:xfrm>
          <a:prstGeom prst="rect">
            <a:avLst/>
          </a:prstGeom>
        </p:spPr>
        <p:txBody>
          <a:bodyPr wrap="square">
            <a:spAutoFit/>
          </a:bodyPr>
          <a:lstStyle/>
          <a:p>
            <a:pPr algn="just"/>
            <a:r>
              <a:rPr lang="en-US" b="1" dirty="0">
                <a:solidFill>
                  <a:srgbClr val="222222"/>
                </a:solidFill>
                <a:latin typeface="Courier New" panose="02070309020205020404" pitchFamily="49" charset="0"/>
                <a:cs typeface="Courier New" panose="02070309020205020404" pitchFamily="49" charset="0"/>
              </a:rPr>
              <a:t> </a:t>
            </a:r>
            <a:r>
              <a:rPr lang="en-US" b="1" dirty="0" smtClean="0">
                <a:solidFill>
                  <a:srgbClr val="222222"/>
                </a:solidFill>
                <a:latin typeface="Courier New" panose="02070309020205020404" pitchFamily="49" charset="0"/>
                <a:cs typeface="Courier New" panose="02070309020205020404" pitchFamily="49" charset="0"/>
              </a:rPr>
              <a:t>Q6: Continuing </a:t>
            </a:r>
            <a:r>
              <a:rPr lang="en-US" b="1" dirty="0">
                <a:solidFill>
                  <a:srgbClr val="222222"/>
                </a:solidFill>
                <a:latin typeface="Courier New" panose="02070309020205020404" pitchFamily="49" charset="0"/>
                <a:cs typeface="Courier New" panose="02070309020205020404" pitchFamily="49" charset="0"/>
              </a:rPr>
              <a:t>from the previous parts, select the domains of all variables after enforcing arc consistency until the queue is empty. Remember that the queue currently contains C → D, D → A, D → B, D → C, and any arcs that were added while enforcing C → B.</a:t>
            </a:r>
            <a:endParaRPr lang="en-US" b="1"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50189841"/>
              </p:ext>
            </p:extLst>
          </p:nvPr>
        </p:nvGraphicFramePr>
        <p:xfrm>
          <a:off x="1752600" y="3254822"/>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634929952"/>
                    </a:ext>
                  </a:extLst>
                </a:gridCol>
                <a:gridCol w="2032000">
                  <a:extLst>
                    <a:ext uri="{9D8B030D-6E8A-4147-A177-3AD203B41FA5}">
                      <a16:colId xmlns="" xmlns:a16="http://schemas.microsoft.com/office/drawing/2014/main" val="3195648393"/>
                    </a:ext>
                  </a:extLst>
                </a:gridCol>
                <a:gridCol w="2032000">
                  <a:extLst>
                    <a:ext uri="{9D8B030D-6E8A-4147-A177-3AD203B41FA5}">
                      <a16:colId xmlns="" xmlns:a16="http://schemas.microsoft.com/office/drawing/2014/main" val="3278748494"/>
                    </a:ext>
                  </a:extLst>
                </a:gridCol>
                <a:gridCol w="2032000">
                  <a:extLst>
                    <a:ext uri="{9D8B030D-6E8A-4147-A177-3AD203B41FA5}">
                      <a16:colId xmlns="" xmlns:a16="http://schemas.microsoft.com/office/drawing/2014/main" val="113075451"/>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 xmlns:a16="http://schemas.microsoft.com/office/drawing/2014/main" val="175461531"/>
                  </a:ext>
                </a:extLst>
              </a:tr>
              <a:tr h="370840">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extLst>
                  <a:ext uri="{0D108BD9-81ED-4DB2-BD59-A6C34878D82A}">
                    <a16:rowId xmlns="" xmlns:a16="http://schemas.microsoft.com/office/drawing/2014/main" val="4160441686"/>
                  </a:ext>
                </a:extLst>
              </a:tr>
              <a:tr h="370840">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extLst>
                  <a:ext uri="{0D108BD9-81ED-4DB2-BD59-A6C34878D82A}">
                    <a16:rowId xmlns="" xmlns:a16="http://schemas.microsoft.com/office/drawing/2014/main" val="1843478842"/>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4055830467"/>
                  </a:ext>
                </a:extLst>
              </a:tr>
              <a:tr h="370840">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extLst>
                  <a:ext uri="{0D108BD9-81ED-4DB2-BD59-A6C34878D82A}">
                    <a16:rowId xmlns="" xmlns:a16="http://schemas.microsoft.com/office/drawing/2014/main" val="2302308076"/>
                  </a:ext>
                </a:extLst>
              </a:tr>
              <a:tr h="370840">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extLst>
                  <a:ext uri="{0D108BD9-81ED-4DB2-BD59-A6C34878D82A}">
                    <a16:rowId xmlns="" xmlns:a16="http://schemas.microsoft.com/office/drawing/2014/main" val="70675394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982735810"/>
                  </a:ext>
                </a:extLst>
              </a:tr>
            </a:tbl>
          </a:graphicData>
        </a:graphic>
      </p:graphicFrame>
      <p:grpSp>
        <p:nvGrpSpPr>
          <p:cNvPr id="6" name="Group 5"/>
          <p:cNvGrpSpPr/>
          <p:nvPr/>
        </p:nvGrpSpPr>
        <p:grpSpPr>
          <a:xfrm>
            <a:off x="2392680" y="3962400"/>
            <a:ext cx="6827520" cy="1981200"/>
            <a:chOff x="2468880" y="3353038"/>
            <a:chExt cx="6827520" cy="1981200"/>
          </a:xfrm>
        </p:grpSpPr>
        <p:grpSp>
          <p:nvGrpSpPr>
            <p:cNvPr id="7" name="Group 6"/>
            <p:cNvGrpSpPr/>
            <p:nvPr/>
          </p:nvGrpSpPr>
          <p:grpSpPr>
            <a:xfrm>
              <a:off x="2468880" y="3756262"/>
              <a:ext cx="731520" cy="1577976"/>
              <a:chOff x="2352874" y="4882594"/>
              <a:chExt cx="731520" cy="1577976"/>
            </a:xfrm>
          </p:grpSpPr>
          <p:sp>
            <p:nvSpPr>
              <p:cNvPr id="22" name="Rounded Rectangle 21"/>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526280" y="3756262"/>
              <a:ext cx="731520" cy="1577976"/>
              <a:chOff x="2352874" y="4882594"/>
              <a:chExt cx="731520" cy="1577976"/>
            </a:xfrm>
          </p:grpSpPr>
          <p:sp>
            <p:nvSpPr>
              <p:cNvPr id="20" name="Rounded Rectangle 19"/>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6507479" y="3429000"/>
              <a:ext cx="731521" cy="1905238"/>
              <a:chOff x="6355079" y="4571762"/>
              <a:chExt cx="731521" cy="1905238"/>
            </a:xfrm>
          </p:grpSpPr>
          <p:grpSp>
            <p:nvGrpSpPr>
              <p:cNvPr id="15" name="Group 14"/>
              <p:cNvGrpSpPr/>
              <p:nvPr/>
            </p:nvGrpSpPr>
            <p:grpSpPr>
              <a:xfrm>
                <a:off x="6355080" y="4899024"/>
                <a:ext cx="731520" cy="1577976"/>
                <a:chOff x="2352874" y="4882594"/>
                <a:chExt cx="731520" cy="1577976"/>
              </a:xfrm>
            </p:grpSpPr>
            <p:sp>
              <p:nvSpPr>
                <p:cNvPr id="17" name="Rounded Rectangle 16"/>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ounded Rectangle 15"/>
              <p:cNvSpPr/>
              <p:nvPr/>
            </p:nvSpPr>
            <p:spPr>
              <a:xfrm>
                <a:off x="6355079" y="45717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564880" y="3353038"/>
              <a:ext cx="731520" cy="1964770"/>
              <a:chOff x="2352874" y="4495800"/>
              <a:chExt cx="731520" cy="1964770"/>
            </a:xfrm>
          </p:grpSpPr>
          <p:sp>
            <p:nvSpPr>
              <p:cNvPr id="11" name="Rounded Rectangle 10"/>
              <p:cNvSpPr/>
              <p:nvPr/>
            </p:nvSpPr>
            <p:spPr>
              <a:xfrm>
                <a:off x="2352874" y="4495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352875" y="5257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 name="Group 24"/>
          <p:cNvGrpSpPr/>
          <p:nvPr/>
        </p:nvGrpSpPr>
        <p:grpSpPr>
          <a:xfrm>
            <a:off x="2392680" y="3962400"/>
            <a:ext cx="6827520" cy="1981200"/>
            <a:chOff x="2468880" y="3353038"/>
            <a:chExt cx="6827520" cy="1981200"/>
          </a:xfrm>
        </p:grpSpPr>
        <p:grpSp>
          <p:nvGrpSpPr>
            <p:cNvPr id="26" name="Group 25"/>
            <p:cNvGrpSpPr/>
            <p:nvPr/>
          </p:nvGrpSpPr>
          <p:grpSpPr>
            <a:xfrm>
              <a:off x="2468880" y="3756262"/>
              <a:ext cx="731520" cy="1577976"/>
              <a:chOff x="2352874" y="4882594"/>
              <a:chExt cx="731520" cy="1577976"/>
            </a:xfrm>
          </p:grpSpPr>
          <p:sp>
            <p:nvSpPr>
              <p:cNvPr id="41" name="Rounded Rectangle 40"/>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4526280" y="3756262"/>
              <a:ext cx="731520" cy="1577976"/>
              <a:chOff x="2352874" y="4882594"/>
              <a:chExt cx="731520" cy="1577976"/>
            </a:xfrm>
          </p:grpSpPr>
          <p:sp>
            <p:nvSpPr>
              <p:cNvPr id="39" name="Rounded Rectangle 38"/>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507479" y="3429000"/>
              <a:ext cx="731521" cy="1905238"/>
              <a:chOff x="6355079" y="4571762"/>
              <a:chExt cx="731521" cy="1905238"/>
            </a:xfrm>
          </p:grpSpPr>
          <p:grpSp>
            <p:nvGrpSpPr>
              <p:cNvPr id="34" name="Group 33"/>
              <p:cNvGrpSpPr/>
              <p:nvPr/>
            </p:nvGrpSpPr>
            <p:grpSpPr>
              <a:xfrm>
                <a:off x="6355080" y="4899024"/>
                <a:ext cx="731520" cy="1577976"/>
                <a:chOff x="2352874" y="4882594"/>
                <a:chExt cx="731520" cy="1577976"/>
              </a:xfrm>
            </p:grpSpPr>
            <p:sp>
              <p:nvSpPr>
                <p:cNvPr id="36" name="Rounded Rectangle 35"/>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352875" y="56766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2352875" y="607933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ounded Rectangle 34"/>
              <p:cNvSpPr/>
              <p:nvPr/>
            </p:nvSpPr>
            <p:spPr>
              <a:xfrm>
                <a:off x="6355079" y="45717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8564880" y="3353038"/>
              <a:ext cx="731520" cy="1143238"/>
              <a:chOff x="2352874" y="4495800"/>
              <a:chExt cx="731520" cy="1143238"/>
            </a:xfrm>
          </p:grpSpPr>
          <p:sp>
            <p:nvSpPr>
              <p:cNvPr id="30" name="Rounded Rectangle 29"/>
              <p:cNvSpPr/>
              <p:nvPr/>
            </p:nvSpPr>
            <p:spPr>
              <a:xfrm>
                <a:off x="2352874" y="4495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352874" y="4882594"/>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352875" y="52578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7202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dirty="0"/>
              <a:t>Constraint Satisfaction Problems</a:t>
            </a:r>
          </a:p>
        </p:txBody>
      </p:sp>
      <p:sp>
        <p:nvSpPr>
          <p:cNvPr id="6147" name="Rectangle 3"/>
          <p:cNvSpPr>
            <a:spLocks noGrp="1" noChangeArrowheads="1"/>
          </p:cNvSpPr>
          <p:nvPr>
            <p:ph idx="1"/>
          </p:nvPr>
        </p:nvSpPr>
        <p:spPr>
          <a:xfrm>
            <a:off x="457200" y="1600200"/>
            <a:ext cx="6096000" cy="5029200"/>
          </a:xfrm>
        </p:spPr>
        <p:txBody>
          <a:bodyPr/>
          <a:lstStyle/>
          <a:p>
            <a:pPr eaLnBrk="1" hangingPunct="1">
              <a:lnSpc>
                <a:spcPct val="80000"/>
              </a:lnSpc>
            </a:pPr>
            <a:r>
              <a:rPr lang="en-US" sz="2000" dirty="0"/>
              <a:t>Standard search problems:</a:t>
            </a:r>
          </a:p>
          <a:p>
            <a:pPr lvl="1" eaLnBrk="1" hangingPunct="1">
              <a:lnSpc>
                <a:spcPct val="80000"/>
              </a:lnSpc>
            </a:pPr>
            <a:r>
              <a:rPr lang="en-US" sz="1900" dirty="0"/>
              <a:t>State is a “black box”: arbitrary data structure</a:t>
            </a:r>
          </a:p>
          <a:p>
            <a:pPr lvl="1" eaLnBrk="1" hangingPunct="1">
              <a:lnSpc>
                <a:spcPct val="80000"/>
              </a:lnSpc>
            </a:pPr>
            <a:r>
              <a:rPr lang="en-US" sz="1900" dirty="0"/>
              <a:t>Goal test can be any function over states</a:t>
            </a:r>
          </a:p>
          <a:p>
            <a:pPr lvl="1" eaLnBrk="1" hangingPunct="1">
              <a:lnSpc>
                <a:spcPct val="80000"/>
              </a:lnSpc>
            </a:pPr>
            <a:r>
              <a:rPr lang="en-US" sz="1900" dirty="0"/>
              <a:t>Successor function can also be anything</a:t>
            </a:r>
          </a:p>
          <a:p>
            <a:pPr lvl="1" eaLnBrk="1" hangingPunct="1">
              <a:lnSpc>
                <a:spcPct val="80000"/>
              </a:lnSpc>
            </a:pPr>
            <a:endParaRPr lang="en-US" sz="1900" dirty="0"/>
          </a:p>
          <a:p>
            <a:pPr eaLnBrk="1" hangingPunct="1">
              <a:lnSpc>
                <a:spcPct val="80000"/>
              </a:lnSpc>
            </a:pPr>
            <a:r>
              <a:rPr lang="en-US" sz="2000" dirty="0"/>
              <a:t>Constraint satisfaction problems (CSPs):</a:t>
            </a:r>
          </a:p>
          <a:p>
            <a:pPr lvl="1" eaLnBrk="1" hangingPunct="1">
              <a:lnSpc>
                <a:spcPct val="80000"/>
              </a:lnSpc>
            </a:pPr>
            <a:r>
              <a:rPr lang="en-US" sz="1900" dirty="0"/>
              <a:t>A special subset of search problems</a:t>
            </a:r>
          </a:p>
          <a:p>
            <a:pPr lvl="1" eaLnBrk="1" hangingPunct="1">
              <a:lnSpc>
                <a:spcPct val="80000"/>
              </a:lnSpc>
            </a:pPr>
            <a:r>
              <a:rPr lang="en-US" sz="1900" dirty="0"/>
              <a:t>State is defined by </a:t>
            </a:r>
            <a:r>
              <a:rPr lang="en-US" sz="1900" dirty="0">
                <a:solidFill>
                  <a:srgbClr val="CC0000"/>
                </a:solidFill>
              </a:rPr>
              <a:t>variables </a:t>
            </a:r>
            <a:r>
              <a:rPr lang="en-US" sz="2000" b="1" i="1" dirty="0">
                <a:solidFill>
                  <a:srgbClr val="CC0000"/>
                </a:solidFill>
                <a:latin typeface="Times New Roman" pitchFamily="18" charset="0"/>
              </a:rPr>
              <a:t>X</a:t>
            </a:r>
            <a:r>
              <a:rPr lang="en-US" sz="2000" b="1" i="1" baseline="-25000" dirty="0">
                <a:solidFill>
                  <a:srgbClr val="CC0000"/>
                </a:solidFill>
                <a:latin typeface="Times New Roman" pitchFamily="18" charset="0"/>
              </a:rPr>
              <a:t>i</a:t>
            </a:r>
            <a:r>
              <a:rPr lang="en-US" sz="1900" dirty="0"/>
              <a:t>  with values from a </a:t>
            </a:r>
            <a:r>
              <a:rPr lang="en-US" sz="1900" dirty="0">
                <a:solidFill>
                  <a:srgbClr val="CC0000"/>
                </a:solidFill>
              </a:rPr>
              <a:t>domain </a:t>
            </a:r>
            <a:r>
              <a:rPr lang="en-US" sz="2000" b="1" i="1" dirty="0">
                <a:solidFill>
                  <a:srgbClr val="CC0000"/>
                </a:solidFill>
                <a:latin typeface="Times New Roman" pitchFamily="18" charset="0"/>
              </a:rPr>
              <a:t>D </a:t>
            </a:r>
            <a:r>
              <a:rPr lang="en-US" sz="1900" dirty="0"/>
              <a:t>(sometimes </a:t>
            </a:r>
            <a:r>
              <a:rPr lang="en-US" sz="2000" b="1" i="1" dirty="0">
                <a:latin typeface="Times New Roman" pitchFamily="18" charset="0"/>
              </a:rPr>
              <a:t>D</a:t>
            </a:r>
            <a:r>
              <a:rPr lang="en-US" sz="1900" dirty="0"/>
              <a:t> depends on </a:t>
            </a:r>
            <a:r>
              <a:rPr lang="en-US" sz="2000" b="1" i="1" dirty="0" err="1">
                <a:latin typeface="Times New Roman" pitchFamily="18" charset="0"/>
              </a:rPr>
              <a:t>i</a:t>
            </a:r>
            <a:r>
              <a:rPr lang="en-US" sz="1900" dirty="0"/>
              <a:t>)</a:t>
            </a:r>
            <a:endParaRPr lang="en-US" sz="1900" i="1" baseline="-25000" dirty="0">
              <a:solidFill>
                <a:srgbClr val="CC0000"/>
              </a:solidFill>
            </a:endParaRPr>
          </a:p>
          <a:p>
            <a:pPr lvl="1" eaLnBrk="1" hangingPunct="1">
              <a:lnSpc>
                <a:spcPct val="80000"/>
              </a:lnSpc>
            </a:pPr>
            <a:r>
              <a:rPr lang="en-US" sz="1900" dirty="0"/>
              <a:t>Goal test is a </a:t>
            </a:r>
            <a:r>
              <a:rPr lang="en-US" sz="1900" dirty="0">
                <a:solidFill>
                  <a:srgbClr val="CC0000"/>
                </a:solidFill>
              </a:rPr>
              <a:t>set of constraints </a:t>
            </a:r>
            <a:r>
              <a:rPr lang="en-US" sz="1900" dirty="0"/>
              <a:t>specifying allowable combinations of values for subsets of variables</a:t>
            </a:r>
          </a:p>
          <a:p>
            <a:pPr eaLnBrk="1" hangingPunct="1">
              <a:lnSpc>
                <a:spcPct val="80000"/>
              </a:lnSpc>
            </a:pPr>
            <a:endParaRPr lang="en-US" sz="2000" dirty="0"/>
          </a:p>
          <a:p>
            <a:pPr eaLnBrk="1" hangingPunct="1">
              <a:lnSpc>
                <a:spcPct val="80000"/>
              </a:lnSpc>
            </a:pPr>
            <a:r>
              <a:rPr lang="en-US" sz="2000" dirty="0"/>
              <a:t>Simple example of a </a:t>
            </a:r>
            <a:r>
              <a:rPr lang="en-US" sz="2000" i="1" dirty="0"/>
              <a:t>formal representation language</a:t>
            </a:r>
          </a:p>
          <a:p>
            <a:pPr eaLnBrk="1" hangingPunct="1">
              <a:lnSpc>
                <a:spcPct val="80000"/>
              </a:lnSpc>
            </a:pPr>
            <a:endParaRPr lang="en-US" sz="2000" i="1" dirty="0"/>
          </a:p>
          <a:p>
            <a:pPr eaLnBrk="1" hangingPunct="1">
              <a:lnSpc>
                <a:spcPct val="80000"/>
              </a:lnSpc>
            </a:pPr>
            <a:r>
              <a:rPr lang="en-US" sz="2000" dirty="0"/>
              <a:t>Allows useful general-purpose algorithms with more power than standard search algorithms</a:t>
            </a:r>
          </a:p>
          <a:p>
            <a:pPr eaLnBrk="1" hangingPunct="1">
              <a:lnSpc>
                <a:spcPct val="80000"/>
              </a:lnSpc>
            </a:pPr>
            <a:endParaRPr lang="en-US" sz="200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72400" y="1159072"/>
            <a:ext cx="3505200" cy="2726810"/>
          </a:xfrm>
          <a:prstGeom prst="rect">
            <a:avLst/>
          </a:prstGeom>
          <a:noFill/>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67602" y="4267201"/>
            <a:ext cx="4320801" cy="200024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Limitations of Arc Consistency</a:t>
            </a:r>
          </a:p>
        </p:txBody>
      </p:sp>
      <p:sp>
        <p:nvSpPr>
          <p:cNvPr id="31747" name="Rectangle 3"/>
          <p:cNvSpPr>
            <a:spLocks noGrp="1" noChangeArrowheads="1"/>
          </p:cNvSpPr>
          <p:nvPr>
            <p:ph idx="1"/>
          </p:nvPr>
        </p:nvSpPr>
        <p:spPr>
          <a:xfrm>
            <a:off x="1143000" y="1600201"/>
            <a:ext cx="5562600" cy="4525963"/>
          </a:xfrm>
        </p:spPr>
        <p:txBody>
          <a:bodyPr/>
          <a:lstStyle/>
          <a:p>
            <a:pPr eaLnBrk="1" hangingPunct="1"/>
            <a:r>
              <a:rPr lang="en-US" dirty="0" smtClean="0"/>
              <a:t>After enforcing arc consistency:</a:t>
            </a:r>
          </a:p>
          <a:p>
            <a:pPr lvl="1" eaLnBrk="1" hangingPunct="1"/>
            <a:r>
              <a:rPr lang="en-US" dirty="0" smtClean="0"/>
              <a:t>Can have one solution left</a:t>
            </a:r>
          </a:p>
          <a:p>
            <a:pPr lvl="1" eaLnBrk="1" hangingPunct="1"/>
            <a:r>
              <a:rPr lang="en-US" dirty="0" smtClean="0"/>
              <a:t>Can have multiple solutions left</a:t>
            </a:r>
          </a:p>
          <a:p>
            <a:pPr lvl="1" eaLnBrk="1" hangingPunct="1"/>
            <a:r>
              <a:rPr lang="en-US" dirty="0" smtClean="0"/>
              <a:t>Can have no solutions left (and not know it)</a:t>
            </a:r>
          </a:p>
          <a:p>
            <a:pPr lvl="1"/>
            <a:endParaRPr lang="en-US" dirty="0" smtClean="0"/>
          </a:p>
          <a:p>
            <a:r>
              <a:rPr lang="en-US" dirty="0" smtClean="0"/>
              <a:t>Arc consistency still runs inside a backtracking search!</a:t>
            </a:r>
          </a:p>
        </p:txBody>
      </p:sp>
      <p:grpSp>
        <p:nvGrpSpPr>
          <p:cNvPr id="31748" name="Group 4"/>
          <p:cNvGrpSpPr>
            <a:grpSpLocks/>
          </p:cNvGrpSpPr>
          <p:nvPr/>
        </p:nvGrpSpPr>
        <p:grpSpPr bwMode="auto">
          <a:xfrm>
            <a:off x="7543800" y="1524000"/>
            <a:ext cx="3124200" cy="1524000"/>
            <a:chOff x="3552" y="1056"/>
            <a:chExt cx="2016" cy="1056"/>
          </a:xfrm>
        </p:grpSpPr>
        <p:grpSp>
          <p:nvGrpSpPr>
            <p:cNvPr id="31775" name="Group 5"/>
            <p:cNvGrpSpPr>
              <a:grpSpLocks/>
            </p:cNvGrpSpPr>
            <p:nvPr/>
          </p:nvGrpSpPr>
          <p:grpSpPr bwMode="auto">
            <a:xfrm>
              <a:off x="4176" y="1056"/>
              <a:ext cx="768" cy="384"/>
              <a:chOff x="2448" y="2736"/>
              <a:chExt cx="768" cy="384"/>
            </a:xfrm>
          </p:grpSpPr>
          <p:sp>
            <p:nvSpPr>
              <p:cNvPr id="31785" name="Oval 6"/>
              <p:cNvSpPr>
                <a:spLocks noChangeArrowheads="1"/>
              </p:cNvSpPr>
              <p:nvPr/>
            </p:nvSpPr>
            <p:spPr bwMode="auto">
              <a:xfrm>
                <a:off x="2448" y="2736"/>
                <a:ext cx="768" cy="384"/>
              </a:xfrm>
              <a:prstGeom prst="ellipse">
                <a:avLst/>
              </a:prstGeom>
              <a:noFill/>
              <a:ln w="9360">
                <a:solidFill>
                  <a:srgbClr val="000000"/>
                </a:solidFill>
                <a:round/>
                <a:headEnd/>
                <a:tailEnd/>
              </a:ln>
            </p:spPr>
            <p:txBody>
              <a:bodyPr wrap="none" anchor="ctr"/>
              <a:lstStyle/>
              <a:p>
                <a:endParaRPr lang="en-US"/>
              </a:p>
            </p:txBody>
          </p:sp>
          <p:sp>
            <p:nvSpPr>
              <p:cNvPr id="31786" name="Text Box 7"/>
              <p:cNvSpPr txBox="1">
                <a:spLocks noChangeArrowheads="1"/>
              </p:cNvSpPr>
              <p:nvPr/>
            </p:nvSpPr>
            <p:spPr bwMode="auto">
              <a:xfrm>
                <a:off x="2772" y="2800"/>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31776" name="Group 8"/>
            <p:cNvGrpSpPr>
              <a:grpSpLocks/>
            </p:cNvGrpSpPr>
            <p:nvPr/>
          </p:nvGrpSpPr>
          <p:grpSpPr bwMode="auto">
            <a:xfrm>
              <a:off x="4800" y="1728"/>
              <a:ext cx="768" cy="384"/>
              <a:chOff x="3072" y="3408"/>
              <a:chExt cx="768" cy="384"/>
            </a:xfrm>
          </p:grpSpPr>
          <p:sp>
            <p:nvSpPr>
              <p:cNvPr id="31783" name="Oval 9"/>
              <p:cNvSpPr>
                <a:spLocks noChangeArrowheads="1"/>
              </p:cNvSpPr>
              <p:nvPr/>
            </p:nvSpPr>
            <p:spPr bwMode="auto">
              <a:xfrm>
                <a:off x="3072" y="3408"/>
                <a:ext cx="768" cy="384"/>
              </a:xfrm>
              <a:prstGeom prst="ellipse">
                <a:avLst/>
              </a:prstGeom>
              <a:noFill/>
              <a:ln w="9360">
                <a:solidFill>
                  <a:srgbClr val="000000"/>
                </a:solidFill>
                <a:round/>
                <a:headEnd/>
                <a:tailEnd/>
              </a:ln>
            </p:spPr>
            <p:txBody>
              <a:bodyPr wrap="none" anchor="ctr"/>
              <a:lstStyle/>
              <a:p>
                <a:endParaRPr lang="en-US"/>
              </a:p>
            </p:txBody>
          </p:sp>
          <p:sp>
            <p:nvSpPr>
              <p:cNvPr id="31784" name="Text Box 10"/>
              <p:cNvSpPr txBox="1">
                <a:spLocks noChangeArrowheads="1"/>
              </p:cNvSpPr>
              <p:nvPr/>
            </p:nvSpPr>
            <p:spPr bwMode="auto">
              <a:xfrm>
                <a:off x="3396"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31777" name="Group 11"/>
            <p:cNvGrpSpPr>
              <a:grpSpLocks/>
            </p:cNvGrpSpPr>
            <p:nvPr/>
          </p:nvGrpSpPr>
          <p:grpSpPr bwMode="auto">
            <a:xfrm>
              <a:off x="3552" y="1728"/>
              <a:ext cx="768" cy="384"/>
              <a:chOff x="1824" y="3408"/>
              <a:chExt cx="768" cy="384"/>
            </a:xfrm>
          </p:grpSpPr>
          <p:sp>
            <p:nvSpPr>
              <p:cNvPr id="31781" name="Oval 12"/>
              <p:cNvSpPr>
                <a:spLocks noChangeArrowheads="1"/>
              </p:cNvSpPr>
              <p:nvPr/>
            </p:nvSpPr>
            <p:spPr bwMode="auto">
              <a:xfrm>
                <a:off x="1824" y="3408"/>
                <a:ext cx="768" cy="384"/>
              </a:xfrm>
              <a:prstGeom prst="ellipse">
                <a:avLst/>
              </a:prstGeom>
              <a:noFill/>
              <a:ln w="9360">
                <a:solidFill>
                  <a:srgbClr val="000000"/>
                </a:solidFill>
                <a:round/>
                <a:headEnd/>
                <a:tailEnd/>
              </a:ln>
            </p:spPr>
            <p:txBody>
              <a:bodyPr wrap="none" anchor="ctr"/>
              <a:lstStyle/>
              <a:p>
                <a:endParaRPr lang="en-US"/>
              </a:p>
            </p:txBody>
          </p:sp>
          <p:sp>
            <p:nvSpPr>
              <p:cNvPr id="31782" name="Text Box 13"/>
              <p:cNvSpPr txBox="1">
                <a:spLocks noChangeArrowheads="1"/>
              </p:cNvSpPr>
              <p:nvPr/>
            </p:nvSpPr>
            <p:spPr bwMode="auto">
              <a:xfrm>
                <a:off x="2148"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sp>
          <p:nvSpPr>
            <p:cNvPr id="31778" name="Line 14"/>
            <p:cNvSpPr>
              <a:spLocks noChangeShapeType="1"/>
            </p:cNvSpPr>
            <p:nvPr/>
          </p:nvSpPr>
          <p:spPr bwMode="auto">
            <a:xfrm flipH="1">
              <a:off x="3983" y="1440"/>
              <a:ext cx="578" cy="288"/>
            </a:xfrm>
            <a:prstGeom prst="line">
              <a:avLst/>
            </a:prstGeom>
            <a:noFill/>
            <a:ln w="9360">
              <a:solidFill>
                <a:srgbClr val="000000"/>
              </a:solidFill>
              <a:round/>
              <a:headEnd/>
              <a:tailEnd/>
            </a:ln>
          </p:spPr>
          <p:txBody>
            <a:bodyPr/>
            <a:lstStyle/>
            <a:p>
              <a:endParaRPr lang="en-US"/>
            </a:p>
          </p:txBody>
        </p:sp>
        <p:sp>
          <p:nvSpPr>
            <p:cNvPr id="31779" name="Line 15"/>
            <p:cNvSpPr>
              <a:spLocks noChangeShapeType="1"/>
            </p:cNvSpPr>
            <p:nvPr/>
          </p:nvSpPr>
          <p:spPr bwMode="auto">
            <a:xfrm>
              <a:off x="4560" y="1440"/>
              <a:ext cx="528" cy="288"/>
            </a:xfrm>
            <a:prstGeom prst="line">
              <a:avLst/>
            </a:prstGeom>
            <a:noFill/>
            <a:ln w="9360">
              <a:solidFill>
                <a:srgbClr val="000000"/>
              </a:solidFill>
              <a:round/>
              <a:headEnd/>
              <a:tailEnd/>
            </a:ln>
          </p:spPr>
          <p:txBody>
            <a:bodyPr/>
            <a:lstStyle/>
            <a:p>
              <a:endParaRPr lang="en-US"/>
            </a:p>
          </p:txBody>
        </p:sp>
        <p:sp>
          <p:nvSpPr>
            <p:cNvPr id="31780" name="Line 16"/>
            <p:cNvSpPr>
              <a:spLocks noChangeShapeType="1"/>
            </p:cNvSpPr>
            <p:nvPr/>
          </p:nvSpPr>
          <p:spPr bwMode="auto">
            <a:xfrm>
              <a:off x="4320" y="1920"/>
              <a:ext cx="480" cy="1"/>
            </a:xfrm>
            <a:prstGeom prst="line">
              <a:avLst/>
            </a:prstGeom>
            <a:noFill/>
            <a:ln w="9360">
              <a:solidFill>
                <a:srgbClr val="000000"/>
              </a:solidFill>
              <a:round/>
              <a:headEnd/>
              <a:tailEnd/>
            </a:ln>
          </p:spPr>
          <p:txBody>
            <a:bodyPr/>
            <a:lstStyle/>
            <a:p>
              <a:endParaRPr lang="en-US"/>
            </a:p>
          </p:txBody>
        </p:sp>
      </p:grpSp>
      <p:sp>
        <p:nvSpPr>
          <p:cNvPr id="31749" name="Rectangle 18"/>
          <p:cNvSpPr>
            <a:spLocks noChangeArrowheads="1"/>
          </p:cNvSpPr>
          <p:nvPr/>
        </p:nvSpPr>
        <p:spPr bwMode="auto">
          <a:xfrm>
            <a:off x="8001000" y="2667000"/>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31750" name="Rectangle 19"/>
          <p:cNvSpPr>
            <a:spLocks noChangeArrowheads="1"/>
          </p:cNvSpPr>
          <p:nvPr/>
        </p:nvSpPr>
        <p:spPr bwMode="auto">
          <a:xfrm>
            <a:off x="8305800" y="26670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31751" name="Rectangle 21"/>
          <p:cNvSpPr>
            <a:spLocks noChangeArrowheads="1"/>
          </p:cNvSpPr>
          <p:nvPr/>
        </p:nvSpPr>
        <p:spPr bwMode="auto">
          <a:xfrm>
            <a:off x="9982200" y="2667000"/>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31752" name="Rectangle 22"/>
          <p:cNvSpPr>
            <a:spLocks noChangeArrowheads="1"/>
          </p:cNvSpPr>
          <p:nvPr/>
        </p:nvSpPr>
        <p:spPr bwMode="auto">
          <a:xfrm>
            <a:off x="8686800" y="1676400"/>
            <a:ext cx="8382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31753" name="Rectangle 23"/>
          <p:cNvSpPr>
            <a:spLocks noChangeArrowheads="1"/>
          </p:cNvSpPr>
          <p:nvPr/>
        </p:nvSpPr>
        <p:spPr bwMode="auto">
          <a:xfrm>
            <a:off x="10287000" y="26670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grpSp>
        <p:nvGrpSpPr>
          <p:cNvPr id="31754" name="Group 24"/>
          <p:cNvGrpSpPr>
            <a:grpSpLocks/>
          </p:cNvGrpSpPr>
          <p:nvPr/>
        </p:nvGrpSpPr>
        <p:grpSpPr bwMode="auto">
          <a:xfrm>
            <a:off x="7543800" y="3581400"/>
            <a:ext cx="3124200" cy="1524000"/>
            <a:chOff x="3552" y="1056"/>
            <a:chExt cx="2016" cy="1056"/>
          </a:xfrm>
        </p:grpSpPr>
        <p:grpSp>
          <p:nvGrpSpPr>
            <p:cNvPr id="31763" name="Group 25"/>
            <p:cNvGrpSpPr>
              <a:grpSpLocks/>
            </p:cNvGrpSpPr>
            <p:nvPr/>
          </p:nvGrpSpPr>
          <p:grpSpPr bwMode="auto">
            <a:xfrm>
              <a:off x="4176" y="1056"/>
              <a:ext cx="768" cy="384"/>
              <a:chOff x="2448" y="2736"/>
              <a:chExt cx="768" cy="384"/>
            </a:xfrm>
          </p:grpSpPr>
          <p:sp>
            <p:nvSpPr>
              <p:cNvPr id="31773" name="Oval 26"/>
              <p:cNvSpPr>
                <a:spLocks noChangeArrowheads="1"/>
              </p:cNvSpPr>
              <p:nvPr/>
            </p:nvSpPr>
            <p:spPr bwMode="auto">
              <a:xfrm>
                <a:off x="2448" y="2736"/>
                <a:ext cx="768" cy="384"/>
              </a:xfrm>
              <a:prstGeom prst="ellipse">
                <a:avLst/>
              </a:prstGeom>
              <a:noFill/>
              <a:ln w="9360">
                <a:solidFill>
                  <a:srgbClr val="000000"/>
                </a:solidFill>
                <a:round/>
                <a:headEnd/>
                <a:tailEnd/>
              </a:ln>
            </p:spPr>
            <p:txBody>
              <a:bodyPr wrap="none" anchor="ctr"/>
              <a:lstStyle/>
              <a:p>
                <a:endParaRPr lang="en-US"/>
              </a:p>
            </p:txBody>
          </p:sp>
          <p:sp>
            <p:nvSpPr>
              <p:cNvPr id="31774" name="Text Box 27"/>
              <p:cNvSpPr txBox="1">
                <a:spLocks noChangeArrowheads="1"/>
              </p:cNvSpPr>
              <p:nvPr/>
            </p:nvSpPr>
            <p:spPr bwMode="auto">
              <a:xfrm>
                <a:off x="2772" y="2800"/>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31764" name="Group 28"/>
            <p:cNvGrpSpPr>
              <a:grpSpLocks/>
            </p:cNvGrpSpPr>
            <p:nvPr/>
          </p:nvGrpSpPr>
          <p:grpSpPr bwMode="auto">
            <a:xfrm>
              <a:off x="4800" y="1728"/>
              <a:ext cx="768" cy="384"/>
              <a:chOff x="3072" y="3408"/>
              <a:chExt cx="768" cy="384"/>
            </a:xfrm>
          </p:grpSpPr>
          <p:sp>
            <p:nvSpPr>
              <p:cNvPr id="31771" name="Oval 29"/>
              <p:cNvSpPr>
                <a:spLocks noChangeArrowheads="1"/>
              </p:cNvSpPr>
              <p:nvPr/>
            </p:nvSpPr>
            <p:spPr bwMode="auto">
              <a:xfrm>
                <a:off x="3072" y="3408"/>
                <a:ext cx="768" cy="384"/>
              </a:xfrm>
              <a:prstGeom prst="ellipse">
                <a:avLst/>
              </a:prstGeom>
              <a:noFill/>
              <a:ln w="9360">
                <a:solidFill>
                  <a:srgbClr val="000000"/>
                </a:solidFill>
                <a:round/>
                <a:headEnd/>
                <a:tailEnd/>
              </a:ln>
            </p:spPr>
            <p:txBody>
              <a:bodyPr wrap="none" anchor="ctr"/>
              <a:lstStyle/>
              <a:p>
                <a:endParaRPr lang="en-US"/>
              </a:p>
            </p:txBody>
          </p:sp>
          <p:sp>
            <p:nvSpPr>
              <p:cNvPr id="31772" name="Text Box 30"/>
              <p:cNvSpPr txBox="1">
                <a:spLocks noChangeArrowheads="1"/>
              </p:cNvSpPr>
              <p:nvPr/>
            </p:nvSpPr>
            <p:spPr bwMode="auto">
              <a:xfrm>
                <a:off x="3396"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31765" name="Group 31"/>
            <p:cNvGrpSpPr>
              <a:grpSpLocks/>
            </p:cNvGrpSpPr>
            <p:nvPr/>
          </p:nvGrpSpPr>
          <p:grpSpPr bwMode="auto">
            <a:xfrm>
              <a:off x="3552" y="1728"/>
              <a:ext cx="768" cy="384"/>
              <a:chOff x="1824" y="3408"/>
              <a:chExt cx="768" cy="384"/>
            </a:xfrm>
          </p:grpSpPr>
          <p:sp>
            <p:nvSpPr>
              <p:cNvPr id="31769" name="Oval 32"/>
              <p:cNvSpPr>
                <a:spLocks noChangeArrowheads="1"/>
              </p:cNvSpPr>
              <p:nvPr/>
            </p:nvSpPr>
            <p:spPr bwMode="auto">
              <a:xfrm>
                <a:off x="1824" y="3408"/>
                <a:ext cx="768" cy="384"/>
              </a:xfrm>
              <a:prstGeom prst="ellipse">
                <a:avLst/>
              </a:prstGeom>
              <a:noFill/>
              <a:ln w="9360">
                <a:solidFill>
                  <a:srgbClr val="000000"/>
                </a:solidFill>
                <a:round/>
                <a:headEnd/>
                <a:tailEnd/>
              </a:ln>
            </p:spPr>
            <p:txBody>
              <a:bodyPr wrap="none" anchor="ctr"/>
              <a:lstStyle/>
              <a:p>
                <a:endParaRPr lang="en-US"/>
              </a:p>
            </p:txBody>
          </p:sp>
          <p:sp>
            <p:nvSpPr>
              <p:cNvPr id="31770" name="Text Box 33"/>
              <p:cNvSpPr txBox="1">
                <a:spLocks noChangeArrowheads="1"/>
              </p:cNvSpPr>
              <p:nvPr/>
            </p:nvSpPr>
            <p:spPr bwMode="auto">
              <a:xfrm>
                <a:off x="2148"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sp>
          <p:nvSpPr>
            <p:cNvPr id="31766" name="Line 34"/>
            <p:cNvSpPr>
              <a:spLocks noChangeShapeType="1"/>
            </p:cNvSpPr>
            <p:nvPr/>
          </p:nvSpPr>
          <p:spPr bwMode="auto">
            <a:xfrm flipH="1">
              <a:off x="3983" y="1440"/>
              <a:ext cx="578" cy="288"/>
            </a:xfrm>
            <a:prstGeom prst="line">
              <a:avLst/>
            </a:prstGeom>
            <a:noFill/>
            <a:ln w="9360">
              <a:solidFill>
                <a:srgbClr val="000000"/>
              </a:solidFill>
              <a:round/>
              <a:headEnd/>
              <a:tailEnd/>
            </a:ln>
          </p:spPr>
          <p:txBody>
            <a:bodyPr/>
            <a:lstStyle/>
            <a:p>
              <a:endParaRPr lang="en-US"/>
            </a:p>
          </p:txBody>
        </p:sp>
        <p:sp>
          <p:nvSpPr>
            <p:cNvPr id="31767" name="Line 35"/>
            <p:cNvSpPr>
              <a:spLocks noChangeShapeType="1"/>
            </p:cNvSpPr>
            <p:nvPr/>
          </p:nvSpPr>
          <p:spPr bwMode="auto">
            <a:xfrm>
              <a:off x="4560" y="1440"/>
              <a:ext cx="528" cy="288"/>
            </a:xfrm>
            <a:prstGeom prst="line">
              <a:avLst/>
            </a:prstGeom>
            <a:noFill/>
            <a:ln w="9360">
              <a:solidFill>
                <a:srgbClr val="000000"/>
              </a:solidFill>
              <a:round/>
              <a:headEnd/>
              <a:tailEnd/>
            </a:ln>
          </p:spPr>
          <p:txBody>
            <a:bodyPr/>
            <a:lstStyle/>
            <a:p>
              <a:endParaRPr lang="en-US"/>
            </a:p>
          </p:txBody>
        </p:sp>
        <p:sp>
          <p:nvSpPr>
            <p:cNvPr id="31768" name="Line 36"/>
            <p:cNvSpPr>
              <a:spLocks noChangeShapeType="1"/>
            </p:cNvSpPr>
            <p:nvPr/>
          </p:nvSpPr>
          <p:spPr bwMode="auto">
            <a:xfrm>
              <a:off x="4320" y="1920"/>
              <a:ext cx="480" cy="1"/>
            </a:xfrm>
            <a:prstGeom prst="line">
              <a:avLst/>
            </a:prstGeom>
            <a:noFill/>
            <a:ln w="9360">
              <a:solidFill>
                <a:srgbClr val="000000"/>
              </a:solidFill>
              <a:round/>
              <a:headEnd/>
              <a:tailEnd/>
            </a:ln>
          </p:spPr>
          <p:txBody>
            <a:bodyPr/>
            <a:lstStyle/>
            <a:p>
              <a:endParaRPr lang="en-US"/>
            </a:p>
          </p:txBody>
        </p:sp>
      </p:grpSp>
      <p:sp>
        <p:nvSpPr>
          <p:cNvPr id="31755" name="Rectangle 37"/>
          <p:cNvSpPr>
            <a:spLocks noChangeArrowheads="1"/>
          </p:cNvSpPr>
          <p:nvPr/>
        </p:nvSpPr>
        <p:spPr bwMode="auto">
          <a:xfrm>
            <a:off x="7696200" y="4724400"/>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31756" name="Rectangle 40"/>
          <p:cNvSpPr>
            <a:spLocks noChangeArrowheads="1"/>
          </p:cNvSpPr>
          <p:nvPr/>
        </p:nvSpPr>
        <p:spPr bwMode="auto">
          <a:xfrm>
            <a:off x="9677400" y="4724400"/>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31757" name="Rectangle 43"/>
          <p:cNvSpPr>
            <a:spLocks noChangeArrowheads="1"/>
          </p:cNvSpPr>
          <p:nvPr/>
        </p:nvSpPr>
        <p:spPr bwMode="auto">
          <a:xfrm>
            <a:off x="8686800" y="3733800"/>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31758" name="Rectangle 45"/>
          <p:cNvSpPr>
            <a:spLocks noChangeArrowheads="1"/>
          </p:cNvSpPr>
          <p:nvPr/>
        </p:nvSpPr>
        <p:spPr bwMode="auto">
          <a:xfrm>
            <a:off x="9296400" y="37338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31759" name="Rectangle 46"/>
          <p:cNvSpPr>
            <a:spLocks noChangeArrowheads="1"/>
          </p:cNvSpPr>
          <p:nvPr/>
        </p:nvSpPr>
        <p:spPr bwMode="auto">
          <a:xfrm>
            <a:off x="8305800" y="47244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31760" name="Rectangle 47"/>
          <p:cNvSpPr>
            <a:spLocks noChangeArrowheads="1"/>
          </p:cNvSpPr>
          <p:nvPr/>
        </p:nvSpPr>
        <p:spPr bwMode="auto">
          <a:xfrm>
            <a:off x="10287000" y="47244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31761" name="Text Box 48"/>
          <p:cNvSpPr txBox="1">
            <a:spLocks noChangeArrowheads="1"/>
          </p:cNvSpPr>
          <p:nvPr/>
        </p:nvSpPr>
        <p:spPr bwMode="auto">
          <a:xfrm>
            <a:off x="8382000" y="5334001"/>
            <a:ext cx="1752600" cy="646327"/>
          </a:xfrm>
          <a:prstGeom prst="rect">
            <a:avLst/>
          </a:prstGeom>
          <a:noFill/>
          <a:ln w="9525">
            <a:noFill/>
            <a:miter lim="800000"/>
            <a:headEnd/>
            <a:tailEnd/>
          </a:ln>
        </p:spPr>
        <p:txBody>
          <a:bodyPr lIns="91436" tIns="45718" rIns="91436" bIns="45718">
            <a:spAutoFit/>
          </a:bodyPr>
          <a:lstStyle/>
          <a:p>
            <a:pPr algn="ctr">
              <a:spcBef>
                <a:spcPct val="50000"/>
              </a:spcBef>
            </a:pPr>
            <a:r>
              <a:rPr lang="en-US" i="1" dirty="0">
                <a:latin typeface="Calibri" pitchFamily="34" charset="0"/>
              </a:rPr>
              <a:t>What went wrong here?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2" y="1371982"/>
            <a:ext cx="10218735" cy="4904612"/>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38517" y="4165599"/>
            <a:ext cx="5301081" cy="2539999"/>
          </a:xfrm>
          <a:prstGeom prst="rect">
            <a:avLst/>
          </a:prstGeom>
          <a:noFill/>
        </p:spPr>
      </p:pic>
      <p:sp>
        <p:nvSpPr>
          <p:cNvPr id="23554" name="Rectangle 2"/>
          <p:cNvSpPr>
            <a:spLocks noGrp="1" noChangeArrowheads="1"/>
          </p:cNvSpPr>
          <p:nvPr>
            <p:ph type="title"/>
          </p:nvPr>
        </p:nvSpPr>
        <p:spPr/>
        <p:txBody>
          <a:bodyPr/>
          <a:lstStyle/>
          <a:p>
            <a:pPr eaLnBrk="1" hangingPunct="1"/>
            <a:r>
              <a:rPr lang="en-US" dirty="0" smtClean="0"/>
              <a:t>Ordering: Minimum Remaining Values</a:t>
            </a:r>
          </a:p>
        </p:txBody>
      </p:sp>
      <p:sp>
        <p:nvSpPr>
          <p:cNvPr id="923651" name="Rectangle 3"/>
          <p:cNvSpPr>
            <a:spLocks noGrp="1" noChangeArrowheads="1"/>
          </p:cNvSpPr>
          <p:nvPr>
            <p:ph idx="1"/>
          </p:nvPr>
        </p:nvSpPr>
        <p:spPr>
          <a:xfrm>
            <a:off x="431800" y="1371601"/>
            <a:ext cx="11379200" cy="4729164"/>
          </a:xfrm>
        </p:spPr>
        <p:txBody>
          <a:bodyPr/>
          <a:lstStyle/>
          <a:p>
            <a:pPr eaLnBrk="1" hangingPunct="1"/>
            <a:r>
              <a:rPr lang="en-US" sz="2800" dirty="0"/>
              <a:t>Variable Ordering: Minimum remaining values (MRV):</a:t>
            </a:r>
          </a:p>
          <a:p>
            <a:pPr lvl="1" eaLnBrk="1" hangingPunct="1"/>
            <a:r>
              <a:rPr lang="en-US" sz="2400" dirty="0"/>
              <a:t>Choose the variable with the fewest legal left values in its domain</a:t>
            </a:r>
          </a:p>
          <a:p>
            <a:pPr lvl="1" eaLnBrk="1" hangingPunct="1"/>
            <a:endParaRPr lang="en-US" sz="2400" dirty="0"/>
          </a:p>
          <a:p>
            <a:pPr lvl="1" eaLnBrk="1" hangingPunct="1"/>
            <a:endParaRPr lang="en-US" sz="2400" dirty="0"/>
          </a:p>
          <a:p>
            <a:pPr lvl="1" eaLnBrk="1" hangingPunct="1"/>
            <a:endParaRPr lang="en-US" sz="2400" dirty="0"/>
          </a:p>
          <a:p>
            <a:pPr lvl="1" eaLnBrk="1" hangingPunct="1"/>
            <a:endParaRPr lang="en-US" sz="2400" dirty="0"/>
          </a:p>
          <a:p>
            <a:pPr lvl="1" eaLnBrk="1" hangingPunct="1"/>
            <a:endParaRPr lang="en-US" sz="2400" dirty="0"/>
          </a:p>
          <a:p>
            <a:pPr eaLnBrk="1" hangingPunct="1"/>
            <a:r>
              <a:rPr lang="en-US" sz="2800" dirty="0"/>
              <a:t>Why min rather than max?</a:t>
            </a:r>
          </a:p>
          <a:p>
            <a:pPr eaLnBrk="1" hangingPunct="1"/>
            <a:r>
              <a:rPr lang="en-US" sz="2800" dirty="0"/>
              <a:t>Also called “most constrained variable”</a:t>
            </a:r>
          </a:p>
          <a:p>
            <a:pPr eaLnBrk="1" hangingPunct="1"/>
            <a:r>
              <a:rPr lang="en-US" sz="2800" dirty="0"/>
              <a:t>“Fail-fast” ordering</a:t>
            </a:r>
          </a:p>
        </p:txBody>
      </p:sp>
      <p:pic>
        <p:nvPicPr>
          <p:cNvPr id="23556" name="Picture 4"/>
          <p:cNvPicPr>
            <a:picLocks noChangeAspect="1" noChangeArrowheads="1"/>
          </p:cNvPicPr>
          <p:nvPr/>
        </p:nvPicPr>
        <p:blipFill>
          <a:blip r:embed="rId3" cstate="print"/>
          <a:srcRect l="476" t="2130"/>
          <a:stretch>
            <a:fillRect/>
          </a:stretch>
        </p:blipFill>
        <p:spPr bwMode="auto">
          <a:xfrm>
            <a:off x="1970741" y="2672975"/>
            <a:ext cx="8435323" cy="1441824"/>
          </a:xfrm>
          <a:prstGeom prst="rect">
            <a:avLst/>
          </a:prstGeom>
          <a:noFill/>
          <a:ln w="9525">
            <a:noFill/>
            <a:miter lim="800000"/>
            <a:headEnd/>
            <a:tailEnd/>
          </a:ln>
        </p:spPr>
      </p:pic>
      <p:sp>
        <p:nvSpPr>
          <p:cNvPr id="6" name="Rectangle 5"/>
          <p:cNvSpPr/>
          <p:nvPr/>
        </p:nvSpPr>
        <p:spPr>
          <a:xfrm>
            <a:off x="3606800" y="2641599"/>
            <a:ext cx="22098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en-US"/>
          </a:p>
        </p:txBody>
      </p:sp>
      <p:sp>
        <p:nvSpPr>
          <p:cNvPr id="7" name="Rectangle 6"/>
          <p:cNvSpPr/>
          <p:nvPr/>
        </p:nvSpPr>
        <p:spPr>
          <a:xfrm>
            <a:off x="5816600" y="2565399"/>
            <a:ext cx="22860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en-US"/>
          </a:p>
        </p:txBody>
      </p:sp>
      <p:sp>
        <p:nvSpPr>
          <p:cNvPr id="8" name="Rectangle 7"/>
          <p:cNvSpPr/>
          <p:nvPr/>
        </p:nvSpPr>
        <p:spPr>
          <a:xfrm>
            <a:off x="8102600" y="2489198"/>
            <a:ext cx="2286000" cy="1625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365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36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3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Exercise: Campus Layout</a:t>
            </a:r>
            <a:br>
              <a:rPr lang="en-US" sz="3200" dirty="0"/>
            </a:br>
            <a:r>
              <a:rPr lang="en-US" sz="3200" dirty="0"/>
              <a:t>Part 2: </a:t>
            </a:r>
            <a:r>
              <a:rPr lang="en-US" sz="3200" i="1" dirty="0"/>
              <a:t>Arc Consistency</a:t>
            </a:r>
            <a:endParaRPr lang="en-US" sz="3200" dirty="0"/>
          </a:p>
        </p:txBody>
      </p:sp>
      <p:sp>
        <p:nvSpPr>
          <p:cNvPr id="4" name="Rectangle 3"/>
          <p:cNvSpPr/>
          <p:nvPr/>
        </p:nvSpPr>
        <p:spPr>
          <a:xfrm>
            <a:off x="1333500" y="1524000"/>
            <a:ext cx="9525000" cy="1754326"/>
          </a:xfrm>
          <a:prstGeom prst="rect">
            <a:avLst/>
          </a:prstGeom>
        </p:spPr>
        <p:txBody>
          <a:bodyPr wrap="square">
            <a:spAutoFit/>
          </a:bodyPr>
          <a:lstStyle/>
          <a:p>
            <a:pPr algn="just"/>
            <a:r>
              <a:rPr lang="en-US" dirty="0" smtClean="0">
                <a:solidFill>
                  <a:srgbClr val="222222"/>
                </a:solidFill>
                <a:latin typeface="Open Sans" charset="0"/>
              </a:rPr>
              <a:t>Q7: If </a:t>
            </a:r>
            <a:r>
              <a:rPr lang="en-US" dirty="0">
                <a:solidFill>
                  <a:srgbClr val="222222"/>
                </a:solidFill>
                <a:latin typeface="Open Sans" charset="0"/>
              </a:rPr>
              <a:t>arc consistency had resulted in all domains having a single value left, we would have already found a solution. Similarly, if it had found that any domain had no values left, we would have already found that no solution exists. Unfortunately, this is not the case in our example (as you should have found in the previous part). To solve the problem, we need to start searching. Use the MRV (</a:t>
            </a:r>
            <a:r>
              <a:rPr lang="en-US" i="1" dirty="0">
                <a:solidFill>
                  <a:srgbClr val="FF0000"/>
                </a:solidFill>
                <a:latin typeface="Open Sans" charset="0"/>
              </a:rPr>
              <a:t>minimum remaining values</a:t>
            </a:r>
            <a:r>
              <a:rPr lang="en-US" dirty="0">
                <a:solidFill>
                  <a:srgbClr val="222222"/>
                </a:solidFill>
                <a:latin typeface="Open Sans" charset="0"/>
              </a:rPr>
              <a:t>) heuristic to choose which variable gets assigned next (breaking any ties alphabetically</a:t>
            </a:r>
            <a:r>
              <a:rPr lang="en-US" dirty="0" smtClean="0">
                <a:solidFill>
                  <a:srgbClr val="222222"/>
                </a:solidFill>
                <a:latin typeface="Open Sans" charset="0"/>
              </a:rPr>
              <a:t>). Which </a:t>
            </a:r>
            <a:r>
              <a:rPr lang="en-US" dirty="0">
                <a:solidFill>
                  <a:srgbClr val="222222"/>
                </a:solidFill>
                <a:latin typeface="Open Sans" charset="0"/>
              </a:rPr>
              <a:t>variable gets assigned next?</a:t>
            </a:r>
            <a:endParaRPr lang="en-US" b="0" i="0" dirty="0">
              <a:solidFill>
                <a:srgbClr val="222222"/>
              </a:solidFill>
              <a:effectLst/>
              <a:latin typeface="Open Sans" charset="0"/>
            </a:endParaRPr>
          </a:p>
        </p:txBody>
      </p:sp>
      <p:sp>
        <p:nvSpPr>
          <p:cNvPr id="5" name="Rectangle 4"/>
          <p:cNvSpPr/>
          <p:nvPr/>
        </p:nvSpPr>
        <p:spPr>
          <a:xfrm>
            <a:off x="2133600" y="3361560"/>
            <a:ext cx="6096000" cy="646331"/>
          </a:xfrm>
          <a:prstGeom prst="rect">
            <a:avLst/>
          </a:prstGeom>
        </p:spPr>
        <p:txBody>
          <a:bodyPr>
            <a:spAutoFit/>
          </a:bodyPr>
          <a:lstStyle/>
          <a:p>
            <a:r>
              <a:rPr lang="en-US" dirty="0">
                <a:solidFill>
                  <a:srgbClr val="222222"/>
                </a:solidFill>
                <a:latin typeface="Open Sans" charset="0"/>
              </a:rPr>
              <a:t/>
            </a:r>
            <a:br>
              <a:rPr lang="en-US" dirty="0">
                <a:solidFill>
                  <a:srgbClr val="222222"/>
                </a:solidFill>
                <a:latin typeface="Open Sans" charset="0"/>
              </a:rPr>
            </a:br>
            <a:r>
              <a:rPr lang="en-US" dirty="0" smtClean="0">
                <a:solidFill>
                  <a:srgbClr val="222222"/>
                </a:solidFill>
                <a:latin typeface="Open Sans" charset="0"/>
              </a:rPr>
              <a:t>A    B</a:t>
            </a:r>
            <a:r>
              <a:rPr lang="en-US" dirty="0">
                <a:solidFill>
                  <a:srgbClr val="222222"/>
                </a:solidFill>
                <a:latin typeface="Open Sans" charset="0"/>
              </a:rPr>
              <a:t> </a:t>
            </a:r>
            <a:r>
              <a:rPr lang="en-US" dirty="0" smtClean="0">
                <a:solidFill>
                  <a:srgbClr val="222222"/>
                </a:solidFill>
                <a:latin typeface="Open Sans" charset="0"/>
              </a:rPr>
              <a:t>   C    D</a:t>
            </a:r>
            <a:endParaRPr lang="en-US" b="0" i="0" dirty="0">
              <a:solidFill>
                <a:srgbClr val="222222"/>
              </a:solidFill>
              <a:effectLst/>
              <a:latin typeface="Open Sans" charset="0"/>
            </a:endParaRPr>
          </a:p>
        </p:txBody>
      </p:sp>
      <p:sp>
        <p:nvSpPr>
          <p:cNvPr id="6" name="Rounded Rectangle 5"/>
          <p:cNvSpPr/>
          <p:nvPr/>
        </p:nvSpPr>
        <p:spPr>
          <a:xfrm>
            <a:off x="2514600" y="3684725"/>
            <a:ext cx="304800" cy="32316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19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90484" y="4419600"/>
            <a:ext cx="4772915" cy="2285998"/>
          </a:xfrm>
          <a:prstGeom prst="rect">
            <a:avLst/>
          </a:prstGeom>
          <a:noFill/>
        </p:spPr>
      </p:pic>
      <p:sp>
        <p:nvSpPr>
          <p:cNvPr id="25602" name="Rectangle 2"/>
          <p:cNvSpPr>
            <a:spLocks noGrp="1" noChangeArrowheads="1"/>
          </p:cNvSpPr>
          <p:nvPr>
            <p:ph type="title"/>
          </p:nvPr>
        </p:nvSpPr>
        <p:spPr/>
        <p:txBody>
          <a:bodyPr/>
          <a:lstStyle/>
          <a:p>
            <a:pPr eaLnBrk="1" hangingPunct="1"/>
            <a:r>
              <a:rPr lang="en-US" dirty="0" smtClean="0"/>
              <a:t>Ordering: Least Constraining Value</a:t>
            </a:r>
          </a:p>
        </p:txBody>
      </p:sp>
      <p:sp>
        <p:nvSpPr>
          <p:cNvPr id="25603" name="Rectangle 3"/>
          <p:cNvSpPr>
            <a:spLocks noGrp="1" noChangeArrowheads="1"/>
          </p:cNvSpPr>
          <p:nvPr>
            <p:ph idx="1"/>
          </p:nvPr>
        </p:nvSpPr>
        <p:spPr>
          <a:xfrm>
            <a:off x="457200" y="1447800"/>
            <a:ext cx="7086600" cy="4572000"/>
          </a:xfrm>
        </p:spPr>
        <p:txBody>
          <a:bodyPr/>
          <a:lstStyle/>
          <a:p>
            <a:pPr eaLnBrk="1" hangingPunct="1">
              <a:lnSpc>
                <a:spcPct val="90000"/>
              </a:lnSpc>
            </a:pPr>
            <a:r>
              <a:rPr lang="en-US" sz="2800" dirty="0"/>
              <a:t>Value Ordering: Least Constraining Value</a:t>
            </a:r>
          </a:p>
          <a:p>
            <a:pPr lvl="1">
              <a:lnSpc>
                <a:spcPct val="90000"/>
              </a:lnSpc>
            </a:pPr>
            <a:r>
              <a:rPr lang="en-US" sz="2400" dirty="0"/>
              <a:t>Given a choice of variable, choose the </a:t>
            </a:r>
            <a:r>
              <a:rPr lang="en-US" sz="2400" i="1" dirty="0"/>
              <a:t>least constraining value</a:t>
            </a:r>
          </a:p>
          <a:p>
            <a:pPr lvl="1" eaLnBrk="1" hangingPunct="1">
              <a:lnSpc>
                <a:spcPct val="90000"/>
              </a:lnSpc>
            </a:pPr>
            <a:r>
              <a:rPr lang="en-US" sz="2400" dirty="0"/>
              <a:t>I.e., the one that rules out the fewest values in the remaining variables</a:t>
            </a:r>
          </a:p>
          <a:p>
            <a:pPr lvl="1" eaLnBrk="1" hangingPunct="1">
              <a:lnSpc>
                <a:spcPct val="90000"/>
              </a:lnSpc>
            </a:pPr>
            <a:r>
              <a:rPr lang="en-US" sz="2400" dirty="0"/>
              <a:t>Note that it may take some computation to determine this!  (E.g., rerunning filtering)</a:t>
            </a:r>
          </a:p>
          <a:p>
            <a:pPr lvl="1" eaLnBrk="1" hangingPunct="1">
              <a:lnSpc>
                <a:spcPct val="90000"/>
              </a:lnSpc>
            </a:pPr>
            <a:endParaRPr lang="en-US" sz="2400" dirty="0"/>
          </a:p>
          <a:p>
            <a:pPr eaLnBrk="1" hangingPunct="1">
              <a:lnSpc>
                <a:spcPct val="90000"/>
              </a:lnSpc>
            </a:pPr>
            <a:r>
              <a:rPr lang="en-US" sz="2800" dirty="0"/>
              <a:t>Why least rather than most?</a:t>
            </a:r>
          </a:p>
          <a:p>
            <a:pPr eaLnBrk="1" hangingPunct="1">
              <a:lnSpc>
                <a:spcPct val="90000"/>
              </a:lnSpc>
            </a:pPr>
            <a:endParaRPr lang="en-US" sz="2800" dirty="0"/>
          </a:p>
          <a:p>
            <a:pPr eaLnBrk="1" hangingPunct="1">
              <a:lnSpc>
                <a:spcPct val="90000"/>
              </a:lnSpc>
            </a:pPr>
            <a:r>
              <a:rPr lang="en-US" sz="2800" dirty="0"/>
              <a:t>Combining these ordering ideas makes</a:t>
            </a:r>
          </a:p>
          <a:p>
            <a:pPr>
              <a:lnSpc>
                <a:spcPct val="90000"/>
              </a:lnSpc>
              <a:spcBef>
                <a:spcPts val="272"/>
              </a:spcBef>
              <a:buNone/>
            </a:pPr>
            <a:r>
              <a:rPr lang="en-US" sz="2800" dirty="0"/>
              <a:t>	1000 queens feasible</a:t>
            </a:r>
          </a:p>
        </p:txBody>
      </p:sp>
      <p:pic>
        <p:nvPicPr>
          <p:cNvPr id="25604" name="Picture 4"/>
          <p:cNvPicPr>
            <a:picLocks noChangeAspect="1" noChangeArrowheads="1"/>
          </p:cNvPicPr>
          <p:nvPr/>
        </p:nvPicPr>
        <p:blipFill>
          <a:blip r:embed="rId3" cstate="print"/>
          <a:srcRect l="288" t="900"/>
          <a:stretch>
            <a:fillRect/>
          </a:stretch>
        </p:blipFill>
        <p:spPr bwMode="auto">
          <a:xfrm>
            <a:off x="7655860" y="1470212"/>
            <a:ext cx="3621741" cy="2468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Exercise: Campus Layout</a:t>
            </a:r>
            <a:br>
              <a:rPr lang="en-US" sz="3200"/>
            </a:br>
            <a:r>
              <a:rPr lang="en-US" sz="3200"/>
              <a:t>Part 2: </a:t>
            </a:r>
            <a:r>
              <a:rPr lang="en-US" sz="3200" i="1"/>
              <a:t>Arc Consistency</a:t>
            </a:r>
            <a:endParaRPr lang="en-US" sz="3200" dirty="0"/>
          </a:p>
        </p:txBody>
      </p:sp>
      <p:sp>
        <p:nvSpPr>
          <p:cNvPr id="4" name="Rectangle 3"/>
          <p:cNvSpPr/>
          <p:nvPr/>
        </p:nvSpPr>
        <p:spPr>
          <a:xfrm>
            <a:off x="533400" y="1295400"/>
            <a:ext cx="11125200" cy="2585323"/>
          </a:xfrm>
          <a:prstGeom prst="rect">
            <a:avLst/>
          </a:prstGeom>
        </p:spPr>
        <p:txBody>
          <a:bodyPr wrap="square">
            <a:spAutoFit/>
          </a:bodyPr>
          <a:lstStyle/>
          <a:p>
            <a:pPr algn="just"/>
            <a:r>
              <a:rPr lang="en-US" b="1" dirty="0" smtClean="0">
                <a:solidFill>
                  <a:srgbClr val="222222"/>
                </a:solidFill>
                <a:latin typeface="Courier New" charset="0"/>
                <a:ea typeface="Courier New" charset="0"/>
                <a:cs typeface="Courier New" charset="0"/>
              </a:rPr>
              <a:t>Q8: The </a:t>
            </a:r>
            <a:r>
              <a:rPr lang="en-US" b="1" dirty="0">
                <a:solidFill>
                  <a:srgbClr val="222222"/>
                </a:solidFill>
                <a:latin typeface="Courier New" charset="0"/>
                <a:ea typeface="Courier New" charset="0"/>
                <a:cs typeface="Courier New" charset="0"/>
              </a:rPr>
              <a:t>variable you selected should have two values left in its domain. We will use the least-constraining value (LCV) heuristic to decide which value to assign before </a:t>
            </a:r>
            <a:r>
              <a:rPr lang="en-US" b="1" dirty="0" smtClean="0">
                <a:solidFill>
                  <a:srgbClr val="222222"/>
                </a:solidFill>
                <a:latin typeface="Courier New" charset="0"/>
                <a:ea typeface="Courier New" charset="0"/>
                <a:cs typeface="Courier New" charset="0"/>
              </a:rPr>
              <a:t>continuing </a:t>
            </a:r>
            <a:r>
              <a:rPr lang="en-US" b="1" dirty="0">
                <a:solidFill>
                  <a:srgbClr val="222222"/>
                </a:solidFill>
                <a:latin typeface="Courier New" charset="0"/>
                <a:ea typeface="Courier New" charset="0"/>
                <a:cs typeface="Courier New" charset="0"/>
              </a:rPr>
              <a:t>with the search. To choose which value is the least-constraining value, enforce arc consistency for each value (on a scratch piece of paper). For each value, count the total number of values remaining over all variables</a:t>
            </a:r>
            <a:r>
              <a:rPr lang="en-US" b="1" dirty="0" smtClean="0">
                <a:solidFill>
                  <a:srgbClr val="222222"/>
                </a:solidFill>
                <a:latin typeface="Courier New" charset="0"/>
                <a:ea typeface="Courier New" charset="0"/>
                <a:cs typeface="Courier New" charset="0"/>
              </a:rPr>
              <a:t>.</a:t>
            </a:r>
          </a:p>
          <a:p>
            <a:pPr algn="just"/>
            <a:endParaRPr lang="en-US" b="1" dirty="0">
              <a:solidFill>
                <a:srgbClr val="222222"/>
              </a:solidFill>
              <a:latin typeface="Courier New" charset="0"/>
              <a:ea typeface="Courier New" charset="0"/>
              <a:cs typeface="Courier New" charset="0"/>
            </a:endParaRPr>
          </a:p>
          <a:p>
            <a:pPr algn="just"/>
            <a:r>
              <a:rPr lang="en-US" b="1" dirty="0">
                <a:solidFill>
                  <a:srgbClr val="222222"/>
                </a:solidFill>
                <a:latin typeface="Courier New" charset="0"/>
                <a:ea typeface="Courier New" charset="0"/>
                <a:cs typeface="Courier New" charset="0"/>
              </a:rPr>
              <a:t>Which value has the largest number of values remaining (and therefore is the least constraining value)?</a:t>
            </a:r>
            <a:endParaRPr lang="en-US" b="1" i="0" dirty="0">
              <a:solidFill>
                <a:srgbClr val="222222"/>
              </a:solidFill>
              <a:effectLst/>
              <a:latin typeface="Courier New" charset="0"/>
              <a:ea typeface="Courier New" charset="0"/>
              <a:cs typeface="Courier New" charset="0"/>
            </a:endParaRPr>
          </a:p>
        </p:txBody>
      </p:sp>
      <p:sp>
        <p:nvSpPr>
          <p:cNvPr id="5" name="Rectangle 4"/>
          <p:cNvSpPr/>
          <p:nvPr/>
        </p:nvSpPr>
        <p:spPr>
          <a:xfrm>
            <a:off x="3352800" y="4058523"/>
            <a:ext cx="6096000" cy="2535566"/>
          </a:xfrm>
          <a:prstGeom prst="rect">
            <a:avLst/>
          </a:prstGeom>
        </p:spPr>
        <p:txBody>
          <a:bodyPr>
            <a:spAutoFit/>
          </a:bodyPr>
          <a:lstStyle/>
          <a:p>
            <a:pPr>
              <a:lnSpc>
                <a:spcPct val="150000"/>
              </a:lnSpc>
            </a:pPr>
            <a:r>
              <a:rPr lang="is-IS" b="1" dirty="0" smtClean="0">
                <a:solidFill>
                  <a:srgbClr val="222222"/>
                </a:solidFill>
                <a:latin typeface="Open Sans" charset="0"/>
              </a:rPr>
              <a:t>(</a:t>
            </a:r>
            <a:r>
              <a:rPr lang="is-IS" b="1" dirty="0">
                <a:solidFill>
                  <a:srgbClr val="222222"/>
                </a:solidFill>
                <a:latin typeface="Open Sans" charset="0"/>
              </a:rPr>
              <a:t>1,1)</a:t>
            </a:r>
          </a:p>
          <a:p>
            <a:pPr>
              <a:lnSpc>
                <a:spcPct val="150000"/>
              </a:lnSpc>
            </a:pPr>
            <a:r>
              <a:rPr lang="is-IS" b="1" dirty="0" smtClean="0">
                <a:solidFill>
                  <a:srgbClr val="222222"/>
                </a:solidFill>
                <a:latin typeface="Open Sans" charset="0"/>
              </a:rPr>
              <a:t>(</a:t>
            </a:r>
            <a:r>
              <a:rPr lang="is-IS" b="1" dirty="0">
                <a:solidFill>
                  <a:srgbClr val="222222"/>
                </a:solidFill>
                <a:latin typeface="Open Sans" charset="0"/>
              </a:rPr>
              <a:t>1,2</a:t>
            </a:r>
            <a:r>
              <a:rPr lang="is-IS" b="1" dirty="0" smtClean="0">
                <a:solidFill>
                  <a:srgbClr val="222222"/>
                </a:solidFill>
                <a:latin typeface="Open Sans" charset="0"/>
              </a:rPr>
              <a:t>)</a:t>
            </a:r>
          </a:p>
          <a:p>
            <a:pPr>
              <a:lnSpc>
                <a:spcPct val="150000"/>
              </a:lnSpc>
            </a:pPr>
            <a:r>
              <a:rPr lang="is-IS" b="1" dirty="0" smtClean="0">
                <a:solidFill>
                  <a:srgbClr val="222222"/>
                </a:solidFill>
                <a:latin typeface="Open Sans" charset="0"/>
              </a:rPr>
              <a:t>(1,3)</a:t>
            </a:r>
          </a:p>
          <a:p>
            <a:pPr>
              <a:lnSpc>
                <a:spcPct val="150000"/>
              </a:lnSpc>
            </a:pPr>
            <a:r>
              <a:rPr lang="is-IS" b="1" dirty="0" smtClean="0">
                <a:solidFill>
                  <a:srgbClr val="222222"/>
                </a:solidFill>
                <a:latin typeface="Open Sans" charset="0"/>
              </a:rPr>
              <a:t>(</a:t>
            </a:r>
            <a:r>
              <a:rPr lang="is-IS" b="1" dirty="0">
                <a:solidFill>
                  <a:srgbClr val="222222"/>
                </a:solidFill>
                <a:latin typeface="Open Sans" charset="0"/>
              </a:rPr>
              <a:t>2,1)</a:t>
            </a:r>
          </a:p>
          <a:p>
            <a:pPr>
              <a:lnSpc>
                <a:spcPct val="150000"/>
              </a:lnSpc>
            </a:pPr>
            <a:r>
              <a:rPr lang="is-IS" b="1" dirty="0">
                <a:solidFill>
                  <a:srgbClr val="222222"/>
                </a:solidFill>
                <a:latin typeface="Open Sans" charset="0"/>
              </a:rPr>
              <a:t>(2,2)</a:t>
            </a:r>
          </a:p>
          <a:p>
            <a:pPr>
              <a:lnSpc>
                <a:spcPct val="150000"/>
              </a:lnSpc>
            </a:pPr>
            <a:r>
              <a:rPr lang="is-IS" b="1" dirty="0">
                <a:solidFill>
                  <a:srgbClr val="222222"/>
                </a:solidFill>
                <a:latin typeface="Open Sans" charset="0"/>
              </a:rPr>
              <a:t>(2,3)</a:t>
            </a:r>
            <a:endParaRPr lang="is-IS" b="1" i="0" dirty="0">
              <a:solidFill>
                <a:srgbClr val="222222"/>
              </a:solidFill>
              <a:effectLst/>
              <a:latin typeface="Open Sans" charset="0"/>
            </a:endParaRPr>
          </a:p>
        </p:txBody>
      </p:sp>
      <p:sp>
        <p:nvSpPr>
          <p:cNvPr id="6" name="Rounded Rectangle 5"/>
          <p:cNvSpPr/>
          <p:nvPr/>
        </p:nvSpPr>
        <p:spPr>
          <a:xfrm>
            <a:off x="3352800" y="6248400"/>
            <a:ext cx="609600" cy="34568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7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81000" y="1524000"/>
            <a:ext cx="11430000" cy="1477328"/>
          </a:xfrm>
          <a:prstGeom prst="rect">
            <a:avLst/>
          </a:prstGeom>
        </p:spPr>
        <p:txBody>
          <a:bodyPr wrap="square">
            <a:spAutoFit/>
          </a:bodyPr>
          <a:lstStyle/>
          <a:p>
            <a:pPr algn="just"/>
            <a:r>
              <a:rPr lang="en-US" b="1" dirty="0">
                <a:solidFill>
                  <a:srgbClr val="222222"/>
                </a:solidFill>
                <a:latin typeface="Courier New" charset="0"/>
                <a:ea typeface="Courier New" charset="0"/>
                <a:cs typeface="Courier New" charset="0"/>
              </a:rPr>
              <a:t>After assigning a variable, backtracking search with arc consistency enforces arc consistency before proceeding to the next variable.</a:t>
            </a:r>
          </a:p>
          <a:p>
            <a:r>
              <a:rPr lang="en-US" b="1" dirty="0">
                <a:solidFill>
                  <a:srgbClr val="222222"/>
                </a:solidFill>
                <a:latin typeface="Courier New" charset="0"/>
                <a:ea typeface="Courier New" charset="0"/>
                <a:cs typeface="Courier New" charset="0"/>
              </a:rPr>
              <a:t>Select the domains of all variables after assignment of the least-constraining value to the variable you selected and enforcing arc consistency. Note that you already did this computation to determine which value was the LCV.</a:t>
            </a:r>
            <a:endParaRPr lang="en-US" b="1" i="0" dirty="0">
              <a:solidFill>
                <a:srgbClr val="222222"/>
              </a:solidFill>
              <a:effectLst/>
              <a:latin typeface="Courier New" charset="0"/>
              <a:ea typeface="Courier New" charset="0"/>
              <a:cs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07288287"/>
              </p:ext>
            </p:extLst>
          </p:nvPr>
        </p:nvGraphicFramePr>
        <p:xfrm>
          <a:off x="1752600" y="3254822"/>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634929952"/>
                    </a:ext>
                  </a:extLst>
                </a:gridCol>
                <a:gridCol w="2032000">
                  <a:extLst>
                    <a:ext uri="{9D8B030D-6E8A-4147-A177-3AD203B41FA5}">
                      <a16:colId xmlns="" xmlns:a16="http://schemas.microsoft.com/office/drawing/2014/main" val="3195648393"/>
                    </a:ext>
                  </a:extLst>
                </a:gridCol>
                <a:gridCol w="2032000">
                  <a:extLst>
                    <a:ext uri="{9D8B030D-6E8A-4147-A177-3AD203B41FA5}">
                      <a16:colId xmlns="" xmlns:a16="http://schemas.microsoft.com/office/drawing/2014/main" val="3278748494"/>
                    </a:ext>
                  </a:extLst>
                </a:gridCol>
                <a:gridCol w="2032000">
                  <a:extLst>
                    <a:ext uri="{9D8B030D-6E8A-4147-A177-3AD203B41FA5}">
                      <a16:colId xmlns="" xmlns:a16="http://schemas.microsoft.com/office/drawing/2014/main" val="113075451"/>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 xmlns:a16="http://schemas.microsoft.com/office/drawing/2014/main" val="175461531"/>
                  </a:ext>
                </a:extLst>
              </a:tr>
              <a:tr h="370840">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extLst>
                  <a:ext uri="{0D108BD9-81ED-4DB2-BD59-A6C34878D82A}">
                    <a16:rowId xmlns="" xmlns:a16="http://schemas.microsoft.com/office/drawing/2014/main" val="4160441686"/>
                  </a:ext>
                </a:extLst>
              </a:tr>
              <a:tr h="370840">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extLst>
                  <a:ext uri="{0D108BD9-81ED-4DB2-BD59-A6C34878D82A}">
                    <a16:rowId xmlns="" xmlns:a16="http://schemas.microsoft.com/office/drawing/2014/main" val="1843478842"/>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4055830467"/>
                  </a:ext>
                </a:extLst>
              </a:tr>
              <a:tr h="370840">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extLst>
                  <a:ext uri="{0D108BD9-81ED-4DB2-BD59-A6C34878D82A}">
                    <a16:rowId xmlns="" xmlns:a16="http://schemas.microsoft.com/office/drawing/2014/main" val="2302308076"/>
                  </a:ext>
                </a:extLst>
              </a:tr>
              <a:tr h="370840">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extLst>
                  <a:ext uri="{0D108BD9-81ED-4DB2-BD59-A6C34878D82A}">
                    <a16:rowId xmlns="" xmlns:a16="http://schemas.microsoft.com/office/drawing/2014/main" val="70675394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9827358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07128825"/>
              </p:ext>
            </p:extLst>
          </p:nvPr>
        </p:nvGraphicFramePr>
        <p:xfrm>
          <a:off x="1752600" y="3254822"/>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634929952"/>
                    </a:ext>
                  </a:extLst>
                </a:gridCol>
                <a:gridCol w="2032000">
                  <a:extLst>
                    <a:ext uri="{9D8B030D-6E8A-4147-A177-3AD203B41FA5}">
                      <a16:colId xmlns="" xmlns:a16="http://schemas.microsoft.com/office/drawing/2014/main" val="3195648393"/>
                    </a:ext>
                  </a:extLst>
                </a:gridCol>
                <a:gridCol w="2032000">
                  <a:extLst>
                    <a:ext uri="{9D8B030D-6E8A-4147-A177-3AD203B41FA5}">
                      <a16:colId xmlns="" xmlns:a16="http://schemas.microsoft.com/office/drawing/2014/main" val="3278748494"/>
                    </a:ext>
                  </a:extLst>
                </a:gridCol>
                <a:gridCol w="2032000">
                  <a:extLst>
                    <a:ext uri="{9D8B030D-6E8A-4147-A177-3AD203B41FA5}">
                      <a16:colId xmlns="" xmlns:a16="http://schemas.microsoft.com/office/drawing/2014/main" val="113075451"/>
                    </a:ext>
                  </a:extLst>
                </a:gridCol>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extLst>
                  <a:ext uri="{0D108BD9-81ED-4DB2-BD59-A6C34878D82A}">
                    <a16:rowId xmlns="" xmlns:a16="http://schemas.microsoft.com/office/drawing/2014/main" val="175461531"/>
                  </a:ext>
                </a:extLst>
              </a:tr>
              <a:tr h="370840">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tc>
                  <a:txBody>
                    <a:bodyPr/>
                    <a:lstStyle/>
                    <a:p>
                      <a:pPr algn="ctr"/>
                      <a:r>
                        <a:rPr lang="en-US" dirty="0" smtClean="0"/>
                        <a:t>(1, 1)</a:t>
                      </a:r>
                      <a:endParaRPr lang="en-US" dirty="0"/>
                    </a:p>
                  </a:txBody>
                  <a:tcPr/>
                </a:tc>
                <a:extLst>
                  <a:ext uri="{0D108BD9-81ED-4DB2-BD59-A6C34878D82A}">
                    <a16:rowId xmlns="" xmlns:a16="http://schemas.microsoft.com/office/drawing/2014/main" val="4160441686"/>
                  </a:ext>
                </a:extLst>
              </a:tr>
              <a:tr h="370840">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tc>
                  <a:txBody>
                    <a:bodyPr/>
                    <a:lstStyle/>
                    <a:p>
                      <a:pPr algn="ctr"/>
                      <a:r>
                        <a:rPr lang="en-US" dirty="0" smtClean="0"/>
                        <a:t>(1, 2)</a:t>
                      </a:r>
                      <a:endParaRPr lang="en-US" dirty="0"/>
                    </a:p>
                  </a:txBody>
                  <a:tcPr/>
                </a:tc>
                <a:extLst>
                  <a:ext uri="{0D108BD9-81ED-4DB2-BD59-A6C34878D82A}">
                    <a16:rowId xmlns="" xmlns:a16="http://schemas.microsoft.com/office/drawing/2014/main" val="1843478842"/>
                  </a:ext>
                </a:extLst>
              </a:tr>
              <a:tr h="370840">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tc>
                  <a:txBody>
                    <a:bodyPr/>
                    <a:lstStyle/>
                    <a:p>
                      <a:pPr algn="ctr"/>
                      <a:r>
                        <a:rPr lang="en-US" dirty="0" smtClean="0"/>
                        <a:t>(1, 3)</a:t>
                      </a:r>
                      <a:endParaRPr lang="en-US" dirty="0"/>
                    </a:p>
                  </a:txBody>
                  <a:tcPr/>
                </a:tc>
                <a:extLst>
                  <a:ext uri="{0D108BD9-81ED-4DB2-BD59-A6C34878D82A}">
                    <a16:rowId xmlns="" xmlns:a16="http://schemas.microsoft.com/office/drawing/2014/main" val="4055830467"/>
                  </a:ext>
                </a:extLst>
              </a:tr>
              <a:tr h="370840">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tc>
                  <a:txBody>
                    <a:bodyPr/>
                    <a:lstStyle/>
                    <a:p>
                      <a:pPr algn="ctr"/>
                      <a:r>
                        <a:rPr lang="en-US" dirty="0" smtClean="0"/>
                        <a:t>(2, 1)</a:t>
                      </a:r>
                      <a:endParaRPr lang="en-US" dirty="0"/>
                    </a:p>
                  </a:txBody>
                  <a:tcPr/>
                </a:tc>
                <a:extLst>
                  <a:ext uri="{0D108BD9-81ED-4DB2-BD59-A6C34878D82A}">
                    <a16:rowId xmlns="" xmlns:a16="http://schemas.microsoft.com/office/drawing/2014/main" val="2302308076"/>
                  </a:ext>
                </a:extLst>
              </a:tr>
              <a:tr h="370840">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tc>
                  <a:txBody>
                    <a:bodyPr/>
                    <a:lstStyle/>
                    <a:p>
                      <a:pPr algn="ctr"/>
                      <a:r>
                        <a:rPr lang="en-US" dirty="0" smtClean="0"/>
                        <a:t>(2, 2)</a:t>
                      </a:r>
                      <a:endParaRPr lang="en-US" dirty="0"/>
                    </a:p>
                  </a:txBody>
                  <a:tcPr/>
                </a:tc>
                <a:extLst>
                  <a:ext uri="{0D108BD9-81ED-4DB2-BD59-A6C34878D82A}">
                    <a16:rowId xmlns="" xmlns:a16="http://schemas.microsoft.com/office/drawing/2014/main" val="706753949"/>
                  </a:ext>
                </a:extLst>
              </a:tr>
              <a:tr h="370840">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tc>
                  <a:txBody>
                    <a:bodyPr/>
                    <a:lstStyle/>
                    <a:p>
                      <a:pPr algn="ctr"/>
                      <a:r>
                        <a:rPr lang="en-US" dirty="0" smtClean="0"/>
                        <a:t>(2, 3)</a:t>
                      </a:r>
                      <a:endParaRPr lang="en-US" dirty="0"/>
                    </a:p>
                  </a:txBody>
                  <a:tcPr/>
                </a:tc>
                <a:extLst>
                  <a:ext uri="{0D108BD9-81ED-4DB2-BD59-A6C34878D82A}">
                    <a16:rowId xmlns="" xmlns:a16="http://schemas.microsoft.com/office/drawing/2014/main" val="2982735810"/>
                  </a:ext>
                </a:extLst>
              </a:tr>
            </a:tbl>
          </a:graphicData>
        </a:graphic>
      </p:graphicFrame>
      <p:grpSp>
        <p:nvGrpSpPr>
          <p:cNvPr id="8" name="Group 7"/>
          <p:cNvGrpSpPr/>
          <p:nvPr/>
        </p:nvGrpSpPr>
        <p:grpSpPr>
          <a:xfrm>
            <a:off x="2392680" y="4365624"/>
            <a:ext cx="6827520" cy="1577976"/>
            <a:chOff x="2468880" y="3756262"/>
            <a:chExt cx="6827520" cy="1577976"/>
          </a:xfrm>
        </p:grpSpPr>
        <p:sp>
          <p:nvSpPr>
            <p:cNvPr id="23" name="Rounded Rectangle 22"/>
            <p:cNvSpPr/>
            <p:nvPr/>
          </p:nvSpPr>
          <p:spPr>
            <a:xfrm>
              <a:off x="2468880" y="3756262"/>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526281" y="495300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507481" y="4550330"/>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564881" y="4115038"/>
              <a:ext cx="731519" cy="38123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04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CSP Examples</a:t>
            </a:r>
          </a:p>
        </p:txBody>
      </p:sp>
      <p:pic>
        <p:nvPicPr>
          <p:cNvPr id="19" name="Picture 4"/>
          <p:cNvPicPr>
            <a:picLocks noChangeAspect="1" noChangeArrowheads="1"/>
          </p:cNvPicPr>
          <p:nvPr/>
        </p:nvPicPr>
        <p:blipFill>
          <a:blip r:embed="rId2" cstate="print"/>
          <a:srcRect l="1140" t="1105"/>
          <a:stretch>
            <a:fillRect/>
          </a:stretch>
        </p:blipFill>
        <p:spPr bwMode="auto">
          <a:xfrm>
            <a:off x="3124200" y="1331917"/>
            <a:ext cx="6019800" cy="4992683"/>
          </a:xfrm>
          <a:prstGeom prst="rect">
            <a:avLst/>
          </a:prstGeom>
          <a:noFill/>
          <a:ln w="9525">
            <a:noFill/>
            <a:miter lim="800000"/>
            <a:headEnd/>
            <a:tailEnd/>
          </a:ln>
        </p:spPr>
      </p:pic>
    </p:spTree>
    <p:extLst>
      <p:ext uri="{BB962C8B-B14F-4D97-AF65-F5344CB8AC3E}">
        <p14:creationId xmlns:p14="http://schemas.microsoft.com/office/powerpoint/2010/main" val="1419407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Example: Map Coloring</a:t>
            </a:r>
          </a:p>
        </p:txBody>
      </p:sp>
      <p:sp>
        <p:nvSpPr>
          <p:cNvPr id="7171" name="Rectangle 3"/>
          <p:cNvSpPr>
            <a:spLocks noGrp="1" noChangeArrowheads="1"/>
          </p:cNvSpPr>
          <p:nvPr>
            <p:ph idx="1"/>
          </p:nvPr>
        </p:nvSpPr>
        <p:spPr>
          <a:xfrm>
            <a:off x="381000" y="1371600"/>
            <a:ext cx="6705600" cy="4724400"/>
          </a:xfrm>
        </p:spPr>
        <p:txBody>
          <a:bodyPr/>
          <a:lstStyle/>
          <a:p>
            <a:pPr eaLnBrk="1" hangingPunct="1">
              <a:lnSpc>
                <a:spcPct val="80000"/>
              </a:lnSpc>
            </a:pPr>
            <a:r>
              <a:rPr lang="en-US" sz="2400" dirty="0"/>
              <a:t>Variables:</a:t>
            </a:r>
          </a:p>
          <a:p>
            <a:pPr eaLnBrk="1" hangingPunct="1">
              <a:lnSpc>
                <a:spcPct val="80000"/>
              </a:lnSpc>
            </a:pPr>
            <a:endParaRPr lang="en-US" sz="2400" dirty="0"/>
          </a:p>
          <a:p>
            <a:pPr eaLnBrk="1" hangingPunct="1">
              <a:lnSpc>
                <a:spcPct val="80000"/>
              </a:lnSpc>
            </a:pPr>
            <a:r>
              <a:rPr lang="en-US" sz="2400" dirty="0"/>
              <a:t>Domains:</a:t>
            </a:r>
          </a:p>
          <a:p>
            <a:pPr eaLnBrk="1" hangingPunct="1">
              <a:lnSpc>
                <a:spcPct val="80000"/>
              </a:lnSpc>
            </a:pPr>
            <a:endParaRPr lang="en-US" sz="2400" dirty="0"/>
          </a:p>
          <a:p>
            <a:pPr eaLnBrk="1" hangingPunct="1">
              <a:lnSpc>
                <a:spcPct val="80000"/>
              </a:lnSpc>
            </a:pPr>
            <a:r>
              <a:rPr lang="en-US" sz="2400" dirty="0"/>
              <a:t>Constraints: adjacent regions must have different colors</a:t>
            </a:r>
          </a:p>
          <a:p>
            <a:pPr lvl="1">
              <a:lnSpc>
                <a:spcPct val="80000"/>
              </a:lnSpc>
            </a:pPr>
            <a:endParaRPr lang="en-US" sz="2000" dirty="0"/>
          </a:p>
          <a:p>
            <a:pPr lvl="1">
              <a:lnSpc>
                <a:spcPct val="80000"/>
              </a:lnSpc>
            </a:pPr>
            <a:endParaRPr lang="en-US" sz="2000" dirty="0"/>
          </a:p>
          <a:p>
            <a:pPr lvl="1">
              <a:lnSpc>
                <a:spcPct val="80000"/>
              </a:lnSpc>
            </a:pPr>
            <a:endParaRPr lang="en-US" sz="2400" dirty="0"/>
          </a:p>
          <a:p>
            <a:pPr lvl="1">
              <a:lnSpc>
                <a:spcPct val="80000"/>
              </a:lnSpc>
            </a:pPr>
            <a:endParaRPr lang="en-US" sz="2000" dirty="0"/>
          </a:p>
          <a:p>
            <a:pPr eaLnBrk="1" hangingPunct="1">
              <a:lnSpc>
                <a:spcPct val="80000"/>
              </a:lnSpc>
            </a:pPr>
            <a:r>
              <a:rPr lang="en-US" sz="2400" dirty="0"/>
              <a:t>Solutions are assignments satisfying all constraints, e.g.:</a:t>
            </a:r>
          </a:p>
          <a:p>
            <a:pPr eaLnBrk="1" hangingPunct="1">
              <a:lnSpc>
                <a:spcPct val="80000"/>
              </a:lnSpc>
            </a:pPr>
            <a:endParaRPr lang="en-US" sz="2400" dirty="0"/>
          </a:p>
          <a:p>
            <a:pPr eaLnBrk="1" hangingPunct="1">
              <a:lnSpc>
                <a:spcPct val="80000"/>
              </a:lnSpc>
              <a:buFont typeface="Wingdings" pitchFamily="2" charset="2"/>
              <a:buNone/>
            </a:pPr>
            <a:r>
              <a:rPr lang="en-US" sz="2400" dirty="0"/>
              <a:t> </a:t>
            </a:r>
          </a:p>
          <a:p>
            <a:pPr eaLnBrk="1" hangingPunct="1">
              <a:lnSpc>
                <a:spcPct val="80000"/>
              </a:lnSpc>
            </a:pPr>
            <a:endParaRPr lang="en-US" sz="2400" dirty="0"/>
          </a:p>
        </p:txBody>
      </p:sp>
      <p:pic>
        <p:nvPicPr>
          <p:cNvPr id="7172" name="Picture 4"/>
          <p:cNvPicPr>
            <a:picLocks noChangeAspect="1" noChangeArrowheads="1"/>
          </p:cNvPicPr>
          <p:nvPr/>
        </p:nvPicPr>
        <p:blipFill>
          <a:blip r:embed="rId7" cstate="print"/>
          <a:srcRect l="1140" t="1105"/>
          <a:stretch>
            <a:fillRect/>
          </a:stretch>
        </p:blipFill>
        <p:spPr bwMode="auto">
          <a:xfrm>
            <a:off x="8408893" y="1228165"/>
            <a:ext cx="3021107" cy="2505635"/>
          </a:xfrm>
          <a:prstGeom prst="rect">
            <a:avLst/>
          </a:prstGeom>
          <a:noFill/>
          <a:ln w="9525">
            <a:noFill/>
            <a:miter lim="800000"/>
            <a:headEnd/>
            <a:tailEnd/>
          </a:ln>
        </p:spPr>
      </p:pic>
      <p:pic>
        <p:nvPicPr>
          <p:cNvPr id="12" name="Picture 11" descr="txp_fig"/>
          <p:cNvPicPr>
            <a:picLocks noChangeAspect="1"/>
          </p:cNvPicPr>
          <p:nvPr>
            <p:custDataLst>
              <p:tags r:id="rId1"/>
            </p:custDataLst>
          </p:nvPr>
        </p:nvPicPr>
        <p:blipFill>
          <a:blip r:embed="rId8" cstate="print"/>
          <a:stretch>
            <a:fillRect/>
          </a:stretch>
        </p:blipFill>
        <p:spPr bwMode="auto">
          <a:xfrm>
            <a:off x="2202609" y="1417801"/>
            <a:ext cx="4281583" cy="258601"/>
          </a:xfrm>
          <a:prstGeom prst="rect">
            <a:avLst/>
          </a:prstGeom>
          <a:noFill/>
          <a:ln/>
          <a:effectLst/>
        </p:spPr>
      </p:pic>
      <p:pic>
        <p:nvPicPr>
          <p:cNvPr id="14" name="Picture 13" descr="txp_fig"/>
          <p:cNvPicPr>
            <a:picLocks noChangeAspect="1"/>
          </p:cNvPicPr>
          <p:nvPr>
            <p:custDataLst>
              <p:tags r:id="rId2"/>
            </p:custDataLst>
          </p:nvPr>
        </p:nvPicPr>
        <p:blipFill>
          <a:blip r:embed="rId9" cstate="print"/>
          <a:stretch>
            <a:fillRect/>
          </a:stretch>
        </p:blipFill>
        <p:spPr bwMode="auto">
          <a:xfrm>
            <a:off x="2234281" y="2141729"/>
            <a:ext cx="3023521" cy="296673"/>
          </a:xfrm>
          <a:prstGeom prst="rect">
            <a:avLst/>
          </a:prstGeom>
          <a:noFill/>
          <a:ln/>
          <a:effectLst/>
        </p:spPr>
      </p:pic>
      <p:pic>
        <p:nvPicPr>
          <p:cNvPr id="22" name="Picture 21" descr="txp_fig"/>
          <p:cNvPicPr>
            <a:picLocks noChangeAspect="1"/>
          </p:cNvPicPr>
          <p:nvPr>
            <p:custDataLst>
              <p:tags r:id="rId3"/>
            </p:custDataLst>
          </p:nvPr>
        </p:nvPicPr>
        <p:blipFill>
          <a:blip r:embed="rId10" cstate="print"/>
          <a:stretch>
            <a:fillRect/>
          </a:stretch>
        </p:blipFill>
        <p:spPr bwMode="auto">
          <a:xfrm>
            <a:off x="1331725" y="5695209"/>
            <a:ext cx="5983475" cy="629393"/>
          </a:xfrm>
          <a:prstGeom prst="rect">
            <a:avLst/>
          </a:prstGeom>
          <a:noFill/>
          <a:ln/>
          <a:effectLst/>
        </p:spPr>
      </p:pic>
      <p:pic>
        <p:nvPicPr>
          <p:cNvPr id="15" name="Picture 14" descr="txp_fig"/>
          <p:cNvPicPr>
            <a:picLocks noChangeAspect="1"/>
          </p:cNvPicPr>
          <p:nvPr>
            <p:custDataLst>
              <p:tags r:id="rId4"/>
            </p:custDataLst>
          </p:nvPr>
        </p:nvPicPr>
        <p:blipFill>
          <a:blip r:embed="rId11" cstate="print"/>
          <a:stretch>
            <a:fillRect/>
          </a:stretch>
        </p:blipFill>
        <p:spPr bwMode="auto">
          <a:xfrm>
            <a:off x="2380322" y="3675531"/>
            <a:ext cx="1201079" cy="223965"/>
          </a:xfrm>
          <a:prstGeom prst="rect">
            <a:avLst/>
          </a:prstGeom>
          <a:noFill/>
          <a:ln/>
          <a:effectLst/>
        </p:spPr>
      </p:pic>
      <p:pic>
        <p:nvPicPr>
          <p:cNvPr id="13" name="Picture 12" descr="txp_fig"/>
          <p:cNvPicPr>
            <a:picLocks noChangeAspect="1"/>
          </p:cNvPicPr>
          <p:nvPr>
            <p:custDataLst>
              <p:tags r:id="rId5"/>
            </p:custDataLst>
          </p:nvPr>
        </p:nvPicPr>
        <p:blipFill>
          <a:blip r:embed="rId12" cstate="print"/>
          <a:stretch>
            <a:fillRect/>
          </a:stretch>
        </p:blipFill>
        <p:spPr bwMode="auto">
          <a:xfrm>
            <a:off x="2358455" y="4217897"/>
            <a:ext cx="4759520" cy="259431"/>
          </a:xfrm>
          <a:prstGeom prst="rect">
            <a:avLst/>
          </a:prstGeom>
          <a:noFill/>
          <a:ln/>
          <a:effectLst/>
        </p:spPr>
      </p:pic>
      <p:pic>
        <p:nvPicPr>
          <p:cNvPr id="19458" name="Picture 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7805019" y="4178525"/>
            <a:ext cx="3929781" cy="2069651"/>
          </a:xfrm>
          <a:prstGeom prst="rect">
            <a:avLst/>
          </a:prstGeom>
          <a:noFill/>
        </p:spPr>
      </p:pic>
      <p:sp>
        <p:nvSpPr>
          <p:cNvPr id="17" name="TextBox 19"/>
          <p:cNvSpPr txBox="1">
            <a:spLocks noChangeArrowheads="1"/>
          </p:cNvSpPr>
          <p:nvPr/>
        </p:nvSpPr>
        <p:spPr bwMode="auto">
          <a:xfrm>
            <a:off x="1219200" y="3562293"/>
            <a:ext cx="1905000" cy="400108"/>
          </a:xfrm>
          <a:prstGeom prst="rect">
            <a:avLst/>
          </a:prstGeom>
          <a:noFill/>
          <a:ln w="9525">
            <a:noFill/>
            <a:miter lim="800000"/>
            <a:headEnd/>
            <a:tailEnd/>
          </a:ln>
        </p:spPr>
        <p:txBody>
          <a:bodyPr lIns="91436" tIns="45718" rIns="91436" bIns="45718">
            <a:spAutoFit/>
          </a:bodyPr>
          <a:lstStyle/>
          <a:p>
            <a:r>
              <a:rPr lang="en-US" sz="2000" dirty="0">
                <a:latin typeface="Calibri" pitchFamily="34" charset="0"/>
              </a:rPr>
              <a:t>Implicit:</a:t>
            </a:r>
          </a:p>
        </p:txBody>
      </p:sp>
      <p:sp>
        <p:nvSpPr>
          <p:cNvPr id="18" name="TextBox 20"/>
          <p:cNvSpPr txBox="1">
            <a:spLocks noChangeArrowheads="1"/>
          </p:cNvSpPr>
          <p:nvPr/>
        </p:nvSpPr>
        <p:spPr bwMode="auto">
          <a:xfrm>
            <a:off x="1219200" y="4114801"/>
            <a:ext cx="1371600" cy="400108"/>
          </a:xfrm>
          <a:prstGeom prst="rect">
            <a:avLst/>
          </a:prstGeom>
          <a:noFill/>
          <a:ln w="9525">
            <a:noFill/>
            <a:miter lim="800000"/>
            <a:headEnd/>
            <a:tailEnd/>
          </a:ln>
        </p:spPr>
        <p:txBody>
          <a:bodyPr wrap="square" lIns="91436" tIns="45718" rIns="91436" bIns="45718">
            <a:spAutoFit/>
          </a:bodyPr>
          <a:lstStyle/>
          <a:p>
            <a:r>
              <a:rPr lang="en-US" sz="2000" dirty="0">
                <a:latin typeface="Calibri" pitchFamily="34" charset="0"/>
              </a:rPr>
              <a:t>Explicit: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Example: N-Queens</a:t>
            </a:r>
          </a:p>
        </p:txBody>
      </p:sp>
      <p:sp>
        <p:nvSpPr>
          <p:cNvPr id="902147" name="Rectangle 3"/>
          <p:cNvSpPr>
            <a:spLocks noGrp="1" noChangeArrowheads="1"/>
          </p:cNvSpPr>
          <p:nvPr>
            <p:ph idx="1"/>
          </p:nvPr>
        </p:nvSpPr>
        <p:spPr/>
        <p:txBody>
          <a:bodyPr/>
          <a:lstStyle/>
          <a:p>
            <a:pPr eaLnBrk="1" hangingPunct="1"/>
            <a:r>
              <a:rPr lang="en-US" dirty="0" smtClean="0"/>
              <a:t>Formulation 1:</a:t>
            </a:r>
          </a:p>
          <a:p>
            <a:pPr lvl="1" eaLnBrk="1" hangingPunct="1"/>
            <a:r>
              <a:rPr lang="en-US" dirty="0" smtClean="0"/>
              <a:t>Variables:</a:t>
            </a:r>
          </a:p>
          <a:p>
            <a:pPr lvl="1" eaLnBrk="1" hangingPunct="1"/>
            <a:r>
              <a:rPr lang="en-US" dirty="0" smtClean="0"/>
              <a:t>Domains:</a:t>
            </a:r>
          </a:p>
          <a:p>
            <a:pPr lvl="1" eaLnBrk="1" hangingPunct="1"/>
            <a:r>
              <a:rPr lang="en-US" dirty="0" smtClean="0"/>
              <a:t>Constraints</a:t>
            </a:r>
          </a:p>
        </p:txBody>
      </p:sp>
      <p:pic>
        <p:nvPicPr>
          <p:cNvPr id="8196" name="Picture 4"/>
          <p:cNvPicPr>
            <a:picLocks noChangeAspect="1" noChangeArrowheads="1"/>
          </p:cNvPicPr>
          <p:nvPr/>
        </p:nvPicPr>
        <p:blipFill>
          <a:blip r:embed="rId7" cstate="print"/>
          <a:srcRect l="75101" b="14342"/>
          <a:stretch>
            <a:fillRect/>
          </a:stretch>
        </p:blipFill>
        <p:spPr bwMode="auto">
          <a:xfrm>
            <a:off x="5257800" y="1524000"/>
            <a:ext cx="2046288" cy="2057400"/>
          </a:xfrm>
          <a:prstGeom prst="rect">
            <a:avLst/>
          </a:prstGeom>
          <a:noFill/>
          <a:ln w="9525">
            <a:noFill/>
            <a:miter lim="800000"/>
            <a:headEnd/>
            <a:tailEnd/>
          </a:ln>
        </p:spPr>
      </p:pic>
      <p:pic>
        <p:nvPicPr>
          <p:cNvPr id="902153" name="Picture 9" descr="txp_fig"/>
          <p:cNvPicPr>
            <a:picLocks noChangeAspect="1" noChangeArrowheads="1"/>
          </p:cNvPicPr>
          <p:nvPr>
            <p:custDataLst>
              <p:tags r:id="rId1"/>
            </p:custDataLst>
          </p:nvPr>
        </p:nvPicPr>
        <p:blipFill>
          <a:blip r:embed="rId8" cstate="print"/>
          <a:srcRect/>
          <a:stretch>
            <a:fillRect/>
          </a:stretch>
        </p:blipFill>
        <p:spPr bwMode="auto">
          <a:xfrm>
            <a:off x="2953870" y="2635626"/>
            <a:ext cx="854075" cy="331788"/>
          </a:xfrm>
          <a:prstGeom prst="rect">
            <a:avLst/>
          </a:prstGeom>
          <a:noFill/>
          <a:ln w="9525">
            <a:noFill/>
            <a:miter lim="800000"/>
            <a:headEnd/>
            <a:tailEnd/>
          </a:ln>
        </p:spPr>
      </p:pic>
      <p:pic>
        <p:nvPicPr>
          <p:cNvPr id="902154" name="Picture 10" descr="txp_fig"/>
          <p:cNvPicPr>
            <a:picLocks noChangeAspect="1" noChangeArrowheads="1"/>
          </p:cNvPicPr>
          <p:nvPr>
            <p:custDataLst>
              <p:tags r:id="rId2"/>
            </p:custDataLst>
          </p:nvPr>
        </p:nvPicPr>
        <p:blipFill>
          <a:blip r:embed="rId9" cstate="print"/>
          <a:srcRect/>
          <a:stretch>
            <a:fillRect/>
          </a:stretch>
        </p:blipFill>
        <p:spPr bwMode="auto">
          <a:xfrm>
            <a:off x="3039037" y="2135563"/>
            <a:ext cx="490537" cy="347663"/>
          </a:xfrm>
          <a:prstGeom prst="rect">
            <a:avLst/>
          </a:prstGeom>
          <a:noFill/>
          <a:ln w="9525">
            <a:noFill/>
            <a:miter lim="800000"/>
            <a:headEnd/>
            <a:tailEnd/>
          </a:ln>
        </p:spPr>
      </p:pic>
      <p:pic>
        <p:nvPicPr>
          <p:cNvPr id="902157" name="Picture 13" descr="txp_fig"/>
          <p:cNvPicPr>
            <a:picLocks noChangeAspect="1" noChangeArrowheads="1"/>
          </p:cNvPicPr>
          <p:nvPr>
            <p:custDataLst>
              <p:tags r:id="rId3"/>
            </p:custDataLst>
          </p:nvPr>
        </p:nvPicPr>
        <p:blipFill>
          <a:blip r:embed="rId10" cstate="print"/>
          <a:srcRect/>
          <a:stretch>
            <a:fillRect/>
          </a:stretch>
        </p:blipFill>
        <p:spPr bwMode="auto">
          <a:xfrm>
            <a:off x="9285288" y="4572001"/>
            <a:ext cx="1763712" cy="704851"/>
          </a:xfrm>
          <a:prstGeom prst="rect">
            <a:avLst/>
          </a:prstGeom>
          <a:noFill/>
          <a:ln w="9525">
            <a:noFill/>
            <a:miter lim="800000"/>
            <a:headEnd/>
            <a:tailEnd/>
          </a:ln>
        </p:spPr>
      </p:pic>
      <p:pic>
        <p:nvPicPr>
          <p:cNvPr id="12" name="Picture 11" descr="txp_fig"/>
          <p:cNvPicPr>
            <a:picLocks noChangeAspect="1"/>
          </p:cNvPicPr>
          <p:nvPr>
            <p:custDataLst>
              <p:tags r:id="rId4"/>
            </p:custDataLst>
          </p:nvPr>
        </p:nvPicPr>
        <p:blipFill>
          <a:blip r:embed="rId11" cstate="print"/>
          <a:stretch>
            <a:fillRect/>
          </a:stretch>
        </p:blipFill>
        <p:spPr bwMode="auto">
          <a:xfrm>
            <a:off x="1360489" y="4132557"/>
            <a:ext cx="6148585" cy="363244"/>
          </a:xfrm>
          <a:prstGeom prst="rect">
            <a:avLst/>
          </a:prstGeom>
          <a:noFill/>
          <a:ln/>
          <a:effectLst/>
        </p:spPr>
      </p:pic>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7813379" y="1479838"/>
            <a:ext cx="4150020" cy="1948241"/>
          </a:xfrm>
          <a:prstGeom prst="rect">
            <a:avLst/>
          </a:prstGeom>
          <a:noFill/>
        </p:spPr>
      </p:pic>
      <p:pic>
        <p:nvPicPr>
          <p:cNvPr id="13" name="Picture 12" descr="txp_fig"/>
          <p:cNvPicPr>
            <a:picLocks noChangeAspect="1"/>
          </p:cNvPicPr>
          <p:nvPr>
            <p:custDataLst>
              <p:tags r:id="rId5"/>
            </p:custDataLst>
          </p:nvPr>
        </p:nvPicPr>
        <p:blipFill>
          <a:blip r:embed="rId13" cstate="print"/>
          <a:stretch>
            <a:fillRect/>
          </a:stretch>
        </p:blipFill>
        <p:spPr bwMode="auto">
          <a:xfrm>
            <a:off x="1360488" y="4572002"/>
            <a:ext cx="7002160" cy="1264239"/>
          </a:xfrm>
          <a:prstGeom prst="rect">
            <a:avLst/>
          </a:prstGeom>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2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214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21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214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021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214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02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Example: N-Queens</a:t>
            </a:r>
          </a:p>
        </p:txBody>
      </p:sp>
      <p:sp>
        <p:nvSpPr>
          <p:cNvPr id="9219" name="Rectangle 3"/>
          <p:cNvSpPr>
            <a:spLocks noGrp="1" noChangeArrowheads="1"/>
          </p:cNvSpPr>
          <p:nvPr>
            <p:ph idx="1"/>
          </p:nvPr>
        </p:nvSpPr>
        <p:spPr>
          <a:xfrm>
            <a:off x="304800" y="1417637"/>
            <a:ext cx="8229600" cy="4525963"/>
          </a:xfrm>
        </p:spPr>
        <p:txBody>
          <a:bodyPr/>
          <a:lstStyle/>
          <a:p>
            <a:pPr eaLnBrk="1" hangingPunct="1"/>
            <a:r>
              <a:rPr lang="en-US" dirty="0" smtClean="0"/>
              <a:t>Formulation 2:</a:t>
            </a:r>
          </a:p>
          <a:p>
            <a:pPr lvl="1" eaLnBrk="1" hangingPunct="1"/>
            <a:r>
              <a:rPr lang="en-US" dirty="0" smtClean="0"/>
              <a:t>Variables:</a:t>
            </a:r>
          </a:p>
          <a:p>
            <a:pPr lvl="4"/>
            <a:endParaRPr lang="en-US" dirty="0" smtClean="0"/>
          </a:p>
          <a:p>
            <a:pPr lvl="1" eaLnBrk="1" hangingPunct="1"/>
            <a:r>
              <a:rPr lang="en-US" dirty="0" smtClean="0"/>
              <a:t>Domains:</a:t>
            </a:r>
          </a:p>
          <a:p>
            <a:pPr lvl="4"/>
            <a:endParaRPr lang="en-US" dirty="0" smtClean="0"/>
          </a:p>
          <a:p>
            <a:pPr lvl="1" eaLnBrk="1" hangingPunct="1"/>
            <a:r>
              <a:rPr lang="en-US" dirty="0" smtClean="0"/>
              <a:t>Constraints:</a:t>
            </a:r>
          </a:p>
        </p:txBody>
      </p:sp>
      <p:pic>
        <p:nvPicPr>
          <p:cNvPr id="9220" name="Picture 10" descr="txp_fig"/>
          <p:cNvPicPr>
            <a:picLocks noChangeAspect="1" noChangeArrowheads="1"/>
          </p:cNvPicPr>
          <p:nvPr>
            <p:custDataLst>
              <p:tags r:id="rId1"/>
            </p:custDataLst>
          </p:nvPr>
        </p:nvPicPr>
        <p:blipFill>
          <a:blip r:embed="rId11" cstate="print"/>
          <a:srcRect/>
          <a:stretch>
            <a:fillRect/>
          </a:stretch>
        </p:blipFill>
        <p:spPr bwMode="auto">
          <a:xfrm>
            <a:off x="2895600" y="2133601"/>
            <a:ext cx="395288" cy="315913"/>
          </a:xfrm>
          <a:prstGeom prst="rect">
            <a:avLst/>
          </a:prstGeom>
          <a:noFill/>
          <a:ln w="9525">
            <a:noFill/>
            <a:miter lim="800000"/>
            <a:headEnd/>
            <a:tailEnd/>
          </a:ln>
        </p:spPr>
      </p:pic>
      <p:pic>
        <p:nvPicPr>
          <p:cNvPr id="19" name="Picture 18" descr="txp_fig"/>
          <p:cNvPicPr>
            <a:picLocks noChangeAspect="1"/>
          </p:cNvPicPr>
          <p:nvPr>
            <p:custDataLst>
              <p:tags r:id="rId2"/>
            </p:custDataLst>
          </p:nvPr>
        </p:nvPicPr>
        <p:blipFill>
          <a:blip r:embed="rId12" cstate="print"/>
          <a:srcRect/>
          <a:stretch>
            <a:fillRect/>
          </a:stretch>
        </p:blipFill>
        <p:spPr bwMode="auto">
          <a:xfrm>
            <a:off x="3276600" y="5410202"/>
            <a:ext cx="4394200" cy="347663"/>
          </a:xfrm>
          <a:prstGeom prst="rect">
            <a:avLst/>
          </a:prstGeom>
          <a:noFill/>
          <a:ln w="9525">
            <a:noFill/>
            <a:miter lim="800000"/>
            <a:headEnd/>
            <a:tailEnd/>
          </a:ln>
        </p:spPr>
      </p:pic>
      <p:pic>
        <p:nvPicPr>
          <p:cNvPr id="908304" name="Picture 16" descr="txp_fig"/>
          <p:cNvPicPr>
            <a:picLocks noChangeAspect="1" noChangeArrowheads="1"/>
          </p:cNvPicPr>
          <p:nvPr>
            <p:custDataLst>
              <p:tags r:id="rId3"/>
            </p:custDataLst>
          </p:nvPr>
        </p:nvPicPr>
        <p:blipFill>
          <a:blip r:embed="rId13" cstate="print"/>
          <a:srcRect/>
          <a:stretch>
            <a:fillRect/>
          </a:stretch>
        </p:blipFill>
        <p:spPr bwMode="auto">
          <a:xfrm>
            <a:off x="3314700" y="4572001"/>
            <a:ext cx="4521200" cy="363537"/>
          </a:xfrm>
          <a:prstGeom prst="rect">
            <a:avLst/>
          </a:prstGeom>
          <a:noFill/>
          <a:ln w="9525">
            <a:noFill/>
            <a:miter lim="800000"/>
            <a:headEnd/>
            <a:tailEnd/>
          </a:ln>
        </p:spPr>
      </p:pic>
      <p:pic>
        <p:nvPicPr>
          <p:cNvPr id="9223" name="Picture 9" descr="txp_fig"/>
          <p:cNvPicPr>
            <a:picLocks noChangeAspect="1"/>
          </p:cNvPicPr>
          <p:nvPr>
            <p:custDataLst>
              <p:tags r:id="rId4"/>
            </p:custDataLst>
          </p:nvPr>
        </p:nvPicPr>
        <p:blipFill>
          <a:blip r:embed="rId14" cstate="print"/>
          <a:srcRect/>
          <a:stretch>
            <a:fillRect/>
          </a:stretch>
        </p:blipFill>
        <p:spPr bwMode="auto">
          <a:xfrm>
            <a:off x="2743202" y="3022134"/>
            <a:ext cx="1970087" cy="312737"/>
          </a:xfrm>
          <a:prstGeom prst="rect">
            <a:avLst/>
          </a:prstGeom>
          <a:noFill/>
          <a:ln w="9525">
            <a:noFill/>
            <a:miter lim="800000"/>
            <a:headEnd/>
            <a:tailEnd/>
          </a:ln>
        </p:spPr>
      </p:pic>
      <p:pic>
        <p:nvPicPr>
          <p:cNvPr id="9224" name="Picture 22"/>
          <p:cNvPicPr>
            <a:picLocks noChangeAspect="1" noChangeArrowheads="1"/>
          </p:cNvPicPr>
          <p:nvPr/>
        </p:nvPicPr>
        <p:blipFill>
          <a:blip r:embed="rId15" cstate="print"/>
          <a:srcRect l="75101" b="14342"/>
          <a:stretch>
            <a:fillRect/>
          </a:stretch>
        </p:blipFill>
        <p:spPr bwMode="auto">
          <a:xfrm>
            <a:off x="8389937" y="1600200"/>
            <a:ext cx="2046288" cy="2057400"/>
          </a:xfrm>
          <a:prstGeom prst="rect">
            <a:avLst/>
          </a:prstGeom>
          <a:noFill/>
          <a:ln w="9525">
            <a:noFill/>
            <a:miter lim="800000"/>
            <a:headEnd/>
            <a:tailEnd/>
          </a:ln>
        </p:spPr>
      </p:pic>
      <p:pic>
        <p:nvPicPr>
          <p:cNvPr id="9225" name="Picture 11" descr="txp_fig"/>
          <p:cNvPicPr>
            <a:picLocks noChangeAspect="1"/>
          </p:cNvPicPr>
          <p:nvPr>
            <p:custDataLst>
              <p:tags r:id="rId5"/>
            </p:custDataLst>
          </p:nvPr>
        </p:nvPicPr>
        <p:blipFill>
          <a:blip r:embed="rId16" cstate="print"/>
          <a:srcRect/>
          <a:stretch>
            <a:fillRect/>
          </a:stretch>
        </p:blipFill>
        <p:spPr bwMode="auto">
          <a:xfrm>
            <a:off x="7932737" y="1752602"/>
            <a:ext cx="395288" cy="300039"/>
          </a:xfrm>
          <a:prstGeom prst="rect">
            <a:avLst/>
          </a:prstGeom>
          <a:noFill/>
          <a:ln w="9525">
            <a:noFill/>
            <a:miter lim="800000"/>
            <a:headEnd/>
            <a:tailEnd/>
          </a:ln>
        </p:spPr>
      </p:pic>
      <p:pic>
        <p:nvPicPr>
          <p:cNvPr id="9226" name="Picture 13" descr="txp_fig"/>
          <p:cNvPicPr>
            <a:picLocks noChangeAspect="1"/>
          </p:cNvPicPr>
          <p:nvPr>
            <p:custDataLst>
              <p:tags r:id="rId6"/>
            </p:custDataLst>
          </p:nvPr>
        </p:nvPicPr>
        <p:blipFill>
          <a:blip r:embed="rId17" cstate="print"/>
          <a:srcRect/>
          <a:stretch>
            <a:fillRect/>
          </a:stretch>
        </p:blipFill>
        <p:spPr bwMode="auto">
          <a:xfrm>
            <a:off x="7924801" y="2209802"/>
            <a:ext cx="411163" cy="301625"/>
          </a:xfrm>
          <a:prstGeom prst="rect">
            <a:avLst/>
          </a:prstGeom>
          <a:noFill/>
          <a:ln w="9525">
            <a:noFill/>
            <a:miter lim="800000"/>
            <a:headEnd/>
            <a:tailEnd/>
          </a:ln>
        </p:spPr>
      </p:pic>
      <p:pic>
        <p:nvPicPr>
          <p:cNvPr id="9227" name="Picture 15" descr="txp_fig"/>
          <p:cNvPicPr>
            <a:picLocks noChangeAspect="1"/>
          </p:cNvPicPr>
          <p:nvPr>
            <p:custDataLst>
              <p:tags r:id="rId7"/>
            </p:custDataLst>
          </p:nvPr>
        </p:nvPicPr>
        <p:blipFill>
          <a:blip r:embed="rId18" cstate="print"/>
          <a:srcRect/>
          <a:stretch>
            <a:fillRect/>
          </a:stretch>
        </p:blipFill>
        <p:spPr bwMode="auto">
          <a:xfrm>
            <a:off x="7932739" y="2667002"/>
            <a:ext cx="411163" cy="300039"/>
          </a:xfrm>
          <a:prstGeom prst="rect">
            <a:avLst/>
          </a:prstGeom>
          <a:noFill/>
          <a:ln w="9525">
            <a:noFill/>
            <a:miter lim="800000"/>
            <a:headEnd/>
            <a:tailEnd/>
          </a:ln>
        </p:spPr>
      </p:pic>
      <p:pic>
        <p:nvPicPr>
          <p:cNvPr id="9228" name="Picture 17" descr="txp_fig"/>
          <p:cNvPicPr>
            <a:picLocks noChangeAspect="1"/>
          </p:cNvPicPr>
          <p:nvPr>
            <p:custDataLst>
              <p:tags r:id="rId8"/>
            </p:custDataLst>
          </p:nvPr>
        </p:nvPicPr>
        <p:blipFill>
          <a:blip r:embed="rId19" cstate="print"/>
          <a:srcRect/>
          <a:stretch>
            <a:fillRect/>
          </a:stretch>
        </p:blipFill>
        <p:spPr bwMode="auto">
          <a:xfrm>
            <a:off x="7932739" y="3128964"/>
            <a:ext cx="411163" cy="300037"/>
          </a:xfrm>
          <a:prstGeom prst="rect">
            <a:avLst/>
          </a:prstGeom>
          <a:noFill/>
          <a:ln w="9525">
            <a:noFill/>
            <a:miter lim="800000"/>
            <a:headEnd/>
            <a:tailEnd/>
          </a:ln>
        </p:spPr>
      </p:pic>
      <p:sp>
        <p:nvSpPr>
          <p:cNvPr id="9229" name="TextBox 19"/>
          <p:cNvSpPr txBox="1">
            <a:spLocks noChangeArrowheads="1"/>
          </p:cNvSpPr>
          <p:nvPr/>
        </p:nvSpPr>
        <p:spPr bwMode="auto">
          <a:xfrm>
            <a:off x="1752600" y="4491338"/>
            <a:ext cx="1905000" cy="369328"/>
          </a:xfrm>
          <a:prstGeom prst="rect">
            <a:avLst/>
          </a:prstGeom>
          <a:noFill/>
          <a:ln w="9525">
            <a:noFill/>
            <a:miter lim="800000"/>
            <a:headEnd/>
            <a:tailEnd/>
          </a:ln>
        </p:spPr>
        <p:txBody>
          <a:bodyPr lIns="91436" tIns="45718" rIns="91436" bIns="45718">
            <a:spAutoFit/>
          </a:bodyPr>
          <a:lstStyle/>
          <a:p>
            <a:r>
              <a:rPr lang="en-US" dirty="0">
                <a:latin typeface="Calibri" pitchFamily="34" charset="0"/>
              </a:rPr>
              <a:t>Implicit:</a:t>
            </a:r>
          </a:p>
        </p:txBody>
      </p:sp>
      <p:sp>
        <p:nvSpPr>
          <p:cNvPr id="9230" name="TextBox 20"/>
          <p:cNvSpPr txBox="1">
            <a:spLocks noChangeArrowheads="1"/>
          </p:cNvSpPr>
          <p:nvPr/>
        </p:nvSpPr>
        <p:spPr bwMode="auto">
          <a:xfrm>
            <a:off x="1752600" y="5345114"/>
            <a:ext cx="1371600" cy="369328"/>
          </a:xfrm>
          <a:prstGeom prst="rect">
            <a:avLst/>
          </a:prstGeom>
          <a:noFill/>
          <a:ln w="9525">
            <a:noFill/>
            <a:miter lim="800000"/>
            <a:headEnd/>
            <a:tailEnd/>
          </a:ln>
        </p:spPr>
        <p:txBody>
          <a:bodyPr wrap="square" lIns="91436" tIns="45718" rIns="91436" bIns="45718">
            <a:spAutoFit/>
          </a:bodyPr>
          <a:lstStyle/>
          <a:p>
            <a:r>
              <a:rPr lang="en-US" dirty="0">
                <a:latin typeface="Calibri" pitchFamily="34" charset="0"/>
              </a:rPr>
              <a:t>Explicit:</a:t>
            </a:r>
          </a:p>
        </p:txBody>
      </p:sp>
      <p:pic>
        <p:nvPicPr>
          <p:cNvPr id="23" name="Picture 22" descr="txp_fig"/>
          <p:cNvPicPr>
            <a:picLocks noChangeAspect="1"/>
          </p:cNvPicPr>
          <p:nvPr>
            <p:custDataLst>
              <p:tags r:id="rId9"/>
            </p:custDataLst>
          </p:nvPr>
        </p:nvPicPr>
        <p:blipFill>
          <a:blip r:embed="rId20" cstate="print"/>
          <a:srcRect/>
          <a:stretch>
            <a:fillRect/>
          </a:stretch>
        </p:blipFill>
        <p:spPr bwMode="auto">
          <a:xfrm>
            <a:off x="3327400" y="6019800"/>
            <a:ext cx="558800" cy="76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83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p:bldP spid="92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Constraint Graphs</a:t>
            </a:r>
          </a:p>
        </p:txBody>
      </p:sp>
      <p:pic>
        <p:nvPicPr>
          <p:cNvPr id="10244" name="Picture 4"/>
          <p:cNvPicPr>
            <a:picLocks noChangeAspect="1" noChangeArrowheads="1"/>
          </p:cNvPicPr>
          <p:nvPr/>
        </p:nvPicPr>
        <p:blipFill>
          <a:blip r:embed="rId2" cstate="print"/>
          <a:srcRect/>
          <a:stretch>
            <a:fillRect/>
          </a:stretch>
        </p:blipFill>
        <p:spPr bwMode="auto">
          <a:xfrm>
            <a:off x="3733801" y="1600200"/>
            <a:ext cx="4802809" cy="4191000"/>
          </a:xfrm>
          <a:prstGeom prst="rect">
            <a:avLst/>
          </a:prstGeom>
          <a:noFill/>
          <a:ln w="9525">
            <a:noFill/>
            <a:miter lim="800000"/>
            <a:headEnd/>
            <a:tailEnd/>
          </a:ln>
        </p:spPr>
      </p:pic>
    </p:spTree>
    <p:extLst>
      <p:ext uri="{BB962C8B-B14F-4D97-AF65-F5344CB8AC3E}">
        <p14:creationId xmlns:p14="http://schemas.microsoft.com/office/powerpoint/2010/main" val="22535379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forall i,j,k \;\; (X_{ij}, X_{ik}) \in \{(0,0), (0,1), (1,0)\}$\\&#10;\end{document}&#10;"/>
  <p:tag name="FILENAME" val="txp_fig"/>
  <p:tag name="FORMAT" val="pngmono"/>
  <p:tag name="RES" val="1200"/>
  <p:tag name="BLEND" val="0"/>
  <p:tag name="TRANSPARENT" val="0"/>
  <p:tag name="TBUG" val="0"/>
  <p:tag name="ALLOWFS" val="0"/>
  <p:tag name="ORIGWIDTH" val="389"/>
  <p:tag name="PICTUREFILESIZE" val="21449"/>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forall i,j,k \;\; (X_{ij}, X_{kj}) \in \{(0,0), (0,1), (1,0)\}$\\&#10;$\forall i,j,k \;\; (X_{ij}, X_{i+k,j+k}) \in \{(0,0), (0,1), (1,0)\}$\\&#10;$\forall i,j,k \;\; (X_{ij}, X_{i+k,j-k}) \in \{(0,0), (0,1), (1,0)\}$\\&#10;\end{document}&#10;"/>
  <p:tag name="FILENAME" val="txp_fig"/>
  <p:tag name="FORMAT" val="pngmono"/>
  <p:tag name="RES" val="1200"/>
  <p:tag name="BLEND" val="0"/>
  <p:tag name="TRANSPARENT" val="0"/>
  <p:tag name="TBUG" val="0"/>
  <p:tag name="ALLOWFS" val="0"/>
  <p:tag name="ORIGWIDTH" val="443"/>
  <p:tag name="PICTUREFILESIZE" val="69697"/>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Q_{k}$&#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5"/>
  <p:tag name="PICTUREFILESIZE" val="2196"/>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1, Q_2) \in \{(1, 3), (1, 4), \ldots\}$&#10;\end{document}&#10;"/>
  <p:tag name="FILENAME" val="txp_fig"/>
  <p:tag name="FORMAT" val="pngmono"/>
  <p:tag name="RES" val="1200"/>
  <p:tag name="BLEND" val="0"/>
  <p:tag name="TRANSPARENT" val="0"/>
  <p:tag name="TBUG" val="0"/>
  <p:tag name="ALLOWFS" val="0"/>
  <p:tag name="ORIGWIDTH" val="278"/>
  <p:tag name="PICTUREFILESIZE" val="14047"/>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orall i,j \;\; \mbox{non-threatening}(Q_i, Q_j)$&#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86"/>
  <p:tag name="PICTUREFILESIZE" val="15310"/>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 2, 3, \ldots N\}$&#10;\end{document}&#10;"/>
  <p:tag name="FILENAME" val="txp_fig"/>
  <p:tag name="FORMAT" val="pngmono"/>
  <p:tag name="RES" val="1200"/>
  <p:tag name="BLEND" val="0"/>
  <p:tag name="TRANSPARENT" val="0"/>
  <p:tag name="TBUG" val="0"/>
  <p:tag name="ALLOWFS" val="0"/>
  <p:tag name="ORIGWIDTH" val="132"/>
  <p:tag name="PICTUREFILESIZE" val="5636"/>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1}$&#10;\end{document}&#10;"/>
  <p:tag name="FILENAME" val="txp_fig"/>
  <p:tag name="FORMAT" val="pngmono"/>
  <p:tag name="RES" val="1200"/>
  <p:tag name="BLEND" val="0"/>
  <p:tag name="TRANSPARENT" val="0"/>
  <p:tag name="TBUG" val="0"/>
  <p:tag name="ALLOWFS" val="0"/>
  <p:tag name="ORIGWIDTH" val="25"/>
  <p:tag name="PICTUREFILESIZE" val="1747"/>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2}$&#10;\end{document}&#10;"/>
  <p:tag name="FILENAME" val="txp_fig"/>
  <p:tag name="FORMAT" val="pngmono"/>
  <p:tag name="RES" val="1200"/>
  <p:tag name="BLEND" val="0"/>
  <p:tag name="TRANSPARENT" val="0"/>
  <p:tag name="TBUG" val="0"/>
  <p:tag name="ALLOWFS" val="0"/>
  <p:tag name="ORIGWIDTH" val="26"/>
  <p:tag name="PICTUREFILESIZE" val="2152"/>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3}$&#10;\end{document}&#10;"/>
  <p:tag name="FILENAME" val="txp_fig"/>
  <p:tag name="FORMAT" val="pngmono"/>
  <p:tag name="RES" val="1200"/>
  <p:tag name="BLEND" val="0"/>
  <p:tag name="TRANSPARENT" val="0"/>
  <p:tag name="TBUG" val="0"/>
  <p:tag name="ALLOWFS" val="0"/>
  <p:tag name="ORIGWIDTH" val="26"/>
  <p:tag name="PICTUREFILESIZE" val="2189"/>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4}$&#10;\end{document}&#10;"/>
  <p:tag name="FILENAME" val="txp_fig"/>
  <p:tag name="FORMAT" val="pngmono"/>
  <p:tag name="RES" val="1200"/>
  <p:tag name="BLEND" val="0"/>
  <p:tag name="TRANSPARENT" val="0"/>
  <p:tag name="TBUG" val="0"/>
  <p:tag name="ALLOWFS" val="0"/>
  <p:tag name="ORIGWIDTH" val="26"/>
  <p:tag name="PICTUREFILESIZE" val="1906"/>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WA}$, $\mathrm{NT}$, $\mathrm{Q}$, $\mathrm{NSW}$, $\mathrm{V}$, $\mathrm{SA}$, $\mathrm{T}$&#10;\end{document}&#10;"/>
  <p:tag name="FILENAME" val="txp_fig"/>
  <p:tag name="FORMAT" val="pngmono"/>
  <p:tag name="RES" val="1200"/>
  <p:tag name="BLEND" val="0"/>
  <p:tag name="TRANSPARENT" val="0"/>
  <p:tag name="TBUG" val="0"/>
  <p:tag name="ALLOWFS" val="0"/>
  <p:tag name="ORIGWIDTH" val="298"/>
  <p:tag name="PICTUREFILESIZE" val="13633"/>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ldots$&#10;\end{document}&#10;"/>
  <p:tag name="FILENAME" val="txp_fig"/>
  <p:tag name="FORMAT" val="pngmono"/>
  <p:tag name="RES" val="1200"/>
  <p:tag name="BLEND" val="0"/>
  <p:tag name="TRANSPARENT" val="0"/>
  <p:tag name="TBUG" val="0"/>
  <p:tag name="ALLOWFS" val="0"/>
  <p:tag name="ORIGWIDTH" val="22"/>
  <p:tag name="PICTUREFILESIZE" val="304"/>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 T\ U\ W\ R\ O\ X_1\ X_2\ X_3$&#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52"/>
  <p:tag name="PICTUREFILESIZE" val="11774"/>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0,1,2,3,4,5,6,7,8,9\}$&#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8"/>
  <p:tag name="PICTUREFILESIZE" val="10519"/>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O + O = R + 10\cdot X_1$&#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3"/>
  <p:tag name="PICTUREFILESIZE" val="7356"/>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dots$&#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4"/>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box{alldiff}(F,T,U,W,R,O)$&#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13"/>
  <p:tag name="PICTUREFILESIZE" val="10879"/>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SA}\neq \mathrm{green}$&#10;\end{document}&#10;"/>
  <p:tag name="FILENAME" val="txp_fig"/>
  <p:tag name="FORMAT" val="pngmono"/>
  <p:tag name="RES" val="1200"/>
  <p:tag name="BLEND" val="0"/>
  <p:tag name="TRANSPARENT" val="0"/>
  <p:tag name="TBUG" val="0"/>
  <p:tag name="ALLOWFS" val="0"/>
  <p:tag name="ORIGWIDTH" val="114"/>
  <p:tag name="PICTUREFILESIZE" val="5722"/>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SA}\neq \mathrm{WA}$&#10;\end{document}&#10;"/>
  <p:tag name="FILENAME" val="txp_fig"/>
  <p:tag name="FORMAT" val="pngmono"/>
  <p:tag name="RES" val="1200"/>
  <p:tag name="BLEND" val="0"/>
  <p:tag name="TRANSPARENT" val="0"/>
  <p:tag name="TBUG" val="0"/>
  <p:tag name="ALLOWFS" val="0"/>
  <p:tag name="ORIGWIDTH" val="97"/>
  <p:tag name="PICTUREFILESIZE" val="5737"/>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D} = \{\mathrm{red},\mathrm{green},\mathrm{blue}\}$&#10;\end{document}&#10;"/>
  <p:tag name="FILENAME" val="txp_fig"/>
  <p:tag name="FORMAT" val="pngmono"/>
  <p:tag name="RES" val="1200"/>
  <p:tag name="BLEND" val="0"/>
  <p:tag name="TRANSPARENT" val="0"/>
  <p:tag name="TBUG" val="0"/>
  <p:tag name="ALLOWFS" val="0"/>
  <p:tag name="ORIGWIDTH" val="214"/>
  <p:tag name="PICTUREFILESIZE" val="9326"/>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eq{=}&#10;$\{\mathrm{WA}$=$\mathrm{red}$, $\mathrm{NT}$=$\mathrm{green}$, $\mathrm{Q}$=$\mathrm{red}$, $\mathrm{NSW}$=$\mathrm{green}$, $\mathrm{V}$=$\mathrm{red}$, $\mathrm{SA}$=$\mathrm{blue}$, $\mathrm{T}$=$\mathrm{green}\}$&#10;\end{document}&#10;"/>
  <p:tag name="FILENAME" val="txp_fig"/>
  <p:tag name="FORMAT" val="pngmono"/>
  <p:tag name="RES" val="1200"/>
  <p:tag name="BLEND" val="0"/>
  <p:tag name="TRANSPARENT" val="0"/>
  <p:tag name="TBUG" val="0"/>
  <p:tag name="ALLOWFS" val="0"/>
  <p:tag name="ORIGWIDTH" val="466"/>
  <p:tag name="PICTUREFILESIZE" val="33469"/>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WA}\neq \mathrm{NT}$&#10;\end{document}&#10;"/>
  <p:tag name="FILENAME" val="txp_fig"/>
  <p:tag name="FORMAT" val="pngmono"/>
  <p:tag name="RES" val="1200"/>
  <p:tag name="BLEND" val="0"/>
  <p:tag name="TRANSPARENT" val="0"/>
  <p:tag name="TBUG" val="0"/>
  <p:tag name="ALLOWFS" val="0"/>
  <p:tag name="ORIGWIDTH" val="102"/>
  <p:tag name="PICTUREFILESIZE" val="4857"/>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WA},\mathrm{NT}) \in \{(\mathrm{red},\mathrm{green}),(\mathrm{red},\mathrm{blue}),\ldots\}$&#10;&#10;\end{document}&#10;"/>
  <p:tag name="FILENAME" val="txp_fig"/>
  <p:tag name="FORMAT" val="pngmono"/>
  <p:tag name="RES" val="1200"/>
  <p:tag name="BLEND" val="0"/>
  <p:tag name="TRANSPARENT" val="0"/>
  <p:tag name="TBUG" val="0"/>
  <p:tag name="ALLOWFS" val="0"/>
  <p:tag name="ORIGWIDTH" val="404"/>
  <p:tag name="PICTUREFILESIZE" val="19810"/>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0,1\}$&#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4"/>
  <p:tag name="PICTUREFILESIZE" val="2383"/>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ij}$&#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1"/>
  <p:tag name="PICTUREFILESIZE" val="2370"/>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um_{i,j} X_{ij} = 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10"/>
  <p:tag name="PICTUREFILESIZE" val="7658"/>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1 -- introduction - print</Template>
  <TotalTime>33927</TotalTime>
  <Words>4039</Words>
  <Application>Microsoft Macintosh PowerPoint</Application>
  <PresentationFormat>Widescreen</PresentationFormat>
  <Paragraphs>650</Paragraphs>
  <Slides>46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Calibri</vt:lpstr>
      <vt:lpstr>Courier New</vt:lpstr>
      <vt:lpstr>inherit</vt:lpstr>
      <vt:lpstr>Open Sans</vt:lpstr>
      <vt:lpstr>Symbol</vt:lpstr>
      <vt:lpstr>Times New Roman</vt:lpstr>
      <vt:lpstr>Wingdings</vt:lpstr>
      <vt:lpstr>Arial</vt:lpstr>
      <vt:lpstr>dan-berkeley-nlp-v1</vt:lpstr>
      <vt:lpstr>CS 161: Fundamentals of Artificial Intelligence </vt:lpstr>
      <vt:lpstr>What is Search For?</vt:lpstr>
      <vt:lpstr>Constraint Satisfaction Problems</vt:lpstr>
      <vt:lpstr>Constraint Satisfaction Problems</vt:lpstr>
      <vt:lpstr>CSP Examples</vt:lpstr>
      <vt:lpstr>Example: Map Coloring</vt:lpstr>
      <vt:lpstr>Example: N-Queens</vt:lpstr>
      <vt:lpstr>Example: N-Queens</vt:lpstr>
      <vt:lpstr>Constraint Graphs</vt:lpstr>
      <vt:lpstr>Constraint Graphs</vt:lpstr>
      <vt:lpstr>Example: Cryptarithmetic</vt:lpstr>
      <vt:lpstr>Exercise: Campus Layout</vt:lpstr>
      <vt:lpstr>Varieties of CSPs and Constraints</vt:lpstr>
      <vt:lpstr>Varieties of CSPs</vt:lpstr>
      <vt:lpstr>Varieties of Constraints</vt:lpstr>
      <vt:lpstr>Exercise: Campus Layout</vt:lpstr>
      <vt:lpstr>Real-World CSPs</vt:lpstr>
      <vt:lpstr>Solving CSPs</vt:lpstr>
      <vt:lpstr>Standard Search Formulation</vt:lpstr>
      <vt:lpstr>Search Methods</vt:lpstr>
      <vt:lpstr>Backtracking Search</vt:lpstr>
      <vt:lpstr>Backtracking Search</vt:lpstr>
      <vt:lpstr>Backtracking Example</vt:lpstr>
      <vt:lpstr>Exercise: Campus Layout Part 1: type of constraints</vt:lpstr>
      <vt:lpstr>PowerPoint Presentation</vt:lpstr>
      <vt:lpstr>Backtracking Search</vt:lpstr>
      <vt:lpstr>Improving Backtracking</vt:lpstr>
      <vt:lpstr>Filtering</vt:lpstr>
      <vt:lpstr>Filtering: Forward Checking</vt:lpstr>
      <vt:lpstr>Filtering: Constraint Propagation</vt:lpstr>
      <vt:lpstr>Consistency of A Single Arc</vt:lpstr>
      <vt:lpstr>Arc Consistency of an Entire CSP</vt:lpstr>
      <vt:lpstr>Exercise: Campus Layout Part 2: Arc Consistency</vt:lpstr>
      <vt:lpstr>Exercise: Campus Layout Part 2: Arc Consistency</vt:lpstr>
      <vt:lpstr>Exercise: Campus Layout Part 2: Arc Consistency</vt:lpstr>
      <vt:lpstr>Enforcing Arc Consistency in a CSP</vt:lpstr>
      <vt:lpstr>Exercise: Campus Layout Part 2: Arc Consistency</vt:lpstr>
      <vt:lpstr>Exercise: Campus Layout Part 2: Arc Consistency</vt:lpstr>
      <vt:lpstr>Exercise: Campus Layout Part 2: Arc Consistency</vt:lpstr>
      <vt:lpstr>Limitations of Arc Consistency</vt:lpstr>
      <vt:lpstr>Ordering</vt:lpstr>
      <vt:lpstr>Ordering: Minimum Remaining Values</vt:lpstr>
      <vt:lpstr>Exercise: Campus Layout Part 2: Arc Consistency</vt:lpstr>
      <vt:lpstr>Ordering: Least Constraining Value</vt:lpstr>
      <vt:lpstr>Exercise: Campus Layout Part 2: Arc Consistency</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Feng Shi</cp:lastModifiedBy>
  <cp:revision>2168</cp:revision>
  <cp:lastPrinted>2014-01-30T19:57:00Z</cp:lastPrinted>
  <dcterms:created xsi:type="dcterms:W3CDTF">2004-08-27T04:16:05Z</dcterms:created>
  <dcterms:modified xsi:type="dcterms:W3CDTF">2017-10-27T20:29:51Z</dcterms:modified>
</cp:coreProperties>
</file>