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9" r:id="rId4"/>
    <p:sldId id="282" r:id="rId5"/>
    <p:sldId id="263" r:id="rId6"/>
    <p:sldId id="261" r:id="rId7"/>
    <p:sldId id="262" r:id="rId8"/>
    <p:sldId id="274" r:id="rId9"/>
    <p:sldId id="271" r:id="rId10"/>
    <p:sldId id="272" r:id="rId11"/>
    <p:sldId id="267" r:id="rId12"/>
    <p:sldId id="268" r:id="rId13"/>
    <p:sldId id="269" r:id="rId14"/>
    <p:sldId id="270" r:id="rId15"/>
    <p:sldId id="273" r:id="rId16"/>
    <p:sldId id="279" r:id="rId17"/>
    <p:sldId id="278" r:id="rId18"/>
    <p:sldId id="281" r:id="rId19"/>
    <p:sldId id="283" r:id="rId20"/>
    <p:sldId id="266" r:id="rId21"/>
    <p:sldId id="284" r:id="rId22"/>
    <p:sldId id="258" r:id="rId23"/>
    <p:sldId id="27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/>
              <a:t>Tidy up Data again</a:t>
            </a:r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529183" y="3585469"/>
            <a:ext cx="10050509" cy="34993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2148684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2438400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Only keep the columns we need:</a:t>
            </a:r>
          </a:p>
          <a:p>
            <a:pPr lvl="1"/>
            <a:r>
              <a:rPr lang="en-US" sz="2400" dirty="0"/>
              <a:t>SKU, description , Quantity, month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981199"/>
            <a:ext cx="3936555" cy="398482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Total 79 items. </a:t>
            </a:r>
          </a:p>
          <a:p>
            <a:r>
              <a:rPr lang="en-US" sz="2400" dirty="0"/>
              <a:t>2 trends</a:t>
            </a:r>
          </a:p>
          <a:p>
            <a:pPr lvl="1"/>
            <a:r>
              <a:rPr lang="en-US" sz="2400" dirty="0"/>
              <a:t>Increased sales from April to July. </a:t>
            </a:r>
          </a:p>
          <a:p>
            <a:pPr lvl="1"/>
            <a:r>
              <a:rPr lang="en-US" sz="2400" dirty="0"/>
              <a:t>Another is from September to December</a:t>
            </a:r>
          </a:p>
          <a:p>
            <a:r>
              <a:rPr lang="en-US" sz="2400" dirty="0"/>
              <a:t>3 peaks</a:t>
            </a:r>
          </a:p>
          <a:p>
            <a:pPr lvl="1"/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peak is May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peak is July</a:t>
            </a:r>
          </a:p>
          <a:p>
            <a:pPr lvl="1"/>
            <a:r>
              <a:rPr lang="en-US" sz="2200" dirty="0"/>
              <a:t>3</a:t>
            </a:r>
            <a:r>
              <a:rPr lang="en-US" sz="2200" baseline="30000" dirty="0"/>
              <a:t>rd</a:t>
            </a:r>
            <a:r>
              <a:rPr lang="en-US" sz="2200" dirty="0"/>
              <a:t> peak is December</a:t>
            </a:r>
          </a:p>
          <a:p>
            <a:pPr marL="320040" lvl="1" indent="0">
              <a:buNone/>
            </a:pP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297501" y="1708358"/>
            <a:ext cx="6894499" cy="4834605"/>
          </a:xfrm>
        </p:spPr>
      </p:pic>
      <p:sp>
        <p:nvSpPr>
          <p:cNvPr id="6" name="Oval 5"/>
          <p:cNvSpPr/>
          <p:nvPr/>
        </p:nvSpPr>
        <p:spPr>
          <a:xfrm>
            <a:off x="7348085" y="3295772"/>
            <a:ext cx="2237688" cy="24491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128" y="3335045"/>
            <a:ext cx="1275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89377" y="2231417"/>
            <a:ext cx="1271365" cy="2001689"/>
            <a:chOff x="9842684" y="2307005"/>
            <a:chExt cx="1271365" cy="952553"/>
          </a:xfrm>
        </p:grpSpPr>
        <p:sp>
          <p:nvSpPr>
            <p:cNvPr id="7" name="Oval 6"/>
            <p:cNvSpPr/>
            <p:nvPr/>
          </p:nvSpPr>
          <p:spPr>
            <a:xfrm>
              <a:off x="9889368" y="2307111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84666" cy="17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9200" y="1828800"/>
            <a:ext cx="383373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Summer item:</a:t>
            </a:r>
          </a:p>
          <a:p>
            <a:pPr lvl="1"/>
            <a:r>
              <a:rPr lang="en-US" dirty="0"/>
              <a:t>Ant Guard </a:t>
            </a:r>
          </a:p>
          <a:p>
            <a:r>
              <a:rPr lang="en-US" sz="2400" dirty="0"/>
              <a:t>The sales are boosted in May and July.</a:t>
            </a:r>
          </a:p>
          <a:p>
            <a:r>
              <a:rPr lang="en-US" sz="2400" dirty="0"/>
              <a:t>It started ramping up from spring.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4944091" y="1206625"/>
            <a:ext cx="7075933" cy="5473600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7017354" y="3168756"/>
            <a:ext cx="693881" cy="14665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4754880" cy="3593592"/>
          </a:xfrm>
        </p:spPr>
        <p:txBody>
          <a:bodyPr>
            <a:normAutofit/>
          </a:bodyPr>
          <a:lstStyle/>
          <a:p>
            <a:r>
              <a:rPr lang="en-US" sz="2400" dirty="0"/>
              <a:t>Others exclude summer items sales</a:t>
            </a:r>
          </a:p>
          <a:p>
            <a:r>
              <a:rPr lang="en-US" sz="2400" dirty="0"/>
              <a:t>Go up from Oct.</a:t>
            </a:r>
          </a:p>
          <a:p>
            <a:pPr lvl="1"/>
            <a:r>
              <a:rPr lang="en-US" sz="2400" dirty="0"/>
              <a:t>Clear trend of Christmas season.</a:t>
            </a:r>
          </a:p>
          <a:p>
            <a:pPr marL="320040" lvl="1" indent="0">
              <a:buNone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" b="-6716"/>
          <a:stretch>
            <a:fillRect/>
          </a:stretch>
        </p:blipFill>
        <p:spPr>
          <a:xfrm>
            <a:off x="5865824" y="1981200"/>
            <a:ext cx="6173776" cy="4668670"/>
          </a:xfrm>
        </p:spPr>
      </p:pic>
      <p:grpSp>
        <p:nvGrpSpPr>
          <p:cNvPr id="5" name="Group 4"/>
          <p:cNvGrpSpPr/>
          <p:nvPr/>
        </p:nvGrpSpPr>
        <p:grpSpPr>
          <a:xfrm>
            <a:off x="10058400" y="2362200"/>
            <a:ext cx="1755068" cy="3105316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194017" cy="114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5701" y="493757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53000" y="1752600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1828800"/>
            <a:ext cx="3519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correlation between summer items  and seasons.</a:t>
            </a:r>
          </a:p>
          <a:p>
            <a:r>
              <a:rPr lang="en-US" sz="2400" dirty="0"/>
              <a:t>The summer items contribute the boost during the spring and summer.</a:t>
            </a:r>
          </a:p>
          <a:p>
            <a:endParaRPr lang="en-US" sz="2200" dirty="0"/>
          </a:p>
          <a:p>
            <a:pPr marL="320040" lvl="1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66651" y="2040959"/>
            <a:ext cx="2540078" cy="4595938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rgbClr val="000000"/>
                </a:solidFill>
                <a:prstDash val="sysDash"/>
                <a:miter lim="800000"/>
              </a:ln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59178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8414944" cy="33260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 The hypothesis is correct.</a:t>
            </a:r>
          </a:p>
          <a:p>
            <a:pPr lvl="1"/>
            <a:r>
              <a:rPr lang="en-US" sz="2800" dirty="0"/>
              <a:t>The ant guard sales better during the summer.</a:t>
            </a:r>
          </a:p>
          <a:p>
            <a:pPr lvl="1"/>
            <a:r>
              <a:rPr lang="en-US" sz="2800" dirty="0"/>
              <a:t>The sales is also high in spring and started from the end of the winter.</a:t>
            </a:r>
          </a:p>
          <a:p>
            <a:pPr marL="45720" indent="0">
              <a:buNone/>
            </a:pPr>
            <a:endParaRPr lang="en-US" sz="3400" dirty="0"/>
          </a:p>
          <a:p>
            <a:pPr lvl="1"/>
            <a:endParaRPr lang="en-US" sz="3000" dirty="0"/>
          </a:p>
          <a:p>
            <a:pPr marL="45720" indent="0">
              <a:buNone/>
            </a:pPr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722" y="2704485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click through rate correlate with conversion rate in 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1" y="176169"/>
            <a:ext cx="4158143" cy="63512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10" y="811289"/>
            <a:ext cx="11895589" cy="5715345"/>
          </a:xfrm>
        </p:spPr>
        <p:txBody>
          <a:bodyPr>
            <a:noAutofit/>
          </a:bodyPr>
          <a:lstStyle/>
          <a:p>
            <a:r>
              <a:rPr lang="en-US" sz="3200" dirty="0"/>
              <a:t>Most likely this data has multiple variable interactions </a:t>
            </a:r>
          </a:p>
          <a:p>
            <a:pPr lvl="1"/>
            <a:r>
              <a:rPr lang="en-US" sz="3200" dirty="0"/>
              <a:t>Output is due to many inputs</a:t>
            </a:r>
          </a:p>
          <a:p>
            <a:pPr lvl="1"/>
            <a:r>
              <a:rPr lang="en-US" sz="3200" dirty="0"/>
              <a:t>Not explored with techniques used</a:t>
            </a:r>
          </a:p>
          <a:p>
            <a:r>
              <a:rPr lang="en-US" sz="3200" dirty="0"/>
              <a:t>Statistical models for each item may need to be developed</a:t>
            </a:r>
          </a:p>
          <a:p>
            <a:r>
              <a:rPr lang="en-US" sz="3200" dirty="0"/>
              <a:t>Use flexible code</a:t>
            </a:r>
          </a:p>
          <a:p>
            <a:pPr lvl="1"/>
            <a:r>
              <a:rPr lang="en-US" sz="3200" dirty="0"/>
              <a:t>Use variables and don’t hard code. Allows for easy switch to new data.</a:t>
            </a:r>
          </a:p>
          <a:p>
            <a:r>
              <a:rPr lang="en-US" sz="3200" dirty="0"/>
              <a:t>Wrap each step in a function</a:t>
            </a:r>
          </a:p>
          <a:p>
            <a:pPr lvl="1"/>
            <a:r>
              <a:rPr lang="en-US" sz="3200" dirty="0"/>
              <a:t>Allows for reuse of variable names</a:t>
            </a:r>
          </a:p>
          <a:p>
            <a:pPr lvl="1"/>
            <a:r>
              <a:rPr lang="en-US" sz="3200" dirty="0"/>
              <a:t>Makes copy and pasting code easier</a:t>
            </a:r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7" y="-216382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937716"/>
            <a:ext cx="10561739" cy="4434330"/>
          </a:xfrm>
        </p:spPr>
        <p:txBody>
          <a:bodyPr>
            <a:noAutofit/>
          </a:bodyPr>
          <a:lstStyle/>
          <a:p>
            <a:r>
              <a:rPr lang="en-US" sz="2600" dirty="0"/>
              <a:t>Matthew has a small business and uses Amazon.com as a sales channel. </a:t>
            </a:r>
          </a:p>
          <a:p>
            <a:r>
              <a:rPr lang="en-US" sz="2600" dirty="0"/>
              <a:t>Project is to explore sales and advertising data to find trends</a:t>
            </a:r>
          </a:p>
          <a:p>
            <a:pPr lvl="1"/>
            <a:r>
              <a:rPr lang="en-US" sz="2600" dirty="0"/>
              <a:t>Migrate away from Excel</a:t>
            </a:r>
          </a:p>
          <a:p>
            <a:r>
              <a:rPr lang="en-US" sz="2600" dirty="0"/>
              <a:t>Foundation for actual business use</a:t>
            </a:r>
          </a:p>
          <a:p>
            <a:r>
              <a:rPr lang="en-US" sz="2600" dirty="0"/>
              <a:t>Data has been masked</a:t>
            </a:r>
          </a:p>
          <a:p>
            <a:pPr lvl="1"/>
            <a:r>
              <a:rPr lang="en-US" sz="2600" dirty="0"/>
              <a:t>Real Data but it has been scaled for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4320599"/>
            <a:ext cx="10561739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93" y="128187"/>
            <a:ext cx="4735247" cy="62489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25" y="1005548"/>
            <a:ext cx="10777333" cy="3415450"/>
          </a:xfrm>
        </p:spPr>
        <p:txBody>
          <a:bodyPr>
            <a:normAutofit/>
          </a:bodyPr>
          <a:lstStyle/>
          <a:p>
            <a:r>
              <a:rPr lang="en-US" sz="3600" dirty="0"/>
              <a:t>Add more data</a:t>
            </a:r>
          </a:p>
          <a:p>
            <a:r>
              <a:rPr lang="en-US" sz="3600" dirty="0"/>
              <a:t>Automated reporting through API</a:t>
            </a:r>
          </a:p>
          <a:p>
            <a:r>
              <a:rPr lang="en-US" sz="36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88776" y="4875488"/>
            <a:ext cx="3402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3FE-2815-4619-A34E-13D44D9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2" y="137156"/>
            <a:ext cx="9753600" cy="1154097"/>
          </a:xfrm>
        </p:spPr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9514-027C-4926-AD11-71F615A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-273458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973123"/>
            <a:ext cx="11109624" cy="51951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(Emma Li)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click through rate correlate with conversion rate in this dataset?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(Barrett </a:t>
            </a:r>
            <a:r>
              <a:rPr lang="en-US" sz="2800" dirty="0" err="1"/>
              <a:t>Ottenberg</a:t>
            </a:r>
            <a:r>
              <a:rPr lang="en-US" sz="2800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15" y="5019451"/>
            <a:ext cx="2911432" cy="1730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17" y="1940351"/>
            <a:ext cx="12250016" cy="37207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Advertising Process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Pay if ad is clicked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bids result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Results in higher Cost Per Click (CPC)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54" y="-421140"/>
            <a:ext cx="2586085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9" y="732957"/>
            <a:ext cx="10024191" cy="6334229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reports</a:t>
            </a:r>
          </a:p>
          <a:p>
            <a:pPr lvl="1"/>
            <a:r>
              <a:rPr lang="en-US" sz="2300" dirty="0"/>
              <a:t>API Available but complex</a:t>
            </a:r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25" y="-461773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786" y="847288"/>
            <a:ext cx="12118776" cy="7315200"/>
          </a:xfrm>
        </p:spPr>
        <p:txBody>
          <a:bodyPr>
            <a:normAutofit/>
          </a:bodyPr>
          <a:lstStyle/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recoding</a:t>
            </a:r>
          </a:p>
        </p:txBody>
      </p:sp>
    </p:spTree>
    <p:extLst>
      <p:ext uri="{BB962C8B-B14F-4D97-AF65-F5344CB8AC3E}">
        <p14:creationId xmlns:p14="http://schemas.microsoft.com/office/powerpoint/2010/main" val="37736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" y="0"/>
            <a:ext cx="2716895" cy="68263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626889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915241" y="253237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341814" y="3515935"/>
            <a:ext cx="2826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6C468-48CF-4627-BE44-0CFD3882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517"/>
            <a:ext cx="12192000" cy="1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3429000"/>
            <a:ext cx="12924891" cy="4122506"/>
          </a:xfrm>
        </p:spPr>
        <p:txBody>
          <a:bodyPr>
            <a:noAutofit/>
          </a:bodyPr>
          <a:lstStyle/>
          <a:p>
            <a:r>
              <a:rPr lang="en-US" sz="2400" dirty="0"/>
              <a:t>There is a positive correlation between ad spend and units sold, revenue and profit.</a:t>
            </a:r>
          </a:p>
          <a:p>
            <a:r>
              <a:rPr lang="en-US" sz="2400" dirty="0"/>
              <a:t>This suggests higher ad spend correlates with higher sales.</a:t>
            </a:r>
          </a:p>
          <a:p>
            <a:r>
              <a:rPr lang="en-US" sz="2400" dirty="0"/>
              <a:t>May be worth exploring ad spend higher and lower than this dataset. </a:t>
            </a:r>
          </a:p>
          <a:p>
            <a:r>
              <a:rPr lang="en-US" sz="2400" dirty="0"/>
              <a:t>Hypothesis </a:t>
            </a:r>
            <a:r>
              <a:rPr lang="en-US" sz="2400"/>
              <a:t>was not supported </a:t>
            </a:r>
            <a:r>
              <a:rPr lang="en-US" sz="2400" dirty="0"/>
              <a:t>by this dataset.</a:t>
            </a:r>
          </a:p>
          <a:p>
            <a:r>
              <a:rPr lang="en-US" sz="2400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50581"/>
          <a:stretch/>
        </p:blipFill>
        <p:spPr>
          <a:xfrm>
            <a:off x="0" y="1479207"/>
            <a:ext cx="12192000" cy="17057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B5B7A-B0C3-4FEE-8FB8-589EBAB21D85}"/>
              </a:ext>
            </a:extLst>
          </p:cNvPr>
          <p:cNvSpPr txBox="1">
            <a:spLocks/>
          </p:cNvSpPr>
          <p:nvPr/>
        </p:nvSpPr>
        <p:spPr>
          <a:xfrm>
            <a:off x="467949" y="119627"/>
            <a:ext cx="97536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Does advertising in this dataset always increase sales? Hypothesis: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1" y="1171428"/>
            <a:ext cx="3910322" cy="566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8" y="114074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688" y="1288642"/>
            <a:ext cx="4883649" cy="5569358"/>
          </a:xfrm>
        </p:spPr>
        <p:txBody>
          <a:bodyPr>
            <a:normAutofit/>
          </a:bodyPr>
          <a:lstStyle/>
          <a:p>
            <a:r>
              <a:rPr lang="en-US" sz="2200" dirty="0"/>
              <a:t>Price Optimization</a:t>
            </a:r>
          </a:p>
          <a:p>
            <a:r>
              <a:rPr lang="en-US" sz="2200" dirty="0"/>
              <a:t>Two Products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38" y="1227499"/>
            <a:ext cx="3789091" cy="56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9200" y="2286000"/>
            <a:ext cx="4486656" cy="621792"/>
          </a:xfrm>
        </p:spPr>
        <p:txBody>
          <a:bodyPr/>
          <a:lstStyle/>
          <a:p>
            <a:r>
              <a:rPr lang="en-US" dirty="0"/>
              <a:t>What products are used during summer 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96000" y="2286000"/>
            <a:ext cx="4482749" cy="621792"/>
          </a:xfrm>
        </p:spPr>
        <p:txBody>
          <a:bodyPr/>
          <a:lstStyle/>
          <a:p>
            <a:r>
              <a:rPr lang="en-US" dirty="0"/>
              <a:t>Which months are warmer months?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3048000"/>
            <a:ext cx="4754880" cy="295351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Copper Hummingbird Feeder Ant Guard by Tip-Top Garden Supply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791200" y="3048000"/>
            <a:ext cx="4754880" cy="2953512"/>
          </a:xfrm>
        </p:spPr>
        <p:txBody>
          <a:bodyPr/>
          <a:lstStyle/>
          <a:p>
            <a:pPr lvl="1"/>
            <a:r>
              <a:rPr lang="en-US" sz="2400" dirty="0"/>
              <a:t>Warmer months= summer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429000" y="4419600"/>
            <a:ext cx="1792880" cy="2443586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21853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3248</TotalTime>
  <Words>997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Perspective</vt:lpstr>
      <vt:lpstr>Amazon Sales Analysis</vt:lpstr>
      <vt:lpstr>Project: Amazon Sales Analysis</vt:lpstr>
      <vt:lpstr>Raw Data</vt:lpstr>
      <vt:lpstr>Data Cleanup</vt:lpstr>
      <vt:lpstr>Clean Data</vt:lpstr>
      <vt:lpstr>PowerPoint Presentation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up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 through rate correlate with conversion rate in this dataset? </vt:lpstr>
      <vt:lpstr>Does click through rate correlate with conversion rate in this dataset? Hypothesis: Yes</vt:lpstr>
      <vt:lpstr>Does click through rate correlate with conversion rate in this dataset? Hypothesis: Yes</vt:lpstr>
      <vt:lpstr>Important Learns</vt:lpstr>
      <vt:lpstr>Future Considerations</vt:lpstr>
      <vt:lpstr>Extra Content</vt:lpstr>
      <vt:lpstr>4 Questions Explored</vt:lpstr>
      <vt:lpstr>Does advertising in this dataset always increase sales? Hypothesis: No</vt:lpstr>
      <vt:lpstr>Does advertising in this dataset always increase sales? Hypothesis: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Matthew Warner</cp:lastModifiedBy>
  <cp:revision>57</cp:revision>
  <dcterms:created xsi:type="dcterms:W3CDTF">2018-08-16T15:50:10Z</dcterms:created>
  <dcterms:modified xsi:type="dcterms:W3CDTF">2018-08-21T22:48:27Z</dcterms:modified>
</cp:coreProperties>
</file>