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96FA-A854-4A36-89C7-36C402D0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1539-BB96-4AA2-9236-FDC12E0A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6157-BB00-4A08-8CDE-7F85BBD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9C90-36E6-4872-81FD-78D25FB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585D-258F-40FD-8CBB-620765E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B852-795B-42BA-A923-96B5287F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4526-5E53-49AD-80EA-11C4C5EF0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D752-AA58-4B73-954F-CC07CB0D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AA9-3AD8-42A4-B5B3-A6AD055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D31B-BB8A-486C-8C00-BF6316E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A569F-CDEB-485B-A31B-8461D99CF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86563-09B2-4C10-B46B-20BA3AE8D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3CF2-D26D-4A5E-920D-FA24EEC8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6DC4-1860-4C5C-A484-A97F1122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8CEA-B141-404B-9DDA-81B54009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818-7497-4768-A1FD-BA12CFBB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CAF8-1A8F-4C3D-A9A1-7B44801D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7485-9E16-4175-A43C-E6DD9A6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E279-286F-4AE7-949E-964548A9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BCBB-8AA1-4BDE-8CE3-31C9965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850D-A6FA-4DA4-A242-9236230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7A10-588F-449C-80CE-37038F17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F8F1-273E-4EA6-946F-B112B1F9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6E53-523E-4E90-BACB-7C143ED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A5E6-642F-4AD8-882B-27EA588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00FB-D3CC-4651-A4D4-FD57078A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A99E-5AB7-44AE-8CC9-EF6C706A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882B-1E35-4468-8885-76FC942F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8808-7933-402A-955A-257A4673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7367B-C766-4A50-A166-2B68AA6C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9AB6-7384-4686-AB08-91AB955D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95D-8813-43BE-8133-24F17A1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BE93-FC5E-4EA3-BA89-96225D1E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5C83-AA77-4E85-BDEF-47D73CB9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75021-FB4D-4BFB-8BB9-827C4F72C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2BF99-0795-4B5A-944A-31CEA18F2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A9832-47BF-4A65-A99E-C42EB07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A794C-2EFB-4D8B-B8DA-BC7B97BA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605F-A99B-4E98-BDAD-6A54E577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8143-CA6A-4145-AF06-9D767815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A2A66-A923-4858-A7E6-435345E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CADF8-E696-4AD6-89E4-154C45EF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4E1F-1122-4633-A831-0CA3218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FF7F5-F76F-4EA4-8190-8B0EC17A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50416-C2C0-4B06-A77A-8FA762D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9D9-5FA8-4C3D-B210-EB063692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F15A-47AE-44C1-B516-FF20FF8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8746-5539-4A95-B670-66D77F2B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B5993-22A8-4D3B-B50E-BA0650A9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28C5-5508-4954-A4F9-2B52EC81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BA55-39C3-4265-A529-75205667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2EE3-6E6E-45AC-9BC3-B5822525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3F3E-3232-44F3-96B7-0148A13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87B94-C78F-4C0B-81B8-329D3FC47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7BDC3-C8FA-4092-BA59-1B8A7B2B3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D72DA-FDB6-4767-BF00-69891C6C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86E07-4266-4E82-9F33-8681D841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6A47-78B4-4540-A722-A411BE00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C62E0-79A6-4FC6-8C6A-F016AD24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4CEA-C9D1-4932-A6DA-68AFB407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F4D2-7A80-4919-BF32-FF4C6FC96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0ECC-2461-4980-9C89-C9FA8DD2B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A621-6A0E-4374-8E8D-02B19F4D4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3323"/>
            <a:ext cx="9144000" cy="2387600"/>
          </a:xfrm>
        </p:spPr>
        <p:txBody>
          <a:bodyPr/>
          <a:lstStyle/>
          <a:p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02998"/>
            <a:ext cx="9144000" cy="1655762"/>
          </a:xfrm>
        </p:spPr>
        <p:txBody>
          <a:bodyPr/>
          <a:lstStyle/>
          <a:p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342745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-153035"/>
            <a:ext cx="10515600" cy="1325563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002665"/>
            <a:ext cx="12166600" cy="2949575"/>
          </a:xfrm>
        </p:spPr>
        <p:txBody>
          <a:bodyPr>
            <a:normAutofit/>
          </a:bodyPr>
          <a:lstStyle/>
          <a:p>
            <a:r>
              <a:rPr lang="en-US" dirty="0"/>
              <a:t>Matthew has a small business and uses Amazon.com as a sales channel. </a:t>
            </a:r>
          </a:p>
          <a:p>
            <a:r>
              <a:rPr lang="en-US" dirty="0"/>
              <a:t>Project is to explore sales and advertising data to find trends</a:t>
            </a:r>
          </a:p>
          <a:p>
            <a:pPr lvl="1"/>
            <a:r>
              <a:rPr lang="en-US" dirty="0"/>
              <a:t>Migrate away from Excel</a:t>
            </a:r>
          </a:p>
          <a:p>
            <a:r>
              <a:rPr lang="en-US" dirty="0"/>
              <a:t>Foundation for actual business use</a:t>
            </a:r>
          </a:p>
          <a:p>
            <a:r>
              <a:rPr lang="en-US" dirty="0"/>
              <a:t>Data has been masked</a:t>
            </a:r>
          </a:p>
          <a:p>
            <a:pPr lvl="1"/>
            <a:r>
              <a:rPr lang="en-US" dirty="0"/>
              <a:t>Real Data but it has been scaled for privacy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4045242"/>
            <a:ext cx="10241280" cy="24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621410"/>
            <a:ext cx="10929594" cy="4555553"/>
          </a:xfrm>
        </p:spPr>
        <p:txBody>
          <a:bodyPr/>
          <a:lstStyle/>
          <a:p>
            <a:r>
              <a:rPr lang="en-US" dirty="0"/>
              <a:t> Does advertising in this dataset always increase sales? </a:t>
            </a:r>
          </a:p>
          <a:p>
            <a:pPr lvl="1"/>
            <a:r>
              <a:rPr lang="en-US" dirty="0"/>
              <a:t>Hypothesis: No (Matthew Warner)</a:t>
            </a:r>
          </a:p>
          <a:p>
            <a:r>
              <a:rPr lang="en-US" dirty="0"/>
              <a:t>Does lowering price in this dataset always increase revenue? </a:t>
            </a:r>
          </a:p>
          <a:p>
            <a:pPr lvl="1"/>
            <a:r>
              <a:rPr lang="en-US" dirty="0"/>
              <a:t>Hypothesis: No (Matthew Warner)</a:t>
            </a:r>
          </a:p>
          <a:p>
            <a:r>
              <a:rPr lang="en-US" dirty="0"/>
              <a:t>Do products used during summer sell better during warmer months.</a:t>
            </a:r>
          </a:p>
          <a:p>
            <a:pPr lvl="1"/>
            <a:r>
              <a:rPr lang="en-US" dirty="0"/>
              <a:t>Hypothesis: Yes (Emma Li)</a:t>
            </a:r>
          </a:p>
          <a:p>
            <a:r>
              <a:rPr lang="en-US" dirty="0"/>
              <a:t>Does click through rate correlate with conversion rate in this dataset?</a:t>
            </a:r>
          </a:p>
          <a:p>
            <a:pPr lvl="1"/>
            <a:r>
              <a:rPr lang="en-US" dirty="0"/>
              <a:t>Hypothesis: Yes (Barrett </a:t>
            </a:r>
            <a:r>
              <a:rPr lang="en-US" dirty="0" err="1"/>
              <a:t>Ottenberg</a:t>
            </a:r>
            <a:r>
              <a:rPr lang="en-US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793" y="228514"/>
            <a:ext cx="3402647" cy="20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-172203"/>
            <a:ext cx="1051560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820901"/>
            <a:ext cx="11783505" cy="5890984"/>
          </a:xfrm>
        </p:spPr>
        <p:txBody>
          <a:bodyPr>
            <a:normAutofit/>
          </a:bodyPr>
          <a:lstStyle/>
          <a:p>
            <a:r>
              <a:rPr lang="en-US" dirty="0"/>
              <a:t>Data is from Amazon.com sales</a:t>
            </a:r>
          </a:p>
          <a:p>
            <a:pPr lvl="1"/>
            <a:r>
              <a:rPr lang="en-US" dirty="0"/>
              <a:t>CSVs came from Amazon.com reports</a:t>
            </a:r>
          </a:p>
          <a:p>
            <a:r>
              <a:rPr lang="en-US" dirty="0"/>
              <a:t>Three datasets were used </a:t>
            </a:r>
          </a:p>
          <a:p>
            <a:pPr lvl="1"/>
            <a:r>
              <a:rPr lang="en-US" dirty="0"/>
              <a:t>Transactional sales data (26k rows)</a:t>
            </a:r>
          </a:p>
          <a:p>
            <a:pPr lvl="1"/>
            <a:r>
              <a:rPr lang="en-US" dirty="0"/>
              <a:t>Advertising data (3k rows)</a:t>
            </a:r>
          </a:p>
          <a:p>
            <a:pPr lvl="1"/>
            <a:r>
              <a:rPr lang="en-US" dirty="0"/>
              <a:t>Cost of Goods data ( 50 rows)</a:t>
            </a:r>
          </a:p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Only ~70 days worth of advertising data was used</a:t>
            </a:r>
          </a:p>
          <a:p>
            <a:pPr lvl="2"/>
            <a:r>
              <a:rPr lang="en-US" dirty="0"/>
              <a:t>Due to Amazon file change and to keep it simple</a:t>
            </a:r>
          </a:p>
          <a:p>
            <a:pPr lvl="1"/>
            <a:r>
              <a:rPr lang="en-US" dirty="0"/>
              <a:t>Missing some insightful data,</a:t>
            </a:r>
          </a:p>
          <a:p>
            <a:pPr lvl="2"/>
            <a:r>
              <a:rPr lang="en-US" dirty="0"/>
              <a:t># of Reviews and Review Score</a:t>
            </a:r>
          </a:p>
          <a:p>
            <a:pPr lvl="2"/>
            <a:r>
              <a:rPr lang="en-US" dirty="0"/>
              <a:t>Similar competitor prices</a:t>
            </a:r>
          </a:p>
          <a:p>
            <a:pPr lvl="2"/>
            <a:r>
              <a:rPr lang="en-US" dirty="0"/>
              <a:t>Sales rank</a:t>
            </a:r>
          </a:p>
          <a:p>
            <a:pPr lvl="2"/>
            <a:r>
              <a:rPr lang="en-US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717" y="406717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34" y="1682115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97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07640" cy="1325563"/>
          </a:xfrm>
        </p:spPr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10"/>
            <a:ext cx="12181840" cy="2345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4811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2677160" y="516540"/>
            <a:ext cx="6827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818380" y="3429000"/>
            <a:ext cx="2545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256718"/>
            <a:ext cx="11821212" cy="648256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F36-D9E0-487B-A3E2-5C76EF43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256533"/>
            <a:ext cx="11409183" cy="16180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Average across entire dataset </a:t>
            </a:r>
          </a:p>
          <a:p>
            <a:r>
              <a:rPr lang="en-US" dirty="0"/>
              <a:t>Cost Per Click (CPC) is the cost when an ad is clicked.</a:t>
            </a:r>
          </a:p>
          <a:p>
            <a:r>
              <a:rPr lang="en-US" dirty="0"/>
              <a:t>Bid on keywords </a:t>
            </a:r>
          </a:p>
          <a:p>
            <a:pPr lvl="1"/>
            <a:r>
              <a:rPr lang="en-US" dirty="0"/>
              <a:t>Higher CPC results in more prominent ad placement. (</a:t>
            </a:r>
            <a:r>
              <a:rPr lang="en-US" dirty="0" err="1"/>
              <a:t>Ie</a:t>
            </a:r>
            <a:r>
              <a:rPr lang="en-US" dirty="0"/>
              <a:t>. Top of Page)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6148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CC3-D715-4692-8585-3EA2D5A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0"/>
            <a:ext cx="10515600" cy="1325563"/>
          </a:xfrm>
        </p:spPr>
        <p:txBody>
          <a:bodyPr/>
          <a:lstStyle/>
          <a:p>
            <a:r>
              <a:rPr lang="en-US" dirty="0"/>
              <a:t>Does advertising in this dataset always increase sales? Hypothesis: No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679632"/>
            <a:ext cx="12192000" cy="20361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is a positive correlation between ad spend and units sold, revenue and profit.</a:t>
            </a:r>
          </a:p>
          <a:p>
            <a:pPr lvl="1"/>
            <a:r>
              <a:rPr lang="en-US" dirty="0"/>
              <a:t>For both aggregate and individual graphs</a:t>
            </a:r>
          </a:p>
          <a:p>
            <a:r>
              <a:rPr lang="en-US" dirty="0"/>
              <a:t>This suggests higher ad spend correlates with higher sales.</a:t>
            </a:r>
          </a:p>
          <a:p>
            <a:r>
              <a:rPr lang="en-US" dirty="0"/>
              <a:t>May be worth exploring ad spend higher and lower than this dataset. </a:t>
            </a:r>
          </a:p>
          <a:p>
            <a:r>
              <a:rPr lang="en-US" dirty="0"/>
              <a:t>Hypothesis was not supported by this dataset.</a:t>
            </a:r>
          </a:p>
          <a:p>
            <a:r>
              <a:rPr lang="en-US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32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"/>
            <a:ext cx="12494024" cy="1244338"/>
          </a:xfrm>
        </p:spPr>
        <p:txBody>
          <a:bodyPr>
            <a:norm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325563"/>
            <a:ext cx="4753515" cy="5376895"/>
          </a:xfrm>
        </p:spPr>
        <p:txBody>
          <a:bodyPr>
            <a:normAutofit/>
          </a:bodyPr>
          <a:lstStyle/>
          <a:p>
            <a:r>
              <a:rPr lang="en-US" dirty="0"/>
              <a:t>For single product</a:t>
            </a:r>
          </a:p>
          <a:p>
            <a:r>
              <a:rPr lang="en-US" dirty="0"/>
              <a:t>There is a correlation between price and revenue.</a:t>
            </a:r>
          </a:p>
          <a:p>
            <a:r>
              <a:rPr lang="en-US" dirty="0"/>
              <a:t>Low price and high price yields lower revenue.</a:t>
            </a:r>
          </a:p>
          <a:p>
            <a:r>
              <a:rPr lang="en-US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dirty="0"/>
              <a:t>Hypothesis was supported.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15" y="621178"/>
            <a:ext cx="3695065" cy="623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580756"/>
            <a:ext cx="3443288" cy="62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more data</a:t>
            </a:r>
          </a:p>
          <a:p>
            <a:r>
              <a:rPr lang="en-US" dirty="0"/>
              <a:t>Automated reporting through API</a:t>
            </a:r>
          </a:p>
          <a:p>
            <a:r>
              <a:rPr lang="en-US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23994" y="4533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Amazon Sales Analysis</vt:lpstr>
      <vt:lpstr>Project: Amazon Sales Analysis</vt:lpstr>
      <vt:lpstr>4 Questions Explored</vt:lpstr>
      <vt:lpstr>Raw Data</vt:lpstr>
      <vt:lpstr>Clean Data</vt:lpstr>
      <vt:lpstr>Does advertising in this dataset always increase sales? Hypothesis: No</vt:lpstr>
      <vt:lpstr>Does advertising in this dataset always increase sales? Hypothesis: No (Part 2)</vt:lpstr>
      <vt:lpstr>Does lowering price in this dataset always increase revenue? Hypothesis: No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Matthew Warner</cp:lastModifiedBy>
  <cp:revision>18</cp:revision>
  <dcterms:created xsi:type="dcterms:W3CDTF">2018-08-16T15:50:10Z</dcterms:created>
  <dcterms:modified xsi:type="dcterms:W3CDTF">2018-08-17T14:44:39Z</dcterms:modified>
</cp:coreProperties>
</file>