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56" r:id="rId2"/>
    <p:sldId id="257" r:id="rId3"/>
    <p:sldId id="258" r:id="rId4"/>
    <p:sldId id="259" r:id="rId5"/>
    <p:sldId id="263" r:id="rId6"/>
    <p:sldId id="282" r:id="rId7"/>
    <p:sldId id="276" r:id="rId8"/>
    <p:sldId id="275" r:id="rId9"/>
    <p:sldId id="260" r:id="rId10"/>
    <p:sldId id="261" r:id="rId11"/>
    <p:sldId id="277" r:id="rId12"/>
    <p:sldId id="262" r:id="rId13"/>
    <p:sldId id="274" r:id="rId14"/>
    <p:sldId id="271" r:id="rId15"/>
    <p:sldId id="272" r:id="rId16"/>
    <p:sldId id="267" r:id="rId17"/>
    <p:sldId id="268" r:id="rId18"/>
    <p:sldId id="269" r:id="rId19"/>
    <p:sldId id="270" r:id="rId20"/>
    <p:sldId id="273" r:id="rId21"/>
    <p:sldId id="279" r:id="rId22"/>
    <p:sldId id="278" r:id="rId23"/>
    <p:sldId id="281" r:id="rId24"/>
    <p:sldId id="283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8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A374940-3207-4E51-90DA-3E6D9C4BFA03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B7F78E-DCA5-474C-81DE-C8882CDC45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24F6BB-03D0-4CDA-BD07-7268D050E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Amazon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353FA4-8662-4273-B6AD-188442C81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Emma Li, Barrett </a:t>
            </a:r>
            <a:r>
              <a:rPr lang="en-US" dirty="0" err="1"/>
              <a:t>Ottenberg</a:t>
            </a:r>
            <a:r>
              <a:rPr lang="en-US" dirty="0"/>
              <a:t> and Matthew Warner</a:t>
            </a:r>
          </a:p>
        </p:txBody>
      </p:sp>
      <p:pic>
        <p:nvPicPr>
          <p:cNvPr id="1026" name="Picture 2" descr="Image result for amazon logo">
            <a:extLst>
              <a:ext uri="{FF2B5EF4-FFF2-40B4-BE49-F238E27FC236}">
                <a16:creationId xmlns:a16="http://schemas.microsoft.com/office/drawing/2014/main" xmlns="" id="{7265A53C-F2C1-4F8E-AF38-96B95A92E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979908"/>
            <a:ext cx="5473700" cy="307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63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552433-2044-41A1-A826-DF4134D707C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58367" y="4293574"/>
            <a:ext cx="10689498" cy="2564426"/>
          </a:xfrm>
        </p:spPr>
        <p:txBody>
          <a:bodyPr>
            <a:noAutofit/>
          </a:bodyPr>
          <a:lstStyle/>
          <a:p>
            <a:r>
              <a:rPr lang="en-US" dirty="0"/>
              <a:t>There is a positive correlation between ad spend and units sold, revenue and profit.</a:t>
            </a:r>
          </a:p>
          <a:p>
            <a:pPr lvl="1"/>
            <a:r>
              <a:rPr lang="en-US" sz="2000" dirty="0"/>
              <a:t>For both aggregate and individual graphs</a:t>
            </a:r>
          </a:p>
          <a:p>
            <a:r>
              <a:rPr lang="en-US" dirty="0"/>
              <a:t>This suggests higher ad spend correlates with higher sales.</a:t>
            </a:r>
          </a:p>
          <a:p>
            <a:r>
              <a:rPr lang="en-US" dirty="0"/>
              <a:t>May be worth exploring ad spend higher and lower than this dataset. </a:t>
            </a:r>
          </a:p>
          <a:p>
            <a:r>
              <a:rPr lang="en-US" dirty="0"/>
              <a:t>Hypothesis was not supported by this dataset.</a:t>
            </a:r>
          </a:p>
          <a:p>
            <a:r>
              <a:rPr lang="en-US" dirty="0"/>
              <a:t>Products may need to be evaluated on an individual basis.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DC70109-7DCE-4325-B10D-6F080BCC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533"/>
            <a:ext cx="12192000" cy="34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2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4080" y="2568421"/>
            <a:ext cx="9753600" cy="1293592"/>
          </a:xfrm>
        </p:spPr>
        <p:txBody>
          <a:bodyPr>
            <a:normAutofit fontScale="90000"/>
          </a:bodyPr>
          <a:lstStyle/>
          <a:p>
            <a:r>
              <a:rPr lang="en-US" dirty="0"/>
              <a:t>Does lowering price in this dataset always increase revenue?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Hypothesis: No</a:t>
            </a:r>
          </a:p>
        </p:txBody>
      </p:sp>
    </p:spTree>
    <p:extLst>
      <p:ext uri="{BB962C8B-B14F-4D97-AF65-F5344CB8AC3E}">
        <p14:creationId xmlns:p14="http://schemas.microsoft.com/office/powerpoint/2010/main" val="99775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1DCEBD-04F5-48CE-94E0-D0C1E7BA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129" y="1746142"/>
            <a:ext cx="3513404" cy="5087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177A51-B23B-4172-B85A-3DCF92EE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07400"/>
            <a:ext cx="9753600" cy="1154097"/>
          </a:xfrm>
        </p:spPr>
        <p:txBody>
          <a:bodyPr>
            <a:noAutofit/>
          </a:bodyPr>
          <a:lstStyle/>
          <a:p>
            <a:r>
              <a:rPr lang="en-US" sz="3600" dirty="0"/>
              <a:t>Does lowering price in this dataset always increase revenue? Hypothesis: 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C2C2FB-3E88-4126-8C96-51D90E85E1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19200" y="2056077"/>
            <a:ext cx="4087750" cy="4280715"/>
          </a:xfrm>
        </p:spPr>
        <p:txBody>
          <a:bodyPr>
            <a:normAutofit/>
          </a:bodyPr>
          <a:lstStyle/>
          <a:p>
            <a:r>
              <a:rPr lang="en-US" sz="2200" dirty="0"/>
              <a:t>For single product</a:t>
            </a:r>
          </a:p>
          <a:p>
            <a:r>
              <a:rPr lang="en-US" sz="2200" dirty="0"/>
              <a:t>There is a correlation between price and revenue.</a:t>
            </a:r>
          </a:p>
          <a:p>
            <a:r>
              <a:rPr lang="en-US" sz="2200" dirty="0"/>
              <a:t>Low price and high price yields lower revenue.</a:t>
            </a:r>
          </a:p>
          <a:p>
            <a:r>
              <a:rPr lang="en-US" sz="2200" dirty="0"/>
              <a:t>Data suggests there is an optimal price range.</a:t>
            </a:r>
          </a:p>
          <a:p>
            <a:pPr lvl="1"/>
            <a:r>
              <a:rPr lang="en-US" dirty="0"/>
              <a:t>Many small business aren’t doing these tests and could be losing $$$.</a:t>
            </a:r>
          </a:p>
          <a:p>
            <a:r>
              <a:rPr lang="en-US" sz="2200" dirty="0"/>
              <a:t>Hypothesis was supported.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035B19-1F95-4B11-9AC3-0975FBD4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141" y="1738595"/>
            <a:ext cx="3443288" cy="508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6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840580"/>
            <a:ext cx="9753600" cy="1293592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</a:t>
            </a:r>
            <a:r>
              <a:rPr lang="en-US" dirty="0" smtClean="0"/>
              <a:t>months?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Hypothesis: Yes </a:t>
            </a:r>
          </a:p>
        </p:txBody>
      </p:sp>
    </p:spTree>
    <p:extLst>
      <p:ext uri="{BB962C8B-B14F-4D97-AF65-F5344CB8AC3E}">
        <p14:creationId xmlns:p14="http://schemas.microsoft.com/office/powerpoint/2010/main" val="224685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473345" y="2289653"/>
            <a:ext cx="4486656" cy="621792"/>
          </a:xfrm>
        </p:spPr>
        <p:txBody>
          <a:bodyPr/>
          <a:lstStyle/>
          <a:p>
            <a:r>
              <a:rPr lang="en-US" dirty="0" smtClean="0"/>
              <a:t>What products are used </a:t>
            </a:r>
            <a:r>
              <a:rPr lang="en-US" dirty="0"/>
              <a:t>during summer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453048" y="2335009"/>
            <a:ext cx="4482749" cy="621792"/>
          </a:xfrm>
        </p:spPr>
        <p:txBody>
          <a:bodyPr/>
          <a:lstStyle/>
          <a:p>
            <a:r>
              <a:rPr lang="en-US" dirty="0" smtClean="0"/>
              <a:t>Which months are warmer months?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961" y="592269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</a:t>
            </a:r>
            <a:r>
              <a:rPr lang="en-US" dirty="0" smtClean="0"/>
              <a:t>months?</a:t>
            </a:r>
            <a:r>
              <a:rPr lang="en-US" dirty="0"/>
              <a:t> Hypothesis: </a:t>
            </a:r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219200" y="3080920"/>
            <a:ext cx="4754880" cy="2953512"/>
          </a:xfrm>
        </p:spPr>
        <p:txBody>
          <a:bodyPr/>
          <a:lstStyle/>
          <a:p>
            <a:pPr lvl="1"/>
            <a:r>
              <a:rPr lang="en-US" dirty="0" smtClean="0"/>
              <a:t>Ant </a:t>
            </a:r>
            <a:r>
              <a:rPr lang="en-US" dirty="0"/>
              <a:t>Guard (</a:t>
            </a:r>
            <a:r>
              <a:rPr lang="en-US" dirty="0" err="1"/>
              <a:t>Qt</a:t>
            </a:r>
            <a:r>
              <a:rPr lang="en-US" dirty="0"/>
              <a:t> 1, Qt2, Qt3)</a:t>
            </a:r>
          </a:p>
          <a:p>
            <a:pPr lvl="1"/>
            <a:r>
              <a:rPr lang="en-US" dirty="0"/>
              <a:t>Copper Hummingbird Feeder Ant Guard by Tip-Top Garden </a:t>
            </a:r>
            <a:r>
              <a:rPr lang="en-US" dirty="0" smtClean="0"/>
              <a:t>Supply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6242303" y="3080920"/>
            <a:ext cx="4754880" cy="2953512"/>
          </a:xfrm>
        </p:spPr>
        <p:txBody>
          <a:bodyPr/>
          <a:lstStyle/>
          <a:p>
            <a:r>
              <a:rPr lang="en-US" dirty="0" err="1" smtClean="0"/>
              <a:t>OpenWeatherMap</a:t>
            </a:r>
            <a:r>
              <a:rPr lang="en-US" dirty="0" smtClean="0"/>
              <a:t>  API ??</a:t>
            </a:r>
          </a:p>
          <a:p>
            <a:pPr lvl="1"/>
            <a:r>
              <a:rPr lang="en-US" dirty="0" smtClean="0"/>
              <a:t>Over 5000 zip code</a:t>
            </a:r>
          </a:p>
          <a:p>
            <a:pPr lvl="1"/>
            <a:r>
              <a:rPr lang="en-US" dirty="0" smtClean="0"/>
              <a:t>Different dates</a:t>
            </a:r>
          </a:p>
          <a:p>
            <a:r>
              <a:rPr lang="en-US" dirty="0" smtClean="0"/>
              <a:t>Assumption:</a:t>
            </a:r>
          </a:p>
          <a:p>
            <a:pPr lvl="1"/>
            <a:r>
              <a:rPr lang="en-US" dirty="0" smtClean="0"/>
              <a:t>Warmer </a:t>
            </a:r>
            <a:r>
              <a:rPr lang="en-US" dirty="0"/>
              <a:t>months= summer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Screen Shot 2018-08-18 at 12.14.4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280" r="2201" b="5596"/>
          <a:stretch/>
        </p:blipFill>
        <p:spPr>
          <a:xfrm>
            <a:off x="3507727" y="4544765"/>
            <a:ext cx="1496833" cy="2040092"/>
          </a:xfrm>
          <a:prstGeom prst="rect">
            <a:avLst/>
          </a:prstGeom>
        </p:spPr>
      </p:pic>
      <p:pic>
        <p:nvPicPr>
          <p:cNvPr id="7" name="Picture 6" descr="Screen Shot 2018-08-18 at 12.16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68" y="4521033"/>
            <a:ext cx="1864106" cy="20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319" y="2146783"/>
            <a:ext cx="9753600" cy="385727"/>
          </a:xfrm>
        </p:spPr>
        <p:txBody>
          <a:bodyPr>
            <a:noAutofit/>
          </a:bodyPr>
          <a:lstStyle/>
          <a:p>
            <a:r>
              <a:rPr lang="en-US" sz="2800" dirty="0" smtClean="0"/>
              <a:t>Tidy Data Again</a:t>
            </a:r>
            <a:endParaRPr lang="en-US" sz="2800" dirty="0"/>
          </a:p>
        </p:txBody>
      </p:sp>
      <p:pic>
        <p:nvPicPr>
          <p:cNvPr id="7" name="Content Placeholder 6" descr="Screen Shot 2018-08-19 at 11.10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20" r="-25020"/>
          <a:stretch>
            <a:fillRect/>
          </a:stretch>
        </p:blipFill>
        <p:spPr>
          <a:xfrm>
            <a:off x="826092" y="3688844"/>
            <a:ext cx="9753600" cy="339593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387AF5A-5E2F-4D84-B283-6713712A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3709"/>
            <a:ext cx="12181840" cy="489357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158721" y="2464268"/>
            <a:ext cx="9576135" cy="2995667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Only take the columns we need:</a:t>
            </a:r>
          </a:p>
          <a:p>
            <a:pPr lvl="1"/>
            <a:r>
              <a:rPr lang="en-US" sz="2400" dirty="0" smtClean="0"/>
              <a:t>SKU, description , Quantity, month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88961" y="592270"/>
            <a:ext cx="9753600" cy="1221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Do products used during summer sell better during warmer months?</a:t>
            </a:r>
            <a:r>
              <a:rPr lang="en-US" dirty="0"/>
              <a:t> Hypothesis: Yes</a:t>
            </a:r>
          </a:p>
        </p:txBody>
      </p:sp>
    </p:spTree>
    <p:extLst>
      <p:ext uri="{BB962C8B-B14F-4D97-AF65-F5344CB8AC3E}">
        <p14:creationId xmlns:p14="http://schemas.microsoft.com/office/powerpoint/2010/main" val="3715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961" y="592269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</a:t>
            </a:r>
            <a:r>
              <a:rPr lang="en-US" dirty="0" smtClean="0"/>
              <a:t>months?</a:t>
            </a:r>
            <a:r>
              <a:rPr lang="en-US" dirty="0"/>
              <a:t> Hypothesis: 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04081" y="1911698"/>
            <a:ext cx="4754880" cy="3593592"/>
          </a:xfrm>
        </p:spPr>
        <p:txBody>
          <a:bodyPr/>
          <a:lstStyle/>
          <a:p>
            <a:r>
              <a:rPr lang="en-US" sz="2400" dirty="0" smtClean="0"/>
              <a:t>Total 79 items. </a:t>
            </a:r>
          </a:p>
          <a:p>
            <a:r>
              <a:rPr lang="en-US" sz="2400" dirty="0" smtClean="0"/>
              <a:t>3 peaks</a:t>
            </a:r>
          </a:p>
          <a:p>
            <a:pPr lvl="1"/>
            <a:r>
              <a:rPr lang="en-US" sz="2400" dirty="0"/>
              <a:t>May, </a:t>
            </a:r>
            <a:r>
              <a:rPr lang="en-US" sz="2400" dirty="0" smtClean="0"/>
              <a:t>July, December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Content Placeholder 8" descr="everything_sale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" r="5923"/>
          <a:stretch/>
        </p:blipFill>
        <p:spPr>
          <a:xfrm>
            <a:off x="5065037" y="1723476"/>
            <a:ext cx="6894499" cy="4834605"/>
          </a:xfrm>
        </p:spPr>
      </p:pic>
      <p:grpSp>
        <p:nvGrpSpPr>
          <p:cNvPr id="14" name="Group 13"/>
          <p:cNvGrpSpPr/>
          <p:nvPr/>
        </p:nvGrpSpPr>
        <p:grpSpPr>
          <a:xfrm>
            <a:off x="7529520" y="3395517"/>
            <a:ext cx="846693" cy="837584"/>
            <a:chOff x="6803783" y="3335044"/>
            <a:chExt cx="846693" cy="837584"/>
          </a:xfrm>
        </p:grpSpPr>
        <p:sp>
          <p:nvSpPr>
            <p:cNvPr id="4" name="Oval 3"/>
            <p:cNvSpPr/>
            <p:nvPr/>
          </p:nvSpPr>
          <p:spPr>
            <a:xfrm>
              <a:off x="6803783" y="3341126"/>
              <a:ext cx="846693" cy="831502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931424" y="3335044"/>
              <a:ext cx="5970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May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13493" y="3335046"/>
            <a:ext cx="890847" cy="837582"/>
            <a:chOff x="7878473" y="3380400"/>
            <a:chExt cx="890847" cy="837582"/>
          </a:xfrm>
        </p:grpSpPr>
        <p:sp>
          <p:nvSpPr>
            <p:cNvPr id="6" name="Oval 5"/>
            <p:cNvSpPr/>
            <p:nvPr/>
          </p:nvSpPr>
          <p:spPr>
            <a:xfrm>
              <a:off x="7878473" y="3477189"/>
              <a:ext cx="890847" cy="740793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050070" y="3380400"/>
              <a:ext cx="5370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July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311389" y="2261650"/>
            <a:ext cx="1301604" cy="959747"/>
            <a:chOff x="9842684" y="2307005"/>
            <a:chExt cx="1301604" cy="959747"/>
          </a:xfrm>
        </p:grpSpPr>
        <p:sp>
          <p:nvSpPr>
            <p:cNvPr id="7" name="Oval 6"/>
            <p:cNvSpPr/>
            <p:nvPr/>
          </p:nvSpPr>
          <p:spPr>
            <a:xfrm>
              <a:off x="9919607" y="2314305"/>
              <a:ext cx="1224681" cy="952447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842684" y="2307005"/>
              <a:ext cx="1154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>
                  <a:solidFill>
                    <a:srgbClr val="FF0000"/>
                  </a:solidFill>
                </a:rPr>
                <a:t>December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767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592282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 products used during summer sell better during warmer </a:t>
            </a:r>
            <a:r>
              <a:rPr lang="en-US" dirty="0" smtClean="0"/>
              <a:t>months?</a:t>
            </a:r>
            <a:r>
              <a:rPr lang="en-US" dirty="0"/>
              <a:t>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034760" y="1825625"/>
            <a:ext cx="3833731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Summer item:</a:t>
            </a:r>
          </a:p>
          <a:p>
            <a:pPr lvl="1"/>
            <a:r>
              <a:rPr lang="en-US" dirty="0"/>
              <a:t>Ant Guard (</a:t>
            </a:r>
            <a:r>
              <a:rPr lang="en-US" dirty="0" err="1"/>
              <a:t>Qt</a:t>
            </a:r>
            <a:r>
              <a:rPr lang="en-US" dirty="0"/>
              <a:t> 1, Qt2, Qt3)</a:t>
            </a:r>
          </a:p>
          <a:p>
            <a:pPr lvl="1"/>
            <a:r>
              <a:rPr lang="en-US" dirty="0"/>
              <a:t>Copper Hummingbird Feeder Ant Guard by Tip-Top Garden </a:t>
            </a:r>
            <a:r>
              <a:rPr lang="en-US" dirty="0" smtClean="0"/>
              <a:t>Supply</a:t>
            </a:r>
          </a:p>
          <a:p>
            <a:r>
              <a:rPr lang="en-US" sz="2400" dirty="0" smtClean="0"/>
              <a:t>Go up from Feb, then go down from August.</a:t>
            </a:r>
          </a:p>
          <a:p>
            <a:pPr lvl="1"/>
            <a:r>
              <a:rPr lang="en-US" sz="2400" dirty="0" smtClean="0"/>
              <a:t>bottom in January</a:t>
            </a:r>
          </a:p>
          <a:p>
            <a:pPr lvl="1"/>
            <a:r>
              <a:rPr lang="en-US" sz="2400" dirty="0" smtClean="0"/>
              <a:t>2 peaks in May, and July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Content Placeholder 13" descr="summer_item_total_sale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8" t="-13276" r="7904" b="332"/>
          <a:stretch/>
        </p:blipFill>
        <p:spPr>
          <a:xfrm>
            <a:off x="4944091" y="1193531"/>
            <a:ext cx="7075933" cy="5473600"/>
          </a:xfrm>
        </p:spPr>
      </p:pic>
      <p:grpSp>
        <p:nvGrpSpPr>
          <p:cNvPr id="7" name="Group 6"/>
          <p:cNvGrpSpPr/>
          <p:nvPr/>
        </p:nvGrpSpPr>
        <p:grpSpPr>
          <a:xfrm>
            <a:off x="7771431" y="2343324"/>
            <a:ext cx="846693" cy="1376169"/>
            <a:chOff x="6939859" y="3431836"/>
            <a:chExt cx="846693" cy="1376169"/>
          </a:xfrm>
        </p:grpSpPr>
        <p:sp>
          <p:nvSpPr>
            <p:cNvPr id="8" name="Oval 7"/>
            <p:cNvSpPr/>
            <p:nvPr/>
          </p:nvSpPr>
          <p:spPr>
            <a:xfrm>
              <a:off x="6939859" y="3431836"/>
              <a:ext cx="846693" cy="831502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46543" y="4438673"/>
              <a:ext cx="5970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May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785643" y="2373560"/>
            <a:ext cx="890847" cy="1149399"/>
            <a:chOff x="7863354" y="3189943"/>
            <a:chExt cx="890847" cy="1149399"/>
          </a:xfrm>
        </p:grpSpPr>
        <p:sp>
          <p:nvSpPr>
            <p:cNvPr id="13" name="Oval 12"/>
            <p:cNvSpPr/>
            <p:nvPr/>
          </p:nvSpPr>
          <p:spPr>
            <a:xfrm>
              <a:off x="7863354" y="3189943"/>
              <a:ext cx="890847" cy="740793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44233" y="3970010"/>
              <a:ext cx="5370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July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6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188961" y="1987290"/>
            <a:ext cx="4754880" cy="3593592"/>
          </a:xfrm>
        </p:spPr>
        <p:txBody>
          <a:bodyPr/>
          <a:lstStyle/>
          <a:p>
            <a:r>
              <a:rPr lang="en-US" sz="2400" dirty="0" smtClean="0"/>
              <a:t>Others exclude summer items sales</a:t>
            </a:r>
          </a:p>
          <a:p>
            <a:pPr lvl="1"/>
            <a:r>
              <a:rPr lang="en-US" dirty="0" smtClean="0"/>
              <a:t>75 items</a:t>
            </a:r>
          </a:p>
          <a:p>
            <a:r>
              <a:rPr lang="en-US" sz="2400" dirty="0" smtClean="0"/>
              <a:t>Go up from Oct.</a:t>
            </a:r>
          </a:p>
          <a:p>
            <a:pPr lvl="1"/>
            <a:r>
              <a:rPr lang="en-US" sz="2400" dirty="0" smtClean="0"/>
              <a:t>Only 1 peak in December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 descr="other_item_total_sal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" r="5923"/>
          <a:stretch>
            <a:fillRect/>
          </a:stretch>
        </p:blipFill>
        <p:spPr/>
      </p:pic>
      <p:grpSp>
        <p:nvGrpSpPr>
          <p:cNvPr id="5" name="Group 4"/>
          <p:cNvGrpSpPr/>
          <p:nvPr/>
        </p:nvGrpSpPr>
        <p:grpSpPr>
          <a:xfrm>
            <a:off x="9933401" y="2775669"/>
            <a:ext cx="1301604" cy="959747"/>
            <a:chOff x="9842684" y="2307005"/>
            <a:chExt cx="1301604" cy="959747"/>
          </a:xfrm>
        </p:grpSpPr>
        <p:sp>
          <p:nvSpPr>
            <p:cNvPr id="7" name="Oval 6"/>
            <p:cNvSpPr/>
            <p:nvPr/>
          </p:nvSpPr>
          <p:spPr>
            <a:xfrm>
              <a:off x="9919607" y="2314305"/>
              <a:ext cx="1224681" cy="952447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842684" y="2307005"/>
              <a:ext cx="1154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dirty="0">
                  <a:solidFill>
                    <a:srgbClr val="FF0000"/>
                  </a:solidFill>
                </a:rPr>
                <a:t>December</a:t>
              </a:r>
            </a:p>
          </p:txBody>
        </p:sp>
      </p:grpSp>
      <p:sp>
        <p:nvSpPr>
          <p:cNvPr id="10" name="Title 3"/>
          <p:cNvSpPr txBox="1">
            <a:spLocks/>
          </p:cNvSpPr>
          <p:nvPr/>
        </p:nvSpPr>
        <p:spPr>
          <a:xfrm>
            <a:off x="1219200" y="592282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Do products used during summer sell better during warmer months? Hypothesis: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4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total sales trend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4" r="5904"/>
          <a:stretch/>
        </p:blipFill>
        <p:spPr>
          <a:xfrm>
            <a:off x="4908362" y="1775632"/>
            <a:ext cx="6899980" cy="5214793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379314" y="1795388"/>
            <a:ext cx="351941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There is a correlation between </a:t>
            </a:r>
            <a:r>
              <a:rPr lang="en-US" sz="2400" dirty="0" smtClean="0"/>
              <a:t>summer items  and seasons.</a:t>
            </a:r>
          </a:p>
          <a:p>
            <a:pPr lvl="1"/>
            <a:r>
              <a:rPr lang="en-US" sz="2000" dirty="0" smtClean="0"/>
              <a:t>Sales go high in summer and go down in winter.</a:t>
            </a:r>
          </a:p>
          <a:p>
            <a:pPr lvl="1"/>
            <a:endParaRPr lang="en-US" sz="2000" dirty="0" smtClean="0"/>
          </a:p>
          <a:p>
            <a:pPr marL="320040" lvl="1" indent="0">
              <a:buNone/>
            </a:pPr>
            <a:endParaRPr lang="en-US" sz="2400" dirty="0" smtClean="0"/>
          </a:p>
          <a:p>
            <a:r>
              <a:rPr lang="en-US" sz="2400" dirty="0" smtClean="0"/>
              <a:t>The curve of non-summer items only go high in winter.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7695833" y="2056077"/>
            <a:ext cx="2010895" cy="4595938"/>
            <a:chOff x="7695833" y="2056077"/>
            <a:chExt cx="2010895" cy="4595938"/>
          </a:xfrm>
        </p:grpSpPr>
        <p:sp>
          <p:nvSpPr>
            <p:cNvPr id="4" name="Rectangle 3"/>
            <p:cNvSpPr/>
            <p:nvPr/>
          </p:nvSpPr>
          <p:spPr>
            <a:xfrm>
              <a:off x="7695833" y="2056077"/>
              <a:ext cx="2010895" cy="4595938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57150" cmpd="sng">
              <a:solidFill>
                <a:srgbClr val="FFFF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8000">
                  <a:solidFill>
                    <a:srgbClr val="000000"/>
                  </a:solidFill>
                  <a:prstDash val="sysDash"/>
                  <a:miter lim="800000"/>
                </a:ln>
                <a:noFill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907507" y="6062404"/>
              <a:ext cx="1617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</a:rPr>
                <a:t>Summer</a:t>
              </a:r>
              <a:endParaRPr lang="en-US" sz="2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le 3"/>
          <p:cNvSpPr txBox="1">
            <a:spLocks/>
          </p:cNvSpPr>
          <p:nvPr/>
        </p:nvSpPr>
        <p:spPr>
          <a:xfrm>
            <a:off x="1219200" y="592282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Do products used during summer sell better during warmer months? Hypothesis: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9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CC0C1F-1138-414E-93A6-40AD0DFB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22518"/>
            <a:ext cx="9753600" cy="1154097"/>
          </a:xfrm>
        </p:spPr>
        <p:txBody>
          <a:bodyPr/>
          <a:lstStyle/>
          <a:p>
            <a:r>
              <a:rPr lang="en-US" dirty="0"/>
              <a:t>Project: Amazon 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2DA39C-F5D3-497F-80F9-506933D04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32518"/>
            <a:ext cx="9753600" cy="3539527"/>
          </a:xfrm>
        </p:spPr>
        <p:txBody>
          <a:bodyPr>
            <a:noAutofit/>
          </a:bodyPr>
          <a:lstStyle/>
          <a:p>
            <a:r>
              <a:rPr lang="en-US" dirty="0"/>
              <a:t>Matthew has a small business and uses Amazon.com as a sales channel. </a:t>
            </a:r>
          </a:p>
          <a:p>
            <a:r>
              <a:rPr lang="en-US" dirty="0"/>
              <a:t>Project is to explore sales and advertising data to find trends</a:t>
            </a:r>
          </a:p>
          <a:p>
            <a:pPr lvl="1"/>
            <a:r>
              <a:rPr lang="en-US" sz="2000" dirty="0"/>
              <a:t>Migrate away from Excel</a:t>
            </a:r>
          </a:p>
          <a:p>
            <a:r>
              <a:rPr lang="en-US" dirty="0"/>
              <a:t>Foundation for actual business use</a:t>
            </a:r>
          </a:p>
          <a:p>
            <a:r>
              <a:rPr lang="en-US" dirty="0"/>
              <a:t>Data has been masked</a:t>
            </a:r>
          </a:p>
          <a:p>
            <a:pPr lvl="1"/>
            <a:r>
              <a:rPr lang="en-US" sz="2000" dirty="0"/>
              <a:t>Real Data but it has been scaled for </a:t>
            </a:r>
            <a:r>
              <a:rPr lang="en-US" sz="2000" dirty="0" smtClean="0"/>
              <a:t>privacy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56D6929-B46A-4E7B-B00E-1D8121A0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93" y="4211542"/>
            <a:ext cx="10241280" cy="23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9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471" y="2811988"/>
            <a:ext cx="7250741" cy="123330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we don’t need use API!!!!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Hypothesis </a:t>
            </a:r>
            <a:r>
              <a:rPr lang="en-US" sz="3200" dirty="0"/>
              <a:t>was supported.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teno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463" y="3326007"/>
            <a:ext cx="4626803" cy="2776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328" y="1913930"/>
            <a:ext cx="1961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219200" y="592282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Do products used during summer sell better during warmer months? Hypothesis: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7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8722" y="2704485"/>
            <a:ext cx="9753600" cy="1293592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Does click through rate correlate with conversion rate in this dataset?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Hypothesis: Yes </a:t>
            </a:r>
          </a:p>
        </p:txBody>
      </p:sp>
    </p:spTree>
    <p:extLst>
      <p:ext uri="{BB962C8B-B14F-4D97-AF65-F5344CB8AC3E}">
        <p14:creationId xmlns:p14="http://schemas.microsoft.com/office/powerpoint/2010/main" val="393847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4081" y="562032"/>
            <a:ext cx="10090198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click through rate correlate with conversion rate in this dataset</a:t>
            </a:r>
            <a:r>
              <a:rPr lang="en-US" dirty="0" smtClean="0"/>
              <a:t>?</a:t>
            </a:r>
            <a:r>
              <a:rPr lang="en-US" dirty="0"/>
              <a:t>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3841" y="1772032"/>
            <a:ext cx="9753600" cy="353952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4081" y="562032"/>
            <a:ext cx="10090198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click through rate correlate with conversion rate in this dataset</a:t>
            </a:r>
            <a:r>
              <a:rPr lang="en-US" dirty="0" smtClean="0"/>
              <a:t>?</a:t>
            </a:r>
            <a:r>
              <a:rPr lang="en-US" dirty="0"/>
              <a:t> Hypothesis: 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3841" y="1772032"/>
            <a:ext cx="9753600" cy="353952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9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</a:t>
            </a:r>
            <a:r>
              <a:rPr lang="en-US" dirty="0" smtClean="0"/>
              <a:t>Learns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769834"/>
            <a:ext cx="9753600" cy="3685644"/>
          </a:xfrm>
        </p:spPr>
        <p:txBody>
          <a:bodyPr>
            <a:noAutofit/>
          </a:bodyPr>
          <a:lstStyle/>
          <a:p>
            <a:r>
              <a:rPr lang="en-US" sz="2400" dirty="0"/>
              <a:t>Most likely this data has multiple variable interactions </a:t>
            </a:r>
          </a:p>
          <a:p>
            <a:pPr lvl="1"/>
            <a:r>
              <a:rPr lang="en-US" sz="2000" dirty="0"/>
              <a:t>Output is due to many inputs</a:t>
            </a:r>
          </a:p>
          <a:p>
            <a:pPr lvl="1"/>
            <a:r>
              <a:rPr lang="en-US" sz="2000" dirty="0"/>
              <a:t>Not explored with techniques used</a:t>
            </a:r>
          </a:p>
          <a:p>
            <a:r>
              <a:rPr lang="en-US" sz="2400" dirty="0"/>
              <a:t>Statistical models for each item may need to be developed</a:t>
            </a:r>
          </a:p>
          <a:p>
            <a:r>
              <a:rPr lang="en-US" sz="2400" dirty="0"/>
              <a:t>Use flexible code</a:t>
            </a:r>
          </a:p>
          <a:p>
            <a:pPr lvl="1"/>
            <a:r>
              <a:rPr lang="en-US" sz="2000" dirty="0"/>
              <a:t>Use variables and don’t hard code. Allows for easy switch to new data.</a:t>
            </a:r>
          </a:p>
          <a:p>
            <a:r>
              <a:rPr lang="en-US" sz="2400" dirty="0"/>
              <a:t>Wrap each step in a function</a:t>
            </a:r>
          </a:p>
          <a:p>
            <a:pPr lvl="1"/>
            <a:r>
              <a:rPr lang="en-US" sz="2000" dirty="0"/>
              <a:t>Allows for reuse of variable names</a:t>
            </a:r>
          </a:p>
          <a:p>
            <a:pPr lvl="1"/>
            <a:r>
              <a:rPr lang="en-US" sz="2000" dirty="0"/>
              <a:t>Makes copy and pasting code </a:t>
            </a:r>
            <a:r>
              <a:rPr lang="en-US" sz="2000" dirty="0" smtClean="0"/>
              <a:t>easier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593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6E52F-1353-4CE6-AB22-7FCE2022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080" y="607386"/>
            <a:ext cx="9753600" cy="1154097"/>
          </a:xfrm>
        </p:spPr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F36D57-EB51-459C-BC47-FE4A9EBD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64" y="2052399"/>
            <a:ext cx="10515600" cy="1953928"/>
          </a:xfrm>
        </p:spPr>
        <p:txBody>
          <a:bodyPr>
            <a:normAutofit/>
          </a:bodyPr>
          <a:lstStyle/>
          <a:p>
            <a:r>
              <a:rPr lang="en-US" sz="2400" dirty="0"/>
              <a:t>Add more data</a:t>
            </a:r>
          </a:p>
          <a:p>
            <a:r>
              <a:rPr lang="en-US" sz="2400" dirty="0"/>
              <a:t>Automated reporting through API</a:t>
            </a:r>
          </a:p>
          <a:p>
            <a:r>
              <a:rPr lang="en-US" sz="2400" dirty="0"/>
              <a:t>Automated adjustments on advertising or price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8B5D1E9-610D-4427-8167-EC921DC2A02F}"/>
              </a:ext>
            </a:extLst>
          </p:cNvPr>
          <p:cNvSpPr txBox="1">
            <a:spLocks/>
          </p:cNvSpPr>
          <p:nvPr/>
        </p:nvSpPr>
        <p:spPr>
          <a:xfrm>
            <a:off x="4223994" y="45333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627251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CF5046-B112-4FC4-859D-C10D018F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42" y="607386"/>
            <a:ext cx="9753600" cy="1154097"/>
          </a:xfrm>
        </p:spPr>
        <p:txBody>
          <a:bodyPr/>
          <a:lstStyle/>
          <a:p>
            <a:r>
              <a:rPr lang="en-US" dirty="0"/>
              <a:t>4 Questions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2C1B1B-B73F-4340-8E9C-4DB061173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61" y="1953451"/>
            <a:ext cx="10029720" cy="42147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 Does advertising in this dataset always increase sales? 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Hypothesis: No </a:t>
            </a:r>
            <a:r>
              <a:rPr lang="en-US" sz="2000" dirty="0" smtClean="0"/>
              <a:t>(Matthew Warner)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Does lowering price in this dataset always increase revenue? 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Hypothesis: No </a:t>
            </a:r>
            <a:r>
              <a:rPr lang="en-US" sz="2000" dirty="0" smtClean="0"/>
              <a:t>(Matthew Warner)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Do products used during summer sell better during warmer months.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Hypothesis: Yes </a:t>
            </a:r>
            <a:r>
              <a:rPr lang="en-US" sz="2000" dirty="0" smtClean="0"/>
              <a:t>(Emma Li)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Does click through rate correlate with conversion rate in this dataset?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Hypothesis: Yes </a:t>
            </a:r>
            <a:r>
              <a:rPr lang="en-US" sz="2000" dirty="0" smtClean="0"/>
              <a:t>(Barrett </a:t>
            </a:r>
            <a:r>
              <a:rPr lang="en-US" sz="2000" dirty="0" err="1" smtClean="0"/>
              <a:t>Ottenberg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2050" name="Picture 2" descr="Image result for question mark clipart">
            <a:extLst>
              <a:ext uri="{FF2B5EF4-FFF2-40B4-BE49-F238E27FC236}">
                <a16:creationId xmlns:a16="http://schemas.microsoft.com/office/drawing/2014/main" xmlns="" id="{07B4668D-E299-4469-8F93-99CFBB298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353" y="0"/>
            <a:ext cx="3402647" cy="202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08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603477-B2B2-408A-8CD7-86597DB9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61" y="577150"/>
            <a:ext cx="9753600" cy="1154097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8045B1-59F7-4120-94BE-67053379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61" y="1832504"/>
            <a:ext cx="9753600" cy="4759037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Data is from Amazon.com sales</a:t>
            </a:r>
          </a:p>
          <a:p>
            <a:pPr lvl="1"/>
            <a:r>
              <a:rPr lang="en-US" sz="2300" dirty="0"/>
              <a:t>CSVs came from </a:t>
            </a:r>
            <a:r>
              <a:rPr lang="en-US" sz="2300" dirty="0" err="1"/>
              <a:t>Amazon.com</a:t>
            </a:r>
            <a:r>
              <a:rPr lang="en-US" sz="2300" dirty="0"/>
              <a:t> </a:t>
            </a:r>
            <a:r>
              <a:rPr lang="en-US" sz="2300" dirty="0" smtClean="0"/>
              <a:t>reports</a:t>
            </a:r>
          </a:p>
          <a:p>
            <a:pPr lvl="1"/>
            <a:r>
              <a:rPr lang="en-US" sz="2300" dirty="0"/>
              <a:t>API Available but </a:t>
            </a:r>
            <a:r>
              <a:rPr lang="en-US" sz="2300" dirty="0" smtClean="0"/>
              <a:t>complex</a:t>
            </a:r>
            <a:endParaRPr lang="en-US" sz="2300" dirty="0"/>
          </a:p>
          <a:p>
            <a:r>
              <a:rPr lang="en-US" sz="3100" dirty="0"/>
              <a:t>Three datasets were used </a:t>
            </a:r>
          </a:p>
          <a:p>
            <a:pPr lvl="1"/>
            <a:r>
              <a:rPr lang="en-US" sz="2300" dirty="0"/>
              <a:t>Transactional sales data (26k rows)</a:t>
            </a:r>
          </a:p>
          <a:p>
            <a:pPr lvl="1"/>
            <a:r>
              <a:rPr lang="en-US" sz="2300" dirty="0"/>
              <a:t>Advertising data (3k rows)</a:t>
            </a:r>
          </a:p>
          <a:p>
            <a:pPr lvl="1"/>
            <a:r>
              <a:rPr lang="en-US" sz="2300" dirty="0"/>
              <a:t>Cost of Goods data ( 50 rows)</a:t>
            </a:r>
          </a:p>
          <a:p>
            <a:r>
              <a:rPr lang="en-US" sz="3100" dirty="0"/>
              <a:t>Data limitations</a:t>
            </a:r>
          </a:p>
          <a:p>
            <a:pPr lvl="1"/>
            <a:r>
              <a:rPr lang="en-US" sz="2600" dirty="0"/>
              <a:t>Only ~70 days worth of advertising data was used</a:t>
            </a:r>
          </a:p>
          <a:p>
            <a:pPr lvl="2"/>
            <a:r>
              <a:rPr lang="en-US" sz="2600" dirty="0"/>
              <a:t>Due to Amazon file change and to keep it simple</a:t>
            </a:r>
          </a:p>
          <a:p>
            <a:pPr lvl="1"/>
            <a:r>
              <a:rPr lang="en-US" sz="2600" dirty="0"/>
              <a:t>Missing some insightful data,</a:t>
            </a:r>
          </a:p>
          <a:p>
            <a:pPr lvl="2"/>
            <a:r>
              <a:rPr lang="en-US" sz="2600" dirty="0"/>
              <a:t># of Reviews and Review Score</a:t>
            </a:r>
          </a:p>
          <a:p>
            <a:pPr lvl="2"/>
            <a:r>
              <a:rPr lang="en-US" sz="2600" dirty="0"/>
              <a:t>Similar competitor prices</a:t>
            </a:r>
          </a:p>
          <a:p>
            <a:pPr lvl="2"/>
            <a:r>
              <a:rPr lang="en-US" sz="2600" dirty="0"/>
              <a:t>Sales rank</a:t>
            </a:r>
          </a:p>
          <a:p>
            <a:pPr lvl="2"/>
            <a:r>
              <a:rPr lang="en-US" sz="2600" dirty="0"/>
              <a:t>Keyword rankings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AutoShape 2" descr="Image result for csv">
            <a:extLst>
              <a:ext uri="{FF2B5EF4-FFF2-40B4-BE49-F238E27FC236}">
                <a16:creationId xmlns:a16="http://schemas.microsoft.com/office/drawing/2014/main" xmlns="" id="{A7AC10C1-C25F-44A6-8264-F3DF1CA02F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5D3A7A-A176-4FB1-9134-A4C5787F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511" y="663726"/>
            <a:ext cx="2143125" cy="2143125"/>
          </a:xfrm>
          <a:prstGeom prst="rect">
            <a:avLst/>
          </a:prstGeom>
        </p:spPr>
      </p:pic>
      <p:sp>
        <p:nvSpPr>
          <p:cNvPr id="6" name="AutoShape 6" descr="Image result for csv">
            <a:extLst>
              <a:ext uri="{FF2B5EF4-FFF2-40B4-BE49-F238E27FC236}">
                <a16:creationId xmlns:a16="http://schemas.microsoft.com/office/drawing/2014/main" xmlns="" id="{FD72A532-C2EB-42B0-B286-FE77044D4B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17AC317-8BA2-46F1-89D5-2C91EBCA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1636761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408CC2C-8DCD-4026-BED0-45FACE7E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534" y="410432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6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FDA83-04BA-496B-80FF-90AB96E7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320" y="546914"/>
            <a:ext cx="9753600" cy="1154097"/>
          </a:xfrm>
        </p:spPr>
        <p:txBody>
          <a:bodyPr/>
          <a:lstStyle/>
          <a:p>
            <a:r>
              <a:rPr lang="en-US" dirty="0"/>
              <a:t>Clean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87AF5A-5E2F-4D84-B283-6713712A6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2016"/>
            <a:ext cx="12181840" cy="2345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7A7CFB8-13C2-4C8F-B38A-5A8D4F056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6370"/>
            <a:ext cx="12192000" cy="1840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F6CF3036-ECF9-4148-BA6D-35D561625627}"/>
              </a:ext>
            </a:extLst>
          </p:cNvPr>
          <p:cNvSpPr txBox="1">
            <a:spLocks/>
          </p:cNvSpPr>
          <p:nvPr/>
        </p:nvSpPr>
        <p:spPr>
          <a:xfrm>
            <a:off x="1210566" y="1181744"/>
            <a:ext cx="76797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Transaction Data + Cost of Goods Merged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66F2391-E71F-4465-9D1D-FDC97E29C530}"/>
              </a:ext>
            </a:extLst>
          </p:cNvPr>
          <p:cNvSpPr txBox="1">
            <a:spLocks/>
          </p:cNvSpPr>
          <p:nvPr/>
        </p:nvSpPr>
        <p:spPr>
          <a:xfrm>
            <a:off x="1280412" y="3595301"/>
            <a:ext cx="37241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Advertising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383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8960" y="592268"/>
            <a:ext cx="9753600" cy="1154097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sz="3600" dirty="0"/>
              <a:t>Cleanup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814186"/>
            <a:ext cx="9753600" cy="49285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3 CSV file types</a:t>
            </a:r>
          </a:p>
          <a:p>
            <a:pPr lvl="1"/>
            <a:r>
              <a:rPr lang="en-US" sz="2000" dirty="0"/>
              <a:t>Total of 6 CSVs</a:t>
            </a:r>
          </a:p>
          <a:p>
            <a:r>
              <a:rPr lang="en-US" sz="2400" dirty="0"/>
              <a:t>Merge into 2 master </a:t>
            </a:r>
            <a:r>
              <a:rPr lang="en-US" sz="2400" dirty="0" err="1"/>
              <a:t>dataframes</a:t>
            </a:r>
            <a:endParaRPr lang="en-US" sz="2400" dirty="0"/>
          </a:p>
          <a:p>
            <a:pPr lvl="1"/>
            <a:r>
              <a:rPr lang="en-US" dirty="0"/>
              <a:t>All other queries were ran </a:t>
            </a:r>
            <a:r>
              <a:rPr lang="en-US" sz="2000" dirty="0"/>
              <a:t>on</a:t>
            </a:r>
            <a:r>
              <a:rPr lang="en-US" dirty="0"/>
              <a:t> these </a:t>
            </a:r>
            <a:r>
              <a:rPr lang="en-US" dirty="0" err="1"/>
              <a:t>dfs</a:t>
            </a:r>
            <a:endParaRPr lang="en-US" dirty="0"/>
          </a:p>
          <a:p>
            <a:r>
              <a:rPr lang="en-US" sz="2400" dirty="0"/>
              <a:t>Convert STR to appropriate </a:t>
            </a:r>
            <a:r>
              <a:rPr lang="en-US" sz="2400" dirty="0" err="1"/>
              <a:t>datatype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datetime</a:t>
            </a:r>
            <a:r>
              <a:rPr lang="en-US" sz="2400" dirty="0"/>
              <a:t>, float etc.. )</a:t>
            </a:r>
          </a:p>
          <a:p>
            <a:r>
              <a:rPr lang="en-US" sz="2400" dirty="0"/>
              <a:t>Converting timestamps to dates was critical</a:t>
            </a:r>
          </a:p>
          <a:p>
            <a:pPr lvl="1"/>
            <a:r>
              <a:rPr lang="en-US" sz="2000" dirty="0"/>
              <a:t>A lot of data was grouped by dates</a:t>
            </a:r>
          </a:p>
          <a:p>
            <a:pPr lvl="1"/>
            <a:r>
              <a:rPr lang="en-US" dirty="0"/>
              <a:t>Very </a:t>
            </a:r>
            <a:r>
              <a:rPr lang="en-US" sz="2000" dirty="0"/>
              <a:t>challenging</a:t>
            </a:r>
            <a:r>
              <a:rPr lang="en-US" dirty="0"/>
              <a:t> to work with time. </a:t>
            </a:r>
          </a:p>
          <a:p>
            <a:pPr lvl="2"/>
            <a:r>
              <a:rPr lang="en-US" sz="1800" dirty="0"/>
              <a:t>Time zone aware </a:t>
            </a:r>
            <a:r>
              <a:rPr lang="en-US" sz="1800" dirty="0" err="1"/>
              <a:t>vs</a:t>
            </a:r>
            <a:r>
              <a:rPr lang="en-US" sz="1800" dirty="0"/>
              <a:t> naïve</a:t>
            </a:r>
          </a:p>
          <a:p>
            <a:pPr lvl="2"/>
            <a:r>
              <a:rPr lang="en-US" sz="1800" dirty="0"/>
              <a:t>Many libraries to deal with time data. (None of them great)</a:t>
            </a:r>
          </a:p>
          <a:p>
            <a:r>
              <a:rPr lang="en-US" sz="2400" dirty="0"/>
              <a:t>Convert strings with % to floats</a:t>
            </a:r>
          </a:p>
          <a:p>
            <a:r>
              <a:rPr lang="en-US" sz="2400" dirty="0"/>
              <a:t>Many times errors were not obvious until plotting steps</a:t>
            </a:r>
          </a:p>
          <a:p>
            <a:pPr lvl="1"/>
            <a:r>
              <a:rPr lang="en-US" sz="2000" dirty="0"/>
              <a:t>Caused a lot of </a:t>
            </a:r>
            <a:r>
              <a:rPr lang="en-US" sz="2000" dirty="0" smtClean="0"/>
              <a:t>recoding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364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4080" y="2462593"/>
            <a:ext cx="9753600" cy="1293592"/>
          </a:xfrm>
        </p:spPr>
        <p:txBody>
          <a:bodyPr>
            <a:normAutofit fontScale="90000"/>
          </a:bodyPr>
          <a:lstStyle/>
          <a:p>
            <a:r>
              <a:rPr lang="en-US" dirty="0"/>
              <a:t>Does advertising in this dataset always increase sales?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Hypothesis: 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3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37636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advertising in this dataset always increase sales? Hypothesis: 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960" y="2225578"/>
            <a:ext cx="9753600" cy="353952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Average across entire dataset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Cost Per Click (CPC) is the cost when an ad is clicked.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Bid on keywords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Higher CPC results in more prominent ad placement. (</a:t>
            </a:r>
            <a:r>
              <a:rPr lang="en-US" sz="2400" dirty="0" err="1"/>
              <a:t>Ie</a:t>
            </a:r>
            <a:r>
              <a:rPr lang="en-US" sz="2400" dirty="0"/>
              <a:t>. Top of Page)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3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94A5-C5C9-4876-9E92-0EB2FD8C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41" y="562033"/>
            <a:ext cx="9753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advertising in this dataset always increase sales? Hypothesis: No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4777356"/>
            <a:ext cx="10528664" cy="1935131"/>
          </a:xfrm>
        </p:spPr>
        <p:txBody>
          <a:bodyPr>
            <a:normAutofit/>
          </a:bodyPr>
          <a:lstStyle/>
          <a:p>
            <a:r>
              <a:rPr lang="en-US" dirty="0"/>
              <a:t>This figure shows a negative correlation between Cost Per Click and Units Sold, Profit and Revenue.</a:t>
            </a:r>
          </a:p>
          <a:p>
            <a:pPr lvl="1"/>
            <a:r>
              <a:rPr lang="en-US" dirty="0"/>
              <a:t>Higher CPC results in less units sold, less revenue and less profit.</a:t>
            </a:r>
          </a:p>
          <a:p>
            <a:r>
              <a:rPr lang="en-US" dirty="0"/>
              <a:t>May be worth exploring Higher and Lower Average CPC costs.</a:t>
            </a:r>
          </a:p>
          <a:p>
            <a:r>
              <a:rPr lang="en-US" dirty="0"/>
              <a:t>Hypothesis was supported by this data.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A074517-C3AA-4268-B2B2-D90B2854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946"/>
            <a:ext cx="12192000" cy="271836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F96DBB7-CF5E-4038-8151-C8E538A9B460}"/>
              </a:ext>
            </a:extLst>
          </p:cNvPr>
          <p:cNvSpPr txBox="1">
            <a:spLocks/>
          </p:cNvSpPr>
          <p:nvPr/>
        </p:nvSpPr>
        <p:spPr>
          <a:xfrm>
            <a:off x="404567" y="5656084"/>
            <a:ext cx="10530526" cy="114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7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3067</TotalTime>
  <Words>1030</Words>
  <Application>Microsoft Macintosh PowerPoint</Application>
  <PresentationFormat>Custom</PresentationFormat>
  <Paragraphs>157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Perspective</vt:lpstr>
      <vt:lpstr>Amazon Sales Analysis</vt:lpstr>
      <vt:lpstr>Project: Amazon Sales Analysis</vt:lpstr>
      <vt:lpstr>4 Questions Explored</vt:lpstr>
      <vt:lpstr>Raw Data</vt:lpstr>
      <vt:lpstr>Clean Data</vt:lpstr>
      <vt:lpstr>Data Cleanup</vt:lpstr>
      <vt:lpstr>Does advertising in this dataset always increase sales? </vt:lpstr>
      <vt:lpstr>Does advertising in this dataset always increase sales? Hypothesis: No</vt:lpstr>
      <vt:lpstr>Does advertising in this dataset always increase sales? Hypothesis: No</vt:lpstr>
      <vt:lpstr>PowerPoint Presentation</vt:lpstr>
      <vt:lpstr>Does lowering price in this dataset always increase revenue? </vt:lpstr>
      <vt:lpstr>Does lowering price in this dataset always increase revenue? Hypothesis: No</vt:lpstr>
      <vt:lpstr>Do products used during summer sell better during warmer months? </vt:lpstr>
      <vt:lpstr>Do products used during summer sell better during warmer months? Hypothesis: Yes</vt:lpstr>
      <vt:lpstr>Tidy Data Again</vt:lpstr>
      <vt:lpstr>Do products used during summer sell better during warmer months? Hypothesis: Yes</vt:lpstr>
      <vt:lpstr>Do products used during summer sell better during warmer months? Hypothesis: Yes</vt:lpstr>
      <vt:lpstr>PowerPoint Presentation</vt:lpstr>
      <vt:lpstr>PowerPoint Presentation</vt:lpstr>
      <vt:lpstr>PowerPoint Presentation</vt:lpstr>
      <vt:lpstr>Does click through rate correlate with conversion rate in this dataset? </vt:lpstr>
      <vt:lpstr>Does click through rate correlate with conversion rate in this dataset? Hypothesis: Yes</vt:lpstr>
      <vt:lpstr>Does click through rate correlate with conversion rate in this dataset? Hypothesis: Yes</vt:lpstr>
      <vt:lpstr>Important Learns</vt:lpstr>
      <vt:lpstr>Future Considerations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</dc:title>
  <dc:creator>Matthew Warner</dc:creator>
  <cp:lastModifiedBy>曉寒 李</cp:lastModifiedBy>
  <cp:revision>41</cp:revision>
  <dcterms:created xsi:type="dcterms:W3CDTF">2018-08-16T15:50:10Z</dcterms:created>
  <dcterms:modified xsi:type="dcterms:W3CDTF">2018-08-20T06:14:19Z</dcterms:modified>
</cp:coreProperties>
</file>