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7" r:id="rId7"/>
    <p:sldId id="260" r:id="rId8"/>
    <p:sldId id="261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96FA-A854-4A36-89C7-36C402D02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31539-BB96-4AA2-9236-FDC12E0AC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26157-BB00-4A08-8CDE-7F85BBDD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49C90-36E6-4872-81FD-78D25FB7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6585D-258F-40FD-8CBB-620765E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1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B852-795B-42BA-A923-96B5287F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64526-5E53-49AD-80EA-11C4C5EF0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2D752-AA58-4B73-954F-CC07CB0D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97AA9-3AD8-42A4-B5B3-A6AD0551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3D31B-BB8A-486C-8C00-BF6316E9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9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1A569F-CDEB-485B-A31B-8461D99CF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86563-09B2-4C10-B46B-20BA3AE8D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83CF2-D26D-4A5E-920D-FA24EEC8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56DC4-1860-4C5C-A484-A97F1122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D8CEA-B141-404B-9DDA-81B54009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8818-7497-4768-A1FD-BA12CFBB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7CAF8-1A8F-4C3D-A9A1-7B44801D7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F7485-9E16-4175-A43C-E6DD9A67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E279-286F-4AE7-949E-964548A9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CBCBB-8AA1-4BDE-8CE3-31C9965A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0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850D-A6FA-4DA4-A242-92362301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D7A10-588F-449C-80CE-37038F17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EF8F1-273E-4EA6-946F-B112B1F92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D6E53-523E-4E90-BACB-7C143ED2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5A5E6-642F-4AD8-882B-27EA588D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00FB-D3CC-4651-A4D4-FD57078A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2A99E-5AB7-44AE-8CC9-EF6C706A0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E882B-1E35-4468-8885-76FC942F6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E8808-7933-402A-955A-257A4673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7367B-C766-4A50-A166-2B68AA6C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A9AB6-7384-4686-AB08-91AB955D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795D-8813-43BE-8133-24F17A1FC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8BE93-FC5E-4EA3-BA89-96225D1E8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D5C83-AA77-4E85-BDEF-47D73CB91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475021-FB4D-4BFB-8BB9-827C4F72C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2BF99-0795-4B5A-944A-31CEA18F2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2A9832-47BF-4A65-A99E-C42EB079A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0A794C-2EFB-4D8B-B8DA-BC7B97BA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3605F-A99B-4E98-BDAD-6A54E577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7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8143-CA6A-4145-AF06-9D767815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A2A66-A923-4858-A7E6-435345EC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CADF8-E696-4AD6-89E4-154C45EF2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94E1F-1122-4633-A831-0CA3218C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4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FF7F5-F76F-4EA4-8190-8B0EC17A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50416-C2C0-4B06-A77A-8FA762DE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349D9-5FA8-4C3D-B210-EB063692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5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F15A-47AE-44C1-B516-FF20FF8C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08746-5539-4A95-B670-66D77F2B9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B5993-22A8-4D3B-B50E-BA0650A9D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828C5-5508-4954-A4F9-2B52EC81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0BA55-39C3-4265-A529-75205667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82EE3-6E6E-45AC-9BC3-B5822525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33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3F3E-3232-44F3-96B7-0148A135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87B94-C78F-4C0B-81B8-329D3FC47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7BDC3-C8FA-4092-BA59-1B8A7B2B3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D72DA-FDB6-4767-BF00-69891C6C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86E07-4266-4E82-9F33-8681D841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46A47-78B4-4540-A722-A411BE00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C62E0-79A6-4FC6-8C6A-F016AD24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F4CEA-C9D1-4932-A6DA-68AFB4075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AF4D2-7A80-4919-BF32-FF4C6FC96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74940-3207-4E51-90DA-3E6D9C4BFA03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10ECC-2461-4980-9C89-C9FA8DD2B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AA621-6A0E-4374-8E8D-02B19F4D4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4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F6BB-03D0-4CDA-BD07-7268D050E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23323"/>
            <a:ext cx="9144000" cy="2387600"/>
          </a:xfrm>
        </p:spPr>
        <p:txBody>
          <a:bodyPr/>
          <a:lstStyle/>
          <a:p>
            <a:r>
              <a:rPr lang="en-US" dirty="0"/>
              <a:t>Amazon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53FA4-8662-4273-B6AD-188442C81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202998"/>
            <a:ext cx="9144000" cy="1655762"/>
          </a:xfrm>
        </p:spPr>
        <p:txBody>
          <a:bodyPr/>
          <a:lstStyle/>
          <a:p>
            <a:r>
              <a:rPr lang="en-US" dirty="0"/>
              <a:t>Emma Li, Barrett </a:t>
            </a:r>
            <a:r>
              <a:rPr lang="en-US" dirty="0" err="1"/>
              <a:t>Ottenberg</a:t>
            </a:r>
            <a:r>
              <a:rPr lang="en-US" dirty="0"/>
              <a:t> and Matthew Warner</a:t>
            </a:r>
          </a:p>
        </p:txBody>
      </p:sp>
      <p:pic>
        <p:nvPicPr>
          <p:cNvPr id="1026" name="Picture 2" descr="Image result for amazon logo">
            <a:extLst>
              <a:ext uri="{FF2B5EF4-FFF2-40B4-BE49-F238E27FC236}">
                <a16:creationId xmlns:a16="http://schemas.microsoft.com/office/drawing/2014/main" id="{7265A53C-F2C1-4F8E-AF38-96B95A92E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1342745"/>
            <a:ext cx="5473700" cy="307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639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E52F-1353-4CE6-AB22-7FCE20225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6" y="3397823"/>
            <a:ext cx="10515600" cy="1325563"/>
          </a:xfrm>
        </p:spPr>
        <p:txBody>
          <a:bodyPr/>
          <a:lstStyle/>
          <a:p>
            <a:r>
              <a:rPr lang="en-US" dirty="0"/>
              <a:t>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36D57-EB51-459C-BC47-FE4A9EBD5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36" y="4465130"/>
            <a:ext cx="10515600" cy="13255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 more data</a:t>
            </a:r>
          </a:p>
          <a:p>
            <a:r>
              <a:rPr lang="en-US" dirty="0"/>
              <a:t>Automated reporting through API</a:t>
            </a:r>
          </a:p>
          <a:p>
            <a:r>
              <a:rPr lang="en-US" dirty="0"/>
              <a:t>Automated adjustments on advertising or price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B5D1E9-610D-4427-8167-EC921DC2A02F}"/>
              </a:ext>
            </a:extLst>
          </p:cNvPr>
          <p:cNvSpPr txBox="1">
            <a:spLocks/>
          </p:cNvSpPr>
          <p:nvPr/>
        </p:nvSpPr>
        <p:spPr>
          <a:xfrm>
            <a:off x="4271128" y="5532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You!!!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B5D7D7-9E5C-4AD3-B6CB-833F4FD5F9D4}"/>
              </a:ext>
            </a:extLst>
          </p:cNvPr>
          <p:cNvSpPr txBox="1">
            <a:spLocks/>
          </p:cNvSpPr>
          <p:nvPr/>
        </p:nvSpPr>
        <p:spPr>
          <a:xfrm>
            <a:off x="112336" y="-623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Important Learns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2FC4C90-F7F3-4A44-936B-FE713D6091B5}"/>
              </a:ext>
            </a:extLst>
          </p:cNvPr>
          <p:cNvSpPr txBox="1">
            <a:spLocks/>
          </p:cNvSpPr>
          <p:nvPr/>
        </p:nvSpPr>
        <p:spPr>
          <a:xfrm>
            <a:off x="294586" y="1067307"/>
            <a:ext cx="12073379" cy="2783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Most likely this data has multiple variable interactions </a:t>
            </a:r>
          </a:p>
          <a:p>
            <a:pPr lvl="1"/>
            <a:r>
              <a:rPr lang="en-US" dirty="0"/>
              <a:t>Output is due to many inputs</a:t>
            </a:r>
          </a:p>
          <a:p>
            <a:pPr lvl="1"/>
            <a:r>
              <a:rPr lang="en-US" dirty="0"/>
              <a:t>Not explored with techniques used</a:t>
            </a:r>
          </a:p>
          <a:p>
            <a:r>
              <a:rPr lang="en-US" dirty="0"/>
              <a:t>Statistical models for each item may need to be developed</a:t>
            </a:r>
          </a:p>
          <a:p>
            <a:r>
              <a:rPr lang="en-US" dirty="0"/>
              <a:t>Use flexible code</a:t>
            </a:r>
          </a:p>
          <a:p>
            <a:pPr lvl="1"/>
            <a:r>
              <a:rPr lang="en-US" dirty="0"/>
              <a:t>Use variables and don’t hard code. Allows for easy switch to new data.</a:t>
            </a:r>
          </a:p>
          <a:p>
            <a:r>
              <a:rPr lang="en-US" dirty="0"/>
              <a:t>Wrap each step in a function</a:t>
            </a:r>
          </a:p>
          <a:p>
            <a:pPr lvl="1"/>
            <a:r>
              <a:rPr lang="en-US" dirty="0"/>
              <a:t>Allows for reuse of variable names</a:t>
            </a:r>
          </a:p>
          <a:p>
            <a:pPr lvl="1"/>
            <a:r>
              <a:rPr lang="en-US" dirty="0"/>
              <a:t>Makes copy and pasting code easier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5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0C1F-1138-414E-93A6-40AD0DFB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-153035"/>
            <a:ext cx="10515600" cy="1325563"/>
          </a:xfrm>
        </p:spPr>
        <p:txBody>
          <a:bodyPr/>
          <a:lstStyle/>
          <a:p>
            <a:r>
              <a:rPr lang="en-US" dirty="0"/>
              <a:t>Project: Amazon Sales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DA39C-F5D3-497F-80F9-506933D04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60" y="1002665"/>
            <a:ext cx="12166600" cy="2949575"/>
          </a:xfrm>
        </p:spPr>
        <p:txBody>
          <a:bodyPr>
            <a:normAutofit/>
          </a:bodyPr>
          <a:lstStyle/>
          <a:p>
            <a:r>
              <a:rPr lang="en-US" dirty="0"/>
              <a:t>Matthew has a small business and uses Amazon.com as a sales channel. </a:t>
            </a:r>
          </a:p>
          <a:p>
            <a:r>
              <a:rPr lang="en-US" dirty="0"/>
              <a:t>Project is to explore sales and advertising data to find trends</a:t>
            </a:r>
          </a:p>
          <a:p>
            <a:pPr lvl="1"/>
            <a:r>
              <a:rPr lang="en-US" dirty="0"/>
              <a:t>Migrate away from Excel</a:t>
            </a:r>
          </a:p>
          <a:p>
            <a:r>
              <a:rPr lang="en-US" dirty="0"/>
              <a:t>Foundation for actual business use</a:t>
            </a:r>
          </a:p>
          <a:p>
            <a:r>
              <a:rPr lang="en-US" dirty="0"/>
              <a:t>Data has been masked</a:t>
            </a:r>
          </a:p>
          <a:p>
            <a:pPr lvl="1"/>
            <a:r>
              <a:rPr lang="en-US" dirty="0"/>
              <a:t>Real Data but it has been scaled for privacy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D6929-B46A-4E7B-B00E-1D8121A0D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4045242"/>
            <a:ext cx="10241280" cy="249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93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5046-B112-4FC4-859D-C10D018F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Questions Explored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C1B1B-B73F-4340-8E9C-4DB061173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206" y="1621410"/>
            <a:ext cx="10929594" cy="4555553"/>
          </a:xfrm>
        </p:spPr>
        <p:txBody>
          <a:bodyPr/>
          <a:lstStyle/>
          <a:p>
            <a:r>
              <a:rPr lang="en-US" dirty="0"/>
              <a:t> Does advertising in this dataset always increase sales? </a:t>
            </a:r>
          </a:p>
          <a:p>
            <a:pPr lvl="1"/>
            <a:r>
              <a:rPr lang="en-US" dirty="0"/>
              <a:t>Hypothesis: No (Matthew Warner)</a:t>
            </a:r>
          </a:p>
          <a:p>
            <a:r>
              <a:rPr lang="en-US" dirty="0"/>
              <a:t>Does lowering price in this dataset always increase revenue? </a:t>
            </a:r>
          </a:p>
          <a:p>
            <a:pPr lvl="1"/>
            <a:r>
              <a:rPr lang="en-US" dirty="0"/>
              <a:t>Hypothesis: No (Matthew Warner)</a:t>
            </a:r>
          </a:p>
          <a:p>
            <a:r>
              <a:rPr lang="en-US" dirty="0"/>
              <a:t>Do products used during summer sell better during warmer months.</a:t>
            </a:r>
          </a:p>
          <a:p>
            <a:pPr lvl="1"/>
            <a:r>
              <a:rPr lang="en-US" dirty="0"/>
              <a:t>Hypothesis: Yes (Emma Li)</a:t>
            </a:r>
          </a:p>
          <a:p>
            <a:r>
              <a:rPr lang="en-US" dirty="0"/>
              <a:t>Does click through rate correlate with conversion rate in this dataset?</a:t>
            </a:r>
          </a:p>
          <a:p>
            <a:pPr lvl="1"/>
            <a:r>
              <a:rPr lang="en-US" dirty="0"/>
              <a:t>Hypothesis: Yes (Barrett </a:t>
            </a:r>
            <a:r>
              <a:rPr lang="en-US" dirty="0" err="1"/>
              <a:t>Ottenberg</a:t>
            </a:r>
            <a:r>
              <a:rPr lang="en-US" dirty="0"/>
              <a:t>)</a:t>
            </a:r>
          </a:p>
        </p:txBody>
      </p:sp>
      <p:pic>
        <p:nvPicPr>
          <p:cNvPr id="2050" name="Picture 2" descr="Image result for question mark clipart">
            <a:extLst>
              <a:ext uri="{FF2B5EF4-FFF2-40B4-BE49-F238E27FC236}">
                <a16:creationId xmlns:a16="http://schemas.microsoft.com/office/drawing/2014/main" id="{07B4668D-E299-4469-8F93-99CFBB298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793" y="228514"/>
            <a:ext cx="3402647" cy="202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08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03477-B2B2-408A-8CD7-86597DB9E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97" y="-172203"/>
            <a:ext cx="10515600" cy="1325563"/>
          </a:xfrm>
        </p:spPr>
        <p:txBody>
          <a:bodyPr/>
          <a:lstStyle/>
          <a:p>
            <a:r>
              <a:rPr lang="en-US" dirty="0"/>
              <a:t>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045B1-59F7-4120-94BE-67053379E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97" y="820901"/>
            <a:ext cx="11783505" cy="58909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is from Amazon.com sales</a:t>
            </a:r>
          </a:p>
          <a:p>
            <a:pPr lvl="1"/>
            <a:r>
              <a:rPr lang="en-US" dirty="0"/>
              <a:t>CSVs came from Amazon.com reports</a:t>
            </a:r>
          </a:p>
          <a:p>
            <a:pPr lvl="1"/>
            <a:r>
              <a:rPr lang="en-US" dirty="0"/>
              <a:t>API Available but complex</a:t>
            </a:r>
          </a:p>
          <a:p>
            <a:r>
              <a:rPr lang="en-US" dirty="0"/>
              <a:t>Three datasets were used </a:t>
            </a:r>
          </a:p>
          <a:p>
            <a:pPr lvl="1"/>
            <a:r>
              <a:rPr lang="en-US" dirty="0"/>
              <a:t>Transactional sales data (26k rows)</a:t>
            </a:r>
          </a:p>
          <a:p>
            <a:pPr lvl="1"/>
            <a:r>
              <a:rPr lang="en-US" dirty="0"/>
              <a:t>Advertising data (3k rows)</a:t>
            </a:r>
          </a:p>
          <a:p>
            <a:pPr lvl="1"/>
            <a:r>
              <a:rPr lang="en-US" dirty="0"/>
              <a:t>Cost of Goods data ( 50 rows)</a:t>
            </a:r>
          </a:p>
          <a:p>
            <a:r>
              <a:rPr lang="en-US" dirty="0"/>
              <a:t>Data limitations</a:t>
            </a:r>
          </a:p>
          <a:p>
            <a:pPr lvl="1"/>
            <a:r>
              <a:rPr lang="en-US" dirty="0"/>
              <a:t>Only ~70 days worth of advertising data was used</a:t>
            </a:r>
          </a:p>
          <a:p>
            <a:pPr lvl="2"/>
            <a:r>
              <a:rPr lang="en-US" dirty="0"/>
              <a:t>Due to Amazon file change and to keep it simple</a:t>
            </a:r>
          </a:p>
          <a:p>
            <a:pPr lvl="1"/>
            <a:r>
              <a:rPr lang="en-US" dirty="0"/>
              <a:t>Missing some insightful data,</a:t>
            </a:r>
          </a:p>
          <a:p>
            <a:pPr lvl="2"/>
            <a:r>
              <a:rPr lang="en-US" dirty="0"/>
              <a:t># of Reviews and Review Score</a:t>
            </a:r>
          </a:p>
          <a:p>
            <a:pPr lvl="2"/>
            <a:r>
              <a:rPr lang="en-US" dirty="0"/>
              <a:t>Similar competitor prices</a:t>
            </a:r>
          </a:p>
          <a:p>
            <a:pPr lvl="2"/>
            <a:r>
              <a:rPr lang="en-US" dirty="0"/>
              <a:t>Sales rank</a:t>
            </a:r>
          </a:p>
          <a:p>
            <a:pPr lvl="2"/>
            <a:r>
              <a:rPr lang="en-US" dirty="0"/>
              <a:t>Keyword rankings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AutoShape 2" descr="Image result for csv">
            <a:extLst>
              <a:ext uri="{FF2B5EF4-FFF2-40B4-BE49-F238E27FC236}">
                <a16:creationId xmlns:a16="http://schemas.microsoft.com/office/drawing/2014/main" id="{A7AC10C1-C25F-44A6-8264-F3DF1CA02F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5D3A7A-A176-4FB1-9134-A4C5787F0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717" y="406717"/>
            <a:ext cx="2143125" cy="2143125"/>
          </a:xfrm>
          <a:prstGeom prst="rect">
            <a:avLst/>
          </a:prstGeom>
        </p:spPr>
      </p:pic>
      <p:sp>
        <p:nvSpPr>
          <p:cNvPr id="6" name="AutoShape 6" descr="Image result for csv">
            <a:extLst>
              <a:ext uri="{FF2B5EF4-FFF2-40B4-BE49-F238E27FC236}">
                <a16:creationId xmlns:a16="http://schemas.microsoft.com/office/drawing/2014/main" id="{FD72A532-C2EB-42B0-B286-FE77044D4B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7AC317-8BA2-46F1-89D5-2C91EBCA0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134" y="1682115"/>
            <a:ext cx="214312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08CC2C-8DCD-4026-BED0-45FACE7E9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797" y="410432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6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DA83-04BA-496B-80FF-90AB96E7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707640" cy="1325563"/>
          </a:xfrm>
        </p:spPr>
        <p:txBody>
          <a:bodyPr/>
          <a:lstStyle/>
          <a:p>
            <a:r>
              <a:rPr lang="en-US" dirty="0"/>
              <a:t>Clean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87AF5A-5E2F-4D84-B283-6713712A6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2710"/>
            <a:ext cx="12181840" cy="2345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A7CFB8-13C2-4C8F-B38A-5A8D4F056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64811"/>
            <a:ext cx="12192000" cy="1840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6CF3036-ECF9-4148-BA6D-35D561625627}"/>
              </a:ext>
            </a:extLst>
          </p:cNvPr>
          <p:cNvSpPr txBox="1">
            <a:spLocks/>
          </p:cNvSpPr>
          <p:nvPr/>
        </p:nvSpPr>
        <p:spPr>
          <a:xfrm>
            <a:off x="2677160" y="516540"/>
            <a:ext cx="68275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Transaction Data + Cost of Goods Merged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66F2391-E71F-4465-9D1D-FDC97E29C530}"/>
              </a:ext>
            </a:extLst>
          </p:cNvPr>
          <p:cNvSpPr txBox="1">
            <a:spLocks/>
          </p:cNvSpPr>
          <p:nvPr/>
        </p:nvSpPr>
        <p:spPr>
          <a:xfrm>
            <a:off x="4818380" y="3429000"/>
            <a:ext cx="25450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Advertising Data</a:t>
            </a:r>
          </a:p>
        </p:txBody>
      </p:sp>
    </p:spTree>
    <p:extLst>
      <p:ext uri="{BB962C8B-B14F-4D97-AF65-F5344CB8AC3E}">
        <p14:creationId xmlns:p14="http://schemas.microsoft.com/office/powerpoint/2010/main" val="340383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6CE4B-D866-471A-86A4-2AAC4B3B7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5120" y="0"/>
            <a:ext cx="3394435" cy="1325563"/>
          </a:xfrm>
        </p:spPr>
        <p:txBody>
          <a:bodyPr/>
          <a:lstStyle/>
          <a:p>
            <a:r>
              <a:rPr lang="en-US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B37EB-D26C-4920-9278-7ACF81F14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56" y="892372"/>
            <a:ext cx="12107944" cy="5810086"/>
          </a:xfrm>
        </p:spPr>
        <p:txBody>
          <a:bodyPr/>
          <a:lstStyle/>
          <a:p>
            <a:r>
              <a:rPr lang="en-US" dirty="0"/>
              <a:t>3 CSV file types</a:t>
            </a:r>
          </a:p>
          <a:p>
            <a:pPr lvl="1"/>
            <a:r>
              <a:rPr lang="en-US" dirty="0"/>
              <a:t>Total of 6 CSVs</a:t>
            </a:r>
          </a:p>
          <a:p>
            <a:r>
              <a:rPr lang="en-US" dirty="0"/>
              <a:t>Merge into 2 master </a:t>
            </a:r>
            <a:r>
              <a:rPr lang="en-US" dirty="0" err="1"/>
              <a:t>dataframes</a:t>
            </a:r>
            <a:endParaRPr lang="en-US" dirty="0"/>
          </a:p>
          <a:p>
            <a:pPr lvl="1"/>
            <a:r>
              <a:rPr lang="en-US" dirty="0"/>
              <a:t>All other queries were ran on these </a:t>
            </a:r>
            <a:r>
              <a:rPr lang="en-US" dirty="0" err="1"/>
              <a:t>dfs</a:t>
            </a:r>
            <a:endParaRPr lang="en-US" dirty="0"/>
          </a:p>
          <a:p>
            <a:r>
              <a:rPr lang="en-US" dirty="0"/>
              <a:t>Convert STR to appropriate datatype (int, datetime, float etc.. )</a:t>
            </a:r>
          </a:p>
          <a:p>
            <a:r>
              <a:rPr lang="en-US" dirty="0"/>
              <a:t>Converting timestamps to dates was critical</a:t>
            </a:r>
          </a:p>
          <a:p>
            <a:pPr lvl="1"/>
            <a:r>
              <a:rPr lang="en-US" dirty="0"/>
              <a:t>A lot of data was grouped by dates</a:t>
            </a:r>
          </a:p>
          <a:p>
            <a:pPr lvl="1"/>
            <a:r>
              <a:rPr lang="en-US" dirty="0"/>
              <a:t>Very challenging to work with time. </a:t>
            </a:r>
          </a:p>
          <a:p>
            <a:pPr lvl="2"/>
            <a:r>
              <a:rPr lang="en-US" dirty="0"/>
              <a:t>Time zone aware vs naïve</a:t>
            </a:r>
          </a:p>
          <a:p>
            <a:pPr lvl="2"/>
            <a:r>
              <a:rPr lang="en-US" dirty="0"/>
              <a:t>Many libraries to deal with time data. (None of them great)</a:t>
            </a:r>
          </a:p>
          <a:p>
            <a:r>
              <a:rPr lang="en-US" dirty="0"/>
              <a:t>Convert strings with % to floats</a:t>
            </a:r>
          </a:p>
          <a:p>
            <a:r>
              <a:rPr lang="en-US" dirty="0"/>
              <a:t>Many times errors were not obvious until plotting steps</a:t>
            </a:r>
          </a:p>
          <a:p>
            <a:pPr lvl="1"/>
            <a:r>
              <a:rPr lang="en-US" dirty="0"/>
              <a:t>Caused a lot of recoding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8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94A5-C5C9-4876-9E92-0EB2FD8C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2" y="256718"/>
            <a:ext cx="11821212" cy="648256"/>
          </a:xfrm>
        </p:spPr>
        <p:txBody>
          <a:bodyPr>
            <a:normAutofit fontScale="90000"/>
          </a:bodyPr>
          <a:lstStyle/>
          <a:p>
            <a:r>
              <a:rPr lang="en-US" dirty="0"/>
              <a:t>Does advertising in this dataset always increase sales? Hypothesis: 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DDF36-D9E0-487B-A3E2-5C76EF43A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67" y="1256533"/>
            <a:ext cx="11409183" cy="16180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Average across entire dataset </a:t>
            </a:r>
          </a:p>
          <a:p>
            <a:r>
              <a:rPr lang="en-US" dirty="0"/>
              <a:t>Cost Per Click (CPC) is the cost when an ad is clicked.</a:t>
            </a:r>
          </a:p>
          <a:p>
            <a:r>
              <a:rPr lang="en-US" dirty="0"/>
              <a:t>Bid on keywords </a:t>
            </a:r>
          </a:p>
          <a:p>
            <a:pPr lvl="1"/>
            <a:r>
              <a:rPr lang="en-US" dirty="0"/>
              <a:t>Higher CPC results in more prominent ad placement. (</a:t>
            </a:r>
            <a:r>
              <a:rPr lang="en-US" dirty="0" err="1"/>
              <a:t>Ie</a:t>
            </a:r>
            <a:r>
              <a:rPr lang="en-US" dirty="0"/>
              <a:t>. Top of Page)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074517-C3AA-4268-B2B2-D90B2854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6148"/>
            <a:ext cx="12192000" cy="271836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96DBB7-CF5E-4038-8151-C8E538A9B460}"/>
              </a:ext>
            </a:extLst>
          </p:cNvPr>
          <p:cNvSpPr txBox="1">
            <a:spLocks/>
          </p:cNvSpPr>
          <p:nvPr/>
        </p:nvSpPr>
        <p:spPr>
          <a:xfrm>
            <a:off x="404567" y="5656084"/>
            <a:ext cx="10530526" cy="114630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figure shows a negative correlation between Cost Per Click and Units Sold, Profit and Revenue.</a:t>
            </a:r>
          </a:p>
          <a:p>
            <a:pPr lvl="1"/>
            <a:r>
              <a:rPr lang="en-US" dirty="0"/>
              <a:t>Higher CPC results in less units sold, less revenue and less profit.</a:t>
            </a:r>
          </a:p>
          <a:p>
            <a:r>
              <a:rPr lang="en-US" dirty="0"/>
              <a:t>May be worth exploring Higher and Lower Average CPC costs.</a:t>
            </a:r>
          </a:p>
          <a:p>
            <a:r>
              <a:rPr lang="en-US" dirty="0"/>
              <a:t>Hypothesis was supported by this data.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7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0CC3-D715-4692-8585-3EA2D5A5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" y="0"/>
            <a:ext cx="10515600" cy="1325563"/>
          </a:xfrm>
        </p:spPr>
        <p:txBody>
          <a:bodyPr/>
          <a:lstStyle/>
          <a:p>
            <a:r>
              <a:rPr lang="en-US" dirty="0"/>
              <a:t>Does advertising in this dataset always increase sales? Hypothesis: No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52433-2044-41A1-A826-DF4134D70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4679632"/>
            <a:ext cx="12192000" cy="20361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There is a positive correlation between ad spend and units sold, revenue and profit.</a:t>
            </a:r>
          </a:p>
          <a:p>
            <a:pPr lvl="1"/>
            <a:r>
              <a:rPr lang="en-US" dirty="0"/>
              <a:t>For both aggregate and individual graphs</a:t>
            </a:r>
          </a:p>
          <a:p>
            <a:r>
              <a:rPr lang="en-US" dirty="0"/>
              <a:t>This suggests higher ad spend correlates with higher sales.</a:t>
            </a:r>
          </a:p>
          <a:p>
            <a:r>
              <a:rPr lang="en-US" dirty="0"/>
              <a:t>May be worth exploring ad spend higher and lower than this dataset. </a:t>
            </a:r>
          </a:p>
          <a:p>
            <a:r>
              <a:rPr lang="en-US" dirty="0"/>
              <a:t>Hypothesis was not supported by this dataset.</a:t>
            </a:r>
          </a:p>
          <a:p>
            <a:r>
              <a:rPr lang="en-US" dirty="0"/>
              <a:t>Products may need to be evaluated on an individual basis.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C70109-7DCE-4325-B10D-6F080BCC3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3"/>
            <a:ext cx="12192000" cy="322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21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7A51-B23B-4172-B85A-3DCF92EE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1"/>
            <a:ext cx="12494024" cy="1244338"/>
          </a:xfrm>
        </p:spPr>
        <p:txBody>
          <a:bodyPr>
            <a:normAutofit/>
          </a:bodyPr>
          <a:lstStyle/>
          <a:p>
            <a:r>
              <a:rPr lang="en-US" sz="3600" dirty="0"/>
              <a:t>Does lowering price in this dataset always increase revenue? Hypothesis: 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2C2FB-3E88-4126-8C96-51D90E85E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8" y="1325563"/>
            <a:ext cx="4753515" cy="5376895"/>
          </a:xfrm>
        </p:spPr>
        <p:txBody>
          <a:bodyPr>
            <a:normAutofit/>
          </a:bodyPr>
          <a:lstStyle/>
          <a:p>
            <a:r>
              <a:rPr lang="en-US" dirty="0"/>
              <a:t>For single product</a:t>
            </a:r>
          </a:p>
          <a:p>
            <a:r>
              <a:rPr lang="en-US" dirty="0"/>
              <a:t>There is a correlation between price and revenue.</a:t>
            </a:r>
          </a:p>
          <a:p>
            <a:r>
              <a:rPr lang="en-US" dirty="0"/>
              <a:t>Low price and high price yields lower revenue.</a:t>
            </a:r>
          </a:p>
          <a:p>
            <a:r>
              <a:rPr lang="en-US" dirty="0"/>
              <a:t>Data suggests there is an optimal price range.</a:t>
            </a:r>
          </a:p>
          <a:p>
            <a:pPr lvl="1"/>
            <a:r>
              <a:rPr lang="en-US" dirty="0"/>
              <a:t>Many small business aren’t doing these tests and could be losing $$$.</a:t>
            </a:r>
          </a:p>
          <a:p>
            <a:r>
              <a:rPr lang="en-US" dirty="0"/>
              <a:t>Hypothesis was supported.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1DCEBD-04F5-48CE-94E0-D0C1E7BA1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615" y="621178"/>
            <a:ext cx="3695065" cy="62368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035B19-1F95-4B11-9AC3-0975FBD4B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2" y="580756"/>
            <a:ext cx="3443288" cy="626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62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655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Amazon Sales Analysis</vt:lpstr>
      <vt:lpstr>Project: Amazon Sales Analysis</vt:lpstr>
      <vt:lpstr>4 Questions Explored</vt:lpstr>
      <vt:lpstr>Raw Data</vt:lpstr>
      <vt:lpstr>Clean Data</vt:lpstr>
      <vt:lpstr>Data Cleanup</vt:lpstr>
      <vt:lpstr>Does advertising in this dataset always increase sales? Hypothesis: No</vt:lpstr>
      <vt:lpstr>Does advertising in this dataset always increase sales? Hypothesis: No (Part 2)</vt:lpstr>
      <vt:lpstr>Does lowering price in this dataset always increase revenue? Hypothesis: No</vt:lpstr>
      <vt:lpstr>Future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Analysis</dc:title>
  <dc:creator>Matthew Warner</dc:creator>
  <cp:lastModifiedBy>Matthew Warner</cp:lastModifiedBy>
  <cp:revision>24</cp:revision>
  <dcterms:created xsi:type="dcterms:W3CDTF">2018-08-16T15:50:10Z</dcterms:created>
  <dcterms:modified xsi:type="dcterms:W3CDTF">2018-08-18T19:38:02Z</dcterms:modified>
</cp:coreProperties>
</file>