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  <p:sldId id="257" r:id="rId3"/>
    <p:sldId id="258" r:id="rId4"/>
    <p:sldId id="259" r:id="rId5"/>
    <p:sldId id="263" r:id="rId6"/>
    <p:sldId id="282" r:id="rId7"/>
    <p:sldId id="276" r:id="rId8"/>
    <p:sldId id="275" r:id="rId9"/>
    <p:sldId id="260" r:id="rId10"/>
    <p:sldId id="261" r:id="rId11"/>
    <p:sldId id="277" r:id="rId12"/>
    <p:sldId id="262" r:id="rId13"/>
    <p:sldId id="274" r:id="rId14"/>
    <p:sldId id="271" r:id="rId15"/>
    <p:sldId id="272" r:id="rId16"/>
    <p:sldId id="267" r:id="rId17"/>
    <p:sldId id="268" r:id="rId18"/>
    <p:sldId id="269" r:id="rId19"/>
    <p:sldId id="270" r:id="rId20"/>
    <p:sldId id="273" r:id="rId21"/>
    <p:sldId id="279" r:id="rId22"/>
    <p:sldId id="278" r:id="rId23"/>
    <p:sldId id="281" r:id="rId24"/>
    <p:sldId id="283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84" d="100"/>
          <a:sy n="84" d="100"/>
        </p:scale>
        <p:origin x="-1328" y="-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24F6BB-03D0-4CDA-BD07-7268D050E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Amazon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353FA4-8662-4273-B6AD-188442C81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Emma Li, Barrett </a:t>
            </a:r>
            <a:r>
              <a:rPr lang="en-US" dirty="0" err="1"/>
              <a:t>Ottenberg</a:t>
            </a:r>
            <a:r>
              <a:rPr lang="en-US" dirty="0"/>
              <a:t> and Matthew Warner</a:t>
            </a:r>
          </a:p>
        </p:txBody>
      </p:sp>
      <p:pic>
        <p:nvPicPr>
          <p:cNvPr id="1026" name="Picture 2" descr="Image result for amazon logo">
            <a:extLst>
              <a:ext uri="{FF2B5EF4-FFF2-40B4-BE49-F238E27FC236}">
                <a16:creationId xmlns="" xmlns:a16="http://schemas.microsoft.com/office/drawing/2014/main" id="{7265A53C-F2C1-4F8E-AF38-96B95A92E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979908"/>
            <a:ext cx="5473700" cy="307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63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552433-2044-41A1-A826-DF4134D707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8367" y="4293574"/>
            <a:ext cx="10689498" cy="2564426"/>
          </a:xfrm>
        </p:spPr>
        <p:txBody>
          <a:bodyPr>
            <a:noAutofit/>
          </a:bodyPr>
          <a:lstStyle/>
          <a:p>
            <a:r>
              <a:rPr lang="en-US" dirty="0"/>
              <a:t>There is a positive correlation between ad spend and units sold, revenue and profit.</a:t>
            </a:r>
          </a:p>
          <a:p>
            <a:pPr lvl="1"/>
            <a:r>
              <a:rPr lang="en-US" sz="2000" dirty="0"/>
              <a:t>For both aggregate and individual graphs</a:t>
            </a:r>
          </a:p>
          <a:p>
            <a:r>
              <a:rPr lang="en-US" dirty="0"/>
              <a:t>This suggests higher ad spend correlates with higher sales.</a:t>
            </a:r>
          </a:p>
          <a:p>
            <a:r>
              <a:rPr lang="en-US" dirty="0"/>
              <a:t>May be worth exploring ad spend higher and lower than this dataset. </a:t>
            </a:r>
          </a:p>
          <a:p>
            <a:r>
              <a:rPr lang="en-US" dirty="0"/>
              <a:t>Hypothesis was not supported by this dataset.</a:t>
            </a:r>
          </a:p>
          <a:p>
            <a:r>
              <a:rPr lang="en-US" dirty="0"/>
              <a:t>Products may need to be evaluated on an individual basis.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DC70109-7DCE-4325-B10D-6F080BCC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533"/>
            <a:ext cx="12192000" cy="34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2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080" y="2568421"/>
            <a:ext cx="9753600" cy="1293592"/>
          </a:xfrm>
        </p:spPr>
        <p:txBody>
          <a:bodyPr>
            <a:normAutofit fontScale="90000"/>
          </a:bodyPr>
          <a:lstStyle/>
          <a:p>
            <a:r>
              <a:rPr lang="en-US" dirty="0"/>
              <a:t>Does lowering price in this dataset always increase revenue?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Hypothesis: No</a:t>
            </a:r>
          </a:p>
        </p:txBody>
      </p:sp>
    </p:spTree>
    <p:extLst>
      <p:ext uri="{BB962C8B-B14F-4D97-AF65-F5344CB8AC3E}">
        <p14:creationId xmlns:p14="http://schemas.microsoft.com/office/powerpoint/2010/main" val="99775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1DCEBD-04F5-48CE-94E0-D0C1E7BA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129" y="1746142"/>
            <a:ext cx="3513404" cy="5087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177A51-B23B-4172-B85A-3DCF92EE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07400"/>
            <a:ext cx="9753600" cy="1154097"/>
          </a:xfrm>
        </p:spPr>
        <p:txBody>
          <a:bodyPr>
            <a:noAutofit/>
          </a:bodyPr>
          <a:lstStyle/>
          <a:p>
            <a:r>
              <a:rPr lang="en-US" sz="3600" dirty="0"/>
              <a:t>Does lowering price in this dataset always increase revenue? Hypothesis: 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C2C2FB-3E88-4126-8C96-51D90E85E1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19200" y="2056077"/>
            <a:ext cx="4087750" cy="4280715"/>
          </a:xfrm>
        </p:spPr>
        <p:txBody>
          <a:bodyPr>
            <a:normAutofit/>
          </a:bodyPr>
          <a:lstStyle/>
          <a:p>
            <a:r>
              <a:rPr lang="en-US" sz="2200" dirty="0"/>
              <a:t>For single product</a:t>
            </a:r>
          </a:p>
          <a:p>
            <a:r>
              <a:rPr lang="en-US" sz="2200" dirty="0"/>
              <a:t>There is a correlation between price and revenue.</a:t>
            </a:r>
          </a:p>
          <a:p>
            <a:r>
              <a:rPr lang="en-US" sz="2200" dirty="0"/>
              <a:t>Low price and high price yields lower revenue.</a:t>
            </a:r>
          </a:p>
          <a:p>
            <a:r>
              <a:rPr lang="en-US" sz="2200" dirty="0"/>
              <a:t>Data suggests there is an optimal price range.</a:t>
            </a:r>
          </a:p>
          <a:p>
            <a:pPr lvl="1"/>
            <a:r>
              <a:rPr lang="en-US" dirty="0"/>
              <a:t>Many small business aren’t doing these tests and could be losing $$$.</a:t>
            </a:r>
          </a:p>
          <a:p>
            <a:r>
              <a:rPr lang="en-US" sz="2200" dirty="0"/>
              <a:t>Hypothesis was supported.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3035B19-1F95-4B11-9AC3-0975FBD4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141" y="1738595"/>
            <a:ext cx="3443288" cy="50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840580"/>
            <a:ext cx="9753600" cy="1293592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</a:t>
            </a:r>
            <a:r>
              <a:rPr lang="en-US" dirty="0" smtClean="0"/>
              <a:t>months?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Hypothesis: Yes </a:t>
            </a:r>
          </a:p>
        </p:txBody>
      </p:sp>
    </p:spTree>
    <p:extLst>
      <p:ext uri="{BB962C8B-B14F-4D97-AF65-F5344CB8AC3E}">
        <p14:creationId xmlns:p14="http://schemas.microsoft.com/office/powerpoint/2010/main" val="224685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9200" y="2286000"/>
            <a:ext cx="4486656" cy="621792"/>
          </a:xfrm>
        </p:spPr>
        <p:txBody>
          <a:bodyPr/>
          <a:lstStyle/>
          <a:p>
            <a:r>
              <a:rPr lang="en-US" dirty="0" smtClean="0"/>
              <a:t>What products are used </a:t>
            </a:r>
            <a:r>
              <a:rPr lang="en-US" dirty="0"/>
              <a:t>during summer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096000" y="2286000"/>
            <a:ext cx="4482749" cy="621792"/>
          </a:xfrm>
        </p:spPr>
        <p:txBody>
          <a:bodyPr/>
          <a:lstStyle/>
          <a:p>
            <a:r>
              <a:rPr lang="en-US" dirty="0" smtClean="0"/>
              <a:t>Which months are warmer months?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961" y="592269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</a:t>
            </a:r>
            <a:r>
              <a:rPr lang="en-US" dirty="0" smtClean="0"/>
              <a:t>months?</a:t>
            </a:r>
            <a:r>
              <a:rPr lang="en-US" dirty="0"/>
              <a:t> Hypothesis: </a:t>
            </a:r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38200" y="3048000"/>
            <a:ext cx="4754880" cy="2953512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Copper </a:t>
            </a:r>
            <a:r>
              <a:rPr lang="en-US" sz="2400" dirty="0"/>
              <a:t>Hummingbird Feeder Ant Guard by Tip-Top Garden </a:t>
            </a:r>
            <a:r>
              <a:rPr lang="en-US" sz="2400" dirty="0" smtClean="0"/>
              <a:t>Supply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791200" y="3048000"/>
            <a:ext cx="4754880" cy="2953512"/>
          </a:xfrm>
        </p:spPr>
        <p:txBody>
          <a:bodyPr/>
          <a:lstStyle/>
          <a:p>
            <a:pPr lvl="1"/>
            <a:r>
              <a:rPr lang="en-US" sz="2400" dirty="0" smtClean="0"/>
              <a:t>Warmer </a:t>
            </a:r>
            <a:r>
              <a:rPr lang="en-US" sz="2400" dirty="0"/>
              <a:t>months= summer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 Shot 2018-08-18 at 12.14.4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280" r="2201" b="5596"/>
          <a:stretch/>
        </p:blipFill>
        <p:spPr>
          <a:xfrm>
            <a:off x="3429000" y="4419600"/>
            <a:ext cx="1792880" cy="2443586"/>
          </a:xfrm>
          <a:prstGeom prst="rect">
            <a:avLst/>
          </a:prstGeom>
        </p:spPr>
      </p:pic>
      <p:pic>
        <p:nvPicPr>
          <p:cNvPr id="7" name="Picture 6" descr="Screen Shot 2018-08-18 at 12.16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19600"/>
            <a:ext cx="218535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133600"/>
            <a:ext cx="9753600" cy="385727"/>
          </a:xfrm>
        </p:spPr>
        <p:txBody>
          <a:bodyPr>
            <a:noAutofit/>
          </a:bodyPr>
          <a:lstStyle/>
          <a:p>
            <a:r>
              <a:rPr lang="en-US" sz="2800" dirty="0" smtClean="0"/>
              <a:t>Tidy </a:t>
            </a:r>
            <a:r>
              <a:rPr lang="en-US" sz="2800" dirty="0" smtClean="0"/>
              <a:t>up </a:t>
            </a:r>
            <a:r>
              <a:rPr lang="en-US" sz="2800" dirty="0" smtClean="0"/>
              <a:t>Data </a:t>
            </a:r>
            <a:r>
              <a:rPr lang="en-US" sz="2800" dirty="0"/>
              <a:t>a</a:t>
            </a:r>
            <a:r>
              <a:rPr lang="en-US" sz="2800" dirty="0" smtClean="0"/>
              <a:t>gain</a:t>
            </a:r>
            <a:endParaRPr lang="en-US" sz="2800" dirty="0"/>
          </a:p>
        </p:txBody>
      </p:sp>
      <p:pic>
        <p:nvPicPr>
          <p:cNvPr id="7" name="Content Placeholder 6" descr="Screen Shot 2018-08-19 at 11.10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20" r="-25020"/>
          <a:stretch>
            <a:fillRect/>
          </a:stretch>
        </p:blipFill>
        <p:spPr>
          <a:xfrm>
            <a:off x="529183" y="3585469"/>
            <a:ext cx="10050509" cy="3499305"/>
          </a:xfr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387AF5A-5E2F-4D84-B283-6713712A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43" y="1964423"/>
            <a:ext cx="12181840" cy="489357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219200" y="2438400"/>
            <a:ext cx="9576135" cy="2995667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Only </a:t>
            </a:r>
            <a:r>
              <a:rPr lang="en-US" sz="2400" dirty="0" smtClean="0"/>
              <a:t>keep </a:t>
            </a:r>
            <a:r>
              <a:rPr lang="en-US" sz="2400" dirty="0" smtClean="0"/>
              <a:t>the columns we need:</a:t>
            </a:r>
          </a:p>
          <a:p>
            <a:pPr lvl="1"/>
            <a:r>
              <a:rPr lang="en-US" sz="2400" dirty="0" smtClean="0"/>
              <a:t>SKU, description , Quantity, month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88961" y="592270"/>
            <a:ext cx="9753600" cy="1221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Do products used during summer sell better during warmer months?</a:t>
            </a:r>
            <a:r>
              <a:rPr lang="en-US" dirty="0"/>
              <a:t> Hypothesis: Yes</a:t>
            </a:r>
          </a:p>
        </p:txBody>
      </p:sp>
    </p:spTree>
    <p:extLst>
      <p:ext uri="{BB962C8B-B14F-4D97-AF65-F5344CB8AC3E}">
        <p14:creationId xmlns:p14="http://schemas.microsoft.com/office/powerpoint/2010/main" val="3715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961" y="592269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</a:t>
            </a:r>
            <a:r>
              <a:rPr lang="en-US" dirty="0" smtClean="0"/>
              <a:t>months?</a:t>
            </a:r>
            <a:r>
              <a:rPr lang="en-US" dirty="0"/>
              <a:t> Hypothesis: 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981200"/>
            <a:ext cx="3936555" cy="3593592"/>
          </a:xfrm>
        </p:spPr>
        <p:txBody>
          <a:bodyPr/>
          <a:lstStyle/>
          <a:p>
            <a:r>
              <a:rPr lang="en-US" sz="2400" dirty="0" smtClean="0"/>
              <a:t>Total 79 items. </a:t>
            </a:r>
          </a:p>
          <a:p>
            <a:r>
              <a:rPr lang="en-US" sz="2400" dirty="0" smtClean="0"/>
              <a:t>2 trends</a:t>
            </a:r>
          </a:p>
          <a:p>
            <a:pPr lvl="1"/>
            <a:r>
              <a:rPr lang="en-US" sz="2400" dirty="0"/>
              <a:t>increased sales </a:t>
            </a:r>
            <a:r>
              <a:rPr lang="en-US" sz="2400" dirty="0" smtClean="0"/>
              <a:t>from </a:t>
            </a:r>
            <a:r>
              <a:rPr lang="en-US" sz="2400" dirty="0"/>
              <a:t>April to </a:t>
            </a:r>
            <a:r>
              <a:rPr lang="en-US" sz="2400" dirty="0" smtClean="0"/>
              <a:t>August</a:t>
            </a:r>
          </a:p>
          <a:p>
            <a:pPr lvl="1"/>
            <a:r>
              <a:rPr lang="en-US" sz="2400" dirty="0" smtClean="0"/>
              <a:t>Another is in December</a:t>
            </a:r>
            <a:endParaRPr lang="en-US" sz="2200" dirty="0" smtClean="0"/>
          </a:p>
          <a:p>
            <a:pPr lvl="1"/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Content Placeholder 8" descr="everything_sale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" r="5923"/>
          <a:stretch/>
        </p:blipFill>
        <p:spPr>
          <a:xfrm>
            <a:off x="5297501" y="1708358"/>
            <a:ext cx="6894499" cy="4834605"/>
          </a:xfrm>
        </p:spPr>
      </p:pic>
      <p:sp>
        <p:nvSpPr>
          <p:cNvPr id="6" name="Oval 5"/>
          <p:cNvSpPr/>
          <p:nvPr/>
        </p:nvSpPr>
        <p:spPr>
          <a:xfrm>
            <a:off x="7348085" y="3295772"/>
            <a:ext cx="2237688" cy="244915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6128" y="3335045"/>
            <a:ext cx="1275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689377" y="2231417"/>
            <a:ext cx="1271365" cy="2001689"/>
            <a:chOff x="9842684" y="2307005"/>
            <a:chExt cx="1271365" cy="952553"/>
          </a:xfrm>
        </p:grpSpPr>
        <p:sp>
          <p:nvSpPr>
            <p:cNvPr id="7" name="Oval 6"/>
            <p:cNvSpPr/>
            <p:nvPr/>
          </p:nvSpPr>
          <p:spPr>
            <a:xfrm>
              <a:off x="9889368" y="2307111"/>
              <a:ext cx="1224681" cy="95244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42684" y="2307005"/>
              <a:ext cx="184666" cy="1757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67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592282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</a:t>
            </a:r>
            <a:r>
              <a:rPr lang="en-US" dirty="0" smtClean="0"/>
              <a:t>months?</a:t>
            </a:r>
            <a:r>
              <a:rPr lang="en-US" dirty="0"/>
              <a:t>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219200" y="1828800"/>
            <a:ext cx="3833731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Summer item:</a:t>
            </a:r>
          </a:p>
          <a:p>
            <a:pPr lvl="1"/>
            <a:r>
              <a:rPr lang="en-US" dirty="0"/>
              <a:t>Ant Guard </a:t>
            </a:r>
            <a:endParaRPr lang="en-US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sales is </a:t>
            </a:r>
            <a:r>
              <a:rPr lang="en-US" sz="2400" dirty="0" smtClean="0"/>
              <a:t>boosted </a:t>
            </a:r>
            <a:r>
              <a:rPr lang="en-US" sz="2400" dirty="0"/>
              <a:t>during the summer, from June to August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started </a:t>
            </a:r>
            <a:r>
              <a:rPr lang="en-US" sz="2400" dirty="0"/>
              <a:t>ramping up from </a:t>
            </a:r>
            <a:r>
              <a:rPr lang="en-US" sz="2400" dirty="0" smtClean="0"/>
              <a:t>spring.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Content Placeholder 13" descr="summer_item_total_sale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" t="-13276" r="7904" b="332"/>
          <a:stretch/>
        </p:blipFill>
        <p:spPr>
          <a:xfrm>
            <a:off x="4944091" y="1193531"/>
            <a:ext cx="7075933" cy="5473600"/>
          </a:xfrm>
        </p:spPr>
      </p:pic>
    </p:spTree>
    <p:extLst>
      <p:ext uri="{BB962C8B-B14F-4D97-AF65-F5344CB8AC3E}">
        <p14:creationId xmlns:p14="http://schemas.microsoft.com/office/powerpoint/2010/main" val="17846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19200" y="1981200"/>
            <a:ext cx="4754880" cy="35935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Others exclude summer items sales</a:t>
            </a:r>
          </a:p>
          <a:p>
            <a:r>
              <a:rPr lang="en-US" sz="2400" dirty="0" smtClean="0"/>
              <a:t>Go </a:t>
            </a:r>
            <a:r>
              <a:rPr lang="en-US" sz="2400" dirty="0" smtClean="0"/>
              <a:t>up from Oct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clear trend of Christmas season.</a:t>
            </a:r>
          </a:p>
          <a:p>
            <a:pPr marL="320040" lvl="1" indent="0">
              <a:buNone/>
            </a:pPr>
            <a:endParaRPr lang="en-US" sz="22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 descr="other_item_total_sal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16" b="-6716"/>
          <a:stretch>
            <a:fillRect/>
          </a:stretch>
        </p:blipFill>
        <p:spPr>
          <a:xfrm>
            <a:off x="5865824" y="1981200"/>
            <a:ext cx="6173776" cy="4668670"/>
          </a:xfrm>
        </p:spPr>
      </p:pic>
      <p:grpSp>
        <p:nvGrpSpPr>
          <p:cNvPr id="5" name="Group 4"/>
          <p:cNvGrpSpPr/>
          <p:nvPr/>
        </p:nvGrpSpPr>
        <p:grpSpPr>
          <a:xfrm>
            <a:off x="10058400" y="2362200"/>
            <a:ext cx="1755068" cy="3105316"/>
            <a:chOff x="9842684" y="2307005"/>
            <a:chExt cx="1301604" cy="959747"/>
          </a:xfrm>
        </p:grpSpPr>
        <p:sp>
          <p:nvSpPr>
            <p:cNvPr id="7" name="Oval 6"/>
            <p:cNvSpPr/>
            <p:nvPr/>
          </p:nvSpPr>
          <p:spPr>
            <a:xfrm>
              <a:off x="9919607" y="2314305"/>
              <a:ext cx="1224681" cy="95244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2684" y="2307005"/>
              <a:ext cx="194017" cy="1141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smtClean="0">
                  <a:solidFill>
                    <a:srgbClr val="FF0000"/>
                  </a:solidFill>
                </a:rPr>
                <a:t>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Do products used during summer sell better during warmer months? Hypothesis: Yes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45701" y="493757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34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total sales trend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4" r="5904"/>
          <a:stretch/>
        </p:blipFill>
        <p:spPr>
          <a:xfrm>
            <a:off x="4953000" y="1752600"/>
            <a:ext cx="6899980" cy="5214793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219200" y="1828800"/>
            <a:ext cx="35194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correlation between </a:t>
            </a:r>
            <a:r>
              <a:rPr lang="en-US" sz="2400" dirty="0" smtClean="0"/>
              <a:t>summer items  and seasons.</a:t>
            </a:r>
          </a:p>
          <a:p>
            <a:r>
              <a:rPr lang="en-US" sz="2400" dirty="0" smtClean="0"/>
              <a:t>contribute </a:t>
            </a:r>
            <a:r>
              <a:rPr lang="en-US" sz="2400" dirty="0"/>
              <a:t>the sale boost during the spring and summer season.</a:t>
            </a:r>
          </a:p>
          <a:p>
            <a:endParaRPr lang="en-US" sz="2200" dirty="0" smtClean="0"/>
          </a:p>
          <a:p>
            <a:pPr marL="320040" lvl="1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66651" y="2040959"/>
            <a:ext cx="2540078" cy="4595938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rgbClr val="000000"/>
                </a:solidFill>
                <a:prstDash val="sysDash"/>
                <a:miter lim="800000"/>
              </a:ln>
              <a:noFill/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Do products used during summer sell better during warmer months? Hypothesis: Yes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59178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9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CC0C1F-1138-414E-93A6-40AD0DFB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22518"/>
            <a:ext cx="9753600" cy="1154097"/>
          </a:xfrm>
        </p:spPr>
        <p:txBody>
          <a:bodyPr/>
          <a:lstStyle/>
          <a:p>
            <a:r>
              <a:rPr lang="en-US" dirty="0"/>
              <a:t>Project: Amazon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2DA39C-F5D3-497F-80F9-506933D0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32518"/>
            <a:ext cx="9753600" cy="3539527"/>
          </a:xfrm>
        </p:spPr>
        <p:txBody>
          <a:bodyPr>
            <a:noAutofit/>
          </a:bodyPr>
          <a:lstStyle/>
          <a:p>
            <a:r>
              <a:rPr lang="en-US" dirty="0"/>
              <a:t>Matthew has a small business and uses Amazon.com as a sales channel. </a:t>
            </a:r>
          </a:p>
          <a:p>
            <a:r>
              <a:rPr lang="en-US" dirty="0"/>
              <a:t>Project is to explore sales and advertising data to find trends</a:t>
            </a:r>
          </a:p>
          <a:p>
            <a:pPr lvl="1"/>
            <a:r>
              <a:rPr lang="en-US" sz="2000" dirty="0"/>
              <a:t>Migrate away from Excel</a:t>
            </a:r>
          </a:p>
          <a:p>
            <a:r>
              <a:rPr lang="en-US" dirty="0"/>
              <a:t>Foundation for actual business use</a:t>
            </a:r>
          </a:p>
          <a:p>
            <a:r>
              <a:rPr lang="en-US" dirty="0"/>
              <a:t>Data has been masked</a:t>
            </a:r>
          </a:p>
          <a:p>
            <a:pPr lvl="1"/>
            <a:r>
              <a:rPr lang="en-US" sz="2000" dirty="0"/>
              <a:t>Real Data but it has been scaled for </a:t>
            </a:r>
            <a:r>
              <a:rPr lang="en-US" sz="2000" dirty="0" smtClean="0"/>
              <a:t>privacy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56D6929-B46A-4E7B-B00E-1D8121A0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93" y="4211542"/>
            <a:ext cx="10241280" cy="23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8414944" cy="33260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/>
              <a:t>The hypothesis is </a:t>
            </a:r>
            <a:r>
              <a:rPr lang="en-US" sz="3200" dirty="0" smtClean="0"/>
              <a:t>correct.</a:t>
            </a:r>
          </a:p>
          <a:p>
            <a:pPr lvl="1"/>
            <a:r>
              <a:rPr lang="en-US" sz="2800" dirty="0"/>
              <a:t>The ant guard sales better during the summer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sales is also high in Spring, and started from the end of the winter.</a:t>
            </a:r>
          </a:p>
          <a:p>
            <a:pPr marL="45720" indent="0">
              <a:buNone/>
            </a:pPr>
            <a:endParaRPr lang="en-US" sz="3400" dirty="0"/>
          </a:p>
          <a:p>
            <a:pPr lvl="1"/>
            <a:endParaRPr lang="en-US" sz="3000" dirty="0" smtClean="0"/>
          </a:p>
          <a:p>
            <a:pPr marL="45720" indent="0">
              <a:buNone/>
            </a:pPr>
            <a:endParaRPr lang="en-US" sz="3200" dirty="0"/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4328" y="1913930"/>
            <a:ext cx="1961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Do products used during summer sell better during warmer months? Hypothesis: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7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8722" y="2704485"/>
            <a:ext cx="9753600" cy="129359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Does click through rate correlate with conversion rate in this dataset?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Hypothesis: Yes </a:t>
            </a:r>
          </a:p>
        </p:txBody>
      </p:sp>
    </p:spTree>
    <p:extLst>
      <p:ext uri="{BB962C8B-B14F-4D97-AF65-F5344CB8AC3E}">
        <p14:creationId xmlns:p14="http://schemas.microsoft.com/office/powerpoint/2010/main" val="393847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081" y="562032"/>
            <a:ext cx="10090198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click through rate correlate with conversion rate in this dataset</a:t>
            </a:r>
            <a:r>
              <a:rPr lang="en-US" dirty="0" smtClean="0"/>
              <a:t>?</a:t>
            </a:r>
            <a:r>
              <a:rPr lang="en-US" dirty="0"/>
              <a:t>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3841" y="1772032"/>
            <a:ext cx="9753600" cy="35395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081" y="562032"/>
            <a:ext cx="10090198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click through rate correlate with conversion rate in this dataset</a:t>
            </a:r>
            <a:r>
              <a:rPr lang="en-US" dirty="0" smtClean="0"/>
              <a:t>?</a:t>
            </a:r>
            <a:r>
              <a:rPr lang="en-US" dirty="0"/>
              <a:t>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3841" y="1772032"/>
            <a:ext cx="9753600" cy="35395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9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</a:t>
            </a:r>
            <a:r>
              <a:rPr lang="en-US" dirty="0" smtClean="0"/>
              <a:t>Learns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769834"/>
            <a:ext cx="9753600" cy="3685644"/>
          </a:xfrm>
        </p:spPr>
        <p:txBody>
          <a:bodyPr>
            <a:noAutofit/>
          </a:bodyPr>
          <a:lstStyle/>
          <a:p>
            <a:r>
              <a:rPr lang="en-US" sz="2400" dirty="0"/>
              <a:t>Most likely this data has multiple variable interactions </a:t>
            </a:r>
          </a:p>
          <a:p>
            <a:pPr lvl="1"/>
            <a:r>
              <a:rPr lang="en-US" sz="2000" dirty="0"/>
              <a:t>Output is due to many inputs</a:t>
            </a:r>
          </a:p>
          <a:p>
            <a:pPr lvl="1"/>
            <a:r>
              <a:rPr lang="en-US" sz="2000" dirty="0"/>
              <a:t>Not explored with techniques used</a:t>
            </a:r>
          </a:p>
          <a:p>
            <a:r>
              <a:rPr lang="en-US" sz="2400" dirty="0"/>
              <a:t>Statistical models for each item may need to be developed</a:t>
            </a:r>
          </a:p>
          <a:p>
            <a:r>
              <a:rPr lang="en-US" sz="2400" dirty="0"/>
              <a:t>Use flexible code</a:t>
            </a:r>
          </a:p>
          <a:p>
            <a:pPr lvl="1"/>
            <a:r>
              <a:rPr lang="en-US" sz="2000" dirty="0"/>
              <a:t>Use variables and don’t hard code. Allows for easy switch to new data.</a:t>
            </a:r>
          </a:p>
          <a:p>
            <a:r>
              <a:rPr lang="en-US" sz="2400" dirty="0"/>
              <a:t>Wrap each step in a function</a:t>
            </a:r>
          </a:p>
          <a:p>
            <a:pPr lvl="1"/>
            <a:r>
              <a:rPr lang="en-US" sz="2000" dirty="0"/>
              <a:t>Allows for reuse of variable names</a:t>
            </a:r>
          </a:p>
          <a:p>
            <a:pPr lvl="1"/>
            <a:r>
              <a:rPr lang="en-US" sz="2000" dirty="0"/>
              <a:t>Makes copy and pasting code </a:t>
            </a:r>
            <a:r>
              <a:rPr lang="en-US" sz="2000" dirty="0" smtClean="0"/>
              <a:t>easier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9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76E52F-1353-4CE6-AB22-7FCE2022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080" y="607386"/>
            <a:ext cx="9753600" cy="1154097"/>
          </a:xfrm>
        </p:spPr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F36D57-EB51-459C-BC47-FE4A9EBD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64" y="2052399"/>
            <a:ext cx="10515600" cy="1953928"/>
          </a:xfrm>
        </p:spPr>
        <p:txBody>
          <a:bodyPr>
            <a:normAutofit/>
          </a:bodyPr>
          <a:lstStyle/>
          <a:p>
            <a:r>
              <a:rPr lang="en-US" sz="2400" dirty="0"/>
              <a:t>Add more data</a:t>
            </a:r>
          </a:p>
          <a:p>
            <a:r>
              <a:rPr lang="en-US" sz="2400" dirty="0"/>
              <a:t>Automated reporting through API</a:t>
            </a:r>
          </a:p>
          <a:p>
            <a:r>
              <a:rPr lang="en-US" sz="2400" dirty="0"/>
              <a:t>Automated adjustments on advertising or price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8B5D1E9-610D-4427-8167-EC921DC2A02F}"/>
              </a:ext>
            </a:extLst>
          </p:cNvPr>
          <p:cNvSpPr txBox="1">
            <a:spLocks/>
          </p:cNvSpPr>
          <p:nvPr/>
        </p:nvSpPr>
        <p:spPr>
          <a:xfrm>
            <a:off x="4223994" y="45333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62725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CF5046-B112-4FC4-859D-C10D018F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42" y="607386"/>
            <a:ext cx="9753600" cy="1154097"/>
          </a:xfrm>
        </p:spPr>
        <p:txBody>
          <a:bodyPr/>
          <a:lstStyle/>
          <a:p>
            <a:r>
              <a:rPr lang="en-US" dirty="0"/>
              <a:t>4 Questions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2C1B1B-B73F-4340-8E9C-4DB06117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61" y="1953451"/>
            <a:ext cx="10029720" cy="42147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 Does advertising in this dataset always increase sales? 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Hypothesis: No </a:t>
            </a:r>
            <a:r>
              <a:rPr lang="en-US" sz="2000" dirty="0" smtClean="0"/>
              <a:t>(Matthew Warner)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Does lowering price in this dataset always increase revenue? 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Hypothesis: No </a:t>
            </a:r>
            <a:r>
              <a:rPr lang="en-US" sz="2000" dirty="0" smtClean="0"/>
              <a:t>(Matthew Warner)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Do products used during summer sell better during warmer months.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Hypothesis: Yes </a:t>
            </a:r>
            <a:r>
              <a:rPr lang="en-US" sz="2000" dirty="0" smtClean="0"/>
              <a:t>(Emma Li)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Does click through rate correlate with conversion rate in this dataset?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Hypothesis: Yes </a:t>
            </a:r>
            <a:r>
              <a:rPr lang="en-US" sz="2000" dirty="0" smtClean="0"/>
              <a:t>(Barrett </a:t>
            </a:r>
            <a:r>
              <a:rPr lang="en-US" sz="2000" dirty="0" err="1" smtClean="0"/>
              <a:t>Ottenberg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2050" name="Picture 2" descr="Image result for question mark clipart">
            <a:extLst>
              <a:ext uri="{FF2B5EF4-FFF2-40B4-BE49-F238E27FC236}">
                <a16:creationId xmlns="" xmlns:a16="http://schemas.microsoft.com/office/drawing/2014/main" id="{07B4668D-E299-4469-8F93-99CFBB29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353" y="0"/>
            <a:ext cx="3402647" cy="202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8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603477-B2B2-408A-8CD7-86597DB9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61" y="577150"/>
            <a:ext cx="9753600" cy="1154097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8045B1-59F7-4120-94BE-67053379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61" y="1832504"/>
            <a:ext cx="9753600" cy="4759037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Data is from Amazon.com sales</a:t>
            </a:r>
          </a:p>
          <a:p>
            <a:pPr lvl="1"/>
            <a:r>
              <a:rPr lang="en-US" sz="2300" dirty="0"/>
              <a:t>CSVs came from </a:t>
            </a:r>
            <a:r>
              <a:rPr lang="en-US" sz="2300" dirty="0" err="1"/>
              <a:t>Amazon.com</a:t>
            </a:r>
            <a:r>
              <a:rPr lang="en-US" sz="2300" dirty="0"/>
              <a:t> </a:t>
            </a:r>
            <a:r>
              <a:rPr lang="en-US" sz="2300" dirty="0" smtClean="0"/>
              <a:t>reports</a:t>
            </a:r>
          </a:p>
          <a:p>
            <a:pPr lvl="1"/>
            <a:r>
              <a:rPr lang="en-US" sz="2300" dirty="0"/>
              <a:t>API Available but </a:t>
            </a:r>
            <a:r>
              <a:rPr lang="en-US" sz="2300" dirty="0" smtClean="0"/>
              <a:t>complex</a:t>
            </a:r>
            <a:endParaRPr lang="en-US" sz="2300" dirty="0"/>
          </a:p>
          <a:p>
            <a:r>
              <a:rPr lang="en-US" sz="3100" dirty="0"/>
              <a:t>Three datasets were used </a:t>
            </a:r>
          </a:p>
          <a:p>
            <a:pPr lvl="1"/>
            <a:r>
              <a:rPr lang="en-US" sz="2300" dirty="0"/>
              <a:t>Transactional sales data (26k rows)</a:t>
            </a:r>
          </a:p>
          <a:p>
            <a:pPr lvl="1"/>
            <a:r>
              <a:rPr lang="en-US" sz="2300" dirty="0"/>
              <a:t>Advertising data (3k rows)</a:t>
            </a:r>
          </a:p>
          <a:p>
            <a:pPr lvl="1"/>
            <a:r>
              <a:rPr lang="en-US" sz="2300" dirty="0"/>
              <a:t>Cost of Goods data ( 50 rows)</a:t>
            </a:r>
          </a:p>
          <a:p>
            <a:r>
              <a:rPr lang="en-US" sz="3100" dirty="0"/>
              <a:t>Data limitations</a:t>
            </a:r>
          </a:p>
          <a:p>
            <a:pPr lvl="1"/>
            <a:r>
              <a:rPr lang="en-US" sz="2600" dirty="0"/>
              <a:t>Only ~70 days worth of advertising data was used</a:t>
            </a:r>
          </a:p>
          <a:p>
            <a:pPr lvl="2"/>
            <a:r>
              <a:rPr lang="en-US" sz="2600" dirty="0"/>
              <a:t>Due to Amazon file change and to keep it simple</a:t>
            </a:r>
          </a:p>
          <a:p>
            <a:pPr lvl="1"/>
            <a:r>
              <a:rPr lang="en-US" sz="2600" dirty="0"/>
              <a:t>Missing some insightful data,</a:t>
            </a:r>
          </a:p>
          <a:p>
            <a:pPr lvl="2"/>
            <a:r>
              <a:rPr lang="en-US" sz="2600" dirty="0"/>
              <a:t># of Reviews and Review Score</a:t>
            </a:r>
          </a:p>
          <a:p>
            <a:pPr lvl="2"/>
            <a:r>
              <a:rPr lang="en-US" sz="2600" dirty="0"/>
              <a:t>Similar competitor prices</a:t>
            </a:r>
          </a:p>
          <a:p>
            <a:pPr lvl="2"/>
            <a:r>
              <a:rPr lang="en-US" sz="2600" dirty="0"/>
              <a:t>Sales rank</a:t>
            </a:r>
          </a:p>
          <a:p>
            <a:pPr lvl="2"/>
            <a:r>
              <a:rPr lang="en-US" sz="2600" dirty="0"/>
              <a:t>Keyword rankings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AutoShape 2" descr="Image result for csv">
            <a:extLst>
              <a:ext uri="{FF2B5EF4-FFF2-40B4-BE49-F238E27FC236}">
                <a16:creationId xmlns="" xmlns:a16="http://schemas.microsoft.com/office/drawing/2014/main" id="{A7AC10C1-C25F-44A6-8264-F3DF1CA02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D5D3A7A-A176-4FB1-9134-A4C5787F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511" y="663726"/>
            <a:ext cx="2143125" cy="2143125"/>
          </a:xfrm>
          <a:prstGeom prst="rect">
            <a:avLst/>
          </a:prstGeom>
        </p:spPr>
      </p:pic>
      <p:sp>
        <p:nvSpPr>
          <p:cNvPr id="6" name="AutoShape 6" descr="Image result for csv">
            <a:extLst>
              <a:ext uri="{FF2B5EF4-FFF2-40B4-BE49-F238E27FC236}">
                <a16:creationId xmlns="" xmlns:a16="http://schemas.microsoft.com/office/drawing/2014/main" id="{FD72A532-C2EB-42B0-B286-FE77044D4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17AC317-8BA2-46F1-89D5-2C91EBCA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1636761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408CC2C-8DCD-4026-BED0-45FACE7E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534" y="41043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6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FDA83-04BA-496B-80FF-90AB96E7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320" y="546914"/>
            <a:ext cx="9753600" cy="1154097"/>
          </a:xfrm>
        </p:spPr>
        <p:txBody>
          <a:bodyPr/>
          <a:lstStyle/>
          <a:p>
            <a:r>
              <a:rPr lang="en-US" dirty="0"/>
              <a:t>Clean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387AF5A-5E2F-4D84-B283-6713712A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2016"/>
            <a:ext cx="12181840" cy="2345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7A7CFB8-13C2-4C8F-B38A-5A8D4F05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6370"/>
            <a:ext cx="12192000" cy="1840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F6CF3036-ECF9-4148-BA6D-35D561625627}"/>
              </a:ext>
            </a:extLst>
          </p:cNvPr>
          <p:cNvSpPr txBox="1">
            <a:spLocks/>
          </p:cNvSpPr>
          <p:nvPr/>
        </p:nvSpPr>
        <p:spPr>
          <a:xfrm>
            <a:off x="1210566" y="1181744"/>
            <a:ext cx="76797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Transaction Data + Cost of Goods Merged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966F2391-E71F-4465-9D1D-FDC97E29C530}"/>
              </a:ext>
            </a:extLst>
          </p:cNvPr>
          <p:cNvSpPr txBox="1">
            <a:spLocks/>
          </p:cNvSpPr>
          <p:nvPr/>
        </p:nvSpPr>
        <p:spPr>
          <a:xfrm>
            <a:off x="1280412" y="3595301"/>
            <a:ext cx="37241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Advertising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383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960" y="592268"/>
            <a:ext cx="9753600" cy="1154097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sz="3600" dirty="0"/>
              <a:t>Cleanup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814186"/>
            <a:ext cx="9753600" cy="49285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3 CSV file types</a:t>
            </a:r>
          </a:p>
          <a:p>
            <a:pPr lvl="1"/>
            <a:r>
              <a:rPr lang="en-US" sz="2000" dirty="0"/>
              <a:t>Total of 6 CSVs</a:t>
            </a:r>
          </a:p>
          <a:p>
            <a:r>
              <a:rPr lang="en-US" sz="2400" dirty="0"/>
              <a:t>Merge into 2 master </a:t>
            </a:r>
            <a:r>
              <a:rPr lang="en-US" sz="2400" dirty="0" err="1"/>
              <a:t>dataframes</a:t>
            </a:r>
            <a:endParaRPr lang="en-US" sz="2400" dirty="0"/>
          </a:p>
          <a:p>
            <a:pPr lvl="1"/>
            <a:r>
              <a:rPr lang="en-US" dirty="0"/>
              <a:t>All other queries were ran </a:t>
            </a:r>
            <a:r>
              <a:rPr lang="en-US" sz="2000" dirty="0"/>
              <a:t>on</a:t>
            </a:r>
            <a:r>
              <a:rPr lang="en-US" dirty="0"/>
              <a:t> these </a:t>
            </a:r>
            <a:r>
              <a:rPr lang="en-US" dirty="0" err="1"/>
              <a:t>dfs</a:t>
            </a:r>
            <a:endParaRPr lang="en-US" dirty="0"/>
          </a:p>
          <a:p>
            <a:r>
              <a:rPr lang="en-US" sz="2400" dirty="0"/>
              <a:t>Convert STR to appropriate </a:t>
            </a:r>
            <a:r>
              <a:rPr lang="en-US" sz="2400" dirty="0" err="1"/>
              <a:t>datatype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datetime</a:t>
            </a:r>
            <a:r>
              <a:rPr lang="en-US" sz="2400" dirty="0"/>
              <a:t>, float etc.. )</a:t>
            </a:r>
          </a:p>
          <a:p>
            <a:r>
              <a:rPr lang="en-US" sz="2400" dirty="0"/>
              <a:t>Converting timestamps to dates was critical</a:t>
            </a:r>
          </a:p>
          <a:p>
            <a:pPr lvl="1"/>
            <a:r>
              <a:rPr lang="en-US" sz="2000" dirty="0"/>
              <a:t>A lot of data was grouped by dates</a:t>
            </a:r>
          </a:p>
          <a:p>
            <a:pPr lvl="1"/>
            <a:r>
              <a:rPr lang="en-US" dirty="0"/>
              <a:t>Very </a:t>
            </a:r>
            <a:r>
              <a:rPr lang="en-US" sz="2000" dirty="0"/>
              <a:t>challenging</a:t>
            </a:r>
            <a:r>
              <a:rPr lang="en-US" dirty="0"/>
              <a:t> to work with time. </a:t>
            </a:r>
          </a:p>
          <a:p>
            <a:pPr lvl="2"/>
            <a:r>
              <a:rPr lang="en-US" sz="1800" dirty="0"/>
              <a:t>Time zone aware </a:t>
            </a:r>
            <a:r>
              <a:rPr lang="en-US" sz="1800" dirty="0" err="1"/>
              <a:t>vs</a:t>
            </a:r>
            <a:r>
              <a:rPr lang="en-US" sz="1800" dirty="0"/>
              <a:t> naïve</a:t>
            </a:r>
          </a:p>
          <a:p>
            <a:pPr lvl="2"/>
            <a:r>
              <a:rPr lang="en-US" sz="1800" dirty="0"/>
              <a:t>Many libraries to deal with time data. (None of them great)</a:t>
            </a:r>
          </a:p>
          <a:p>
            <a:r>
              <a:rPr lang="en-US" sz="2400" dirty="0"/>
              <a:t>Convert strings with % to floats</a:t>
            </a:r>
          </a:p>
          <a:p>
            <a:r>
              <a:rPr lang="en-US" sz="2400" dirty="0"/>
              <a:t>Many times errors were not obvious until plotting steps</a:t>
            </a:r>
          </a:p>
          <a:p>
            <a:pPr lvl="1"/>
            <a:r>
              <a:rPr lang="en-US" sz="2000" dirty="0"/>
              <a:t>Caused a lot of </a:t>
            </a:r>
            <a:r>
              <a:rPr lang="en-US" sz="2000" dirty="0" smtClean="0"/>
              <a:t>recoding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364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080" y="2462593"/>
            <a:ext cx="9753600" cy="1293592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Hypothesis: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3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37636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Hypothesis: 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960" y="2225578"/>
            <a:ext cx="9753600" cy="353952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Average across entire dataset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Cost Per Click (CPC) is the cost when an ad is clicked.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Bid on keywords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Higher CPC results in more prominent ad placement. (</a:t>
            </a:r>
            <a:r>
              <a:rPr lang="en-US" sz="2400" dirty="0" err="1"/>
              <a:t>Ie</a:t>
            </a:r>
            <a:r>
              <a:rPr lang="en-US" sz="2400" dirty="0"/>
              <a:t>. Top of Page)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94A5-C5C9-4876-9E92-0EB2FD8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41" y="562033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Hypothesis: No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4777356"/>
            <a:ext cx="10528664" cy="1935131"/>
          </a:xfrm>
        </p:spPr>
        <p:txBody>
          <a:bodyPr>
            <a:normAutofit/>
          </a:bodyPr>
          <a:lstStyle/>
          <a:p>
            <a:r>
              <a:rPr lang="en-US" dirty="0"/>
              <a:t>This figure shows a negative correlation between Cost Per Click and Units Sold, Profit and Revenue.</a:t>
            </a:r>
          </a:p>
          <a:p>
            <a:pPr lvl="1"/>
            <a:r>
              <a:rPr lang="en-US" dirty="0"/>
              <a:t>Higher CPC results in less units sold, less revenue and less profit.</a:t>
            </a:r>
          </a:p>
          <a:p>
            <a:r>
              <a:rPr lang="en-US" dirty="0"/>
              <a:t>May be worth exploring Higher and Lower Average CPC costs.</a:t>
            </a:r>
          </a:p>
          <a:p>
            <a:r>
              <a:rPr lang="en-US" dirty="0"/>
              <a:t>Hypothesis was supported by this data.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A074517-C3AA-4268-B2B2-D90B2854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946"/>
            <a:ext cx="12192000" cy="27183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F96DBB7-CF5E-4038-8151-C8E538A9B460}"/>
              </a:ext>
            </a:extLst>
          </p:cNvPr>
          <p:cNvSpPr txBox="1">
            <a:spLocks/>
          </p:cNvSpPr>
          <p:nvPr/>
        </p:nvSpPr>
        <p:spPr>
          <a:xfrm>
            <a:off x="404567" y="5656084"/>
            <a:ext cx="10530526" cy="114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3530</TotalTime>
  <Words>994</Words>
  <Application>Microsoft Macintosh PowerPoint</Application>
  <PresentationFormat>Custom</PresentationFormat>
  <Paragraphs>153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Perspective</vt:lpstr>
      <vt:lpstr>Amazon Sales Analysis</vt:lpstr>
      <vt:lpstr>Project: Amazon Sales Analysis</vt:lpstr>
      <vt:lpstr>4 Questions Explored</vt:lpstr>
      <vt:lpstr>Raw Data</vt:lpstr>
      <vt:lpstr>Clean Data</vt:lpstr>
      <vt:lpstr>Data Cleanup</vt:lpstr>
      <vt:lpstr>Does advertising in this dataset always increase sales? </vt:lpstr>
      <vt:lpstr>Does advertising in this dataset always increase sales? Hypothesis: No</vt:lpstr>
      <vt:lpstr>Does advertising in this dataset always increase sales? Hypothesis: No</vt:lpstr>
      <vt:lpstr>PowerPoint Presentation</vt:lpstr>
      <vt:lpstr>Does lowering price in this dataset always increase revenue? </vt:lpstr>
      <vt:lpstr>Does lowering price in this dataset always increase revenue? Hypothesis: No</vt:lpstr>
      <vt:lpstr>Do products used during summer sell better during warmer months? </vt:lpstr>
      <vt:lpstr>Do products used during summer sell better during warmer months? Hypothesis: Yes</vt:lpstr>
      <vt:lpstr>Tidy up Data again</vt:lpstr>
      <vt:lpstr>Do products used during summer sell better during warmer months? Hypothesis: Yes</vt:lpstr>
      <vt:lpstr>Do products used during summer sell better during warmer months? Hypothesis: Yes</vt:lpstr>
      <vt:lpstr>PowerPoint Presentation</vt:lpstr>
      <vt:lpstr>PowerPoint Presentation</vt:lpstr>
      <vt:lpstr>PowerPoint Presentation</vt:lpstr>
      <vt:lpstr>Does click through rate correlate with conversion rate in this dataset? </vt:lpstr>
      <vt:lpstr>Does click through rate correlate with conversion rate in this dataset? Hypothesis: Yes</vt:lpstr>
      <vt:lpstr>Does click through rate correlate with conversion rate in this dataset? Hypothesis: Yes</vt:lpstr>
      <vt:lpstr>Important Learns</vt:lpstr>
      <vt:lpstr>Future Considerations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Matthew Warner</dc:creator>
  <cp:lastModifiedBy>曉寒 李</cp:lastModifiedBy>
  <cp:revision>48</cp:revision>
  <dcterms:created xsi:type="dcterms:W3CDTF">2018-08-16T15:50:10Z</dcterms:created>
  <dcterms:modified xsi:type="dcterms:W3CDTF">2018-08-21T05:14:22Z</dcterms:modified>
</cp:coreProperties>
</file>