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9" r:id="rId4"/>
    <p:sldId id="282" r:id="rId5"/>
    <p:sldId id="263" r:id="rId6"/>
    <p:sldId id="261" r:id="rId7"/>
    <p:sldId id="262" r:id="rId8"/>
    <p:sldId id="274" r:id="rId9"/>
    <p:sldId id="271" r:id="rId10"/>
    <p:sldId id="272" r:id="rId11"/>
    <p:sldId id="267" r:id="rId12"/>
    <p:sldId id="268" r:id="rId13"/>
    <p:sldId id="269" r:id="rId14"/>
    <p:sldId id="270" r:id="rId15"/>
    <p:sldId id="273" r:id="rId16"/>
    <p:sldId id="279" r:id="rId17"/>
    <p:sldId id="278" r:id="rId18"/>
    <p:sldId id="281" r:id="rId19"/>
    <p:sldId id="283" r:id="rId20"/>
    <p:sldId id="266" r:id="rId21"/>
    <p:sldId id="284" r:id="rId22"/>
    <p:sldId id="258" r:id="rId23"/>
    <p:sldId id="27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374940-3207-4E51-90DA-3E6D9C4BFA03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6BB-03D0-4CDA-BD07-7268D050E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53FA4-8662-4273-B6AD-188442C8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Emma Li, Barrett </a:t>
            </a:r>
            <a:r>
              <a:rPr lang="en-US" dirty="0" err="1"/>
              <a:t>Ottenberg</a:t>
            </a:r>
            <a:r>
              <a:rPr lang="en-US" dirty="0"/>
              <a:t> and Matthew Warner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:a16="http://schemas.microsoft.com/office/drawing/2014/main" id="{7265A53C-F2C1-4F8E-AF38-96B95A9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979908"/>
            <a:ext cx="5473700" cy="30762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3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33600"/>
            <a:ext cx="9753600" cy="385727"/>
          </a:xfrm>
        </p:spPr>
        <p:txBody>
          <a:bodyPr>
            <a:noAutofit/>
          </a:bodyPr>
          <a:lstStyle/>
          <a:p>
            <a:r>
              <a:rPr lang="en-US" sz="2800" dirty="0"/>
              <a:t>Tidy up Data again</a:t>
            </a:r>
          </a:p>
        </p:txBody>
      </p:sp>
      <p:pic>
        <p:nvPicPr>
          <p:cNvPr id="7" name="Content Placeholder 6" descr="Screen Shot 2018-08-19 at 11.10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20" r="-25020"/>
          <a:stretch>
            <a:fillRect/>
          </a:stretch>
        </p:blipFill>
        <p:spPr>
          <a:xfrm>
            <a:off x="529183" y="3585469"/>
            <a:ext cx="10050509" cy="349930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43" y="1964423"/>
            <a:ext cx="12181840" cy="48935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2438400"/>
            <a:ext cx="9576135" cy="299566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Only keep the columns we need:</a:t>
            </a:r>
          </a:p>
          <a:p>
            <a:pPr lvl="1"/>
            <a:r>
              <a:rPr lang="en-US" sz="2400" dirty="0"/>
              <a:t>SKU, description , Quantity, month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88961" y="592270"/>
            <a:ext cx="9753600" cy="122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 products used during summer sell better during warmer months?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371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981200"/>
            <a:ext cx="3936555" cy="3593592"/>
          </a:xfrm>
        </p:spPr>
        <p:txBody>
          <a:bodyPr/>
          <a:lstStyle/>
          <a:p>
            <a:r>
              <a:rPr lang="en-US" sz="2400" dirty="0"/>
              <a:t>Total 79 items. </a:t>
            </a:r>
          </a:p>
          <a:p>
            <a:r>
              <a:rPr lang="en-US" sz="2400" dirty="0"/>
              <a:t>2 trends</a:t>
            </a:r>
          </a:p>
          <a:p>
            <a:pPr lvl="1"/>
            <a:r>
              <a:rPr lang="en-US" sz="2400" dirty="0"/>
              <a:t>increased sales from April to August</a:t>
            </a:r>
          </a:p>
          <a:p>
            <a:pPr lvl="1"/>
            <a:r>
              <a:rPr lang="en-US" sz="2400" dirty="0"/>
              <a:t>Another is in December</a:t>
            </a:r>
            <a:endParaRPr lang="en-US" sz="2200" dirty="0"/>
          </a:p>
          <a:p>
            <a:pPr lvl="1"/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everything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r="5923"/>
          <a:stretch/>
        </p:blipFill>
        <p:spPr>
          <a:xfrm>
            <a:off x="5297501" y="1708358"/>
            <a:ext cx="6894499" cy="4834605"/>
          </a:xfrm>
        </p:spPr>
      </p:pic>
      <p:sp>
        <p:nvSpPr>
          <p:cNvPr id="6" name="Oval 5"/>
          <p:cNvSpPr/>
          <p:nvPr/>
        </p:nvSpPr>
        <p:spPr>
          <a:xfrm>
            <a:off x="7348085" y="3295772"/>
            <a:ext cx="2237688" cy="244915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6128" y="3335045"/>
            <a:ext cx="1275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689377" y="2231417"/>
            <a:ext cx="1271365" cy="2001689"/>
            <a:chOff x="9842684" y="2307005"/>
            <a:chExt cx="1271365" cy="952553"/>
          </a:xfrm>
        </p:grpSpPr>
        <p:sp>
          <p:nvSpPr>
            <p:cNvPr id="7" name="Oval 6"/>
            <p:cNvSpPr/>
            <p:nvPr/>
          </p:nvSpPr>
          <p:spPr>
            <a:xfrm>
              <a:off x="9889368" y="2307111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42684" y="2307005"/>
              <a:ext cx="184666" cy="175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6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592282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19200" y="1828800"/>
            <a:ext cx="383373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Summer item:</a:t>
            </a:r>
          </a:p>
          <a:p>
            <a:pPr lvl="1"/>
            <a:r>
              <a:rPr lang="en-US" dirty="0"/>
              <a:t>Ant Guard </a:t>
            </a:r>
          </a:p>
          <a:p>
            <a:r>
              <a:rPr lang="en-US" sz="2400" dirty="0"/>
              <a:t>The sales is boosted during the summer, from June to August.</a:t>
            </a:r>
          </a:p>
          <a:p>
            <a:r>
              <a:rPr lang="en-US" sz="2400" dirty="0"/>
              <a:t>It started ramping up from spring.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Content Placeholder 13" descr="summer_item_total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-13276" r="7904" b="332"/>
          <a:stretch/>
        </p:blipFill>
        <p:spPr>
          <a:xfrm>
            <a:off x="4944091" y="1193531"/>
            <a:ext cx="7075933" cy="5473600"/>
          </a:xfrm>
        </p:spPr>
      </p:pic>
    </p:spTree>
    <p:extLst>
      <p:ext uri="{BB962C8B-B14F-4D97-AF65-F5344CB8AC3E}">
        <p14:creationId xmlns:p14="http://schemas.microsoft.com/office/powerpoint/2010/main" val="1784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19200" y="1981200"/>
            <a:ext cx="4754880" cy="3593592"/>
          </a:xfrm>
        </p:spPr>
        <p:txBody>
          <a:bodyPr>
            <a:normAutofit/>
          </a:bodyPr>
          <a:lstStyle/>
          <a:p>
            <a:r>
              <a:rPr lang="en-US" sz="2400" dirty="0"/>
              <a:t>Others exclude summer items sales</a:t>
            </a:r>
          </a:p>
          <a:p>
            <a:r>
              <a:rPr lang="en-US" sz="2400" dirty="0"/>
              <a:t>Go up from Oct.</a:t>
            </a:r>
          </a:p>
          <a:p>
            <a:pPr lvl="1"/>
            <a:r>
              <a:rPr lang="en-US" sz="2400" dirty="0"/>
              <a:t>clear trend of Christmas season.</a:t>
            </a:r>
          </a:p>
          <a:p>
            <a:pPr marL="320040" lvl="1" indent="0">
              <a:buNone/>
            </a:pP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 descr="other_item_total_sal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6" b="-6716"/>
          <a:stretch>
            <a:fillRect/>
          </a:stretch>
        </p:blipFill>
        <p:spPr>
          <a:xfrm>
            <a:off x="5865824" y="1981200"/>
            <a:ext cx="6173776" cy="4668670"/>
          </a:xfrm>
        </p:spPr>
      </p:pic>
      <p:grpSp>
        <p:nvGrpSpPr>
          <p:cNvPr id="5" name="Group 4"/>
          <p:cNvGrpSpPr/>
          <p:nvPr/>
        </p:nvGrpSpPr>
        <p:grpSpPr>
          <a:xfrm>
            <a:off x="10058400" y="2362200"/>
            <a:ext cx="1755068" cy="3105316"/>
            <a:chOff x="9842684" y="2307005"/>
            <a:chExt cx="1301604" cy="959747"/>
          </a:xfrm>
        </p:grpSpPr>
        <p:sp>
          <p:nvSpPr>
            <p:cNvPr id="7" name="Oval 6"/>
            <p:cNvSpPr/>
            <p:nvPr/>
          </p:nvSpPr>
          <p:spPr>
            <a:xfrm>
              <a:off x="9919607" y="2314305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2684" y="2307005"/>
              <a:ext cx="194017" cy="114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5701" y="493757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34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otal sales trend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r="5904"/>
          <a:stretch/>
        </p:blipFill>
        <p:spPr>
          <a:xfrm>
            <a:off x="4953000" y="1752600"/>
            <a:ext cx="6899980" cy="521479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219200" y="1828800"/>
            <a:ext cx="35194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correlation between summer items  and seasons.</a:t>
            </a:r>
          </a:p>
          <a:p>
            <a:r>
              <a:rPr lang="en-US" sz="2400" dirty="0"/>
              <a:t>contribute the sale boost during the spring and summer season.</a:t>
            </a:r>
          </a:p>
          <a:p>
            <a:endParaRPr lang="en-US" sz="2200" dirty="0"/>
          </a:p>
          <a:p>
            <a:pPr marL="320040" lvl="1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66651" y="2040959"/>
            <a:ext cx="2540078" cy="4595938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rgbClr val="000000"/>
                </a:solidFill>
                <a:prstDash val="sysDash"/>
                <a:miter lim="800000"/>
              </a:ln>
              <a:noFill/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 products used during summer sell better during warmer months? Hypothesis: Yes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59178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9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8414944" cy="33260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sz="3200" dirty="0"/>
              <a:t> The hypothesis is correct.</a:t>
            </a:r>
          </a:p>
          <a:p>
            <a:pPr lvl="1"/>
            <a:r>
              <a:rPr lang="en-US" sz="2800" dirty="0"/>
              <a:t>The ant guard sales better during the summer.</a:t>
            </a:r>
          </a:p>
          <a:p>
            <a:pPr lvl="1"/>
            <a:r>
              <a:rPr lang="en-US" sz="2800" dirty="0"/>
              <a:t>The sales is also high in Spring, and started from the end of the winter.</a:t>
            </a:r>
          </a:p>
          <a:p>
            <a:pPr marL="45720" indent="0">
              <a:buNone/>
            </a:pPr>
            <a:endParaRPr lang="en-US" sz="3400" dirty="0"/>
          </a:p>
          <a:p>
            <a:pPr lvl="1"/>
            <a:endParaRPr lang="en-US" sz="3000" dirty="0"/>
          </a:p>
          <a:p>
            <a:pPr marL="45720" indent="0">
              <a:buNone/>
            </a:pPr>
            <a:endParaRPr lang="en-US" sz="3200" dirty="0"/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328" y="1913930"/>
            <a:ext cx="1961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 products used during summer sell better during warmer months?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53007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722" y="2704485"/>
            <a:ext cx="9753600" cy="129359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click through rate correlate with conversion rate in this dataset?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393847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1" y="176169"/>
            <a:ext cx="4158143" cy="635121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Learns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10" y="811289"/>
            <a:ext cx="11895589" cy="5715345"/>
          </a:xfrm>
        </p:spPr>
        <p:txBody>
          <a:bodyPr>
            <a:noAutofit/>
          </a:bodyPr>
          <a:lstStyle/>
          <a:p>
            <a:r>
              <a:rPr lang="en-US" sz="3200" dirty="0"/>
              <a:t>Most likely this data has multiple variable interactions </a:t>
            </a:r>
          </a:p>
          <a:p>
            <a:pPr lvl="1"/>
            <a:r>
              <a:rPr lang="en-US" sz="3200" dirty="0"/>
              <a:t>Output is due to many inputs</a:t>
            </a:r>
          </a:p>
          <a:p>
            <a:pPr lvl="1"/>
            <a:r>
              <a:rPr lang="en-US" sz="3200" dirty="0"/>
              <a:t>Not explored with techniques used</a:t>
            </a:r>
          </a:p>
          <a:p>
            <a:r>
              <a:rPr lang="en-US" sz="3200" dirty="0"/>
              <a:t>Statistical models for each item may need to be developed</a:t>
            </a:r>
          </a:p>
          <a:p>
            <a:r>
              <a:rPr lang="en-US" sz="3200" dirty="0"/>
              <a:t>Use flexible code</a:t>
            </a:r>
          </a:p>
          <a:p>
            <a:pPr lvl="1"/>
            <a:r>
              <a:rPr lang="en-US" sz="3200" dirty="0"/>
              <a:t>Use variables and don’t hard code. Allows for easy switch to new data.</a:t>
            </a:r>
          </a:p>
          <a:p>
            <a:r>
              <a:rPr lang="en-US" sz="3200" dirty="0"/>
              <a:t>Wrap each step in a function</a:t>
            </a:r>
          </a:p>
          <a:p>
            <a:pPr lvl="1"/>
            <a:r>
              <a:rPr lang="en-US" sz="3200" dirty="0"/>
              <a:t>Allows for reuse of variable names</a:t>
            </a:r>
          </a:p>
          <a:p>
            <a:pPr lvl="1"/>
            <a:r>
              <a:rPr lang="en-US" sz="3200" dirty="0"/>
              <a:t>Makes copy and pasting code easier</a:t>
            </a:r>
          </a:p>
        </p:txBody>
      </p:sp>
    </p:spTree>
    <p:extLst>
      <p:ext uri="{BB962C8B-B14F-4D97-AF65-F5344CB8AC3E}">
        <p14:creationId xmlns:p14="http://schemas.microsoft.com/office/powerpoint/2010/main" val="22159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0C1F-1138-414E-93A6-40AD0DF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47" y="-216382"/>
            <a:ext cx="9753600" cy="1154097"/>
          </a:xfrm>
        </p:spPr>
        <p:txBody>
          <a:bodyPr/>
          <a:lstStyle/>
          <a:p>
            <a:r>
              <a:rPr lang="en-US" dirty="0"/>
              <a:t>Project: Amazon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A39C-F5D3-497F-80F9-506933D0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937716"/>
            <a:ext cx="10561739" cy="4434330"/>
          </a:xfrm>
        </p:spPr>
        <p:txBody>
          <a:bodyPr>
            <a:noAutofit/>
          </a:bodyPr>
          <a:lstStyle/>
          <a:p>
            <a:r>
              <a:rPr lang="en-US" sz="2600" dirty="0"/>
              <a:t>Matthew has a small business and uses Amazon.com as a sales channel. </a:t>
            </a:r>
          </a:p>
          <a:p>
            <a:r>
              <a:rPr lang="en-US" sz="2600" dirty="0"/>
              <a:t>Project is to explore sales and advertising data to find trends</a:t>
            </a:r>
          </a:p>
          <a:p>
            <a:pPr lvl="1"/>
            <a:r>
              <a:rPr lang="en-US" sz="2600" dirty="0"/>
              <a:t>Migrate away from Excel</a:t>
            </a:r>
          </a:p>
          <a:p>
            <a:r>
              <a:rPr lang="en-US" sz="2600" dirty="0"/>
              <a:t>Foundation for actual business use</a:t>
            </a:r>
          </a:p>
          <a:p>
            <a:r>
              <a:rPr lang="en-US" sz="2600" dirty="0"/>
              <a:t>Data has been masked</a:t>
            </a:r>
          </a:p>
          <a:p>
            <a:pPr lvl="1"/>
            <a:r>
              <a:rPr lang="en-US" sz="2600" dirty="0"/>
              <a:t>Real Data but it has been scaled for privacy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D6929-B46A-4E7B-B00E-1D8121A0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4320599"/>
            <a:ext cx="10561739" cy="2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E52F-1353-4CE6-AB22-7FCE2022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93" y="128187"/>
            <a:ext cx="4735247" cy="62489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6D57-EB51-459C-BC47-FE4A9EBD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25" y="1005548"/>
            <a:ext cx="10777333" cy="3415450"/>
          </a:xfrm>
        </p:spPr>
        <p:txBody>
          <a:bodyPr>
            <a:normAutofit/>
          </a:bodyPr>
          <a:lstStyle/>
          <a:p>
            <a:r>
              <a:rPr lang="en-US" sz="3600" dirty="0"/>
              <a:t>Add more data</a:t>
            </a:r>
          </a:p>
          <a:p>
            <a:r>
              <a:rPr lang="en-US" sz="3600" dirty="0"/>
              <a:t>Automated reporting through API</a:t>
            </a:r>
          </a:p>
          <a:p>
            <a:r>
              <a:rPr lang="en-US" sz="3600" dirty="0"/>
              <a:t>Automated adjustments on advertising or price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5D1E9-610D-4427-8167-EC921DC2A02F}"/>
              </a:ext>
            </a:extLst>
          </p:cNvPr>
          <p:cNvSpPr txBox="1">
            <a:spLocks/>
          </p:cNvSpPr>
          <p:nvPr/>
        </p:nvSpPr>
        <p:spPr>
          <a:xfrm>
            <a:off x="4288776" y="4875488"/>
            <a:ext cx="3402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2725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3FE-2815-4619-A34E-13D44D9B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12" y="137156"/>
            <a:ext cx="9753600" cy="1154097"/>
          </a:xfrm>
        </p:spPr>
        <p:txBody>
          <a:bodyPr/>
          <a:lstStyle/>
          <a:p>
            <a:r>
              <a:rPr lang="en-US" dirty="0"/>
              <a:t>Extra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9514-027C-4926-AD11-71F615AB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5046-B112-4FC4-859D-C10D018F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1" y="-273458"/>
            <a:ext cx="9753600" cy="1154097"/>
          </a:xfrm>
        </p:spPr>
        <p:txBody>
          <a:bodyPr/>
          <a:lstStyle/>
          <a:p>
            <a:r>
              <a:rPr lang="en-US" dirty="0"/>
              <a:t>4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1B1B-B73F-4340-8E9C-4DB0611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973123"/>
            <a:ext cx="11109624" cy="51951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 Does advertising in this dataset always increase sales?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lowering price in this dataset always increase revenue?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No (Matthew Warner)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 products used during summer sell better during warmer months.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(Emma Li)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Does click through rate correlate with conversion rate in this dataset?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Hypothesis: Yes (Barrett </a:t>
            </a:r>
            <a:r>
              <a:rPr lang="en-US" sz="2800" dirty="0" err="1"/>
              <a:t>Ottenberg</a:t>
            </a:r>
            <a:r>
              <a:rPr lang="en-US" sz="2800" dirty="0"/>
              <a:t>)</a:t>
            </a:r>
          </a:p>
        </p:txBody>
      </p:sp>
      <p:pic>
        <p:nvPicPr>
          <p:cNvPr id="2050" name="Picture 2" descr="Image result for question mark clipart">
            <a:extLst>
              <a:ext uri="{FF2B5EF4-FFF2-40B4-BE49-F238E27FC236}">
                <a16:creationId xmlns:a16="http://schemas.microsoft.com/office/drawing/2014/main" id="{07B4668D-E299-4469-8F93-99CFBB29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15" y="5019451"/>
            <a:ext cx="2911432" cy="1730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37636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17" y="1940351"/>
            <a:ext cx="12250016" cy="37207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Average across entire dataset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Cost Per Click (CPC) is the cost when an ad is clicked.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Advertising Process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Bid on keywords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Pay if ad is clicked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Higher bids result in more prominent ad placement. (</a:t>
            </a:r>
            <a:r>
              <a:rPr lang="en-US" sz="2400" dirty="0" err="1"/>
              <a:t>Ie</a:t>
            </a:r>
            <a:r>
              <a:rPr lang="en-US" sz="2400" dirty="0"/>
              <a:t>. Top of Page)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Results in higher Cost Per Click (CPC)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4A5-C5C9-4876-9E92-0EB2FD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41" y="562033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4777356"/>
            <a:ext cx="10528664" cy="1935131"/>
          </a:xfrm>
        </p:spPr>
        <p:txBody>
          <a:bodyPr>
            <a:normAutofit/>
          </a:bodyPr>
          <a:lstStyle/>
          <a:p>
            <a:r>
              <a:rPr lang="en-US" dirty="0"/>
              <a:t>This figure shows a negative correlation between Cost Per Click and Units Sold, Profit and Revenue.</a:t>
            </a:r>
          </a:p>
          <a:p>
            <a:pPr lvl="1"/>
            <a:r>
              <a:rPr lang="en-US" dirty="0"/>
              <a:t>Higher CPC results in less units sold, less revenue and less profit.</a:t>
            </a:r>
          </a:p>
          <a:p>
            <a:r>
              <a:rPr lang="en-US" dirty="0"/>
              <a:t>May be worth exploring Higher and Lower Average CPC costs.</a:t>
            </a:r>
          </a:p>
          <a:p>
            <a:r>
              <a:rPr lang="en-US" dirty="0"/>
              <a:t>Hypothesis was supported by this data.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4517-C3AA-4268-B2B2-D90B285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946"/>
            <a:ext cx="12192000" cy="27183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6DBB7-CF5E-4038-8151-C8E538A9B460}"/>
              </a:ext>
            </a:extLst>
          </p:cNvPr>
          <p:cNvSpPr txBox="1">
            <a:spLocks/>
          </p:cNvSpPr>
          <p:nvPr/>
        </p:nvSpPr>
        <p:spPr>
          <a:xfrm>
            <a:off x="404567" y="5656084"/>
            <a:ext cx="10530526" cy="11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3477-B2B2-408A-8CD7-86597DB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54" y="-421140"/>
            <a:ext cx="2586085" cy="1154097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45B1-59F7-4120-94BE-67053379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9" y="732957"/>
            <a:ext cx="10024191" cy="6334229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Data is from Amazon.com sales</a:t>
            </a:r>
          </a:p>
          <a:p>
            <a:pPr lvl="1"/>
            <a:r>
              <a:rPr lang="en-US" sz="2300" dirty="0"/>
              <a:t>CSVs came from </a:t>
            </a:r>
            <a:r>
              <a:rPr lang="en-US" sz="2300" dirty="0" err="1"/>
              <a:t>Amazon.com</a:t>
            </a:r>
            <a:r>
              <a:rPr lang="en-US" sz="2300" dirty="0"/>
              <a:t> reports</a:t>
            </a:r>
          </a:p>
          <a:p>
            <a:pPr lvl="1"/>
            <a:r>
              <a:rPr lang="en-US" sz="2300" dirty="0"/>
              <a:t>API Available but complex</a:t>
            </a:r>
          </a:p>
          <a:p>
            <a:r>
              <a:rPr lang="en-US" sz="3100" dirty="0"/>
              <a:t>Three datasets were used </a:t>
            </a:r>
          </a:p>
          <a:p>
            <a:pPr lvl="1"/>
            <a:r>
              <a:rPr lang="en-US" sz="2300" dirty="0"/>
              <a:t>Transactional sales data (26k rows)</a:t>
            </a:r>
          </a:p>
          <a:p>
            <a:pPr lvl="1"/>
            <a:r>
              <a:rPr lang="en-US" sz="2300" dirty="0"/>
              <a:t>Advertising data (3k rows)</a:t>
            </a:r>
          </a:p>
          <a:p>
            <a:pPr lvl="1"/>
            <a:r>
              <a:rPr lang="en-US" sz="2300" dirty="0"/>
              <a:t>Cost of Goods data ( 50 rows)</a:t>
            </a:r>
          </a:p>
          <a:p>
            <a:r>
              <a:rPr lang="en-US" sz="3100" dirty="0"/>
              <a:t>Data limitations</a:t>
            </a:r>
          </a:p>
          <a:p>
            <a:pPr lvl="1"/>
            <a:r>
              <a:rPr lang="en-US" sz="2600" dirty="0"/>
              <a:t>Only ~70 days worth of advertising data was used</a:t>
            </a:r>
          </a:p>
          <a:p>
            <a:pPr lvl="2"/>
            <a:r>
              <a:rPr lang="en-US" sz="2600" dirty="0"/>
              <a:t>Due to Amazon file change and to keep it simple</a:t>
            </a:r>
          </a:p>
          <a:p>
            <a:pPr lvl="1"/>
            <a:r>
              <a:rPr lang="en-US" sz="2600" dirty="0"/>
              <a:t>Missing some insightful data,</a:t>
            </a:r>
          </a:p>
          <a:p>
            <a:pPr lvl="2"/>
            <a:r>
              <a:rPr lang="en-US" sz="2600" dirty="0"/>
              <a:t># of Reviews and Review Score</a:t>
            </a:r>
          </a:p>
          <a:p>
            <a:pPr lvl="2"/>
            <a:r>
              <a:rPr lang="en-US" sz="2600" dirty="0"/>
              <a:t>Similar competitor prices</a:t>
            </a:r>
          </a:p>
          <a:p>
            <a:pPr lvl="2"/>
            <a:r>
              <a:rPr lang="en-US" sz="2600" dirty="0"/>
              <a:t>Sales rank</a:t>
            </a:r>
          </a:p>
          <a:p>
            <a:pPr lvl="2"/>
            <a:r>
              <a:rPr lang="en-US" sz="2600" dirty="0"/>
              <a:t>Keyword rankings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csv">
            <a:extLst>
              <a:ext uri="{FF2B5EF4-FFF2-40B4-BE49-F238E27FC236}">
                <a16:creationId xmlns:a16="http://schemas.microsoft.com/office/drawing/2014/main" id="{A7AC10C1-C25F-44A6-8264-F3DF1CA02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3A7A-A176-4FB1-9134-A4C5787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11" y="663726"/>
            <a:ext cx="2143125" cy="2143125"/>
          </a:xfrm>
          <a:prstGeom prst="rect">
            <a:avLst/>
          </a:prstGeom>
        </p:spPr>
      </p:pic>
      <p:sp>
        <p:nvSpPr>
          <p:cNvPr id="6" name="AutoShape 6" descr="Image result for csv">
            <a:extLst>
              <a:ext uri="{FF2B5EF4-FFF2-40B4-BE49-F238E27FC236}">
                <a16:creationId xmlns:a16="http://schemas.microsoft.com/office/drawing/2014/main" id="{FD72A532-C2EB-42B0-B286-FE77044D4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AC317-8BA2-46F1-89D5-2C91EBC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1636761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8CC2C-8DCD-4026-BED0-45FACE7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34" y="4104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25" y="-461773"/>
            <a:ext cx="9753600" cy="115409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3600" dirty="0"/>
              <a:t>Cleanup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9786" y="847288"/>
            <a:ext cx="12118776" cy="7315200"/>
          </a:xfrm>
        </p:spPr>
        <p:txBody>
          <a:bodyPr>
            <a:normAutofit/>
          </a:bodyPr>
          <a:lstStyle/>
          <a:p>
            <a:r>
              <a:rPr lang="en-US" sz="2400" dirty="0"/>
              <a:t>Merge into 2 master </a:t>
            </a:r>
            <a:r>
              <a:rPr lang="en-US" sz="2400" dirty="0" err="1"/>
              <a:t>dataframes</a:t>
            </a:r>
            <a:endParaRPr lang="en-US" sz="2400" dirty="0"/>
          </a:p>
          <a:p>
            <a:pPr lvl="1"/>
            <a:r>
              <a:rPr lang="en-US" dirty="0"/>
              <a:t>All other queries were ran </a:t>
            </a:r>
            <a:r>
              <a:rPr lang="en-US" sz="2000" dirty="0"/>
              <a:t>on</a:t>
            </a:r>
            <a:r>
              <a:rPr lang="en-US" dirty="0"/>
              <a:t> these </a:t>
            </a:r>
            <a:r>
              <a:rPr lang="en-US" dirty="0" err="1"/>
              <a:t>dfs</a:t>
            </a:r>
            <a:endParaRPr lang="en-US" dirty="0"/>
          </a:p>
          <a:p>
            <a:r>
              <a:rPr lang="en-US" sz="2400" dirty="0"/>
              <a:t>Convert STR to appropriate </a:t>
            </a:r>
            <a:r>
              <a:rPr lang="en-US" sz="2400" dirty="0" err="1"/>
              <a:t>datatype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datetime</a:t>
            </a:r>
            <a:r>
              <a:rPr lang="en-US" sz="2400" dirty="0"/>
              <a:t>, float etc.. )</a:t>
            </a:r>
          </a:p>
          <a:p>
            <a:r>
              <a:rPr lang="en-US" sz="2400" dirty="0"/>
              <a:t>Converting timestamps to dates was critical</a:t>
            </a:r>
          </a:p>
          <a:p>
            <a:pPr lvl="1"/>
            <a:r>
              <a:rPr lang="en-US" sz="2000" dirty="0"/>
              <a:t>A lot of data was grouped by dates</a:t>
            </a:r>
          </a:p>
          <a:p>
            <a:pPr lvl="1"/>
            <a:r>
              <a:rPr lang="en-US" dirty="0"/>
              <a:t>Very </a:t>
            </a:r>
            <a:r>
              <a:rPr lang="en-US" sz="2000" dirty="0"/>
              <a:t>challenging</a:t>
            </a:r>
            <a:r>
              <a:rPr lang="en-US" dirty="0"/>
              <a:t> to work with time. </a:t>
            </a:r>
          </a:p>
          <a:p>
            <a:pPr lvl="2"/>
            <a:r>
              <a:rPr lang="en-US" sz="1800" dirty="0"/>
              <a:t>Time zone aware </a:t>
            </a:r>
            <a:r>
              <a:rPr lang="en-US" sz="1800" dirty="0" err="1"/>
              <a:t>vs</a:t>
            </a:r>
            <a:r>
              <a:rPr lang="en-US" sz="1800" dirty="0"/>
              <a:t> naïve</a:t>
            </a:r>
          </a:p>
          <a:p>
            <a:pPr lvl="2"/>
            <a:r>
              <a:rPr lang="en-US" sz="1800" dirty="0"/>
              <a:t>Many libraries to deal with time data. (None of them great)</a:t>
            </a:r>
          </a:p>
          <a:p>
            <a:r>
              <a:rPr lang="en-US" sz="2400" dirty="0"/>
              <a:t>Convert strings with % to floats</a:t>
            </a:r>
          </a:p>
          <a:p>
            <a:r>
              <a:rPr lang="en-US" sz="2400" dirty="0"/>
              <a:t>Many times errors were not obvious until plotting steps</a:t>
            </a:r>
          </a:p>
          <a:p>
            <a:pPr lvl="1"/>
            <a:r>
              <a:rPr lang="en-US" sz="2000" dirty="0"/>
              <a:t>Caused a lot of recoding</a:t>
            </a:r>
          </a:p>
        </p:txBody>
      </p:sp>
    </p:spTree>
    <p:extLst>
      <p:ext uri="{BB962C8B-B14F-4D97-AF65-F5344CB8AC3E}">
        <p14:creationId xmlns:p14="http://schemas.microsoft.com/office/powerpoint/2010/main" val="37736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A83-04BA-496B-80FF-90AB96E7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9" y="0"/>
            <a:ext cx="2716895" cy="682635"/>
          </a:xfrm>
        </p:spPr>
        <p:txBody>
          <a:bodyPr>
            <a:normAutofit fontScale="90000"/>
          </a:bodyPr>
          <a:lstStyle/>
          <a:p>
            <a:r>
              <a:rPr lang="en-US" dirty="0"/>
              <a:t>Clean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CFB8-13C2-4C8F-B38A-5A8D4F05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1626889"/>
            <a:ext cx="12192000" cy="1840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CF3036-ECF9-4148-BA6D-35D561625627}"/>
              </a:ext>
            </a:extLst>
          </p:cNvPr>
          <p:cNvSpPr txBox="1">
            <a:spLocks/>
          </p:cNvSpPr>
          <p:nvPr/>
        </p:nvSpPr>
        <p:spPr>
          <a:xfrm>
            <a:off x="1915241" y="253237"/>
            <a:ext cx="767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Transaction Data + Cost of Goods Merged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6F2391-E71F-4465-9D1D-FDC97E29C530}"/>
              </a:ext>
            </a:extLst>
          </p:cNvPr>
          <p:cNvSpPr txBox="1">
            <a:spLocks/>
          </p:cNvSpPr>
          <p:nvPr/>
        </p:nvSpPr>
        <p:spPr>
          <a:xfrm>
            <a:off x="4341814" y="3515935"/>
            <a:ext cx="2826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Advertising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6C468-48CF-4627-BE44-0CFD3882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517"/>
            <a:ext cx="12192000" cy="1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2433-2044-41A1-A826-DF4134D707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3429000"/>
            <a:ext cx="12924891" cy="4122506"/>
          </a:xfrm>
        </p:spPr>
        <p:txBody>
          <a:bodyPr>
            <a:noAutofit/>
          </a:bodyPr>
          <a:lstStyle/>
          <a:p>
            <a:r>
              <a:rPr lang="en-US" sz="2400" dirty="0"/>
              <a:t>There is a positive correlation between ad spend and units sold, revenue and profit.</a:t>
            </a:r>
          </a:p>
          <a:p>
            <a:r>
              <a:rPr lang="en-US" sz="2400" dirty="0"/>
              <a:t>This suggests higher ad spend correlates with higher sales.</a:t>
            </a:r>
          </a:p>
          <a:p>
            <a:r>
              <a:rPr lang="en-US" sz="2400" dirty="0"/>
              <a:t>May be worth exploring ad spend higher and lower than this dataset. </a:t>
            </a:r>
          </a:p>
          <a:p>
            <a:r>
              <a:rPr lang="en-US" sz="2400" dirty="0"/>
              <a:t>Hypothesis was supported by this dataset.</a:t>
            </a:r>
          </a:p>
          <a:p>
            <a:r>
              <a:rPr lang="en-US" sz="2400" dirty="0"/>
              <a:t>Products may need to be evaluated on an individual basis.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70109-7DCE-4325-B10D-6F080BCC3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50581"/>
          <a:stretch/>
        </p:blipFill>
        <p:spPr>
          <a:xfrm>
            <a:off x="0" y="1479207"/>
            <a:ext cx="12192000" cy="17057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B5B7A-B0C3-4FEE-8FB8-589EBAB21D85}"/>
              </a:ext>
            </a:extLst>
          </p:cNvPr>
          <p:cNvSpPr txBox="1">
            <a:spLocks/>
          </p:cNvSpPr>
          <p:nvPr/>
        </p:nvSpPr>
        <p:spPr>
          <a:xfrm>
            <a:off x="467949" y="119627"/>
            <a:ext cx="9753600" cy="115409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Does advertising in this dataset always increase sales? Hypothesis: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DCEBD-04F5-48CE-94E0-D0C1E7BA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1" y="1171428"/>
            <a:ext cx="3910322" cy="5661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77A51-B23B-4172-B85A-3DCF92E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88" y="114074"/>
            <a:ext cx="9753600" cy="1154097"/>
          </a:xfrm>
        </p:spPr>
        <p:txBody>
          <a:bodyPr>
            <a:noAutofit/>
          </a:bodyPr>
          <a:lstStyle/>
          <a:p>
            <a:r>
              <a:rPr lang="en-US" sz="3600" dirty="0"/>
              <a:t>Does lowering price in this dataset always increase revenue?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C2FB-3E88-4126-8C96-51D90E85E1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688" y="1288642"/>
            <a:ext cx="4883649" cy="5569358"/>
          </a:xfrm>
        </p:spPr>
        <p:txBody>
          <a:bodyPr>
            <a:normAutofit/>
          </a:bodyPr>
          <a:lstStyle/>
          <a:p>
            <a:r>
              <a:rPr lang="en-US" sz="2200" dirty="0"/>
              <a:t>Price Optimization</a:t>
            </a:r>
          </a:p>
          <a:p>
            <a:r>
              <a:rPr lang="en-US" sz="2200" dirty="0"/>
              <a:t>Two Products</a:t>
            </a:r>
          </a:p>
          <a:p>
            <a:r>
              <a:rPr lang="en-US" sz="2200" dirty="0"/>
              <a:t>There is a correlation between price and revenue.</a:t>
            </a:r>
          </a:p>
          <a:p>
            <a:r>
              <a:rPr lang="en-US" sz="2200" dirty="0"/>
              <a:t>Low price and high price yields lower revenue.</a:t>
            </a:r>
          </a:p>
          <a:p>
            <a:r>
              <a:rPr lang="en-US" sz="2200" dirty="0"/>
              <a:t>Data suggests there is an optimal price range.</a:t>
            </a:r>
          </a:p>
          <a:p>
            <a:pPr lvl="1"/>
            <a:r>
              <a:rPr lang="en-US" dirty="0"/>
              <a:t>Many small business aren’t doing these tests and could be losing $$$.</a:t>
            </a:r>
          </a:p>
          <a:p>
            <a:r>
              <a:rPr lang="en-US" sz="2200" dirty="0"/>
              <a:t>Hypothesis was supported.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35B19-1F95-4B11-9AC3-0975FBD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338" y="1227499"/>
            <a:ext cx="3789091" cy="56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840580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224685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9200" y="2286000"/>
            <a:ext cx="4486656" cy="621792"/>
          </a:xfrm>
        </p:spPr>
        <p:txBody>
          <a:bodyPr/>
          <a:lstStyle/>
          <a:p>
            <a:r>
              <a:rPr lang="en-US" dirty="0"/>
              <a:t>What products are used during summer 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096000" y="2286000"/>
            <a:ext cx="4482749" cy="621792"/>
          </a:xfrm>
        </p:spPr>
        <p:txBody>
          <a:bodyPr/>
          <a:lstStyle/>
          <a:p>
            <a:r>
              <a:rPr lang="en-US" dirty="0"/>
              <a:t>Which months are warmer months?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months?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3048000"/>
            <a:ext cx="4754880" cy="2953512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Copper Hummingbird Feeder Ant Guard by Tip-Top Garden Supply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791200" y="3048000"/>
            <a:ext cx="4754880" cy="2953512"/>
          </a:xfrm>
        </p:spPr>
        <p:txBody>
          <a:bodyPr/>
          <a:lstStyle/>
          <a:p>
            <a:pPr lvl="1"/>
            <a:r>
              <a:rPr lang="en-US" sz="2400" dirty="0"/>
              <a:t>Warmer months= summer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Screen Shot 2018-08-18 at 12.14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80" r="2201" b="5596"/>
          <a:stretch/>
        </p:blipFill>
        <p:spPr>
          <a:xfrm>
            <a:off x="3429000" y="4419600"/>
            <a:ext cx="1792880" cy="2443586"/>
          </a:xfrm>
          <a:prstGeom prst="rect">
            <a:avLst/>
          </a:prstGeom>
        </p:spPr>
      </p:pic>
      <p:pic>
        <p:nvPicPr>
          <p:cNvPr id="7" name="Picture 6" descr="Screen Shot 2018-08-18 at 12.1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19600"/>
            <a:ext cx="218535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3203</TotalTime>
  <Words>983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Wingdings</vt:lpstr>
      <vt:lpstr>Perspective</vt:lpstr>
      <vt:lpstr>Amazon Sales Analysis</vt:lpstr>
      <vt:lpstr>Project: Amazon Sales Analysis</vt:lpstr>
      <vt:lpstr>Raw Data</vt:lpstr>
      <vt:lpstr>Data Cleanup</vt:lpstr>
      <vt:lpstr>Clean Data</vt:lpstr>
      <vt:lpstr>PowerPoint Presentation</vt:lpstr>
      <vt:lpstr>Does lowering price in this dataset always increase revenue? Hypothesis: No</vt:lpstr>
      <vt:lpstr>Do products used during summer sell better during warmer months? </vt:lpstr>
      <vt:lpstr>Do products used during summer sell better during warmer months? Hypothesis: Yes</vt:lpstr>
      <vt:lpstr>Tidy up Data again</vt:lpstr>
      <vt:lpstr>Do products used during summer sell better during warmer months? Hypothesis: Yes</vt:lpstr>
      <vt:lpstr>Do products used during summer sell better during warmer months? Hypothesis: Yes</vt:lpstr>
      <vt:lpstr>PowerPoint Presentation</vt:lpstr>
      <vt:lpstr>PowerPoint Presentation</vt:lpstr>
      <vt:lpstr>PowerPoint Presentation</vt:lpstr>
      <vt:lpstr>Does click through rate correlate with conversion rate in this dataset? </vt:lpstr>
      <vt:lpstr>Does click through rate correlate with conversion rate in this dataset? Hypothesis: Yes</vt:lpstr>
      <vt:lpstr>Does click through rate correlate with conversion rate in this dataset? Hypothesis: Yes</vt:lpstr>
      <vt:lpstr>Important Learns</vt:lpstr>
      <vt:lpstr>Future Considerations</vt:lpstr>
      <vt:lpstr>Extra Content</vt:lpstr>
      <vt:lpstr>4 Questions Explored</vt:lpstr>
      <vt:lpstr>Does advertising in this dataset always increase sales? Hypothesis: No</vt:lpstr>
      <vt:lpstr>Does advertising in this dataset always increase sales? Hypothesis: 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Matthew Warner</dc:creator>
  <cp:lastModifiedBy>Matthew Warner</cp:lastModifiedBy>
  <cp:revision>55</cp:revision>
  <dcterms:created xsi:type="dcterms:W3CDTF">2018-08-16T15:50:10Z</dcterms:created>
  <dcterms:modified xsi:type="dcterms:W3CDTF">2018-08-21T14:00:14Z</dcterms:modified>
</cp:coreProperties>
</file>